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"/>
  </p:notesMasterIdLst>
  <p:sldIdLst>
    <p:sldId id="268" r:id="rId2"/>
    <p:sldId id="269" r:id="rId3"/>
    <p:sldId id="270" r:id="rId4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42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90" autoAdjust="0"/>
  </p:normalViewPr>
  <p:slideViewPr>
    <p:cSldViewPr>
      <p:cViewPr varScale="1">
        <p:scale>
          <a:sx n="48" d="100"/>
          <a:sy n="48" d="100"/>
        </p:scale>
        <p:origin x="-2364" y="-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375" cy="4973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1"/>
            <a:ext cx="2950374" cy="4973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CCACE268-2968-423E-BDD2-920D107858E6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4538"/>
            <a:ext cx="25812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20985"/>
            <a:ext cx="5446723" cy="4473102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73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D107FBA6-42B3-42A7-94A7-52C026E7CE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915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背景データ（地図挿入枠なし・汎用タイプ・</a:t>
            </a:r>
            <a:r>
              <a:rPr kumimoji="1" lang="en-US" altLang="ja-JP" dirty="0" smtClean="0"/>
              <a:t>JPEG</a:t>
            </a:r>
            <a:r>
              <a:rPr kumimoji="1" lang="ja-JP" altLang="en-US" dirty="0" smtClean="0"/>
              <a:t>形式）修正後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7FBA6-42B3-42A7-94A7-52C026E7CE5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293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ヨコ地図</a:t>
            </a:r>
            <a:r>
              <a:rPr kumimoji="1" lang="en-US" altLang="ja-JP" dirty="0" err="1" smtClean="0"/>
              <a:t>ver</a:t>
            </a:r>
            <a:r>
              <a:rPr kumimoji="1" lang="ja-JP" altLang="en-US" dirty="0" smtClean="0"/>
              <a:t>（字体：「小塚明朝」または「</a:t>
            </a:r>
            <a:r>
              <a:rPr kumimoji="1" lang="en-US" altLang="ja-JP" dirty="0" smtClean="0"/>
              <a:t>HGS</a:t>
            </a:r>
            <a:r>
              <a:rPr kumimoji="1" lang="ja-JP" altLang="en-US" dirty="0" smtClean="0"/>
              <a:t>明朝</a:t>
            </a:r>
            <a:r>
              <a:rPr kumimoji="1" lang="en-US" altLang="ja-JP" dirty="0" smtClean="0"/>
              <a:t>E</a:t>
            </a:r>
            <a:r>
              <a:rPr kumimoji="1" lang="ja-JP" altLang="en-US" dirty="0" smtClean="0"/>
              <a:t>」、英字：「</a:t>
            </a:r>
            <a:r>
              <a:rPr kumimoji="1" lang="en-US" altLang="ja-JP" dirty="0" smtClean="0"/>
              <a:t>Century</a:t>
            </a:r>
            <a:r>
              <a:rPr kumimoji="1" lang="ja-JP" altLang="en-US" dirty="0" smtClean="0"/>
              <a:t>」または「</a:t>
            </a:r>
            <a:r>
              <a:rPr kumimoji="1" lang="en-US" altLang="ja-JP" dirty="0" smtClean="0"/>
              <a:t>HGS</a:t>
            </a:r>
            <a:r>
              <a:rPr kumimoji="1" lang="ja-JP" altLang="en-US" dirty="0" smtClean="0"/>
              <a:t>明朝</a:t>
            </a:r>
            <a:r>
              <a:rPr kumimoji="1" lang="en-US" altLang="ja-JP" dirty="0" smtClean="0"/>
              <a:t>E</a:t>
            </a:r>
            <a:r>
              <a:rPr kumimoji="1" lang="ja-JP" altLang="en-US" dirty="0" smtClean="0"/>
              <a:t>」）修正後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7FBA6-42B3-42A7-94A7-52C026E7CE5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732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タテ地図</a:t>
            </a:r>
            <a:r>
              <a:rPr kumimoji="1" lang="en-US" altLang="ja-JP" dirty="0" smtClean="0"/>
              <a:t>ver.</a:t>
            </a:r>
            <a:r>
              <a:rPr kumimoji="1" lang="ja-JP" altLang="en-US" dirty="0" smtClean="0"/>
              <a:t> （字体：「小塚明朝」または「</a:t>
            </a:r>
            <a:r>
              <a:rPr kumimoji="1" lang="en-US" altLang="ja-JP" dirty="0" smtClean="0"/>
              <a:t>HGS</a:t>
            </a:r>
            <a:r>
              <a:rPr kumimoji="1" lang="ja-JP" altLang="en-US" dirty="0" smtClean="0"/>
              <a:t>明朝</a:t>
            </a:r>
            <a:r>
              <a:rPr kumimoji="1" lang="en-US" altLang="ja-JP" dirty="0" smtClean="0"/>
              <a:t>E</a:t>
            </a:r>
            <a:r>
              <a:rPr kumimoji="1" lang="ja-JP" altLang="en-US" dirty="0" smtClean="0"/>
              <a:t>」、英字：「</a:t>
            </a:r>
            <a:r>
              <a:rPr kumimoji="1" lang="en-US" altLang="ja-JP" dirty="0" smtClean="0"/>
              <a:t>Century</a:t>
            </a:r>
            <a:r>
              <a:rPr kumimoji="1" lang="ja-JP" altLang="en-US" dirty="0" smtClean="0"/>
              <a:t>」または「</a:t>
            </a:r>
            <a:r>
              <a:rPr kumimoji="1" lang="en-US" altLang="ja-JP" dirty="0" smtClean="0"/>
              <a:t>HGS</a:t>
            </a:r>
            <a:r>
              <a:rPr kumimoji="1" lang="ja-JP" altLang="en-US" dirty="0" smtClean="0"/>
              <a:t>明朝</a:t>
            </a:r>
            <a:r>
              <a:rPr kumimoji="1" lang="en-US" altLang="ja-JP" dirty="0" smtClean="0"/>
              <a:t>E</a:t>
            </a:r>
            <a:r>
              <a:rPr kumimoji="1" lang="ja-JP" altLang="en-US" dirty="0" smtClean="0"/>
              <a:t>」）修正後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7FBA6-42B3-42A7-94A7-52C026E7CE59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732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AFCD-CA21-41E6-A0B2-5176C8E67A12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DBE0-825B-4FF9-9EE7-1AB20AC79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210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AFCD-CA21-41E6-A0B2-5176C8E67A12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DBE0-825B-4FF9-9EE7-1AB20AC79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76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AFCD-CA21-41E6-A0B2-5176C8E67A12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DBE0-825B-4FF9-9EE7-1AB20AC79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941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AFCD-CA21-41E6-A0B2-5176C8E67A12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DBE0-825B-4FF9-9EE7-1AB20AC79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473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AFCD-CA21-41E6-A0B2-5176C8E67A12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DBE0-825B-4FF9-9EE7-1AB20AC79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441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AFCD-CA21-41E6-A0B2-5176C8E67A12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DBE0-825B-4FF9-9EE7-1AB20AC79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67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AFCD-CA21-41E6-A0B2-5176C8E67A12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DBE0-825B-4FF9-9EE7-1AB20AC79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360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AFCD-CA21-41E6-A0B2-5176C8E67A12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DBE0-825B-4FF9-9EE7-1AB20AC79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190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AFCD-CA21-41E6-A0B2-5176C8E67A12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DBE0-825B-4FF9-9EE7-1AB20AC79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52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AFCD-CA21-41E6-A0B2-5176C8E67A12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DBE0-825B-4FF9-9EE7-1AB20AC79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906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AFCD-CA21-41E6-A0B2-5176C8E67A12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DBE0-825B-4FF9-9EE7-1AB20AC79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591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2AFCD-CA21-41E6-A0B2-5176C8E67A12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4DBE0-825B-4FF9-9EE7-1AB20AC79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89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8" y="0"/>
            <a:ext cx="6820344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87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8" y="0"/>
            <a:ext cx="6820344" cy="99060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098" y="7602420"/>
            <a:ext cx="1926253" cy="1527534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4005064" y="898193"/>
            <a:ext cx="256790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>
                <a:solidFill>
                  <a:schemeClr val="bg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地震が発生した場合、津波が来る恐れがあります。従業員の誘導に従い、●●●●●●まで徒歩で逃げましょう</a:t>
            </a:r>
            <a:r>
              <a:rPr lang="ja-JP" altLang="en-US" sz="1300" dirty="0" smtClean="0">
                <a:solidFill>
                  <a:schemeClr val="bg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！</a:t>
            </a:r>
            <a:endParaRPr lang="ja-JP" altLang="en-US" sz="1300" dirty="0">
              <a:solidFill>
                <a:schemeClr val="bg1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07260" y="1712640"/>
            <a:ext cx="28341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solidFill>
                  <a:schemeClr val="bg1"/>
                </a:solidFill>
                <a:latin typeface="Century" panose="02040604050505020304" pitchFamily="18" charset="0"/>
                <a:ea typeface="HGS明朝E" panose="02020900000000000000" pitchFamily="18" charset="-128"/>
              </a:rPr>
              <a:t>If an earthquake occurs, fear of tsunami might also </a:t>
            </a:r>
            <a:r>
              <a:rPr lang="en-US" altLang="ja-JP" sz="1100" dirty="0" smtClean="0">
                <a:solidFill>
                  <a:schemeClr val="bg1"/>
                </a:solidFill>
                <a:latin typeface="Century" panose="02040604050505020304" pitchFamily="18" charset="0"/>
                <a:ea typeface="HGS明朝E" panose="02020900000000000000" pitchFamily="18" charset="-128"/>
              </a:rPr>
              <a:t>occur. Escape </a:t>
            </a:r>
            <a:r>
              <a:rPr lang="en-US" altLang="ja-JP" sz="1100" dirty="0">
                <a:solidFill>
                  <a:schemeClr val="bg1"/>
                </a:solidFill>
                <a:latin typeface="Century" panose="02040604050505020304" pitchFamily="18" charset="0"/>
                <a:ea typeface="HGS明朝E" panose="02020900000000000000" pitchFamily="18" charset="-128"/>
              </a:rPr>
              <a:t>to ______ on foot, following the instructions of the staff.</a:t>
            </a:r>
            <a:endParaRPr kumimoji="1" lang="ja-JP" altLang="en-US" sz="1100" dirty="0">
              <a:solidFill>
                <a:schemeClr val="bg1"/>
              </a:solidFill>
              <a:latin typeface="Century" panose="02040604050505020304" pitchFamily="18" charset="0"/>
              <a:ea typeface="HGS明朝E" panose="02020900000000000000" pitchFamily="18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88640" y="6897216"/>
            <a:ext cx="22322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Century" panose="02040604050505020304" pitchFamily="18" charset="0"/>
                <a:ea typeface="HGS明朝E" panose="02020900000000000000" pitchFamily="18" charset="-128"/>
                <a:cs typeface="メイリオ" panose="020B0604030504040204" pitchFamily="50" charset="-128"/>
              </a:rPr>
              <a:t>①横断歩道を渡り、</a:t>
            </a:r>
            <a:r>
              <a:rPr lang="en-US" altLang="ja-JP" sz="1200" dirty="0" smtClean="0">
                <a:latin typeface="Century" panose="02040604050505020304" pitchFamily="18" charset="0"/>
                <a:ea typeface="HGS明朝E" panose="02020900000000000000" pitchFamily="18" charset="-128"/>
                <a:cs typeface="メイリオ" panose="020B0604030504040204" pitchFamily="50" charset="-128"/>
              </a:rPr>
              <a:t>50m</a:t>
            </a:r>
            <a:r>
              <a:rPr lang="ja-JP" altLang="en-US" sz="1200" dirty="0" smtClean="0">
                <a:latin typeface="Century" panose="02040604050505020304" pitchFamily="18" charset="0"/>
                <a:ea typeface="HGS明朝E" panose="02020900000000000000" pitchFamily="18" charset="-128"/>
                <a:cs typeface="メイリオ" panose="020B0604030504040204" pitchFamily="50" charset="-128"/>
              </a:rPr>
              <a:t>直進</a:t>
            </a:r>
            <a:endParaRPr lang="en-US" altLang="ja-JP" sz="1200" dirty="0" smtClean="0">
              <a:latin typeface="Century" panose="02040604050505020304" pitchFamily="18" charset="0"/>
              <a:ea typeface="HGS明朝E" panose="02020900000000000000" pitchFamily="18" charset="-128"/>
              <a:cs typeface="メイリオ" panose="020B0604030504040204" pitchFamily="50" charset="-128"/>
            </a:endParaRPr>
          </a:p>
          <a:p>
            <a:r>
              <a:rPr lang="en-US" altLang="ja-JP" sz="1100" dirty="0" smtClean="0">
                <a:latin typeface="Century" panose="02040604050505020304" pitchFamily="18" charset="0"/>
                <a:ea typeface="HGS明朝E" panose="02020900000000000000" pitchFamily="18" charset="-128"/>
                <a:cs typeface="メイリオ" panose="020B0604030504040204" pitchFamily="50" charset="-128"/>
              </a:rPr>
              <a:t>Cross the crosswalk and go straight about 50m.</a:t>
            </a:r>
            <a:endParaRPr kumimoji="1" lang="ja-JP" altLang="en-US" sz="1100" dirty="0">
              <a:latin typeface="Century" panose="02040604050505020304" pitchFamily="18" charset="0"/>
              <a:ea typeface="HGS明朝E" panose="020209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420887" y="6897216"/>
            <a:ext cx="198021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Century" panose="02040604050505020304" pitchFamily="18" charset="0"/>
                <a:ea typeface="HGS明朝E" panose="02020900000000000000" pitchFamily="18" charset="-128"/>
                <a:cs typeface="メイリオ" panose="020B0604030504040204" pitchFamily="50" charset="-128"/>
              </a:rPr>
              <a:t>②国道の反対側へ渡る</a:t>
            </a:r>
            <a:endParaRPr lang="en-US" altLang="ja-JP" sz="1200" dirty="0">
              <a:latin typeface="Century" panose="02040604050505020304" pitchFamily="18" charset="0"/>
              <a:ea typeface="HGS明朝E" panose="02020900000000000000" pitchFamily="18" charset="-128"/>
              <a:cs typeface="メイリオ" panose="020B0604030504040204" pitchFamily="50" charset="-128"/>
            </a:endParaRPr>
          </a:p>
          <a:p>
            <a:r>
              <a:rPr kumimoji="1" lang="en-US" altLang="ja-JP" sz="1100" dirty="0" smtClean="0">
                <a:latin typeface="Century" panose="02040604050505020304" pitchFamily="18" charset="0"/>
                <a:ea typeface="HGS明朝E" panose="02020900000000000000" pitchFamily="18" charset="-128"/>
                <a:cs typeface="メイリオ" panose="020B0604030504040204" pitchFamily="50" charset="-128"/>
              </a:rPr>
              <a:t>Cross the national road.</a:t>
            </a:r>
            <a:endParaRPr kumimoji="1" lang="ja-JP" altLang="en-US" sz="1100" dirty="0">
              <a:latin typeface="Century" panose="02040604050505020304" pitchFamily="18" charset="0"/>
              <a:ea typeface="HGS明朝E" panose="020209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53136" y="6897216"/>
            <a:ext cx="18420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Century" panose="02040604050505020304" pitchFamily="18" charset="0"/>
                <a:ea typeface="HGS明朝E" panose="02020900000000000000" pitchFamily="18" charset="-128"/>
                <a:cs typeface="メイリオ" panose="020B0604030504040204" pitchFamily="50" charset="-128"/>
              </a:rPr>
              <a:t>③</a:t>
            </a:r>
            <a:r>
              <a:rPr lang="ja-JP" altLang="en-US" sz="1200" dirty="0" smtClean="0">
                <a:latin typeface="Century" panose="02040604050505020304" pitchFamily="18" charset="0"/>
                <a:ea typeface="HGS明朝E" panose="02020900000000000000" pitchFamily="18" charset="-128"/>
                <a:cs typeface="メイリオ" panose="020B0604030504040204" pitchFamily="50" charset="-128"/>
              </a:rPr>
              <a:t>左手の坂道を上る</a:t>
            </a:r>
            <a:endParaRPr lang="en-US" altLang="ja-JP" sz="1200" dirty="0" smtClean="0">
              <a:latin typeface="Century" panose="02040604050505020304" pitchFamily="18" charset="0"/>
              <a:ea typeface="HGS明朝E" panose="02020900000000000000" pitchFamily="18" charset="-128"/>
              <a:cs typeface="メイリオ" panose="020B0604030504040204" pitchFamily="50" charset="-128"/>
            </a:endParaRPr>
          </a:p>
          <a:p>
            <a:r>
              <a:rPr lang="en-US" altLang="ja-JP" sz="1100" dirty="0" smtClean="0">
                <a:latin typeface="Century" panose="02040604050505020304" pitchFamily="18" charset="0"/>
                <a:ea typeface="HGS明朝E" panose="02020900000000000000" pitchFamily="18" charset="-128"/>
                <a:cs typeface="メイリオ" panose="020B0604030504040204" pitchFamily="50" charset="-128"/>
              </a:rPr>
              <a:t>Go up the slope on the left side.</a:t>
            </a:r>
            <a:endParaRPr kumimoji="1" lang="ja-JP" altLang="en-US" sz="1100" dirty="0">
              <a:latin typeface="Century" panose="02040604050505020304" pitchFamily="18" charset="0"/>
              <a:ea typeface="HGS明朝E" panose="020209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700761" y="7608208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HGS明朝E" panose="02020900000000000000" pitchFamily="18" charset="-128"/>
                <a:ea typeface="HGS明朝E" panose="02020900000000000000" pitchFamily="18" charset="-128"/>
                <a:cs typeface="メイリオ" panose="020B0604030504040204" pitchFamily="50" charset="-128"/>
              </a:rPr>
              <a:t>当館から</a:t>
            </a:r>
            <a:r>
              <a:rPr lang="ja-JP" altLang="en-US" sz="1200" dirty="0">
                <a:latin typeface="HGS明朝E" panose="02020900000000000000" pitchFamily="18" charset="-128"/>
                <a:ea typeface="HGS明朝E" panose="02020900000000000000" pitchFamily="18" charset="-128"/>
                <a:cs typeface="メイリオ" panose="020B0604030504040204" pitchFamily="50" charset="-128"/>
              </a:rPr>
              <a:t>徒歩約●分で●●●●●●に到着します。慌てずに避難しましょう</a:t>
            </a:r>
            <a:r>
              <a:rPr lang="ja-JP" altLang="en-US" sz="1200" dirty="0" smtClean="0">
                <a:latin typeface="HGS明朝E" panose="02020900000000000000" pitchFamily="18" charset="-128"/>
                <a:ea typeface="HGS明朝E" panose="02020900000000000000" pitchFamily="18" charset="-128"/>
                <a:cs typeface="メイリオ" panose="020B0604030504040204" pitchFamily="50" charset="-128"/>
              </a:rPr>
              <a:t>。</a:t>
            </a:r>
            <a:endParaRPr lang="ja-JP" altLang="en-US" sz="1200" dirty="0">
              <a:latin typeface="HGS明朝E" panose="02020900000000000000" pitchFamily="18" charset="-128"/>
              <a:ea typeface="HGS明朝E" panose="020209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18756" y="9129464"/>
            <a:ext cx="18420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Century" panose="02040604050505020304" pitchFamily="18" charset="0"/>
                <a:ea typeface="HGS明朝E" panose="02020900000000000000" pitchFamily="18" charset="-128"/>
                <a:cs typeface="メイリオ" panose="020B0604030504040204" pitchFamily="50" charset="-128"/>
              </a:rPr>
              <a:t>④林道の階段を上る</a:t>
            </a:r>
            <a:endParaRPr lang="en-US" altLang="ja-JP" sz="1200" dirty="0" smtClean="0">
              <a:latin typeface="Century" panose="02040604050505020304" pitchFamily="18" charset="0"/>
              <a:ea typeface="HGS明朝E" panose="02020900000000000000" pitchFamily="18" charset="-128"/>
              <a:cs typeface="メイリオ" panose="020B0604030504040204" pitchFamily="50" charset="-128"/>
            </a:endParaRPr>
          </a:p>
          <a:p>
            <a:r>
              <a:rPr kumimoji="1" lang="en-US" altLang="ja-JP" sz="1100" dirty="0" smtClean="0">
                <a:latin typeface="Century" panose="02040604050505020304" pitchFamily="18" charset="0"/>
                <a:ea typeface="HGS明朝E" panose="02020900000000000000" pitchFamily="18" charset="-128"/>
                <a:cs typeface="メイリオ" panose="020B0604030504040204" pitchFamily="50" charset="-128"/>
              </a:rPr>
              <a:t>Climb the stairs in the forest road.</a:t>
            </a:r>
            <a:endParaRPr kumimoji="1" lang="ja-JP" altLang="en-US" sz="1100" dirty="0">
              <a:latin typeface="Century" panose="02040604050505020304" pitchFamily="18" charset="0"/>
              <a:ea typeface="HGS明朝E" panose="020209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420888" y="9129464"/>
            <a:ext cx="190519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Century" panose="02040604050505020304" pitchFamily="18" charset="0"/>
                <a:ea typeface="HGS明朝E" panose="02020900000000000000" pitchFamily="18" charset="-128"/>
                <a:cs typeface="メイリオ" panose="020B0604030504040204" pitchFamily="50" charset="-128"/>
              </a:rPr>
              <a:t>⑤避難場所到着</a:t>
            </a:r>
            <a:endParaRPr lang="en-US" altLang="ja-JP" sz="1200" dirty="0">
              <a:latin typeface="Century" panose="02040604050505020304" pitchFamily="18" charset="0"/>
              <a:ea typeface="HGS明朝E" panose="02020900000000000000" pitchFamily="18" charset="-128"/>
              <a:cs typeface="メイリオ" panose="020B0604030504040204" pitchFamily="50" charset="-128"/>
            </a:endParaRPr>
          </a:p>
          <a:p>
            <a:r>
              <a:rPr kumimoji="1" lang="en-US" altLang="ja-JP" sz="1100" dirty="0" smtClean="0">
                <a:latin typeface="Century" panose="02040604050505020304" pitchFamily="18" charset="0"/>
                <a:ea typeface="HGS明朝E" panose="02020900000000000000" pitchFamily="18" charset="-128"/>
                <a:cs typeface="メイリオ" panose="020B0604030504040204" pitchFamily="50" charset="-128"/>
              </a:rPr>
              <a:t>You are now in the</a:t>
            </a:r>
            <a:r>
              <a:rPr lang="ja-JP" altLang="en-US" sz="1100" dirty="0">
                <a:latin typeface="Century" panose="02040604050505020304" pitchFamily="18" charset="0"/>
                <a:ea typeface="HGS明朝E" panose="02020900000000000000" pitchFamily="18" charset="-128"/>
                <a:cs typeface="メイリオ" panose="020B0604030504040204" pitchFamily="50" charset="-128"/>
              </a:rPr>
              <a:t>　</a:t>
            </a:r>
            <a:r>
              <a:rPr kumimoji="1" lang="en-US" altLang="ja-JP" sz="1100" dirty="0" smtClean="0">
                <a:latin typeface="Century" panose="02040604050505020304" pitchFamily="18" charset="0"/>
                <a:ea typeface="HGS明朝E" panose="02020900000000000000" pitchFamily="18" charset="-128"/>
                <a:cs typeface="メイリオ" panose="020B0604030504040204" pitchFamily="50" charset="-128"/>
              </a:rPr>
              <a:t>evacuation area.</a:t>
            </a:r>
            <a:endParaRPr kumimoji="1" lang="ja-JP" altLang="en-US" sz="1100" dirty="0">
              <a:latin typeface="Century" panose="02040604050505020304" pitchFamily="18" charset="0"/>
              <a:ea typeface="HGS明朝E" panose="020209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725144" y="8405676"/>
            <a:ext cx="18420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altLang="ja-JP" sz="1200" dirty="0" smtClean="0">
                <a:latin typeface="Century" panose="02040604050505020304" pitchFamily="18" charset="0"/>
                <a:ea typeface="HGS明朝E" panose="02020900000000000000" pitchFamily="18" charset="-128"/>
                <a:cs typeface="メイリオ" panose="020B0604030504040204" pitchFamily="50" charset="-128"/>
              </a:rPr>
              <a:t>It </a:t>
            </a:r>
            <a:r>
              <a:rPr lang="en-US" altLang="ja-JP" sz="1200" dirty="0">
                <a:latin typeface="Century" panose="02040604050505020304" pitchFamily="18" charset="0"/>
                <a:ea typeface="HGS明朝E" panose="02020900000000000000" pitchFamily="18" charset="-128"/>
                <a:cs typeface="メイリオ" panose="020B0604030504040204" pitchFamily="50" charset="-128"/>
              </a:rPr>
              <a:t>takes __ </a:t>
            </a:r>
            <a:r>
              <a:rPr lang="en-US" altLang="ja-JP" sz="1200" dirty="0" smtClean="0">
                <a:latin typeface="Century" panose="02040604050505020304" pitchFamily="18" charset="0"/>
                <a:ea typeface="HGS明朝E" panose="02020900000000000000" pitchFamily="18" charset="-128"/>
                <a:cs typeface="メイリオ" panose="020B0604030504040204" pitchFamily="50" charset="-128"/>
              </a:rPr>
              <a:t>minutes by foot from </a:t>
            </a:r>
            <a:r>
              <a:rPr lang="en-US" altLang="ja-JP" sz="1200" dirty="0">
                <a:latin typeface="Century" panose="02040604050505020304" pitchFamily="18" charset="0"/>
                <a:ea typeface="HGS明朝E" panose="02020900000000000000" pitchFamily="18" charset="-128"/>
                <a:cs typeface="メイリオ" panose="020B0604030504040204" pitchFamily="50" charset="-128"/>
              </a:rPr>
              <a:t>here to </a:t>
            </a:r>
            <a:r>
              <a:rPr lang="en-US" altLang="ja-JP" sz="1200" dirty="0" smtClean="0">
                <a:latin typeface="Century" panose="02040604050505020304" pitchFamily="18" charset="0"/>
                <a:ea typeface="HGS明朝E" panose="02020900000000000000" pitchFamily="18" charset="-128"/>
                <a:cs typeface="メイリオ" panose="020B0604030504040204" pitchFamily="50" charset="-128"/>
              </a:rPr>
              <a:t>______ . </a:t>
            </a:r>
            <a:r>
              <a:rPr lang="en-US" altLang="ja-JP" sz="1200" dirty="0">
                <a:latin typeface="Century" panose="02040604050505020304" pitchFamily="18" charset="0"/>
                <a:ea typeface="HGS明朝E" panose="02020900000000000000" pitchFamily="18" charset="-128"/>
                <a:cs typeface="メイリオ" panose="020B0604030504040204" pitchFamily="50" charset="-128"/>
              </a:rPr>
              <a:t>Don’t panic and evacuate calmly.</a:t>
            </a:r>
            <a:endParaRPr kumimoji="1" lang="ja-JP" altLang="en-US" sz="1200" dirty="0">
              <a:latin typeface="Century" panose="02040604050505020304" pitchFamily="18" charset="0"/>
              <a:ea typeface="HGS明朝E" panose="020209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60649" y="2648744"/>
            <a:ext cx="6336704" cy="25922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aseline="-25000" dirty="0"/>
              <a:t>避難経路地図</a:t>
            </a:r>
            <a:endParaRPr kumimoji="1" lang="ja-JP" altLang="en-US" baseline="-25000" dirty="0"/>
          </a:p>
        </p:txBody>
      </p:sp>
      <p:sp>
        <p:nvSpPr>
          <p:cNvPr id="3" name="正方形/長方形 2"/>
          <p:cNvSpPr/>
          <p:nvPr/>
        </p:nvSpPr>
        <p:spPr>
          <a:xfrm>
            <a:off x="260649" y="5385049"/>
            <a:ext cx="1944215" cy="151216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写真①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2456892" y="5385049"/>
            <a:ext cx="1944215" cy="151216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写真②</a:t>
            </a:r>
            <a:endParaRPr kumimoji="1" lang="en-US" altLang="ja-JP" dirty="0" smtClean="0"/>
          </a:p>
        </p:txBody>
      </p:sp>
      <p:sp>
        <p:nvSpPr>
          <p:cNvPr id="17" name="正方形/長方形 16"/>
          <p:cNvSpPr/>
          <p:nvPr/>
        </p:nvSpPr>
        <p:spPr>
          <a:xfrm>
            <a:off x="4653136" y="5385048"/>
            <a:ext cx="1944215" cy="151216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写真③</a:t>
            </a:r>
            <a:endParaRPr kumimoji="1"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260649" y="7617786"/>
            <a:ext cx="1944215" cy="151216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写真④</a:t>
            </a:r>
            <a:endParaRPr kumimoji="1"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2477756" y="7617297"/>
            <a:ext cx="1944215" cy="151216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写真⑤</a:t>
            </a:r>
            <a:endParaRPr kumimoji="1" lang="en-US" altLang="ja-JP" dirty="0" smtClean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60648" y="1784648"/>
            <a:ext cx="331236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864247"/>
                </a:solidFill>
                <a:latin typeface="小塚明朝 Pr6N H" pitchFamily="18" charset="-128"/>
                <a:ea typeface="小塚明朝 Pr6N H" pitchFamily="18" charset="-128"/>
              </a:rPr>
              <a:t>宿泊</a:t>
            </a:r>
            <a:r>
              <a:rPr lang="ja-JP" altLang="en-US" sz="2800" dirty="0">
                <a:solidFill>
                  <a:srgbClr val="864247"/>
                </a:solidFill>
                <a:latin typeface="小塚明朝 Pr6N H" pitchFamily="18" charset="-128"/>
                <a:ea typeface="小塚明朝 Pr6N H" pitchFamily="18" charset="-128"/>
              </a:rPr>
              <a:t>施設名</a:t>
            </a:r>
            <a:r>
              <a:rPr lang="ja-JP" altLang="en-US" sz="1200" dirty="0">
                <a:solidFill>
                  <a:srgbClr val="864247"/>
                </a:solidFill>
                <a:latin typeface="小塚明朝 Pr6N H" pitchFamily="18" charset="-128"/>
                <a:ea typeface="小塚明朝 Pr6N H" pitchFamily="18" charset="-128"/>
              </a:rPr>
              <a:t>（小塚</a:t>
            </a:r>
            <a:r>
              <a:rPr lang="ja-JP" altLang="en-US" sz="1200" dirty="0" smtClean="0">
                <a:solidFill>
                  <a:srgbClr val="864247"/>
                </a:solidFill>
                <a:latin typeface="小塚明朝 Pr6N H" pitchFamily="18" charset="-128"/>
                <a:ea typeface="小塚明朝 Pr6N H" pitchFamily="18" charset="-128"/>
              </a:rPr>
              <a:t>明朝</a:t>
            </a:r>
            <a:r>
              <a:rPr lang="en-US" altLang="ja-JP" sz="1200" dirty="0" smtClean="0">
                <a:solidFill>
                  <a:srgbClr val="864247"/>
                </a:solidFill>
                <a:latin typeface="小塚明朝 Pr6N H" pitchFamily="18" charset="-128"/>
                <a:ea typeface="小塚明朝 Pr6N H" pitchFamily="18" charset="-128"/>
              </a:rPr>
              <a:t>28pt</a:t>
            </a:r>
            <a:r>
              <a:rPr lang="ja-JP" altLang="en-US" sz="1200" dirty="0" smtClean="0">
                <a:solidFill>
                  <a:srgbClr val="864247"/>
                </a:solidFill>
                <a:latin typeface="小塚明朝 Pr6N H" pitchFamily="18" charset="-128"/>
                <a:ea typeface="小塚明朝 Pr6N H" pitchFamily="18" charset="-128"/>
              </a:rPr>
              <a:t>）</a:t>
            </a:r>
            <a:endParaRPr lang="ja-JP" altLang="en-US" sz="2800" dirty="0">
              <a:solidFill>
                <a:srgbClr val="864247"/>
              </a:solidFill>
              <a:latin typeface="小塚明朝 Pr6N H" pitchFamily="18" charset="-128"/>
              <a:ea typeface="小塚明朝 Pr6N H" pitchFamily="18" charset="-128"/>
            </a:endParaRPr>
          </a:p>
          <a:p>
            <a:r>
              <a:rPr lang="en-US" altLang="ja-JP" dirty="0">
                <a:solidFill>
                  <a:srgbClr val="864247"/>
                </a:solidFill>
                <a:latin typeface="小塚明朝 Pr6N H" pitchFamily="18" charset="-128"/>
                <a:ea typeface="小塚明朝 Pr6N H" pitchFamily="18" charset="-128"/>
              </a:rPr>
              <a:t>Name in </a:t>
            </a:r>
            <a:r>
              <a:rPr lang="en-US" altLang="ja-JP" dirty="0" smtClean="0">
                <a:solidFill>
                  <a:srgbClr val="864247"/>
                </a:solidFill>
                <a:latin typeface="小塚明朝 Pr6N H" pitchFamily="18" charset="-128"/>
                <a:ea typeface="小塚明朝 Pr6N H" pitchFamily="18" charset="-128"/>
              </a:rPr>
              <a:t>English</a:t>
            </a:r>
            <a:r>
              <a:rPr lang="ja-JP" altLang="en-US" sz="1200" dirty="0" smtClean="0">
                <a:solidFill>
                  <a:srgbClr val="864247"/>
                </a:solidFill>
                <a:latin typeface="小塚明朝 Pr6N H" pitchFamily="18" charset="-128"/>
                <a:ea typeface="小塚明朝 Pr6N H" pitchFamily="18" charset="-128"/>
              </a:rPr>
              <a:t>（小塚明朝</a:t>
            </a:r>
            <a:r>
              <a:rPr lang="en-US" altLang="ja-JP" sz="1200" dirty="0" smtClean="0">
                <a:solidFill>
                  <a:srgbClr val="864247"/>
                </a:solidFill>
                <a:latin typeface="小塚明朝 Pr6N H" pitchFamily="18" charset="-128"/>
                <a:ea typeface="小塚明朝 Pr6N H" pitchFamily="18" charset="-128"/>
              </a:rPr>
              <a:t>12pt</a:t>
            </a:r>
            <a:r>
              <a:rPr lang="ja-JP" altLang="en-US" sz="1200" dirty="0" smtClean="0">
                <a:solidFill>
                  <a:srgbClr val="864247"/>
                </a:solidFill>
                <a:latin typeface="小塚明朝 Pr6N H" pitchFamily="18" charset="-128"/>
                <a:ea typeface="小塚明朝 Pr6N H" pitchFamily="18" charset="-128"/>
              </a:rPr>
              <a:t>）</a:t>
            </a:r>
            <a:endParaRPr kumimoji="1" lang="ja-JP" altLang="en-US" dirty="0">
              <a:solidFill>
                <a:srgbClr val="864247"/>
              </a:solidFill>
              <a:latin typeface="小塚明朝 Pr6N H" pitchFamily="18" charset="-128"/>
              <a:ea typeface="小塚明朝 Pr6N H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796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8" y="0"/>
            <a:ext cx="6820344" cy="99060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7268" y="7571552"/>
            <a:ext cx="1770084" cy="1542010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4827268" y="7608208"/>
            <a:ext cx="17700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HGS明朝E" panose="02020900000000000000" pitchFamily="18" charset="-128"/>
                <a:ea typeface="HGS明朝E" panose="02020900000000000000" pitchFamily="18" charset="-128"/>
                <a:cs typeface="メイリオ" panose="020B0604030504040204" pitchFamily="50" charset="-128"/>
              </a:rPr>
              <a:t>当館から</a:t>
            </a:r>
            <a:r>
              <a:rPr lang="ja-JP" altLang="en-US" sz="1200" dirty="0">
                <a:latin typeface="HGS明朝E" panose="02020900000000000000" pitchFamily="18" charset="-128"/>
                <a:ea typeface="HGS明朝E" panose="02020900000000000000" pitchFamily="18" charset="-128"/>
                <a:cs typeface="メイリオ" panose="020B0604030504040204" pitchFamily="50" charset="-128"/>
              </a:rPr>
              <a:t>徒歩約●分</a:t>
            </a:r>
            <a:r>
              <a:rPr lang="ja-JP" altLang="en-US" sz="1200" dirty="0" smtClean="0">
                <a:latin typeface="HGS明朝E" panose="02020900000000000000" pitchFamily="18" charset="-128"/>
                <a:ea typeface="HGS明朝E" panose="02020900000000000000" pitchFamily="18" charset="-128"/>
                <a:cs typeface="メイリオ" panose="020B0604030504040204" pitchFamily="50" charset="-128"/>
              </a:rPr>
              <a:t>で●</a:t>
            </a:r>
            <a:r>
              <a:rPr lang="ja-JP" altLang="en-US" sz="1200" dirty="0">
                <a:latin typeface="HGS明朝E" panose="02020900000000000000" pitchFamily="18" charset="-128"/>
                <a:ea typeface="HGS明朝E" panose="02020900000000000000" pitchFamily="18" charset="-128"/>
                <a:cs typeface="メイリオ" panose="020B0604030504040204" pitchFamily="50" charset="-128"/>
              </a:rPr>
              <a:t>●●●</a:t>
            </a:r>
            <a:r>
              <a:rPr lang="ja-JP" altLang="en-US" sz="1200" dirty="0" smtClean="0">
                <a:latin typeface="HGS明朝E" panose="02020900000000000000" pitchFamily="18" charset="-128"/>
                <a:ea typeface="HGS明朝E" panose="02020900000000000000" pitchFamily="18" charset="-128"/>
                <a:cs typeface="メイリオ" panose="020B0604030504040204" pitchFamily="50" charset="-128"/>
              </a:rPr>
              <a:t>●</a:t>
            </a:r>
            <a:r>
              <a:rPr lang="ja-JP" altLang="en-US" sz="1200" dirty="0">
                <a:latin typeface="HGS明朝E" panose="02020900000000000000" pitchFamily="18" charset="-128"/>
                <a:ea typeface="HGS明朝E" panose="02020900000000000000" pitchFamily="18" charset="-128"/>
                <a:cs typeface="メイリオ" panose="020B0604030504040204" pitchFamily="50" charset="-128"/>
              </a:rPr>
              <a:t>●</a:t>
            </a:r>
            <a:r>
              <a:rPr lang="ja-JP" altLang="en-US" sz="1200" dirty="0" smtClean="0">
                <a:latin typeface="HGS明朝E" panose="02020900000000000000" pitchFamily="18" charset="-128"/>
                <a:ea typeface="HGS明朝E" panose="02020900000000000000" pitchFamily="18" charset="-128"/>
                <a:cs typeface="メイリオ" panose="020B0604030504040204" pitchFamily="50" charset="-128"/>
              </a:rPr>
              <a:t>に</a:t>
            </a:r>
            <a:r>
              <a:rPr lang="ja-JP" altLang="en-US" sz="1200" dirty="0">
                <a:latin typeface="HGS明朝E" panose="02020900000000000000" pitchFamily="18" charset="-128"/>
                <a:ea typeface="HGS明朝E" panose="02020900000000000000" pitchFamily="18" charset="-128"/>
                <a:cs typeface="メイリオ" panose="020B0604030504040204" pitchFamily="50" charset="-128"/>
              </a:rPr>
              <a:t>到着します。慌てずに避難しましょう</a:t>
            </a:r>
            <a:r>
              <a:rPr lang="ja-JP" altLang="en-US" sz="1200" dirty="0" smtClean="0">
                <a:latin typeface="HGS明朝E" panose="02020900000000000000" pitchFamily="18" charset="-128"/>
                <a:ea typeface="HGS明朝E" panose="02020900000000000000" pitchFamily="18" charset="-128"/>
                <a:cs typeface="メイリオ" panose="020B0604030504040204" pitchFamily="50" charset="-128"/>
              </a:rPr>
              <a:t>。</a:t>
            </a:r>
            <a:endParaRPr lang="ja-JP" altLang="en-US" sz="1200" dirty="0">
              <a:latin typeface="HGS明朝E" panose="02020900000000000000" pitchFamily="18" charset="-128"/>
              <a:ea typeface="HGS明朝E" panose="020209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60648" y="1784648"/>
            <a:ext cx="331236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864247"/>
                </a:solidFill>
                <a:latin typeface="小塚明朝 Pr6N H" pitchFamily="18" charset="-128"/>
                <a:ea typeface="小塚明朝 Pr6N H" pitchFamily="18" charset="-128"/>
              </a:rPr>
              <a:t>宿泊施設名</a:t>
            </a:r>
          </a:p>
          <a:p>
            <a:r>
              <a:rPr lang="en-US" altLang="ja-JP" dirty="0" smtClean="0">
                <a:solidFill>
                  <a:srgbClr val="864247"/>
                </a:solidFill>
                <a:latin typeface="小塚明朝 Pr6N H" pitchFamily="18" charset="-128"/>
                <a:ea typeface="小塚明朝 Pr6N H" pitchFamily="18" charset="-128"/>
              </a:rPr>
              <a:t>Name in English</a:t>
            </a:r>
            <a:endParaRPr kumimoji="1" lang="ja-JP" altLang="en-US" dirty="0">
              <a:solidFill>
                <a:srgbClr val="864247"/>
              </a:solidFill>
              <a:latin typeface="小塚明朝 Pr6N H" pitchFamily="18" charset="-128"/>
              <a:ea typeface="小塚明朝 Pr6N H" pitchFamily="18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 rot="16200000">
            <a:off x="-1702382" y="4628964"/>
            <a:ext cx="6408712" cy="25922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aseline="-25000" dirty="0"/>
              <a:t>避難経路地図</a:t>
            </a:r>
            <a:endParaRPr kumimoji="1" lang="ja-JP" altLang="en-US" baseline="-250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924944" y="4304928"/>
            <a:ext cx="190232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Century" panose="02040604050505020304" pitchFamily="18" charset="0"/>
                <a:ea typeface="HGS明朝E" panose="02020900000000000000" pitchFamily="18" charset="-128"/>
                <a:cs typeface="メイリオ" panose="020B0604030504040204" pitchFamily="50" charset="-128"/>
              </a:rPr>
              <a:t>①横断歩道を渡り、</a:t>
            </a:r>
            <a:endParaRPr lang="en-US" altLang="ja-JP" sz="1200" dirty="0" smtClean="0">
              <a:latin typeface="Century" panose="02040604050505020304" pitchFamily="18" charset="0"/>
              <a:ea typeface="HGS明朝E" panose="02020900000000000000" pitchFamily="18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Century" panose="02040604050505020304" pitchFamily="18" charset="0"/>
                <a:ea typeface="HGS明朝E" panose="02020900000000000000" pitchFamily="18" charset="-128"/>
                <a:cs typeface="メイリオ" panose="020B0604030504040204" pitchFamily="50" charset="-128"/>
              </a:rPr>
              <a:t>　</a:t>
            </a:r>
            <a:r>
              <a:rPr lang="en-US" altLang="ja-JP" sz="1200" dirty="0" smtClean="0">
                <a:latin typeface="Century" panose="02040604050505020304" pitchFamily="18" charset="0"/>
                <a:ea typeface="HGS明朝E" panose="02020900000000000000" pitchFamily="18" charset="-128"/>
                <a:cs typeface="メイリオ" panose="020B0604030504040204" pitchFamily="50" charset="-128"/>
              </a:rPr>
              <a:t>50m</a:t>
            </a:r>
            <a:r>
              <a:rPr lang="ja-JP" altLang="en-US" sz="1200" dirty="0" smtClean="0">
                <a:latin typeface="Century" panose="02040604050505020304" pitchFamily="18" charset="0"/>
                <a:ea typeface="HGS明朝E" panose="02020900000000000000" pitchFamily="18" charset="-128"/>
                <a:cs typeface="メイリオ" panose="020B0604030504040204" pitchFamily="50" charset="-128"/>
              </a:rPr>
              <a:t>直進</a:t>
            </a:r>
            <a:endParaRPr lang="en-US" altLang="ja-JP" sz="1200" dirty="0" smtClean="0">
              <a:latin typeface="Century" panose="02040604050505020304" pitchFamily="18" charset="0"/>
              <a:ea typeface="HGS明朝E" panose="02020900000000000000" pitchFamily="18" charset="-128"/>
              <a:cs typeface="メイリオ" panose="020B0604030504040204" pitchFamily="50" charset="-128"/>
            </a:endParaRPr>
          </a:p>
          <a:p>
            <a:r>
              <a:rPr lang="en-US" altLang="ja-JP" sz="1050" dirty="0" smtClean="0">
                <a:latin typeface="Century" panose="02040604050505020304" pitchFamily="18" charset="0"/>
                <a:ea typeface="HGS明朝E" panose="02020900000000000000" pitchFamily="18" charset="-128"/>
                <a:cs typeface="メイリオ" panose="020B0604030504040204" pitchFamily="50" charset="-128"/>
              </a:rPr>
              <a:t>Cross the</a:t>
            </a:r>
            <a:r>
              <a:rPr lang="ja-JP" altLang="en-US" sz="1050" dirty="0" smtClean="0">
                <a:latin typeface="Century" panose="02040604050505020304" pitchFamily="18" charset="0"/>
                <a:ea typeface="HGS明朝E" panose="02020900000000000000" pitchFamily="18" charset="-128"/>
                <a:cs typeface="メイリオ" panose="020B0604030504040204" pitchFamily="50" charset="-128"/>
              </a:rPr>
              <a:t> </a:t>
            </a:r>
            <a:r>
              <a:rPr lang="en-US" altLang="ja-JP" sz="1050" dirty="0" smtClean="0">
                <a:latin typeface="Century" panose="02040604050505020304" pitchFamily="18" charset="0"/>
                <a:ea typeface="HGS明朝E" panose="02020900000000000000" pitchFamily="18" charset="-128"/>
                <a:cs typeface="メイリオ" panose="020B0604030504040204" pitchFamily="50" charset="-128"/>
              </a:rPr>
              <a:t>crosswalk and go straight  about 50m.</a:t>
            </a:r>
            <a:endParaRPr kumimoji="1" lang="ja-JP" altLang="en-US" sz="1050" dirty="0">
              <a:latin typeface="Century" panose="02040604050505020304" pitchFamily="18" charset="0"/>
              <a:ea typeface="HGS明朝E" panose="020209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764170" y="4304928"/>
            <a:ext cx="183318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Century" panose="02040604050505020304" pitchFamily="18" charset="0"/>
                <a:ea typeface="HGS明朝E" panose="02020900000000000000" pitchFamily="18" charset="-128"/>
                <a:cs typeface="メイリオ" panose="020B0604030504040204" pitchFamily="50" charset="-128"/>
              </a:rPr>
              <a:t>②国道の反対側へ渡る</a:t>
            </a:r>
            <a:endParaRPr lang="en-US" altLang="ja-JP" sz="1200" dirty="0">
              <a:latin typeface="Century" panose="02040604050505020304" pitchFamily="18" charset="0"/>
              <a:ea typeface="HGS明朝E" panose="02020900000000000000" pitchFamily="18" charset="-128"/>
              <a:cs typeface="メイリオ" panose="020B0604030504040204" pitchFamily="50" charset="-128"/>
            </a:endParaRPr>
          </a:p>
          <a:p>
            <a:r>
              <a:rPr kumimoji="1" lang="en-US" altLang="ja-JP" sz="1100" dirty="0" smtClean="0">
                <a:latin typeface="Century" panose="02040604050505020304" pitchFamily="18" charset="0"/>
                <a:ea typeface="HGS明朝E" panose="02020900000000000000" pitchFamily="18" charset="-128"/>
                <a:cs typeface="メイリオ" panose="020B0604030504040204" pitchFamily="50" charset="-128"/>
              </a:rPr>
              <a:t>Cross the national road.</a:t>
            </a:r>
            <a:endParaRPr kumimoji="1" lang="ja-JP" altLang="en-US" sz="1100" dirty="0">
              <a:latin typeface="Century" panose="02040604050505020304" pitchFamily="18" charset="0"/>
              <a:ea typeface="HGS明朝E" panose="020209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905703" y="6836461"/>
            <a:ext cx="18420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Century" panose="02040604050505020304" pitchFamily="18" charset="0"/>
                <a:ea typeface="HGS明朝E" panose="02020900000000000000" pitchFamily="18" charset="-128"/>
                <a:cs typeface="メイリオ" panose="020B0604030504040204" pitchFamily="50" charset="-128"/>
              </a:rPr>
              <a:t>③</a:t>
            </a:r>
            <a:r>
              <a:rPr lang="ja-JP" altLang="en-US" sz="1200" dirty="0" smtClean="0">
                <a:latin typeface="Century" panose="02040604050505020304" pitchFamily="18" charset="0"/>
                <a:ea typeface="HGS明朝E" panose="02020900000000000000" pitchFamily="18" charset="-128"/>
                <a:cs typeface="メイリオ" panose="020B0604030504040204" pitchFamily="50" charset="-128"/>
              </a:rPr>
              <a:t>左手の坂道を上る</a:t>
            </a:r>
            <a:endParaRPr lang="en-US" altLang="ja-JP" sz="1200" dirty="0" smtClean="0">
              <a:latin typeface="Century" panose="02040604050505020304" pitchFamily="18" charset="0"/>
              <a:ea typeface="HGS明朝E" panose="02020900000000000000" pitchFamily="18" charset="-128"/>
              <a:cs typeface="メイリオ" panose="020B0604030504040204" pitchFamily="50" charset="-128"/>
            </a:endParaRPr>
          </a:p>
          <a:p>
            <a:r>
              <a:rPr lang="en-US" altLang="ja-JP" sz="1100" dirty="0" smtClean="0">
                <a:latin typeface="Century" panose="02040604050505020304" pitchFamily="18" charset="0"/>
                <a:ea typeface="HGS明朝E" panose="02020900000000000000" pitchFamily="18" charset="-128"/>
                <a:cs typeface="メイリオ" panose="020B0604030504040204" pitchFamily="50" charset="-128"/>
              </a:rPr>
              <a:t>Go up the slope on the left side.</a:t>
            </a:r>
            <a:endParaRPr kumimoji="1" lang="ja-JP" altLang="en-US" sz="1100" dirty="0">
              <a:latin typeface="Century" panose="02040604050505020304" pitchFamily="18" charset="0"/>
              <a:ea typeface="HGS明朝E" panose="020209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867744" y="6836461"/>
            <a:ext cx="18420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Century" panose="02040604050505020304" pitchFamily="18" charset="0"/>
                <a:ea typeface="HGS明朝E" panose="02020900000000000000" pitchFamily="18" charset="-128"/>
                <a:cs typeface="メイリオ" panose="020B0604030504040204" pitchFamily="50" charset="-128"/>
              </a:rPr>
              <a:t>④林道の階段を上る</a:t>
            </a:r>
            <a:endParaRPr lang="en-US" altLang="ja-JP" sz="1200" dirty="0" smtClean="0">
              <a:latin typeface="Century" panose="02040604050505020304" pitchFamily="18" charset="0"/>
              <a:ea typeface="HGS明朝E" panose="02020900000000000000" pitchFamily="18" charset="-128"/>
              <a:cs typeface="メイリオ" panose="020B0604030504040204" pitchFamily="50" charset="-128"/>
            </a:endParaRPr>
          </a:p>
          <a:p>
            <a:r>
              <a:rPr kumimoji="1" lang="en-US" altLang="ja-JP" sz="1100" dirty="0" smtClean="0">
                <a:latin typeface="Century" panose="02040604050505020304" pitchFamily="18" charset="0"/>
                <a:ea typeface="HGS明朝E" panose="02020900000000000000" pitchFamily="18" charset="-128"/>
                <a:cs typeface="メイリオ" panose="020B0604030504040204" pitchFamily="50" charset="-128"/>
              </a:rPr>
              <a:t>Climb the stairs in the forest road.</a:t>
            </a:r>
            <a:endParaRPr kumimoji="1" lang="ja-JP" altLang="en-US" sz="1100" dirty="0">
              <a:latin typeface="Century" panose="02040604050505020304" pitchFamily="18" charset="0"/>
              <a:ea typeface="HGS明朝E" panose="020209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942133" y="9121874"/>
            <a:ext cx="176923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Century" panose="02040604050505020304" pitchFamily="18" charset="0"/>
                <a:ea typeface="HGS明朝E" panose="02020900000000000000" pitchFamily="18" charset="-128"/>
                <a:cs typeface="メイリオ" panose="020B0604030504040204" pitchFamily="50" charset="-128"/>
              </a:rPr>
              <a:t>⑤避難場所到着</a:t>
            </a:r>
            <a:endParaRPr lang="en-US" altLang="ja-JP" sz="1200" dirty="0">
              <a:latin typeface="Century" panose="02040604050505020304" pitchFamily="18" charset="0"/>
              <a:ea typeface="HGS明朝E" panose="02020900000000000000" pitchFamily="18" charset="-128"/>
              <a:cs typeface="メイリオ" panose="020B0604030504040204" pitchFamily="50" charset="-128"/>
            </a:endParaRPr>
          </a:p>
          <a:p>
            <a:r>
              <a:rPr kumimoji="1" lang="en-US" altLang="ja-JP" sz="1100" dirty="0" smtClean="0">
                <a:latin typeface="Century" panose="02040604050505020304" pitchFamily="18" charset="0"/>
                <a:ea typeface="HGS明朝E" panose="02020900000000000000" pitchFamily="18" charset="-128"/>
                <a:cs typeface="メイリオ" panose="020B0604030504040204" pitchFamily="50" charset="-128"/>
              </a:rPr>
              <a:t>You are now in the</a:t>
            </a:r>
            <a:r>
              <a:rPr lang="ja-JP" altLang="en-US" sz="1100" dirty="0">
                <a:latin typeface="Century" panose="02040604050505020304" pitchFamily="18" charset="0"/>
                <a:ea typeface="HGS明朝E" panose="02020900000000000000" pitchFamily="18" charset="-128"/>
                <a:cs typeface="メイリオ" panose="020B0604030504040204" pitchFamily="50" charset="-128"/>
              </a:rPr>
              <a:t>　</a:t>
            </a:r>
            <a:r>
              <a:rPr kumimoji="1" lang="en-US" altLang="ja-JP" sz="1100" dirty="0" smtClean="0">
                <a:latin typeface="Century" panose="02040604050505020304" pitchFamily="18" charset="0"/>
                <a:ea typeface="HGS明朝E" panose="02020900000000000000" pitchFamily="18" charset="-128"/>
                <a:cs typeface="メイリオ" panose="020B0604030504040204" pitchFamily="50" charset="-128"/>
              </a:rPr>
              <a:t>evacuation area.</a:t>
            </a:r>
            <a:endParaRPr kumimoji="1" lang="ja-JP" altLang="en-US" sz="1100" dirty="0">
              <a:latin typeface="Century" panose="02040604050505020304" pitchFamily="18" charset="0"/>
              <a:ea typeface="HGS明朝E" panose="020209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955912" y="2719011"/>
            <a:ext cx="1769232" cy="15859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写真①</a:t>
            </a:r>
            <a:endParaRPr kumimoji="1" lang="ja-JP" altLang="en-US" dirty="0"/>
          </a:p>
        </p:txBody>
      </p:sp>
      <p:sp>
        <p:nvSpPr>
          <p:cNvPr id="28" name="正方形/長方形 27"/>
          <p:cNvSpPr/>
          <p:nvPr/>
        </p:nvSpPr>
        <p:spPr>
          <a:xfrm>
            <a:off x="4828120" y="2719011"/>
            <a:ext cx="1769232" cy="15859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写真②</a:t>
            </a:r>
            <a:endParaRPr kumimoji="1" lang="en-US" altLang="ja-JP" dirty="0" smtClean="0"/>
          </a:p>
        </p:txBody>
      </p:sp>
      <p:sp>
        <p:nvSpPr>
          <p:cNvPr id="29" name="正方形/長方形 28"/>
          <p:cNvSpPr/>
          <p:nvPr/>
        </p:nvSpPr>
        <p:spPr>
          <a:xfrm>
            <a:off x="2942133" y="5241032"/>
            <a:ext cx="1769232" cy="15859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写真③</a:t>
            </a:r>
            <a:endParaRPr kumimoji="1" lang="ja-JP" alt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4828120" y="5239291"/>
            <a:ext cx="1769232" cy="15859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写真④</a:t>
            </a:r>
            <a:endParaRPr kumimoji="1" lang="ja-JP" altLang="en-US" dirty="0"/>
          </a:p>
        </p:txBody>
      </p:sp>
      <p:sp>
        <p:nvSpPr>
          <p:cNvPr id="31" name="正方形/長方形 30"/>
          <p:cNvSpPr/>
          <p:nvPr/>
        </p:nvSpPr>
        <p:spPr>
          <a:xfrm>
            <a:off x="2942133" y="7543547"/>
            <a:ext cx="1769232" cy="15859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写真⑤</a:t>
            </a:r>
            <a:endParaRPr kumimoji="1" lang="en-US" altLang="ja-JP" dirty="0" smtClean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005064" y="898193"/>
            <a:ext cx="256790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>
                <a:solidFill>
                  <a:schemeClr val="bg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地震が発生した場合、津波が来る恐れがあります。従業員の誘導に従い、●●●●●●まで徒歩で逃げましょう</a:t>
            </a:r>
            <a:r>
              <a:rPr lang="ja-JP" altLang="en-US" sz="1300" dirty="0" smtClean="0">
                <a:solidFill>
                  <a:schemeClr val="bg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！</a:t>
            </a:r>
            <a:endParaRPr lang="ja-JP" altLang="en-US" sz="1300" dirty="0">
              <a:solidFill>
                <a:schemeClr val="bg1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907260" y="1712640"/>
            <a:ext cx="28341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solidFill>
                  <a:schemeClr val="bg1"/>
                </a:solidFill>
                <a:latin typeface="Century" panose="02040604050505020304" pitchFamily="18" charset="0"/>
                <a:ea typeface="HGS明朝E" panose="02020900000000000000" pitchFamily="18" charset="-128"/>
              </a:rPr>
              <a:t>If an earthquake occurs, fear of tsunami might also </a:t>
            </a:r>
            <a:r>
              <a:rPr lang="en-US" altLang="ja-JP" sz="1100" dirty="0" smtClean="0">
                <a:solidFill>
                  <a:schemeClr val="bg1"/>
                </a:solidFill>
                <a:latin typeface="Century" panose="02040604050505020304" pitchFamily="18" charset="0"/>
                <a:ea typeface="HGS明朝E" panose="02020900000000000000" pitchFamily="18" charset="-128"/>
              </a:rPr>
              <a:t>occur. Escape </a:t>
            </a:r>
            <a:r>
              <a:rPr lang="en-US" altLang="ja-JP" sz="1100" dirty="0">
                <a:solidFill>
                  <a:schemeClr val="bg1"/>
                </a:solidFill>
                <a:latin typeface="Century" panose="02040604050505020304" pitchFamily="18" charset="0"/>
                <a:ea typeface="HGS明朝E" panose="02020900000000000000" pitchFamily="18" charset="-128"/>
              </a:rPr>
              <a:t>to ______ on foot, following the instructions of the staff.</a:t>
            </a:r>
            <a:endParaRPr kumimoji="1" lang="ja-JP" altLang="en-US" sz="1100" dirty="0">
              <a:solidFill>
                <a:schemeClr val="bg1"/>
              </a:solidFill>
              <a:latin typeface="Century" panose="02040604050505020304" pitchFamily="18" charset="0"/>
              <a:ea typeface="HGS明朝E" panose="02020900000000000000" pitchFamily="18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827268" y="8405676"/>
            <a:ext cx="1770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altLang="ja-JP" sz="1200" dirty="0" smtClean="0">
                <a:latin typeface="Century" panose="02040604050505020304" pitchFamily="18" charset="0"/>
                <a:ea typeface="HGS明朝E" panose="02020900000000000000" pitchFamily="18" charset="-128"/>
                <a:cs typeface="メイリオ" panose="020B0604030504040204" pitchFamily="50" charset="-128"/>
              </a:rPr>
              <a:t>It </a:t>
            </a:r>
            <a:r>
              <a:rPr lang="en-US" altLang="ja-JP" sz="1200" dirty="0">
                <a:latin typeface="Century" panose="02040604050505020304" pitchFamily="18" charset="0"/>
                <a:ea typeface="HGS明朝E" panose="02020900000000000000" pitchFamily="18" charset="-128"/>
                <a:cs typeface="メイリオ" panose="020B0604030504040204" pitchFamily="50" charset="-128"/>
              </a:rPr>
              <a:t>takes __ </a:t>
            </a:r>
            <a:r>
              <a:rPr lang="en-US" altLang="ja-JP" sz="1200" dirty="0" smtClean="0">
                <a:latin typeface="Century" panose="02040604050505020304" pitchFamily="18" charset="0"/>
                <a:ea typeface="HGS明朝E" panose="02020900000000000000" pitchFamily="18" charset="-128"/>
                <a:cs typeface="メイリオ" panose="020B0604030504040204" pitchFamily="50" charset="-128"/>
              </a:rPr>
              <a:t>minutes by foot from </a:t>
            </a:r>
            <a:r>
              <a:rPr lang="en-US" altLang="ja-JP" sz="1200" dirty="0">
                <a:latin typeface="Century" panose="02040604050505020304" pitchFamily="18" charset="0"/>
                <a:ea typeface="HGS明朝E" panose="02020900000000000000" pitchFamily="18" charset="-128"/>
                <a:cs typeface="メイリオ" panose="020B0604030504040204" pitchFamily="50" charset="-128"/>
              </a:rPr>
              <a:t>here to </a:t>
            </a:r>
            <a:r>
              <a:rPr lang="en-US" altLang="ja-JP" sz="1200" dirty="0" smtClean="0">
                <a:latin typeface="Century" panose="02040604050505020304" pitchFamily="18" charset="0"/>
                <a:ea typeface="HGS明朝E" panose="02020900000000000000" pitchFamily="18" charset="-128"/>
                <a:cs typeface="メイリオ" panose="020B0604030504040204" pitchFamily="50" charset="-128"/>
              </a:rPr>
              <a:t>______ . </a:t>
            </a:r>
            <a:r>
              <a:rPr lang="en-US" altLang="ja-JP" sz="1200" dirty="0">
                <a:latin typeface="Century" panose="02040604050505020304" pitchFamily="18" charset="0"/>
                <a:ea typeface="HGS明朝E" panose="02020900000000000000" pitchFamily="18" charset="-128"/>
                <a:cs typeface="メイリオ" panose="020B0604030504040204" pitchFamily="50" charset="-128"/>
              </a:rPr>
              <a:t>Don’t panic and evacuate calmly.</a:t>
            </a:r>
            <a:endParaRPr kumimoji="1" lang="ja-JP" altLang="en-US" sz="1200" dirty="0">
              <a:latin typeface="Century" panose="02040604050505020304" pitchFamily="18" charset="0"/>
              <a:ea typeface="HGS明朝E" panose="02020900000000000000" pitchFamily="18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085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595</TotalTime>
  <Words>437</Words>
  <Application>Microsoft Office PowerPoint</Application>
  <PresentationFormat>A4 210 x 297 mm</PresentationFormat>
  <Paragraphs>51</Paragraphs>
  <Slides>3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Company>三重県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○○ホテル津波避難マップ 　 Hotel ○○ Tsunami evacuation map</dc:title>
  <dc:creator>三重県</dc:creator>
  <cp:lastModifiedBy>mieken</cp:lastModifiedBy>
  <cp:revision>61</cp:revision>
  <cp:lastPrinted>2016-01-06T02:43:08Z</cp:lastPrinted>
  <dcterms:created xsi:type="dcterms:W3CDTF">2015-08-20T02:59:29Z</dcterms:created>
  <dcterms:modified xsi:type="dcterms:W3CDTF">2016-03-20T01:05:23Z</dcterms:modified>
</cp:coreProperties>
</file>