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9" r:id="rId5"/>
    <p:sldMasterId id="2147483879" r:id="rId6"/>
  </p:sldMasterIdLst>
  <p:notesMasterIdLst>
    <p:notesMasterId r:id="rId140"/>
  </p:notesMasterIdLst>
  <p:handoutMasterIdLst>
    <p:handoutMasterId r:id="rId141"/>
  </p:handoutMasterIdLst>
  <p:sldIdLst>
    <p:sldId id="733" r:id="rId7"/>
    <p:sldId id="616" r:id="rId8"/>
    <p:sldId id="617" r:id="rId9"/>
    <p:sldId id="618" r:id="rId10"/>
    <p:sldId id="619" r:id="rId11"/>
    <p:sldId id="620" r:id="rId12"/>
    <p:sldId id="621" r:id="rId13"/>
    <p:sldId id="622" r:id="rId14"/>
    <p:sldId id="730" r:id="rId15"/>
    <p:sldId id="731" r:id="rId16"/>
    <p:sldId id="623" r:id="rId17"/>
    <p:sldId id="732" r:id="rId18"/>
    <p:sldId id="624" r:id="rId19"/>
    <p:sldId id="625" r:id="rId20"/>
    <p:sldId id="626" r:id="rId21"/>
    <p:sldId id="627" r:id="rId22"/>
    <p:sldId id="628" r:id="rId23"/>
    <p:sldId id="629" r:id="rId24"/>
    <p:sldId id="630" r:id="rId25"/>
    <p:sldId id="631" r:id="rId26"/>
    <p:sldId id="632" r:id="rId27"/>
    <p:sldId id="633" r:id="rId28"/>
    <p:sldId id="634" r:id="rId29"/>
    <p:sldId id="635" r:id="rId30"/>
    <p:sldId id="636" r:id="rId31"/>
    <p:sldId id="637" r:id="rId32"/>
    <p:sldId id="638" r:id="rId33"/>
    <p:sldId id="639" r:id="rId34"/>
    <p:sldId id="640" r:id="rId35"/>
    <p:sldId id="641" r:id="rId36"/>
    <p:sldId id="642" r:id="rId37"/>
    <p:sldId id="643" r:id="rId38"/>
    <p:sldId id="644" r:id="rId39"/>
    <p:sldId id="645" r:id="rId40"/>
    <p:sldId id="646" r:id="rId41"/>
    <p:sldId id="647" r:id="rId42"/>
    <p:sldId id="648" r:id="rId43"/>
    <p:sldId id="649" r:id="rId44"/>
    <p:sldId id="650" r:id="rId45"/>
    <p:sldId id="651" r:id="rId46"/>
    <p:sldId id="652" r:id="rId47"/>
    <p:sldId id="653" r:id="rId48"/>
    <p:sldId id="654" r:id="rId49"/>
    <p:sldId id="655" r:id="rId50"/>
    <p:sldId id="656" r:id="rId51"/>
    <p:sldId id="657" r:id="rId52"/>
    <p:sldId id="658" r:id="rId53"/>
    <p:sldId id="659" r:id="rId54"/>
    <p:sldId id="660" r:id="rId55"/>
    <p:sldId id="661" r:id="rId56"/>
    <p:sldId id="662" r:id="rId57"/>
    <p:sldId id="663" r:id="rId58"/>
    <p:sldId id="664" r:id="rId59"/>
    <p:sldId id="665" r:id="rId60"/>
    <p:sldId id="666" r:id="rId61"/>
    <p:sldId id="667" r:id="rId62"/>
    <p:sldId id="668" r:id="rId63"/>
    <p:sldId id="669" r:id="rId64"/>
    <p:sldId id="670" r:id="rId65"/>
    <p:sldId id="671" r:id="rId66"/>
    <p:sldId id="672" r:id="rId67"/>
    <p:sldId id="673" r:id="rId68"/>
    <p:sldId id="674" r:id="rId69"/>
    <p:sldId id="675" r:id="rId70"/>
    <p:sldId id="676" r:id="rId71"/>
    <p:sldId id="677" r:id="rId72"/>
    <p:sldId id="678" r:id="rId73"/>
    <p:sldId id="679" r:id="rId74"/>
    <p:sldId id="680" r:id="rId75"/>
    <p:sldId id="681" r:id="rId76"/>
    <p:sldId id="682" r:id="rId77"/>
    <p:sldId id="683" r:id="rId78"/>
    <p:sldId id="684" r:id="rId79"/>
    <p:sldId id="685" r:id="rId80"/>
    <p:sldId id="686" r:id="rId81"/>
    <p:sldId id="687" r:id="rId82"/>
    <p:sldId id="688" r:id="rId83"/>
    <p:sldId id="689" r:id="rId84"/>
    <p:sldId id="690" r:id="rId85"/>
    <p:sldId id="691" r:id="rId86"/>
    <p:sldId id="692" r:id="rId87"/>
    <p:sldId id="693" r:id="rId88"/>
    <p:sldId id="694" r:id="rId89"/>
    <p:sldId id="695" r:id="rId90"/>
    <p:sldId id="696" r:id="rId91"/>
    <p:sldId id="697" r:id="rId92"/>
    <p:sldId id="698" r:id="rId93"/>
    <p:sldId id="699" r:id="rId94"/>
    <p:sldId id="700" r:id="rId95"/>
    <p:sldId id="701" r:id="rId96"/>
    <p:sldId id="702" r:id="rId97"/>
    <p:sldId id="703" r:id="rId98"/>
    <p:sldId id="704" r:id="rId99"/>
    <p:sldId id="705" r:id="rId100"/>
    <p:sldId id="706" r:id="rId101"/>
    <p:sldId id="707" r:id="rId102"/>
    <p:sldId id="708" r:id="rId103"/>
    <p:sldId id="709" r:id="rId104"/>
    <p:sldId id="710" r:id="rId105"/>
    <p:sldId id="711" r:id="rId106"/>
    <p:sldId id="712" r:id="rId107"/>
    <p:sldId id="713" r:id="rId108"/>
    <p:sldId id="714" r:id="rId109"/>
    <p:sldId id="715" r:id="rId110"/>
    <p:sldId id="716" r:id="rId111"/>
    <p:sldId id="717" r:id="rId112"/>
    <p:sldId id="718" r:id="rId113"/>
    <p:sldId id="719" r:id="rId114"/>
    <p:sldId id="720" r:id="rId115"/>
    <p:sldId id="721" r:id="rId116"/>
    <p:sldId id="722" r:id="rId117"/>
    <p:sldId id="723" r:id="rId118"/>
    <p:sldId id="724" r:id="rId119"/>
    <p:sldId id="725" r:id="rId120"/>
    <p:sldId id="726" r:id="rId121"/>
    <p:sldId id="727" r:id="rId122"/>
    <p:sldId id="728" r:id="rId123"/>
    <p:sldId id="729" r:id="rId124"/>
    <p:sldId id="734" r:id="rId125"/>
    <p:sldId id="735" r:id="rId126"/>
    <p:sldId id="736" r:id="rId127"/>
    <p:sldId id="737" r:id="rId128"/>
    <p:sldId id="738" r:id="rId129"/>
    <p:sldId id="739" r:id="rId130"/>
    <p:sldId id="740" r:id="rId131"/>
    <p:sldId id="741" r:id="rId132"/>
    <p:sldId id="742" r:id="rId133"/>
    <p:sldId id="743" r:id="rId134"/>
    <p:sldId id="744" r:id="rId135"/>
    <p:sldId id="745" r:id="rId136"/>
    <p:sldId id="746" r:id="rId137"/>
    <p:sldId id="747" r:id="rId138"/>
    <p:sldId id="748" r:id="rId139"/>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187"/>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4" autoAdjust="0"/>
    <p:restoredTop sz="69470" autoAdjust="0"/>
  </p:normalViewPr>
  <p:slideViewPr>
    <p:cSldViewPr>
      <p:cViewPr>
        <p:scale>
          <a:sx n="70" d="100"/>
          <a:sy n="70" d="100"/>
        </p:scale>
        <p:origin x="-1338" y="-72"/>
      </p:cViewPr>
      <p:guideLst>
        <p:guide orient="horz" pos="2478"/>
        <p:guide pos="3120"/>
      </p:guideLst>
    </p:cSldViewPr>
  </p:slideViewPr>
  <p:outlineViewPr>
    <p:cViewPr>
      <p:scale>
        <a:sx n="33" d="100"/>
        <a:sy n="33" d="100"/>
      </p:scale>
      <p:origin x="0" y="3120"/>
    </p:cViewPr>
  </p:outlineViewPr>
  <p:notesTextViewPr>
    <p:cViewPr>
      <p:scale>
        <a:sx n="100" d="100"/>
        <a:sy n="100" d="100"/>
      </p:scale>
      <p:origin x="0" y="0"/>
    </p:cViewPr>
  </p:notesTextViewPr>
  <p:notesViewPr>
    <p:cSldViewPr>
      <p:cViewPr>
        <p:scale>
          <a:sx n="70" d="100"/>
          <a:sy n="70" d="100"/>
        </p:scale>
        <p:origin x="-2460" y="582"/>
      </p:cViewPr>
      <p:guideLst>
        <p:guide orient="horz" pos="3107"/>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2E306-77E4-4B6C-81F8-3589698E5F32}" type="doc">
      <dgm:prSet loTypeId="urn:microsoft.com/office/officeart/2005/8/layout/process2" loCatId="process" qsTypeId="urn:microsoft.com/office/officeart/2005/8/quickstyle/simple5" qsCatId="simple" csTypeId="urn:microsoft.com/office/officeart/2005/8/colors/accent1_2" csCatId="accent1" phldr="1"/>
      <dgm:spPr/>
      <dgm:t>
        <a:bodyPr/>
        <a:lstStyle/>
        <a:p>
          <a:endParaRPr kumimoji="1" lang="ja-JP" altLang="en-US"/>
        </a:p>
      </dgm:t>
    </dgm:pt>
    <dgm:pt modelId="{DDF08070-0AC3-44DB-91D5-F865294D0D47}">
      <dgm:prSet phldrT="[テキスト]" custT="1"/>
      <dgm:spPr/>
      <dgm:t>
        <a:bodyPr/>
        <a:lstStyle/>
        <a:p>
          <a:pPr>
            <a:spcAft>
              <a:spcPts val="0"/>
            </a:spcAft>
          </a:pPr>
          <a:r>
            <a:rPr kumimoji="1" lang="ja-JP" altLang="en-US" sz="1400" dirty="0" smtClean="0"/>
            <a:t>自然体推計</a:t>
          </a:r>
          <a:endParaRPr kumimoji="1" lang="ja-JP" altLang="en-US" sz="1400" dirty="0"/>
        </a:p>
      </dgm:t>
    </dgm:pt>
    <dgm:pt modelId="{9B0B3EF3-16D0-47CF-9A4E-B29952461ABB}" type="parTrans" cxnId="{DC4539C9-9A75-4948-8F56-3F4A0FED1872}">
      <dgm:prSet/>
      <dgm:spPr/>
      <dgm:t>
        <a:bodyPr/>
        <a:lstStyle/>
        <a:p>
          <a:endParaRPr kumimoji="1" lang="ja-JP" altLang="en-US" sz="1400"/>
        </a:p>
      </dgm:t>
    </dgm:pt>
    <dgm:pt modelId="{ABFBD1E6-909E-49BE-9695-9F86392B7FEF}" type="sibTrans" cxnId="{DC4539C9-9A75-4948-8F56-3F4A0FED1872}">
      <dgm:prSet/>
      <dgm:spPr/>
      <dgm:t>
        <a:bodyPr/>
        <a:lstStyle/>
        <a:p>
          <a:endParaRPr kumimoji="1" lang="ja-JP" altLang="en-US" sz="1400"/>
        </a:p>
      </dgm:t>
    </dgm:pt>
    <dgm:pt modelId="{2656E9E4-C9BC-4601-94A1-837AE6A92C5D}">
      <dgm:prSet phldrT="[テキスト]" custT="1"/>
      <dgm:spPr/>
      <dgm:t>
        <a:bodyPr/>
        <a:lstStyle/>
        <a:p>
          <a:pPr>
            <a:spcAft>
              <a:spcPts val="0"/>
            </a:spcAft>
          </a:pPr>
          <a:r>
            <a:rPr kumimoji="1" lang="ja-JP" altLang="en-US" sz="1400" dirty="0" smtClean="0"/>
            <a:t>施策反映</a:t>
          </a:r>
          <a:endParaRPr kumimoji="1" lang="ja-JP" altLang="en-US" sz="1400" dirty="0"/>
        </a:p>
      </dgm:t>
    </dgm:pt>
    <dgm:pt modelId="{035138B4-F8A4-489C-8907-A65E3DF62806}" type="parTrans" cxnId="{DBE987AD-9F66-433E-934D-20796663BA1E}">
      <dgm:prSet/>
      <dgm:spPr/>
      <dgm:t>
        <a:bodyPr/>
        <a:lstStyle/>
        <a:p>
          <a:endParaRPr kumimoji="1" lang="ja-JP" altLang="en-US" sz="1400"/>
        </a:p>
      </dgm:t>
    </dgm:pt>
    <dgm:pt modelId="{58F4E08F-72FA-4BAA-AA06-CDA6AF3FBD50}" type="sibTrans" cxnId="{DBE987AD-9F66-433E-934D-20796663BA1E}">
      <dgm:prSet/>
      <dgm:spPr/>
      <dgm:t>
        <a:bodyPr/>
        <a:lstStyle/>
        <a:p>
          <a:endParaRPr kumimoji="1" lang="ja-JP" altLang="en-US" sz="1400"/>
        </a:p>
      </dgm:t>
    </dgm:pt>
    <dgm:pt modelId="{D964C8F5-D42A-4A6D-99CB-820F06207881}">
      <dgm:prSet phldrT="[テキスト]" custT="1"/>
      <dgm:spPr/>
      <dgm:t>
        <a:bodyPr/>
        <a:lstStyle/>
        <a:p>
          <a:pPr>
            <a:spcAft>
              <a:spcPts val="0"/>
            </a:spcAft>
          </a:pPr>
          <a:r>
            <a:rPr kumimoji="1" lang="ja-JP" altLang="en-US" sz="1400" dirty="0" smtClean="0"/>
            <a:t>制度改正への対応や保険者における施策等を認定率や認定者数、利用率や利用者数に反映した推計</a:t>
          </a:r>
          <a:endParaRPr kumimoji="1" lang="ja-JP" altLang="en-US" sz="1400" dirty="0"/>
        </a:p>
      </dgm:t>
    </dgm:pt>
    <dgm:pt modelId="{18D79409-F29A-424C-9250-816C5592DC43}" type="parTrans" cxnId="{BCB0F5C7-EC35-4F6C-862C-3AD9B78A4EC5}">
      <dgm:prSet/>
      <dgm:spPr/>
      <dgm:t>
        <a:bodyPr/>
        <a:lstStyle/>
        <a:p>
          <a:endParaRPr kumimoji="1" lang="ja-JP" altLang="en-US" sz="1400"/>
        </a:p>
      </dgm:t>
    </dgm:pt>
    <dgm:pt modelId="{43BE28C6-3697-4D36-8CE2-83B2EFF6AAAA}" type="sibTrans" cxnId="{BCB0F5C7-EC35-4F6C-862C-3AD9B78A4EC5}">
      <dgm:prSet/>
      <dgm:spPr/>
      <dgm:t>
        <a:bodyPr/>
        <a:lstStyle/>
        <a:p>
          <a:endParaRPr kumimoji="1" lang="ja-JP" altLang="en-US" sz="1400"/>
        </a:p>
      </dgm:t>
    </dgm:pt>
    <dgm:pt modelId="{CF8B19B2-BB4F-4726-8766-CD18F119AA5D}">
      <dgm:prSet phldrT="[テキスト]" custT="1"/>
      <dgm:spPr/>
      <dgm:t>
        <a:bodyPr/>
        <a:lstStyle/>
        <a:p>
          <a:pPr>
            <a:spcAft>
              <a:spcPts val="0"/>
            </a:spcAft>
          </a:pPr>
          <a:r>
            <a:rPr kumimoji="1" lang="ja-JP" altLang="en-US" sz="1400" dirty="0" smtClean="0"/>
            <a:t>保険料額の算定</a:t>
          </a:r>
          <a:endParaRPr kumimoji="1" lang="ja-JP" altLang="en-US" sz="1400" dirty="0"/>
        </a:p>
      </dgm:t>
    </dgm:pt>
    <dgm:pt modelId="{335A3887-C03A-4417-ACC4-2E7744D099C5}" type="parTrans" cxnId="{19DBAC9D-BF5B-4DD3-AF31-E8F2BFD42B78}">
      <dgm:prSet/>
      <dgm:spPr/>
      <dgm:t>
        <a:bodyPr/>
        <a:lstStyle/>
        <a:p>
          <a:endParaRPr kumimoji="1" lang="ja-JP" altLang="en-US" sz="1400"/>
        </a:p>
      </dgm:t>
    </dgm:pt>
    <dgm:pt modelId="{2AA92742-052C-455C-BF0B-9DFC3857BB91}" type="sibTrans" cxnId="{19DBAC9D-BF5B-4DD3-AF31-E8F2BFD42B78}">
      <dgm:prSet/>
      <dgm:spPr/>
      <dgm:t>
        <a:bodyPr/>
        <a:lstStyle/>
        <a:p>
          <a:endParaRPr kumimoji="1" lang="ja-JP" altLang="en-US" sz="1400"/>
        </a:p>
      </dgm:t>
    </dgm:pt>
    <dgm:pt modelId="{8B00A95E-35A5-4BA3-BAE9-4A8321FF2FD1}">
      <dgm:prSet phldrT="[テキスト]" custT="1"/>
      <dgm:spPr/>
      <dgm:t>
        <a:bodyPr/>
        <a:lstStyle/>
        <a:p>
          <a:pPr>
            <a:spcAft>
              <a:spcPts val="0"/>
            </a:spcAft>
          </a:pPr>
          <a:r>
            <a:rPr kumimoji="1" lang="ja-JP" altLang="en-US" sz="1400" dirty="0" smtClean="0"/>
            <a:t>保険料算定に必要な係数等を入力することにより、施策反映後のサービス見込量等から保険料額を推計</a:t>
          </a:r>
          <a:endParaRPr kumimoji="1" lang="ja-JP" altLang="en-US" sz="1400" dirty="0"/>
        </a:p>
      </dgm:t>
    </dgm:pt>
    <dgm:pt modelId="{6071F369-89D0-443A-8F41-901BBC86B0D1}" type="parTrans" cxnId="{C3347898-132D-438B-A868-A5CDA12A33CD}">
      <dgm:prSet/>
      <dgm:spPr/>
      <dgm:t>
        <a:bodyPr/>
        <a:lstStyle/>
        <a:p>
          <a:endParaRPr kumimoji="1" lang="ja-JP" altLang="en-US" sz="1400"/>
        </a:p>
      </dgm:t>
    </dgm:pt>
    <dgm:pt modelId="{168A6EA7-BD55-4734-839A-12CE7FEC9738}" type="sibTrans" cxnId="{C3347898-132D-438B-A868-A5CDA12A33CD}">
      <dgm:prSet/>
      <dgm:spPr/>
      <dgm:t>
        <a:bodyPr/>
        <a:lstStyle/>
        <a:p>
          <a:endParaRPr kumimoji="1" lang="ja-JP" altLang="en-US" sz="1400"/>
        </a:p>
      </dgm:t>
    </dgm:pt>
    <dgm:pt modelId="{1E445C6C-3CF1-4D6D-92ED-8471B45CF304}">
      <dgm:prSet custT="1"/>
      <dgm:spPr/>
      <dgm:t>
        <a:bodyPr/>
        <a:lstStyle/>
        <a:p>
          <a:pPr>
            <a:spcAft>
              <a:spcPts val="0"/>
            </a:spcAft>
          </a:pPr>
          <a:r>
            <a:rPr kumimoji="1" lang="ja-JP" altLang="en-US" sz="1400" dirty="0" smtClean="0"/>
            <a:t>推計結果の確認</a:t>
          </a:r>
          <a:endParaRPr kumimoji="1" lang="ja-JP" altLang="en-US" sz="1400" dirty="0"/>
        </a:p>
      </dgm:t>
    </dgm:pt>
    <dgm:pt modelId="{8395768B-C95A-4D0E-AAF4-5838DFF69E29}" type="parTrans" cxnId="{6B5B6834-0142-417D-ADFF-EC61F7D193F7}">
      <dgm:prSet/>
      <dgm:spPr/>
      <dgm:t>
        <a:bodyPr/>
        <a:lstStyle/>
        <a:p>
          <a:endParaRPr kumimoji="1" lang="ja-JP" altLang="en-US" sz="1400"/>
        </a:p>
      </dgm:t>
    </dgm:pt>
    <dgm:pt modelId="{DFD1CABE-A5C9-4DA4-8896-AB2C15CF693C}" type="sibTrans" cxnId="{6B5B6834-0142-417D-ADFF-EC61F7D193F7}">
      <dgm:prSet/>
      <dgm:spPr/>
      <dgm:t>
        <a:bodyPr/>
        <a:lstStyle/>
        <a:p>
          <a:endParaRPr kumimoji="1" lang="ja-JP" altLang="en-US" sz="1400"/>
        </a:p>
      </dgm:t>
    </dgm:pt>
    <dgm:pt modelId="{640C6F4E-FE6F-4431-A4E2-7E4FCAD1C1F7}">
      <dgm:prSet phldrT="[テキスト]" custT="1"/>
      <dgm:spPr/>
      <dgm:t>
        <a:bodyPr/>
        <a:lstStyle/>
        <a:p>
          <a:pPr>
            <a:spcAft>
              <a:spcPts val="0"/>
            </a:spcAft>
          </a:pPr>
          <a:r>
            <a:rPr kumimoji="1" lang="ja-JP" altLang="en-US" sz="1400" dirty="0" smtClean="0"/>
            <a:t>現在の推移から算出した認定率や利用率の変化動向をもとに、その傾向が今後とも続くという前提で認定率、利用率を算出した推計</a:t>
          </a:r>
          <a:endParaRPr kumimoji="1" lang="ja-JP" altLang="en-US" sz="1400" dirty="0"/>
        </a:p>
      </dgm:t>
    </dgm:pt>
    <dgm:pt modelId="{701E0F57-B855-4753-9A27-137E8851E368}" type="sibTrans" cxnId="{BAC3B5E8-CAB4-4013-B390-6731343FC6A2}">
      <dgm:prSet/>
      <dgm:spPr/>
      <dgm:t>
        <a:bodyPr/>
        <a:lstStyle/>
        <a:p>
          <a:endParaRPr kumimoji="1" lang="ja-JP" altLang="en-US" sz="1400"/>
        </a:p>
      </dgm:t>
    </dgm:pt>
    <dgm:pt modelId="{9D6B8B15-B90C-42B4-BBE7-7B4065B286FE}" type="parTrans" cxnId="{BAC3B5E8-CAB4-4013-B390-6731343FC6A2}">
      <dgm:prSet/>
      <dgm:spPr/>
      <dgm:t>
        <a:bodyPr/>
        <a:lstStyle/>
        <a:p>
          <a:endParaRPr kumimoji="1" lang="ja-JP" altLang="en-US" sz="1400"/>
        </a:p>
      </dgm:t>
    </dgm:pt>
    <dgm:pt modelId="{98D0DBCC-51F4-48EA-8C0C-520904C75ABB}">
      <dgm:prSet custT="1"/>
      <dgm:spPr/>
      <dgm:t>
        <a:bodyPr/>
        <a:lstStyle/>
        <a:p>
          <a:pPr>
            <a:spcAft>
              <a:spcPts val="0"/>
            </a:spcAft>
          </a:pPr>
          <a:r>
            <a:rPr kumimoji="1" lang="ja-JP" altLang="en-US" sz="1400" dirty="0" smtClean="0"/>
            <a:t>推計結果の確認。さらに必要に応じて再検討</a:t>
          </a:r>
          <a:endParaRPr kumimoji="1" lang="ja-JP" altLang="en-US" sz="1400" dirty="0"/>
        </a:p>
      </dgm:t>
    </dgm:pt>
    <dgm:pt modelId="{44BBC58A-EE83-4F76-950E-AFEE2EF37A8E}" type="sibTrans" cxnId="{371FF0D5-3DB8-445A-A0D6-96EC1FBACE59}">
      <dgm:prSet/>
      <dgm:spPr/>
      <dgm:t>
        <a:bodyPr/>
        <a:lstStyle/>
        <a:p>
          <a:endParaRPr kumimoji="1" lang="ja-JP" altLang="en-US" sz="1400"/>
        </a:p>
      </dgm:t>
    </dgm:pt>
    <dgm:pt modelId="{CD3070AD-CDDB-4CBA-90C2-603A7CF839C3}" type="parTrans" cxnId="{371FF0D5-3DB8-445A-A0D6-96EC1FBACE59}">
      <dgm:prSet/>
      <dgm:spPr/>
      <dgm:t>
        <a:bodyPr/>
        <a:lstStyle/>
        <a:p>
          <a:endParaRPr kumimoji="1" lang="ja-JP" altLang="en-US" sz="1400"/>
        </a:p>
      </dgm:t>
    </dgm:pt>
    <dgm:pt modelId="{2189B11E-F699-4A41-8CF2-4224E60AC958}" type="pres">
      <dgm:prSet presAssocID="{6C32E306-77E4-4B6C-81F8-3589698E5F32}" presName="linearFlow" presStyleCnt="0">
        <dgm:presLayoutVars>
          <dgm:resizeHandles val="exact"/>
        </dgm:presLayoutVars>
      </dgm:prSet>
      <dgm:spPr/>
      <dgm:t>
        <a:bodyPr/>
        <a:lstStyle/>
        <a:p>
          <a:endParaRPr kumimoji="1" lang="ja-JP" altLang="en-US"/>
        </a:p>
      </dgm:t>
    </dgm:pt>
    <dgm:pt modelId="{384A02A0-62A2-4600-B38D-C70A230C7181}" type="pres">
      <dgm:prSet presAssocID="{DDF08070-0AC3-44DB-91D5-F865294D0D47}" presName="node" presStyleLbl="node1" presStyleIdx="0" presStyleCnt="4" custScaleX="113734" custScaleY="108687">
        <dgm:presLayoutVars>
          <dgm:bulletEnabled val="1"/>
        </dgm:presLayoutVars>
      </dgm:prSet>
      <dgm:spPr/>
      <dgm:t>
        <a:bodyPr/>
        <a:lstStyle/>
        <a:p>
          <a:endParaRPr kumimoji="1" lang="ja-JP" altLang="en-US"/>
        </a:p>
      </dgm:t>
    </dgm:pt>
    <dgm:pt modelId="{401B3930-1DFB-4941-8459-957345C758F6}" type="pres">
      <dgm:prSet presAssocID="{ABFBD1E6-909E-49BE-9695-9F86392B7FEF}" presName="sibTrans" presStyleLbl="sibTrans2D1" presStyleIdx="0" presStyleCnt="3"/>
      <dgm:spPr/>
      <dgm:t>
        <a:bodyPr/>
        <a:lstStyle/>
        <a:p>
          <a:endParaRPr kumimoji="1" lang="ja-JP" altLang="en-US"/>
        </a:p>
      </dgm:t>
    </dgm:pt>
    <dgm:pt modelId="{697AD0B2-B07B-4A78-8A12-BCAEDEF881C5}" type="pres">
      <dgm:prSet presAssocID="{ABFBD1E6-909E-49BE-9695-9F86392B7FEF}" presName="connectorText" presStyleLbl="sibTrans2D1" presStyleIdx="0" presStyleCnt="3"/>
      <dgm:spPr/>
      <dgm:t>
        <a:bodyPr/>
        <a:lstStyle/>
        <a:p>
          <a:endParaRPr kumimoji="1" lang="ja-JP" altLang="en-US"/>
        </a:p>
      </dgm:t>
    </dgm:pt>
    <dgm:pt modelId="{6C7AF1DA-283E-41B4-A5BA-CD09754C3E82}" type="pres">
      <dgm:prSet presAssocID="{2656E9E4-C9BC-4601-94A1-837AE6A92C5D}" presName="node" presStyleLbl="node1" presStyleIdx="1" presStyleCnt="4" custScaleX="113734" custScaleY="106289">
        <dgm:presLayoutVars>
          <dgm:bulletEnabled val="1"/>
        </dgm:presLayoutVars>
      </dgm:prSet>
      <dgm:spPr/>
      <dgm:t>
        <a:bodyPr/>
        <a:lstStyle/>
        <a:p>
          <a:endParaRPr kumimoji="1" lang="ja-JP" altLang="en-US"/>
        </a:p>
      </dgm:t>
    </dgm:pt>
    <dgm:pt modelId="{18B70D15-C85B-4CB3-B094-6E3D13CE4F3F}" type="pres">
      <dgm:prSet presAssocID="{58F4E08F-72FA-4BAA-AA06-CDA6AF3FBD50}" presName="sibTrans" presStyleLbl="sibTrans2D1" presStyleIdx="1" presStyleCnt="3"/>
      <dgm:spPr/>
      <dgm:t>
        <a:bodyPr/>
        <a:lstStyle/>
        <a:p>
          <a:endParaRPr kumimoji="1" lang="ja-JP" altLang="en-US"/>
        </a:p>
      </dgm:t>
    </dgm:pt>
    <dgm:pt modelId="{9F2F673C-38BA-48BB-BFAF-440FDFD63C4B}" type="pres">
      <dgm:prSet presAssocID="{58F4E08F-72FA-4BAA-AA06-CDA6AF3FBD50}" presName="connectorText" presStyleLbl="sibTrans2D1" presStyleIdx="1" presStyleCnt="3"/>
      <dgm:spPr/>
      <dgm:t>
        <a:bodyPr/>
        <a:lstStyle/>
        <a:p>
          <a:endParaRPr kumimoji="1" lang="ja-JP" altLang="en-US"/>
        </a:p>
      </dgm:t>
    </dgm:pt>
    <dgm:pt modelId="{6A298F0B-7423-45A2-BF2E-27D5532F3A59}" type="pres">
      <dgm:prSet presAssocID="{CF8B19B2-BB4F-4726-8766-CD18F119AA5D}" presName="node" presStyleLbl="node1" presStyleIdx="2" presStyleCnt="4" custScaleX="113734" custScaleY="107775">
        <dgm:presLayoutVars>
          <dgm:bulletEnabled val="1"/>
        </dgm:presLayoutVars>
      </dgm:prSet>
      <dgm:spPr/>
      <dgm:t>
        <a:bodyPr/>
        <a:lstStyle/>
        <a:p>
          <a:endParaRPr kumimoji="1" lang="ja-JP" altLang="en-US"/>
        </a:p>
      </dgm:t>
    </dgm:pt>
    <dgm:pt modelId="{2CB231DC-2E69-4E5C-9D2F-65C5199C1B13}" type="pres">
      <dgm:prSet presAssocID="{2AA92742-052C-455C-BF0B-9DFC3857BB91}" presName="sibTrans" presStyleLbl="sibTrans2D1" presStyleIdx="2" presStyleCnt="3"/>
      <dgm:spPr/>
      <dgm:t>
        <a:bodyPr/>
        <a:lstStyle/>
        <a:p>
          <a:endParaRPr kumimoji="1" lang="ja-JP" altLang="en-US"/>
        </a:p>
      </dgm:t>
    </dgm:pt>
    <dgm:pt modelId="{4C4DD4A9-4CED-489C-9A4D-CF9306221280}" type="pres">
      <dgm:prSet presAssocID="{2AA92742-052C-455C-BF0B-9DFC3857BB91}" presName="connectorText" presStyleLbl="sibTrans2D1" presStyleIdx="2" presStyleCnt="3"/>
      <dgm:spPr/>
      <dgm:t>
        <a:bodyPr/>
        <a:lstStyle/>
        <a:p>
          <a:endParaRPr kumimoji="1" lang="ja-JP" altLang="en-US"/>
        </a:p>
      </dgm:t>
    </dgm:pt>
    <dgm:pt modelId="{0BD53D89-D9CA-4654-A42D-B6438F38A43D}" type="pres">
      <dgm:prSet presAssocID="{1E445C6C-3CF1-4D6D-92ED-8471B45CF304}" presName="node" presStyleLbl="node1" presStyleIdx="3" presStyleCnt="4" custScaleX="113734">
        <dgm:presLayoutVars>
          <dgm:bulletEnabled val="1"/>
        </dgm:presLayoutVars>
      </dgm:prSet>
      <dgm:spPr/>
      <dgm:t>
        <a:bodyPr/>
        <a:lstStyle/>
        <a:p>
          <a:endParaRPr kumimoji="1" lang="ja-JP" altLang="en-US"/>
        </a:p>
      </dgm:t>
    </dgm:pt>
  </dgm:ptLst>
  <dgm:cxnLst>
    <dgm:cxn modelId="{01BE0F0B-BBD6-4A03-B770-8DC61A8E3BF3}" type="presOf" srcId="{98D0DBCC-51F4-48EA-8C0C-520904C75ABB}" destId="{0BD53D89-D9CA-4654-A42D-B6438F38A43D}" srcOrd="0" destOrd="1" presId="urn:microsoft.com/office/officeart/2005/8/layout/process2"/>
    <dgm:cxn modelId="{FF3FD646-FEA3-49BE-A2E7-CF0EBD2021FA}" type="presOf" srcId="{D964C8F5-D42A-4A6D-99CB-820F06207881}" destId="{6C7AF1DA-283E-41B4-A5BA-CD09754C3E82}" srcOrd="0" destOrd="1" presId="urn:microsoft.com/office/officeart/2005/8/layout/process2"/>
    <dgm:cxn modelId="{57AE2625-8719-409C-B83D-E4DD9904DB91}" type="presOf" srcId="{ABFBD1E6-909E-49BE-9695-9F86392B7FEF}" destId="{401B3930-1DFB-4941-8459-957345C758F6}" srcOrd="0" destOrd="0" presId="urn:microsoft.com/office/officeart/2005/8/layout/process2"/>
    <dgm:cxn modelId="{3DC95B2D-F06F-4519-9757-76B3F7E2DF42}" type="presOf" srcId="{ABFBD1E6-909E-49BE-9695-9F86392B7FEF}" destId="{697AD0B2-B07B-4A78-8A12-BCAEDEF881C5}" srcOrd="1" destOrd="0" presId="urn:microsoft.com/office/officeart/2005/8/layout/process2"/>
    <dgm:cxn modelId="{95837FF5-C7D7-48E2-9D4A-9CB8F1CB31D7}" type="presOf" srcId="{CF8B19B2-BB4F-4726-8766-CD18F119AA5D}" destId="{6A298F0B-7423-45A2-BF2E-27D5532F3A59}" srcOrd="0" destOrd="0" presId="urn:microsoft.com/office/officeart/2005/8/layout/process2"/>
    <dgm:cxn modelId="{825B67D1-E378-4A1C-93E0-89783CD34FA9}" type="presOf" srcId="{2656E9E4-C9BC-4601-94A1-837AE6A92C5D}" destId="{6C7AF1DA-283E-41B4-A5BA-CD09754C3E82}" srcOrd="0" destOrd="0" presId="urn:microsoft.com/office/officeart/2005/8/layout/process2"/>
    <dgm:cxn modelId="{19DBAC9D-BF5B-4DD3-AF31-E8F2BFD42B78}" srcId="{6C32E306-77E4-4B6C-81F8-3589698E5F32}" destId="{CF8B19B2-BB4F-4726-8766-CD18F119AA5D}" srcOrd="2" destOrd="0" parTransId="{335A3887-C03A-4417-ACC4-2E7744D099C5}" sibTransId="{2AA92742-052C-455C-BF0B-9DFC3857BB91}"/>
    <dgm:cxn modelId="{E43981EE-9C74-4D83-909A-A7FFB6016DCF}" type="presOf" srcId="{2AA92742-052C-455C-BF0B-9DFC3857BB91}" destId="{2CB231DC-2E69-4E5C-9D2F-65C5199C1B13}" srcOrd="0" destOrd="0" presId="urn:microsoft.com/office/officeart/2005/8/layout/process2"/>
    <dgm:cxn modelId="{0C1873F8-FECA-40EE-90CE-27CA109146B1}" type="presOf" srcId="{DDF08070-0AC3-44DB-91D5-F865294D0D47}" destId="{384A02A0-62A2-4600-B38D-C70A230C7181}" srcOrd="0" destOrd="0" presId="urn:microsoft.com/office/officeart/2005/8/layout/process2"/>
    <dgm:cxn modelId="{E0F245CF-002B-4BA0-83B8-D1AAC4BD5F67}" type="presOf" srcId="{58F4E08F-72FA-4BAA-AA06-CDA6AF3FBD50}" destId="{18B70D15-C85B-4CB3-B094-6E3D13CE4F3F}" srcOrd="0" destOrd="0" presId="urn:microsoft.com/office/officeart/2005/8/layout/process2"/>
    <dgm:cxn modelId="{371FF0D5-3DB8-445A-A0D6-96EC1FBACE59}" srcId="{1E445C6C-3CF1-4D6D-92ED-8471B45CF304}" destId="{98D0DBCC-51F4-48EA-8C0C-520904C75ABB}" srcOrd="0" destOrd="0" parTransId="{CD3070AD-CDDB-4CBA-90C2-603A7CF839C3}" sibTransId="{44BBC58A-EE83-4F76-950E-AFEE2EF37A8E}"/>
    <dgm:cxn modelId="{A162D9E8-3B06-43D2-928E-5B0C5B12CD78}" type="presOf" srcId="{8B00A95E-35A5-4BA3-BAE9-4A8321FF2FD1}" destId="{6A298F0B-7423-45A2-BF2E-27D5532F3A59}" srcOrd="0" destOrd="1" presId="urn:microsoft.com/office/officeart/2005/8/layout/process2"/>
    <dgm:cxn modelId="{BAC3B5E8-CAB4-4013-B390-6731343FC6A2}" srcId="{DDF08070-0AC3-44DB-91D5-F865294D0D47}" destId="{640C6F4E-FE6F-4431-A4E2-7E4FCAD1C1F7}" srcOrd="0" destOrd="0" parTransId="{9D6B8B15-B90C-42B4-BBE7-7B4065B286FE}" sibTransId="{701E0F57-B855-4753-9A27-137E8851E368}"/>
    <dgm:cxn modelId="{C3347898-132D-438B-A868-A5CDA12A33CD}" srcId="{CF8B19B2-BB4F-4726-8766-CD18F119AA5D}" destId="{8B00A95E-35A5-4BA3-BAE9-4A8321FF2FD1}" srcOrd="0" destOrd="0" parTransId="{6071F369-89D0-443A-8F41-901BBC86B0D1}" sibTransId="{168A6EA7-BD55-4734-839A-12CE7FEC9738}"/>
    <dgm:cxn modelId="{DC4539C9-9A75-4948-8F56-3F4A0FED1872}" srcId="{6C32E306-77E4-4B6C-81F8-3589698E5F32}" destId="{DDF08070-0AC3-44DB-91D5-F865294D0D47}" srcOrd="0" destOrd="0" parTransId="{9B0B3EF3-16D0-47CF-9A4E-B29952461ABB}" sibTransId="{ABFBD1E6-909E-49BE-9695-9F86392B7FEF}"/>
    <dgm:cxn modelId="{8A9CD1EB-A394-408C-A2CC-154033723FFA}" type="presOf" srcId="{58F4E08F-72FA-4BAA-AA06-CDA6AF3FBD50}" destId="{9F2F673C-38BA-48BB-BFAF-440FDFD63C4B}" srcOrd="1" destOrd="0" presId="urn:microsoft.com/office/officeart/2005/8/layout/process2"/>
    <dgm:cxn modelId="{BA9A0C13-87A9-48E0-BA63-DDE23E26B7CE}" type="presOf" srcId="{2AA92742-052C-455C-BF0B-9DFC3857BB91}" destId="{4C4DD4A9-4CED-489C-9A4D-CF9306221280}" srcOrd="1" destOrd="0" presId="urn:microsoft.com/office/officeart/2005/8/layout/process2"/>
    <dgm:cxn modelId="{19C36DDF-2602-4FF8-803A-4DE242F35495}" type="presOf" srcId="{1E445C6C-3CF1-4D6D-92ED-8471B45CF304}" destId="{0BD53D89-D9CA-4654-A42D-B6438F38A43D}" srcOrd="0" destOrd="0" presId="urn:microsoft.com/office/officeart/2005/8/layout/process2"/>
    <dgm:cxn modelId="{BCB0F5C7-EC35-4F6C-862C-3AD9B78A4EC5}" srcId="{2656E9E4-C9BC-4601-94A1-837AE6A92C5D}" destId="{D964C8F5-D42A-4A6D-99CB-820F06207881}" srcOrd="0" destOrd="0" parTransId="{18D79409-F29A-424C-9250-816C5592DC43}" sibTransId="{43BE28C6-3697-4D36-8CE2-83B2EFF6AAAA}"/>
    <dgm:cxn modelId="{DBE987AD-9F66-433E-934D-20796663BA1E}" srcId="{6C32E306-77E4-4B6C-81F8-3589698E5F32}" destId="{2656E9E4-C9BC-4601-94A1-837AE6A92C5D}" srcOrd="1" destOrd="0" parTransId="{035138B4-F8A4-489C-8907-A65E3DF62806}" sibTransId="{58F4E08F-72FA-4BAA-AA06-CDA6AF3FBD50}"/>
    <dgm:cxn modelId="{B455C468-67D0-46DC-8BC1-EF20EDC14D4F}" type="presOf" srcId="{640C6F4E-FE6F-4431-A4E2-7E4FCAD1C1F7}" destId="{384A02A0-62A2-4600-B38D-C70A230C7181}" srcOrd="0" destOrd="1" presId="urn:microsoft.com/office/officeart/2005/8/layout/process2"/>
    <dgm:cxn modelId="{2A8032D9-4A83-41F4-859A-CFDB5615EF7D}" type="presOf" srcId="{6C32E306-77E4-4B6C-81F8-3589698E5F32}" destId="{2189B11E-F699-4A41-8CF2-4224E60AC958}" srcOrd="0" destOrd="0" presId="urn:microsoft.com/office/officeart/2005/8/layout/process2"/>
    <dgm:cxn modelId="{6B5B6834-0142-417D-ADFF-EC61F7D193F7}" srcId="{6C32E306-77E4-4B6C-81F8-3589698E5F32}" destId="{1E445C6C-3CF1-4D6D-92ED-8471B45CF304}" srcOrd="3" destOrd="0" parTransId="{8395768B-C95A-4D0E-AAF4-5838DFF69E29}" sibTransId="{DFD1CABE-A5C9-4DA4-8896-AB2C15CF693C}"/>
    <dgm:cxn modelId="{DDF3B8BD-79AE-40FE-82B1-5260F1F4CC9E}" type="presParOf" srcId="{2189B11E-F699-4A41-8CF2-4224E60AC958}" destId="{384A02A0-62A2-4600-B38D-C70A230C7181}" srcOrd="0" destOrd="0" presId="urn:microsoft.com/office/officeart/2005/8/layout/process2"/>
    <dgm:cxn modelId="{7E8573FE-A93D-4B95-BC7E-F89E4BCEC20A}" type="presParOf" srcId="{2189B11E-F699-4A41-8CF2-4224E60AC958}" destId="{401B3930-1DFB-4941-8459-957345C758F6}" srcOrd="1" destOrd="0" presId="urn:microsoft.com/office/officeart/2005/8/layout/process2"/>
    <dgm:cxn modelId="{330D7DD2-A5B4-4872-9BC8-7950BAF84991}" type="presParOf" srcId="{401B3930-1DFB-4941-8459-957345C758F6}" destId="{697AD0B2-B07B-4A78-8A12-BCAEDEF881C5}" srcOrd="0" destOrd="0" presId="urn:microsoft.com/office/officeart/2005/8/layout/process2"/>
    <dgm:cxn modelId="{4B944A4B-8AF4-4C73-803F-DE145320CD64}" type="presParOf" srcId="{2189B11E-F699-4A41-8CF2-4224E60AC958}" destId="{6C7AF1DA-283E-41B4-A5BA-CD09754C3E82}" srcOrd="2" destOrd="0" presId="urn:microsoft.com/office/officeart/2005/8/layout/process2"/>
    <dgm:cxn modelId="{5CE812B8-02B5-43B2-8ADD-8AE206824799}" type="presParOf" srcId="{2189B11E-F699-4A41-8CF2-4224E60AC958}" destId="{18B70D15-C85B-4CB3-B094-6E3D13CE4F3F}" srcOrd="3" destOrd="0" presId="urn:microsoft.com/office/officeart/2005/8/layout/process2"/>
    <dgm:cxn modelId="{411F6615-1C62-439E-AF54-793569DF41A6}" type="presParOf" srcId="{18B70D15-C85B-4CB3-B094-6E3D13CE4F3F}" destId="{9F2F673C-38BA-48BB-BFAF-440FDFD63C4B}" srcOrd="0" destOrd="0" presId="urn:microsoft.com/office/officeart/2005/8/layout/process2"/>
    <dgm:cxn modelId="{A69DEE68-CB45-4BF9-9428-B08E14357A46}" type="presParOf" srcId="{2189B11E-F699-4A41-8CF2-4224E60AC958}" destId="{6A298F0B-7423-45A2-BF2E-27D5532F3A59}" srcOrd="4" destOrd="0" presId="urn:microsoft.com/office/officeart/2005/8/layout/process2"/>
    <dgm:cxn modelId="{795BC683-4CBD-40E0-8517-0F419BD53C25}" type="presParOf" srcId="{2189B11E-F699-4A41-8CF2-4224E60AC958}" destId="{2CB231DC-2E69-4E5C-9D2F-65C5199C1B13}" srcOrd="5" destOrd="0" presId="urn:microsoft.com/office/officeart/2005/8/layout/process2"/>
    <dgm:cxn modelId="{C6F6CD0D-8BF3-47AA-9484-F1A47E269D2F}" type="presParOf" srcId="{2CB231DC-2E69-4E5C-9D2F-65C5199C1B13}" destId="{4C4DD4A9-4CED-489C-9A4D-CF9306221280}" srcOrd="0" destOrd="0" presId="urn:microsoft.com/office/officeart/2005/8/layout/process2"/>
    <dgm:cxn modelId="{89922082-DDF7-4DE1-8E4D-22EEAFC85634}" type="presParOf" srcId="{2189B11E-F699-4A41-8CF2-4224E60AC958}" destId="{0BD53D89-D9CA-4654-A42D-B6438F38A43D}"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621" cy="493237"/>
          </a:xfrm>
          <a:prstGeom prst="rect">
            <a:avLst/>
          </a:prstGeom>
        </p:spPr>
        <p:txBody>
          <a:bodyPr vert="horz" lIns="90644" tIns="45322" rIns="90644" bIns="453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572" y="0"/>
            <a:ext cx="2918621" cy="493237"/>
          </a:xfrm>
          <a:prstGeom prst="rect">
            <a:avLst/>
          </a:prstGeom>
        </p:spPr>
        <p:txBody>
          <a:bodyPr vert="horz" lIns="90644" tIns="45322" rIns="90644" bIns="45322" rtlCol="0"/>
          <a:lstStyle>
            <a:lvl1pPr algn="r">
              <a:defRPr sz="1200"/>
            </a:lvl1pPr>
          </a:lstStyle>
          <a:p>
            <a:fld id="{AEA6484D-7095-4118-97C1-D32B016B0F76}" type="datetimeFigureOut">
              <a:rPr kumimoji="1" lang="ja-JP" altLang="en-US" smtClean="0"/>
              <a:t>2016/10/11</a:t>
            </a:fld>
            <a:endParaRPr kumimoji="1" lang="ja-JP" altLang="en-US"/>
          </a:p>
        </p:txBody>
      </p:sp>
      <p:sp>
        <p:nvSpPr>
          <p:cNvPr id="4" name="フッター プレースホルダー 3"/>
          <p:cNvSpPr>
            <a:spLocks noGrp="1"/>
          </p:cNvSpPr>
          <p:nvPr>
            <p:ph type="ftr" sz="quarter" idx="2"/>
          </p:nvPr>
        </p:nvSpPr>
        <p:spPr>
          <a:xfrm>
            <a:off x="1" y="9371501"/>
            <a:ext cx="2918621" cy="493236"/>
          </a:xfrm>
          <a:prstGeom prst="rect">
            <a:avLst/>
          </a:prstGeom>
        </p:spPr>
        <p:txBody>
          <a:bodyPr vert="horz" lIns="90644" tIns="45322" rIns="90644" bIns="453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572" y="9371501"/>
            <a:ext cx="2918621" cy="493236"/>
          </a:xfrm>
          <a:prstGeom prst="rect">
            <a:avLst/>
          </a:prstGeom>
        </p:spPr>
        <p:txBody>
          <a:bodyPr vert="horz" lIns="90644" tIns="45322" rIns="90644" bIns="45322" rtlCol="0" anchor="b"/>
          <a:lstStyle>
            <a:lvl1pPr algn="r">
              <a:defRPr sz="1200"/>
            </a:lvl1pPr>
          </a:lstStyle>
          <a:p>
            <a:fld id="{6B95B4DB-7956-4E28-8C10-C6F8D6C33971}" type="slidenum">
              <a:rPr kumimoji="1" lang="ja-JP" altLang="en-US" smtClean="0"/>
              <a:t>‹#›</a:t>
            </a:fld>
            <a:endParaRPr kumimoji="1" lang="ja-JP" altLang="en-US"/>
          </a:p>
        </p:txBody>
      </p:sp>
    </p:spTree>
    <p:extLst>
      <p:ext uri="{BB962C8B-B14F-4D97-AF65-F5344CB8AC3E}">
        <p14:creationId xmlns:p14="http://schemas.microsoft.com/office/powerpoint/2010/main" val="2021696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3316"/>
          </a:xfrm>
          <a:prstGeom prst="rect">
            <a:avLst/>
          </a:prstGeom>
        </p:spPr>
        <p:txBody>
          <a:bodyPr vert="horz" lIns="90638" tIns="45318" rIns="90638" bIns="45318"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5" y="0"/>
            <a:ext cx="2918831" cy="493316"/>
          </a:xfrm>
          <a:prstGeom prst="rect">
            <a:avLst/>
          </a:prstGeom>
        </p:spPr>
        <p:txBody>
          <a:bodyPr vert="horz" lIns="90638" tIns="45318" rIns="90638" bIns="45318" rtlCol="0"/>
          <a:lstStyle>
            <a:lvl1pPr algn="r">
              <a:defRPr sz="1200"/>
            </a:lvl1pPr>
          </a:lstStyle>
          <a:p>
            <a:fld id="{D0370BEF-04CE-4BDA-A647-B4B63D192A38}" type="datetimeFigureOut">
              <a:rPr kumimoji="1" lang="ja-JP" altLang="en-US" smtClean="0"/>
              <a:pPr/>
              <a:t>2016/10/11</a:t>
            </a:fld>
            <a:endParaRPr kumimoji="1" lang="ja-JP" altLang="en-US" dirty="0"/>
          </a:p>
        </p:txBody>
      </p:sp>
      <p:sp>
        <p:nvSpPr>
          <p:cNvPr id="4" name="スライド イメージ プレースホルダー 3"/>
          <p:cNvSpPr>
            <a:spLocks noGrp="1" noRot="1" noChangeAspect="1"/>
          </p:cNvSpPr>
          <p:nvPr>
            <p:ph type="sldImg" idx="2"/>
          </p:nvPr>
        </p:nvSpPr>
        <p:spPr>
          <a:xfrm>
            <a:off x="698500" y="741363"/>
            <a:ext cx="5338763" cy="3697287"/>
          </a:xfrm>
          <a:prstGeom prst="rect">
            <a:avLst/>
          </a:prstGeom>
          <a:noFill/>
          <a:ln w="12700">
            <a:solidFill>
              <a:prstClr val="black"/>
            </a:solidFill>
          </a:ln>
        </p:spPr>
        <p:txBody>
          <a:bodyPr vert="horz" lIns="90638" tIns="45318" rIns="90638" bIns="45318" rtlCol="0" anchor="ctr"/>
          <a:lstStyle/>
          <a:p>
            <a:endParaRPr lang="ja-JP" altLang="en-US" dirty="0"/>
          </a:p>
        </p:txBody>
      </p:sp>
      <p:sp>
        <p:nvSpPr>
          <p:cNvPr id="5" name="ノート プレースホルダー 4"/>
          <p:cNvSpPr>
            <a:spLocks noGrp="1"/>
          </p:cNvSpPr>
          <p:nvPr>
            <p:ph type="body" sz="quarter" idx="3"/>
          </p:nvPr>
        </p:nvSpPr>
        <p:spPr>
          <a:xfrm>
            <a:off x="673577" y="4686500"/>
            <a:ext cx="5388610" cy="4439841"/>
          </a:xfrm>
          <a:prstGeom prst="rect">
            <a:avLst/>
          </a:prstGeom>
        </p:spPr>
        <p:txBody>
          <a:bodyPr vert="horz" lIns="90638" tIns="45318" rIns="90638" bIns="4531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371285"/>
            <a:ext cx="2918831" cy="493316"/>
          </a:xfrm>
          <a:prstGeom prst="rect">
            <a:avLst/>
          </a:prstGeom>
        </p:spPr>
        <p:txBody>
          <a:bodyPr vert="horz" lIns="90638" tIns="45318" rIns="90638" bIns="45318"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5" y="9371285"/>
            <a:ext cx="2918831" cy="493316"/>
          </a:xfrm>
          <a:prstGeom prst="rect">
            <a:avLst/>
          </a:prstGeom>
        </p:spPr>
        <p:txBody>
          <a:bodyPr vert="horz" lIns="90638" tIns="45318" rIns="90638" bIns="45318" rtlCol="0" anchor="b"/>
          <a:lstStyle>
            <a:lvl1pPr algn="r">
              <a:defRPr sz="1200"/>
            </a:lvl1pPr>
          </a:lstStyle>
          <a:p>
            <a:fld id="{46F842AE-3295-45B3-93F0-E3FFFE4BC0DD}" type="slidenum">
              <a:rPr kumimoji="1" lang="ja-JP" altLang="en-US" smtClean="0"/>
              <a:pPr/>
              <a:t>‹#›</a:t>
            </a:fld>
            <a:endParaRPr kumimoji="1" lang="ja-JP" altLang="en-US" dirty="0"/>
          </a:p>
        </p:txBody>
      </p:sp>
    </p:spTree>
    <p:extLst>
      <p:ext uri="{BB962C8B-B14F-4D97-AF65-F5344CB8AC3E}">
        <p14:creationId xmlns:p14="http://schemas.microsoft.com/office/powerpoint/2010/main" val="27614640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a:t>
            </a:fld>
            <a:endParaRPr lang="ja-JP" alt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見える化システムのログイン方法です。</a:t>
            </a:r>
            <a:endParaRPr kumimoji="1" lang="en-US" altLang="ja-JP" dirty="0" smtClean="0"/>
          </a:p>
          <a:p>
            <a:r>
              <a:rPr kumimoji="1" lang="en-US" altLang="ja-JP" dirty="0" smtClean="0"/>
              <a:t>Internet</a:t>
            </a:r>
            <a:r>
              <a:rPr kumimoji="1" lang="en-US" altLang="ja-JP" baseline="0" dirty="0" smtClean="0"/>
              <a:t> Explorer</a:t>
            </a:r>
            <a:r>
              <a:rPr kumimoji="1" lang="ja-JP" altLang="en-US" baseline="0" dirty="0" smtClean="0"/>
              <a:t>を開いていただき、「見える化」システムにアクセスしてください。アドレスはこちらの通りです。</a:t>
            </a:r>
            <a:endParaRPr kumimoji="1" lang="en-US" altLang="ja-JP" baseline="0" dirty="0" smtClean="0"/>
          </a:p>
          <a:p>
            <a:r>
              <a:rPr kumimoji="1" lang="ja-JP" altLang="en-US" baseline="0" dirty="0" smtClean="0"/>
              <a:t>アドレスを入力していただきましたら、画面からログインボタンをクリックしてください。</a:t>
            </a:r>
            <a:endParaRPr kumimoji="1" lang="en-US" altLang="ja-JP" baseline="0" dirty="0" smtClean="0"/>
          </a:p>
          <a:p>
            <a:r>
              <a:rPr kumimoji="1" lang="ja-JP" altLang="en-US" baseline="0" dirty="0" smtClean="0"/>
              <a:t>ログイン画面が表示されますので、将来推計権限を有する</a:t>
            </a:r>
            <a:r>
              <a:rPr kumimoji="1" lang="en-US" altLang="ja-JP" baseline="0" dirty="0" smtClean="0"/>
              <a:t>ID</a:t>
            </a:r>
            <a:r>
              <a:rPr kumimoji="1" lang="ja-JP" altLang="en-US" baseline="0" dirty="0" err="1" smtClean="0"/>
              <a:t>、</a:t>
            </a:r>
            <a:r>
              <a:rPr kumimoji="1" lang="ja-JP" altLang="en-US" baseline="0" dirty="0" smtClean="0"/>
              <a:t>パスワードを入力してログインしてください。</a:t>
            </a:r>
            <a:endParaRPr kumimoji="1" lang="en-US" altLang="ja-JP" baseline="0" dirty="0" smtClean="0"/>
          </a:p>
          <a:p>
            <a:r>
              <a:rPr kumimoji="1" lang="ja-JP" altLang="en-US" baseline="0" dirty="0" smtClean="0"/>
              <a:t>初回ログイン時にはパスワードの変更が求められますので、新しいパスワードを設定してください。</a:t>
            </a:r>
            <a:endParaRPr kumimoji="1" lang="en-US" altLang="ja-JP" baseline="0" dirty="0" smtClean="0"/>
          </a:p>
          <a:p>
            <a:r>
              <a:rPr kumimoji="1" lang="ja-JP" altLang="en-US" baseline="0" dirty="0" smtClean="0"/>
              <a:t>本日は</a:t>
            </a:r>
            <a:r>
              <a:rPr kumimoji="1" lang="en-US" altLang="ja-JP" baseline="0" dirty="0" smtClean="0"/>
              <a:t>1</a:t>
            </a:r>
            <a:r>
              <a:rPr kumimoji="1" lang="ja-JP" altLang="en-US" baseline="0" dirty="0" smtClean="0"/>
              <a:t>日このアカウントをお使いいただきますので、設定されたパスワードはメモを取るなど、忘れないよう保管してくださいますようお願いします。</a:t>
            </a:r>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a:t>
            </a:fld>
            <a:endParaRPr lang="ja-JP" altLang="en-US" dirty="0">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「保険料額の算定」メニューにおいて、「推計結果概要の確認へ進む」ボタンをクリックしてください。</a:t>
            </a:r>
            <a:endParaRPr kumimoji="1" lang="en-US" altLang="ja-JP" dirty="0" smtClean="0"/>
          </a:p>
          <a:p>
            <a:r>
              <a:rPr kumimoji="1" lang="ja-JP" altLang="en-US" dirty="0" smtClean="0"/>
              <a:t>入力した施策反映結果・経緯の確認ができます。</a:t>
            </a:r>
            <a:endParaRPr kumimoji="1" lang="en-US" altLang="ja-JP" dirty="0" smtClean="0"/>
          </a:p>
          <a:p>
            <a:r>
              <a:rPr kumimoji="1" lang="ja-JP" altLang="en-US" dirty="0" smtClean="0"/>
              <a:t>これは画面左部のメニューから「推計結果概要の確認」をクリックしても同様です。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100</a:t>
            </a:fld>
            <a:endParaRPr lang="ja-JP" altLang="en-US" dirty="0">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「推計結果概要の確認」メニューが表示されます。</a:t>
            </a:r>
            <a:endParaRPr kumimoji="1" lang="en-US" altLang="ja-JP" dirty="0" smtClean="0"/>
          </a:p>
          <a:p>
            <a:r>
              <a:rPr kumimoji="1" lang="ja-JP" altLang="en-US" dirty="0" smtClean="0"/>
              <a:t>「認定者数、サービス別利用者数の施策反映結果の確認」ボタンをクリックしてください。</a:t>
            </a:r>
            <a:endParaRPr kumimoji="1" lang="en-US" altLang="ja-JP" dirty="0" smtClean="0"/>
          </a:p>
          <a:p>
            <a:r>
              <a:rPr kumimoji="1" lang="ja-JP" altLang="en-US" dirty="0" smtClean="0"/>
              <a:t>入力した施策反映値の確認および経緯の確認・修正ができます。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101</a:t>
            </a:fld>
            <a:endParaRPr lang="ja-JP" altLang="en-US" dirty="0">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認定者数の施策反映結果が表示されますので、施策反映値の確認を行ってください。</a:t>
            </a:r>
            <a:endParaRPr kumimoji="1" lang="en-US" altLang="ja-JP" dirty="0" smtClean="0"/>
          </a:p>
          <a:p>
            <a:r>
              <a:rPr kumimoji="1" lang="ja-JP" altLang="en-US" dirty="0" smtClean="0"/>
              <a:t>また、施設・居住系サービス利用者数、在宅サービス利用者数の施策反映結果について、リストボックスから切り替えることが可能です。</a:t>
            </a:r>
            <a:endParaRPr kumimoji="1" lang="en-US" altLang="ja-JP" dirty="0" smtClean="0"/>
          </a:p>
          <a:p>
            <a:r>
              <a:rPr kumimoji="1" lang="ja-JP" altLang="en-US" dirty="0" smtClean="0"/>
              <a:t>施策反映の経緯の確認・修正は表の右下にある「施策反映の経緯」ボタンをクリックします。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102</a:t>
            </a:fld>
            <a:endParaRPr lang="ja-JP" altLang="en-US" dirty="0">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施策反映の経緯の確認・修正画面が表示されます。</a:t>
            </a:r>
          </a:p>
          <a:p>
            <a:r>
              <a:rPr kumimoji="1" lang="ja-JP" altLang="en-US" dirty="0" smtClean="0"/>
              <a:t>それぞれの施策反映において登録された施策反映の経緯の内容が表示されています。</a:t>
            </a:r>
            <a:endParaRPr kumimoji="1" lang="en-US" altLang="ja-JP" dirty="0" smtClean="0"/>
          </a:p>
          <a:p>
            <a:r>
              <a:rPr kumimoji="1" lang="ja-JP" altLang="en-US" dirty="0" smtClean="0"/>
              <a:t>必要に応じて修正し、確認・修正後、「保存して閉じる」ボタンをクリックすると元の画面に戻ります。</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103</a:t>
            </a:fld>
            <a:endParaRPr lang="ja-JP" altLang="en-US" dirty="0">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入力した施策反映結果および施策反映の経緯の確認が完了したら、</a:t>
            </a:r>
            <a:endParaRPr kumimoji="1" lang="en-US" altLang="ja-JP" dirty="0" smtClean="0"/>
          </a:p>
          <a:p>
            <a:r>
              <a:rPr kumimoji="1" lang="ja-JP" altLang="en-US" dirty="0" smtClean="0"/>
              <a:t>画面右上の「メニューに戻る」ボタンをクリックして「推計結果の概要」画面に戻ります。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104</a:t>
            </a:fld>
            <a:endParaRPr lang="ja-JP" altLang="en-US" dirty="0">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次に、サービス別給付費の推計結果を確認します。</a:t>
            </a:r>
            <a:endParaRPr kumimoji="1" lang="en-US" altLang="ja-JP" dirty="0" smtClean="0"/>
          </a:p>
          <a:p>
            <a:r>
              <a:rPr kumimoji="1" lang="ja-JP" altLang="en-US" dirty="0" smtClean="0"/>
              <a:t>「サービス別給付費の推計結果の確認」ボタンをクリックしてください。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105</a:t>
            </a:fld>
            <a:endParaRPr lang="ja-JP" altLang="en-US" dirty="0">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サービス別給付費の推移が表およびグラフ形式で表示されます。</a:t>
            </a:r>
            <a:endParaRPr kumimoji="1" lang="en-US" altLang="ja-JP" dirty="0" smtClean="0"/>
          </a:p>
          <a:p>
            <a:r>
              <a:rPr kumimoji="1" lang="ja-JP" altLang="en-US" dirty="0" smtClean="0"/>
              <a:t>リストボックスではサービス別給付費と構成比の切り替えが可能です。</a:t>
            </a:r>
            <a:endParaRPr kumimoji="1" lang="en-US" altLang="ja-JP" dirty="0" smtClean="0"/>
          </a:p>
          <a:p>
            <a:r>
              <a:rPr kumimoji="1" lang="ja-JP" altLang="en-US" dirty="0" smtClean="0"/>
              <a:t>確認後は、「メニューに戻る」ボタンをクリックし、「推計結果の概要」画面に戻ります。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106</a:t>
            </a:fld>
            <a:endParaRPr lang="ja-JP" altLang="en-US" dirty="0">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次に、保険料額の推計結果を確認します。</a:t>
            </a:r>
            <a:endParaRPr kumimoji="1" lang="en-US" altLang="ja-JP" dirty="0" smtClean="0"/>
          </a:p>
          <a:p>
            <a:r>
              <a:rPr kumimoji="1" lang="ja-JP" altLang="en-US" dirty="0" smtClean="0"/>
              <a:t>「保険料額の推計結果の確認」ボタンをクリックしてください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107</a:t>
            </a:fld>
            <a:endParaRPr lang="ja-JP" altLang="en-US" dirty="0">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保険料額の推計結果が表形式で表示され、詳細な推計結果が確認できます。</a:t>
            </a:r>
            <a:endParaRPr kumimoji="1" lang="en-US" altLang="ja-JP" dirty="0" smtClean="0"/>
          </a:p>
          <a:p>
            <a:r>
              <a:rPr kumimoji="1" lang="ja-JP" altLang="en-US" dirty="0" smtClean="0"/>
              <a:t>確認後は、「メニューに戻る」ボタンをクリックし、「推計結果概要の確認」画面に戻ります。</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108</a:t>
            </a:fld>
            <a:endParaRPr lang="ja-JP" altLang="en-US" dirty="0">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最後に、総括表をダウンロードします。「総括表のダウンロード」ボタンをクリックしてください。</a:t>
            </a:r>
            <a:endParaRPr kumimoji="1" lang="en-US" altLang="ja-JP" dirty="0" smtClean="0"/>
          </a:p>
          <a:p>
            <a:pPr marL="0" lvl="1" defTabSz="906445">
              <a:defRPr/>
            </a:pPr>
            <a:r>
              <a:rPr lang="ja-JP" altLang="en-US" dirty="0" smtClean="0"/>
              <a:t>保険料額の算定が終わったら、必ずダウンロードして内容を確認してください。</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109</a:t>
            </a:fld>
            <a:endParaRPr lang="ja-JP" alt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皆さまログインしていただけましたでしょうか。</a:t>
            </a:r>
            <a:endParaRPr kumimoji="1" lang="en-US" altLang="ja-JP" dirty="0" smtClean="0"/>
          </a:p>
          <a:p>
            <a:r>
              <a:rPr kumimoji="1" lang="ja-JP" altLang="en-US" dirty="0" smtClean="0"/>
              <a:t>そうしましたら、将来推計機能の使い方のご説明に移ります。</a:t>
            </a:r>
            <a:endParaRPr kumimoji="1" lang="en-US" altLang="ja-JP" dirty="0" smtClean="0"/>
          </a:p>
          <a:p>
            <a:r>
              <a:rPr kumimoji="1" lang="ja-JP" altLang="en-US" dirty="0" smtClean="0"/>
              <a:t>まずは将来推計の流れと主な使い方です。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a:t>
            </a:fld>
            <a:endParaRPr lang="ja-JP" altLang="en-US" dirty="0">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ファイルのダウンロードメッセージが表示されます。「ファイルを開く」、または「保存」を選択してください。総括表の</a:t>
            </a:r>
            <a:r>
              <a:rPr kumimoji="1" lang="en-US" altLang="ja-JP" dirty="0" smtClean="0"/>
              <a:t>Excel</a:t>
            </a:r>
            <a:r>
              <a:rPr kumimoji="1" lang="ja-JP" altLang="en-US" dirty="0" smtClean="0"/>
              <a:t>ファイルがダウンロードされます。</a:t>
            </a:r>
            <a:endParaRPr kumimoji="1" lang="en-US" altLang="ja-JP" dirty="0" smtClean="0"/>
          </a:p>
          <a:p>
            <a:r>
              <a:rPr kumimoji="1" lang="ja-JP" altLang="en-US" dirty="0" smtClean="0"/>
              <a:t>なお、施策反映以降、総括表は画面右上のアイコンからダウンロードすることも可能です。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110</a:t>
            </a:fld>
            <a:endParaRPr lang="ja-JP" altLang="en-US" dirty="0">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最後に、推計データの中断と再開についてご説明します。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111</a:t>
            </a:fld>
            <a:endParaRPr lang="ja-JP" altLang="en-US" dirty="0">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推計データは画面を切り替えるたびに自動保存されますが、メニューから任意のタイミングで保存することもできます。</a:t>
            </a:r>
            <a:endParaRPr kumimoji="1" lang="en-US" altLang="ja-JP" dirty="0" smtClean="0"/>
          </a:p>
          <a:p>
            <a:r>
              <a:rPr kumimoji="1" lang="ja-JP" altLang="en-US" dirty="0" smtClean="0"/>
              <a:t>まず、推計データを中断して保存する場合です。</a:t>
            </a:r>
            <a:endParaRPr kumimoji="1" lang="en-US" altLang="ja-JP" dirty="0" smtClean="0"/>
          </a:p>
          <a:p>
            <a:r>
              <a:rPr kumimoji="1" lang="ja-JP" altLang="en-US" dirty="0" smtClean="0"/>
              <a:t>画面左部のメニューから「推計の開始と保存」メニューをクリックし、</a:t>
            </a:r>
            <a:endParaRPr kumimoji="1" lang="en-US" altLang="ja-JP" dirty="0" smtClean="0"/>
          </a:p>
          <a:p>
            <a:r>
              <a:rPr kumimoji="1" lang="ja-JP" altLang="en-US" dirty="0" smtClean="0"/>
              <a:t>「現在の推計を上書き保存する」をクリックしてください。</a:t>
            </a:r>
            <a:endParaRPr kumimoji="1" lang="en-US" altLang="ja-JP" dirty="0" smtClean="0"/>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（時間によってスキップ）</a:t>
            </a:r>
            <a:endParaRPr kumimoji="1" lang="en-US" altLang="ja-JP" dirty="0" smtClean="0"/>
          </a:p>
          <a:p>
            <a:r>
              <a:rPr kumimoji="1" lang="ja-JP" altLang="en-US" dirty="0" smtClean="0"/>
              <a:t>推計データは画面を切り替えるたびに自動保存されますが、メニューから任意のタイミングで保存することもできます。</a:t>
            </a:r>
            <a:endParaRPr kumimoji="1" lang="en-US" altLang="ja-JP" dirty="0" smtClean="0"/>
          </a:p>
          <a:p>
            <a:r>
              <a:rPr kumimoji="1" lang="ja-JP" altLang="en-US" dirty="0" smtClean="0"/>
              <a:t>現在の推計を上書き保存、現在の推計を別の名前で保存することができます。</a:t>
            </a:r>
            <a:endParaRPr kumimoji="1" lang="en-US" altLang="ja-JP" dirty="0" smtClean="0"/>
          </a:p>
          <a:p>
            <a:r>
              <a:rPr kumimoji="1" lang="ja-JP" altLang="en-US" dirty="0" smtClean="0"/>
              <a:t>また、保存した推計を閲覧、再開することも可能です。</a:t>
            </a:r>
            <a:endParaRPr kumimoji="1" lang="en-US" altLang="ja-JP" dirty="0" smtClean="0"/>
          </a:p>
          <a:p>
            <a:r>
              <a:rPr kumimoji="1" lang="ja-JP" altLang="en-US" dirty="0" smtClean="0"/>
              <a:t>マニュアルの</a:t>
            </a:r>
            <a:r>
              <a:rPr kumimoji="1" lang="en-US" altLang="ja-JP" dirty="0" smtClean="0"/>
              <a:t>123</a:t>
            </a:r>
            <a:r>
              <a:rPr kumimoji="1" lang="ja-JP" altLang="en-US" dirty="0" smtClean="0"/>
              <a:t>ページ以降に詳細が記載されておりますので、そちらをご参照いただき、</a:t>
            </a:r>
            <a:endParaRPr kumimoji="1" lang="en-US" altLang="ja-JP" dirty="0" smtClean="0"/>
          </a:p>
          <a:p>
            <a:r>
              <a:rPr kumimoji="1" lang="ja-JP" altLang="en-US" dirty="0" smtClean="0"/>
              <a:t>お時間の都合上、説明は割愛させていただきます。</a:t>
            </a:r>
            <a:endParaRPr kumimoji="1" lang="en-US" altLang="ja-JP" dirty="0" smtClean="0"/>
          </a:p>
          <a:p>
            <a:endParaRPr kumimoji="1" lang="en-US" altLang="ja-JP" dirty="0" smtClean="0"/>
          </a:p>
          <a:p>
            <a:r>
              <a:rPr kumimoji="1" lang="ja-JP" altLang="en-US" dirty="0" smtClean="0"/>
              <a:t>以上、駆け足となりましたが、操作説明を終了します。ご清聴ありがとうございました。</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112</a:t>
            </a:fld>
            <a:endParaRPr lang="ja-JP" altLang="en-US" dirty="0">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lvl="0" fontAlgn="base">
              <a:lnSpc>
                <a:spcPct val="120000"/>
              </a:lnSpc>
              <a:spcBef>
                <a:spcPct val="0"/>
              </a:spcBef>
              <a:spcAft>
                <a:spcPct val="0"/>
              </a:spcAft>
            </a:pPr>
            <a:r>
              <a:rPr lang="ja-JP" altLang="en-US" dirty="0">
                <a:solidFill>
                  <a:srgbClr val="000000"/>
                </a:solidFill>
                <a:latin typeface="+mj-ea"/>
                <a:cs typeface="ＭＳ Ｐゴシック" pitchFamily="50" charset="-128"/>
              </a:rPr>
              <a:t>保存前に保険料額が計算されます。「</a:t>
            </a:r>
            <a:r>
              <a:rPr lang="en-US" altLang="ja-JP" dirty="0">
                <a:solidFill>
                  <a:srgbClr val="000000"/>
                </a:solidFill>
                <a:latin typeface="+mj-ea"/>
                <a:cs typeface="ＭＳ Ｐゴシック" pitchFamily="50" charset="-128"/>
              </a:rPr>
              <a:t>OK</a:t>
            </a:r>
            <a:r>
              <a:rPr lang="ja-JP" altLang="en-US" dirty="0">
                <a:solidFill>
                  <a:srgbClr val="000000"/>
                </a:solidFill>
                <a:latin typeface="+mj-ea"/>
                <a:cs typeface="ＭＳ Ｐゴシック" pitchFamily="50" charset="-128"/>
              </a:rPr>
              <a:t>」ボタンをクリックしてください。</a:t>
            </a:r>
            <a:endParaRPr lang="en-US" altLang="ja-JP" dirty="0">
              <a:solidFill>
                <a:srgbClr val="000000"/>
              </a:solidFill>
              <a:latin typeface="+mj-ea"/>
              <a:cs typeface="ＭＳ Ｐゴシック" pitchFamily="50" charset="-128"/>
            </a:endParaRPr>
          </a:p>
          <a:p>
            <a:pPr lvl="0" fontAlgn="base">
              <a:lnSpc>
                <a:spcPct val="120000"/>
              </a:lnSpc>
              <a:spcBef>
                <a:spcPct val="0"/>
              </a:spcBef>
              <a:spcAft>
                <a:spcPct val="0"/>
              </a:spcAft>
            </a:pPr>
            <a:r>
              <a:rPr lang="ja-JP" altLang="en-US" dirty="0">
                <a:solidFill>
                  <a:srgbClr val="000000"/>
                </a:solidFill>
                <a:latin typeface="+mj-ea"/>
                <a:cs typeface="ＭＳ Ｐゴシック" pitchFamily="50" charset="-128"/>
              </a:rPr>
              <a:t>保険料額の計算処理中の画面が表示され、完了後、自動的に元の画面に戻り、保存が完了</a:t>
            </a:r>
            <a:r>
              <a:rPr lang="ja-JP" altLang="en-US" dirty="0" smtClean="0">
                <a:solidFill>
                  <a:srgbClr val="000000"/>
                </a:solidFill>
                <a:latin typeface="+mj-ea"/>
                <a:cs typeface="ＭＳ Ｐゴシック" pitchFamily="50" charset="-128"/>
              </a:rPr>
              <a:t>します。</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113</a:t>
            </a:fld>
            <a:endParaRPr lang="ja-JP" altLang="en-US" dirty="0">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次に、別名で保存する場合です。</a:t>
            </a:r>
            <a:endParaRPr kumimoji="1" lang="en-US" altLang="ja-JP" dirty="0" smtClean="0"/>
          </a:p>
          <a:p>
            <a:r>
              <a:rPr kumimoji="1" lang="ja-JP" altLang="en-US" dirty="0" smtClean="0"/>
              <a:t>画面左部のメニューから「推計の開始と保存」メニューをクリックし、</a:t>
            </a:r>
            <a:endParaRPr kumimoji="1" lang="en-US" altLang="ja-JP" dirty="0" smtClean="0"/>
          </a:p>
          <a:p>
            <a:r>
              <a:rPr kumimoji="1" lang="ja-JP" altLang="en-US" dirty="0" smtClean="0"/>
              <a:t>「現在の推計を別の名前で保存する」をクリックしてください。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114</a:t>
            </a:fld>
            <a:endParaRPr lang="ja-JP" altLang="en-US" dirty="0">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lvl="0" fontAlgn="base">
              <a:lnSpc>
                <a:spcPct val="120000"/>
              </a:lnSpc>
              <a:spcBef>
                <a:spcPct val="0"/>
              </a:spcBef>
              <a:spcAft>
                <a:spcPct val="0"/>
              </a:spcAft>
            </a:pPr>
            <a:r>
              <a:rPr lang="ja-JP" altLang="en-US" dirty="0">
                <a:solidFill>
                  <a:srgbClr val="000000"/>
                </a:solidFill>
                <a:latin typeface="+mj-ea"/>
                <a:cs typeface="ＭＳ Ｐゴシック" pitchFamily="50" charset="-128"/>
              </a:rPr>
              <a:t>推計の名前を入力する画面が表示されます。</a:t>
            </a:r>
            <a:endParaRPr lang="en-US" altLang="ja-JP" dirty="0">
              <a:solidFill>
                <a:srgbClr val="000000"/>
              </a:solidFill>
              <a:latin typeface="+mj-ea"/>
              <a:cs typeface="ＭＳ Ｐゴシック" pitchFamily="50" charset="-128"/>
            </a:endParaRPr>
          </a:p>
          <a:p>
            <a:pPr lvl="0" fontAlgn="base">
              <a:lnSpc>
                <a:spcPct val="120000"/>
              </a:lnSpc>
              <a:spcBef>
                <a:spcPct val="0"/>
              </a:spcBef>
              <a:spcAft>
                <a:spcPct val="0"/>
              </a:spcAft>
            </a:pPr>
            <a:r>
              <a:rPr lang="ja-JP" altLang="en-US" dirty="0">
                <a:solidFill>
                  <a:srgbClr val="000000"/>
                </a:solidFill>
                <a:latin typeface="+mj-ea"/>
                <a:cs typeface="ＭＳ Ｐゴシック" pitchFamily="50" charset="-128"/>
              </a:rPr>
              <a:t>元の推計データの名前が表示されていますので、別の名前に変更し、「</a:t>
            </a:r>
            <a:r>
              <a:rPr lang="en-US" altLang="ja-JP" dirty="0">
                <a:solidFill>
                  <a:srgbClr val="000000"/>
                </a:solidFill>
                <a:latin typeface="+mj-ea"/>
                <a:cs typeface="ＭＳ Ｐゴシック" pitchFamily="50" charset="-128"/>
              </a:rPr>
              <a:t>OK</a:t>
            </a:r>
            <a:r>
              <a:rPr lang="ja-JP" altLang="en-US" dirty="0">
                <a:solidFill>
                  <a:srgbClr val="000000"/>
                </a:solidFill>
                <a:latin typeface="+mj-ea"/>
                <a:cs typeface="ＭＳ Ｐゴシック" pitchFamily="50" charset="-128"/>
              </a:rPr>
              <a:t>」ボタンをクリックしてください。</a:t>
            </a:r>
            <a:endParaRPr lang="en-US" altLang="ja-JP" dirty="0">
              <a:solidFill>
                <a:srgbClr val="000000"/>
              </a:solidFill>
              <a:latin typeface="+mj-ea"/>
              <a:cs typeface="ＭＳ Ｐゴシック" pitchFamily="50" charset="-128"/>
            </a:endParaRP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115</a:t>
            </a:fld>
            <a:endParaRPr lang="ja-JP" altLang="en-US" dirty="0">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lvl="0" fontAlgn="base">
              <a:lnSpc>
                <a:spcPct val="120000"/>
              </a:lnSpc>
              <a:spcBef>
                <a:spcPct val="0"/>
              </a:spcBef>
              <a:spcAft>
                <a:spcPct val="0"/>
              </a:spcAft>
            </a:pPr>
            <a:r>
              <a:rPr lang="ja-JP" altLang="en-US" dirty="0">
                <a:solidFill>
                  <a:srgbClr val="000000"/>
                </a:solidFill>
                <a:latin typeface="+mj-ea"/>
                <a:cs typeface="ＭＳ Ｐゴシック" pitchFamily="50" charset="-128"/>
              </a:rPr>
              <a:t>保存完了後、自動的に元の画面に戻り、保存が完了します。</a:t>
            </a:r>
            <a:endParaRPr lang="en-US" altLang="ja-JP" dirty="0">
              <a:solidFill>
                <a:srgbClr val="000000"/>
              </a:solidFill>
              <a:latin typeface="+mj-ea"/>
              <a:cs typeface="ＭＳ Ｐゴシック" pitchFamily="50" charset="-128"/>
            </a:endParaRPr>
          </a:p>
          <a:p>
            <a:r>
              <a:rPr kumimoji="1" lang="ja-JP" altLang="en-US" dirty="0" smtClean="0"/>
              <a:t>入力した推計の名前が画面左上に表示されていることを確認してください。</a:t>
            </a:r>
            <a:endParaRPr kumimoji="1" lang="en-US" altLang="ja-JP" dirty="0" smtClean="0"/>
          </a:p>
          <a:p>
            <a:r>
              <a:rPr kumimoji="1" lang="ja-JP" altLang="en-US" dirty="0" smtClean="0"/>
              <a:t>推計の名前が長い場合は、マウスカーソルをあてると吹き出しで名前の全てが表示されます。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116</a:t>
            </a:fld>
            <a:endParaRPr lang="ja-JP" altLang="en-US" dirty="0">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また、保存したデータを呼び出す場合です。</a:t>
            </a:r>
            <a:endParaRPr kumimoji="1" lang="en-US" altLang="ja-JP" dirty="0" smtClean="0"/>
          </a:p>
          <a:p>
            <a:r>
              <a:rPr kumimoji="1" lang="ja-JP" altLang="en-US" dirty="0" smtClean="0"/>
              <a:t>画面左部のメニューから「推計の開始と保存」メニューをクリックし、</a:t>
            </a:r>
            <a:endParaRPr kumimoji="1" lang="en-US" altLang="ja-JP" dirty="0" smtClean="0"/>
          </a:p>
          <a:p>
            <a:r>
              <a:rPr kumimoji="1" lang="ja-JP" altLang="en-US" dirty="0" smtClean="0"/>
              <a:t>「保存した推計から始める／推計を閲覧する」をクリックしてください。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117</a:t>
            </a:fld>
            <a:endParaRPr lang="ja-JP" altLang="en-US" dirty="0">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保存されている推計データの一覧が表示されます。</a:t>
            </a:r>
            <a:endParaRPr kumimoji="1" lang="en-US" altLang="ja-JP" dirty="0" smtClean="0"/>
          </a:p>
          <a:p>
            <a:r>
              <a:rPr kumimoji="1" lang="ja-JP" altLang="en-US" dirty="0" smtClean="0"/>
              <a:t>閲覧または推計を始めたい推計の名称を選択し、推計を始める、または推計を閲覧するボタンをクリックしてください。</a:t>
            </a:r>
            <a:endParaRPr kumimoji="1" lang="en-US" altLang="ja-JP" dirty="0" smtClean="0"/>
          </a:p>
          <a:p>
            <a:r>
              <a:rPr kumimoji="1" lang="ja-JP" altLang="en-US" dirty="0" smtClean="0"/>
              <a:t>ここで、自分が作成した推計データか、他のユーザが作成したデータかによって実行可能なボタンは異なります。</a:t>
            </a:r>
            <a:endParaRPr kumimoji="1" lang="en-US" altLang="ja-JP" dirty="0" smtClean="0"/>
          </a:p>
          <a:p>
            <a:r>
              <a:rPr kumimoji="1" lang="ja-JP" altLang="en-US" dirty="0" smtClean="0"/>
              <a:t>自分が作成した推計データについては推計の再開、閲覧、削除は全て可能ですが、</a:t>
            </a:r>
            <a:endParaRPr kumimoji="1" lang="en-US" altLang="ja-JP" dirty="0" smtClean="0"/>
          </a:p>
          <a:p>
            <a:r>
              <a:rPr kumimoji="1" lang="ja-JP" altLang="en-US" dirty="0" smtClean="0"/>
              <a:t>他のユーザが作成した推計データについては推計の閲覧のみ可能となっていますのでご留意ください。</a:t>
            </a:r>
            <a:endParaRPr kumimoji="1" lang="en-US" altLang="ja-JP" dirty="0" smtClean="0"/>
          </a:p>
          <a:p>
            <a:endParaRPr kumimoji="1" lang="en-US" altLang="ja-JP" dirty="0" smtClean="0"/>
          </a:p>
          <a:p>
            <a:r>
              <a:rPr kumimoji="1" lang="ja-JP" altLang="en-US" dirty="0" smtClean="0"/>
              <a:t>以上、操作説明を終了します。ご清聴ありがとうございました。</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118</a:t>
            </a:fld>
            <a:endParaRPr lang="ja-JP" altLang="en-US" dirty="0">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（休憩スライド：不要であれば削除ください）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119</a:t>
            </a:fld>
            <a:endParaRPr lang="ja-JP" alt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95325" y="739775"/>
            <a:ext cx="5345113" cy="3700463"/>
          </a:xfrm>
        </p:spPr>
      </p:sp>
      <p:sp>
        <p:nvSpPr>
          <p:cNvPr id="3" name="ノート プレースホルダ 2"/>
          <p:cNvSpPr>
            <a:spLocks noGrp="1"/>
          </p:cNvSpPr>
          <p:nvPr>
            <p:ph type="body" idx="1"/>
          </p:nvPr>
        </p:nvSpPr>
        <p:spPr/>
        <p:txBody>
          <a:bodyPr>
            <a:normAutofit/>
          </a:bodyPr>
          <a:lstStyle/>
          <a:p>
            <a:r>
              <a:rPr kumimoji="1" lang="ja-JP" altLang="en-US" dirty="0" smtClean="0"/>
              <a:t>推計作業の流れと考え方を示します。</a:t>
            </a:r>
            <a:endParaRPr kumimoji="1" lang="en-US" altLang="ja-JP" dirty="0" smtClean="0"/>
          </a:p>
          <a:p>
            <a:r>
              <a:rPr kumimoji="1" lang="ja-JP" altLang="en-US" dirty="0" smtClean="0"/>
              <a:t>まずは、実績データをもとに、</a:t>
            </a:r>
            <a:r>
              <a:rPr kumimoji="1" lang="ja-JP" altLang="en-US" sz="1200" b="0" i="0" u="none" strike="noStrike" kern="1200" baseline="0" dirty="0" smtClean="0">
                <a:solidFill>
                  <a:schemeClr val="tx1"/>
                </a:solidFill>
                <a:latin typeface="+mn-lt"/>
                <a:ea typeface="+mn-ea"/>
                <a:cs typeface="+mn-cs"/>
              </a:rPr>
              <a:t>その延長線上にある自然体の推計を行い、現状と将来の状況について確認します。</a:t>
            </a:r>
            <a:endParaRPr kumimoji="1" lang="en-US" altLang="ja-JP" sz="1200" b="0" i="0" u="none" strike="noStrike" kern="1200" baseline="0" dirty="0" smtClean="0">
              <a:solidFill>
                <a:schemeClr val="tx1"/>
              </a:solidFill>
              <a:latin typeface="+mn-lt"/>
              <a:ea typeface="+mn-ea"/>
              <a:cs typeface="+mn-cs"/>
            </a:endParaRPr>
          </a:p>
          <a:p>
            <a:r>
              <a:rPr kumimoji="1" lang="ja-JP" altLang="en-US" dirty="0" smtClean="0"/>
              <a:t>この自然体推計に係る作業は、従来の</a:t>
            </a:r>
            <a:r>
              <a:rPr kumimoji="1" lang="en-US" altLang="ja-JP" dirty="0" smtClean="0"/>
              <a:t>Excel</a:t>
            </a:r>
            <a:r>
              <a:rPr kumimoji="1" lang="ja-JP" altLang="en-US" dirty="0" smtClean="0"/>
              <a:t>ファイルによるワークシートでは実績データの準備が大きな作業負担となっていましたが、</a:t>
            </a:r>
            <a:endParaRPr kumimoji="1" lang="en-US" altLang="ja-JP" dirty="0" smtClean="0"/>
          </a:p>
          <a:p>
            <a:r>
              <a:rPr kumimoji="1" lang="ja-JP" altLang="en-US" dirty="0" smtClean="0"/>
              <a:t>今回、「見える化」システムに実装されたことで、実績や推計方法等の設定を行うのみで容易に自動算定されるように改善されています。</a:t>
            </a:r>
            <a:endParaRPr kumimoji="1" lang="en-US" altLang="ja-JP" dirty="0" smtClean="0"/>
          </a:p>
          <a:p>
            <a:r>
              <a:rPr kumimoji="1" lang="ja-JP" altLang="en-US" dirty="0" smtClean="0"/>
              <a:t>続いて、保険者における具体的施策の実施により期待される効果として、認定率、認定者数、利用率、利用者数等を増減させ、施策反映を行います。</a:t>
            </a:r>
            <a:endParaRPr kumimoji="1" lang="en-US" altLang="ja-JP" dirty="0" smtClean="0"/>
          </a:p>
          <a:p>
            <a:r>
              <a:rPr kumimoji="1" lang="ja-JP" altLang="en-US" dirty="0" smtClean="0"/>
              <a:t>さらに、施策反映後のサービス見込量から将来の保険料額を推計します。</a:t>
            </a:r>
            <a:endParaRPr kumimoji="1" lang="en-US" altLang="ja-JP" dirty="0" smtClean="0"/>
          </a:p>
          <a:p>
            <a:r>
              <a:rPr kumimoji="1" lang="ja-JP" altLang="en-US" dirty="0" smtClean="0"/>
              <a:t>最後に推計結果を確認し、さらに必要に応じて再検討を行います。</a:t>
            </a:r>
            <a:endParaRPr kumimoji="1" lang="en-US" altLang="ja-JP" dirty="0" smtClean="0"/>
          </a:p>
          <a:p>
            <a:r>
              <a:rPr kumimoji="1" lang="ja-JP" altLang="en-US" dirty="0" smtClean="0"/>
              <a:t>また、推計の考え方はこちらに示す通りで、まず将来の被保険者数から認定率をもとに要介護認定者数を推計します。</a:t>
            </a:r>
            <a:endParaRPr kumimoji="1" lang="en-US" altLang="ja-JP" dirty="0" smtClean="0"/>
          </a:p>
          <a:p>
            <a:r>
              <a:rPr kumimoji="1" lang="ja-JP" altLang="en-US" dirty="0" smtClean="0"/>
              <a:t>さらに、介護保険施設やＧＨ等の施設・居住系サービスの利用者数を見込みます。</a:t>
            </a:r>
            <a:endParaRPr kumimoji="1" lang="en-US" altLang="ja-JP" dirty="0" smtClean="0"/>
          </a:p>
          <a:p>
            <a:r>
              <a:rPr kumimoji="1" lang="ja-JP" altLang="en-US" dirty="0" smtClean="0"/>
              <a:t>このとき、残りが訪問サービス、通所サービス等の在宅サービスを利用する可能性がある在宅サービス対象者数となり、サービスの利用率等を勘案して、</a:t>
            </a:r>
            <a:endParaRPr kumimoji="1" lang="en-US" altLang="ja-JP" dirty="0" smtClean="0"/>
          </a:p>
          <a:p>
            <a:r>
              <a:rPr kumimoji="1" lang="ja-JP" altLang="en-US" dirty="0" smtClean="0"/>
              <a:t>各サービスの利用者数を見込みます。</a:t>
            </a:r>
            <a:endParaRPr kumimoji="1" lang="en-US" altLang="ja-JP" dirty="0" smtClean="0"/>
          </a:p>
          <a:p>
            <a:r>
              <a:rPr kumimoji="1" lang="ja-JP" altLang="en-US" dirty="0" smtClean="0"/>
              <a:t>以上の推計作業の流れや考え方は第６期計画策定時から引き継がれているものですので、</a:t>
            </a:r>
            <a:endParaRPr kumimoji="1" lang="en-US" altLang="ja-JP" dirty="0" smtClean="0"/>
          </a:p>
          <a:p>
            <a:r>
              <a:rPr kumimoji="1" lang="ja-JP" altLang="en-US" dirty="0" smtClean="0"/>
              <a:t>第６期計画策定用の介護保険事業計画用ワークシート活用マニュアルも参考にしていただければと思います。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a:t>
            </a:fld>
            <a:endParaRPr lang="ja-JP" altLang="en-US" dirty="0">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将来推計ツールの演習に入ります。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120</a:t>
            </a:fld>
            <a:endParaRPr lang="ja-JP" altLang="en-US" dirty="0">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演習にあたりまして、まずは将来推計機能を利用するためのアカウントの作り方を習得しましょう。</a:t>
            </a:r>
            <a:endParaRPr kumimoji="1" lang="en-US" altLang="ja-JP" dirty="0" smtClean="0"/>
          </a:p>
          <a:p>
            <a:r>
              <a:rPr kumimoji="1" lang="ja-JP" altLang="en-US" dirty="0" smtClean="0"/>
              <a:t>ポイントは以下の４つです。</a:t>
            </a:r>
            <a:endParaRPr kumimoji="1" lang="en-US" altLang="ja-JP" dirty="0" smtClean="0"/>
          </a:p>
          <a:p>
            <a:endParaRPr kumimoji="1" lang="en-US" altLang="ja-JP" dirty="0" smtClean="0"/>
          </a:p>
          <a:p>
            <a:r>
              <a:rPr kumimoji="1" lang="ja-JP" altLang="en-US" dirty="0" smtClean="0"/>
              <a:t>１つめは、アカウントを新たに発行できるのは、「アカウント管理者」のみということです。</a:t>
            </a:r>
            <a:endParaRPr kumimoji="1" lang="en-US" altLang="ja-JP" dirty="0" smtClean="0"/>
          </a:p>
          <a:p>
            <a:r>
              <a:rPr kumimoji="1" lang="ja-JP" altLang="en-US" dirty="0" smtClean="0"/>
              <a:t>アカウント管理者のアカウントは、平成</a:t>
            </a:r>
            <a:r>
              <a:rPr kumimoji="1" lang="en-US" altLang="ja-JP" dirty="0" smtClean="0"/>
              <a:t>27</a:t>
            </a:r>
            <a:r>
              <a:rPr kumimoji="1" lang="ja-JP" altLang="en-US" dirty="0" smtClean="0"/>
              <a:t>年</a:t>
            </a:r>
            <a:r>
              <a:rPr kumimoji="1" lang="en-US" altLang="ja-JP" dirty="0" smtClean="0"/>
              <a:t>7</a:t>
            </a:r>
            <a:r>
              <a:rPr kumimoji="1" lang="ja-JP" altLang="en-US" dirty="0" smtClean="0"/>
              <a:t>月の１次リリースの際の事務連絡で、各保険者別に付与がされていますので確認してください。</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２つめは、サービスの見込み量推計や保険料の推計を行う担当者のみが、「将来推計アカウント」を利用するということです。</a:t>
            </a:r>
            <a:endParaRPr kumimoji="1" lang="en-US" altLang="ja-JP" dirty="0" smtClean="0"/>
          </a:p>
          <a:p>
            <a:r>
              <a:rPr kumimoji="1" lang="ja-JP" altLang="en-US" dirty="0" smtClean="0"/>
              <a:t>前述しましたとおり、将来推計機能を利用できるのは「将来推計権限」が付与されたアカウントのみですので、そのアカウントを</a:t>
            </a:r>
            <a:endParaRPr kumimoji="1" lang="en-US" altLang="ja-JP" dirty="0" smtClean="0"/>
          </a:p>
          <a:p>
            <a:r>
              <a:rPr kumimoji="1" lang="ja-JP" altLang="en-US" dirty="0" smtClean="0"/>
              <a:t>計画担当者が使うことになります。</a:t>
            </a:r>
            <a:endParaRPr kumimoji="1" lang="en-US" altLang="ja-JP" dirty="0" smtClean="0"/>
          </a:p>
          <a:p>
            <a:r>
              <a:rPr kumimoji="1" lang="ja-JP" altLang="en-US" dirty="0" smtClean="0"/>
              <a:t>３つめは、職員の異動があった際はアカウントの作成・削除の管理を必ずするということです。これは将来推計機能に限った</a:t>
            </a:r>
            <a:endParaRPr kumimoji="1" lang="en-US" altLang="ja-JP" dirty="0" smtClean="0"/>
          </a:p>
          <a:p>
            <a:r>
              <a:rPr kumimoji="1" lang="ja-JP" altLang="en-US" dirty="0" smtClean="0"/>
              <a:t>ことではありませんが、職員の異動にともなって、権限の見直し等、適切な運用をしてください。</a:t>
            </a:r>
            <a:endParaRPr kumimoji="1" lang="en-US" altLang="ja-JP" dirty="0" smtClean="0"/>
          </a:p>
          <a:p>
            <a:r>
              <a:rPr kumimoji="1" lang="ja-JP" altLang="en-US" dirty="0" smtClean="0"/>
              <a:t>４つめは、将来推計アカウントの作成は、保険者では今回のリリースから、都道府県では年度末のリリース以降必要ということです。</a:t>
            </a:r>
            <a:endParaRPr kumimoji="1" lang="en-US" altLang="ja-JP" dirty="0" smtClean="0"/>
          </a:p>
          <a:p>
            <a:r>
              <a:rPr kumimoji="1" lang="ja-JP" altLang="en-US" dirty="0" smtClean="0"/>
              <a:t>保険者の皆様におかれましては、必ず「将来推計権限」が付与されたアカウントを作ることが必要ですので、実施のほどお願いします。</a:t>
            </a:r>
          </a:p>
          <a:p>
            <a:endParaRPr kumimoji="1" lang="en-US" altLang="ja-JP" dirty="0" smtClean="0"/>
          </a:p>
          <a:p>
            <a:endParaRPr kumimoji="1" lang="ja-JP" altLang="en-US"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121</a:t>
            </a:fld>
            <a:endParaRPr lang="ja-JP" altLang="en-US" dirty="0">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では、実際にアカウント管理者のアカウントでログインをして、「将来推計権限」が付与されたアカウントを作る練習をしましょう。</a:t>
            </a:r>
            <a:endParaRPr kumimoji="1" lang="en-US" altLang="ja-JP" dirty="0" smtClean="0"/>
          </a:p>
          <a:p>
            <a:r>
              <a:rPr kumimoji="1" lang="ja-JP" altLang="en-US" dirty="0" smtClean="0"/>
              <a:t>ログインをしてください。アカウント管理者でログインをした場合は、画面上に「将来推計」のメニューボタンは出ませんので、</a:t>
            </a:r>
            <a:endParaRPr kumimoji="1" lang="en-US" altLang="ja-JP" dirty="0" smtClean="0"/>
          </a:p>
          <a:p>
            <a:r>
              <a:rPr kumimoji="1" lang="ja-JP" altLang="en-US" dirty="0" smtClean="0"/>
              <a:t>それも念のため確認してください。</a:t>
            </a:r>
            <a:endParaRPr kumimoji="1" lang="en-US" altLang="ja-JP" dirty="0" smtClean="0"/>
          </a:p>
          <a:p>
            <a:r>
              <a:rPr kumimoji="1" lang="ja-JP" altLang="en-US" dirty="0" smtClean="0"/>
              <a:t>ログインできたら、最初のポータル画面の右上にある「利用者情報変更」のボタンをクリックし、</a:t>
            </a:r>
            <a:endParaRPr kumimoji="1" lang="en-US" altLang="ja-JP" dirty="0" smtClean="0"/>
          </a:p>
          <a:p>
            <a:r>
              <a:rPr kumimoji="1" lang="ja-JP" altLang="en-US" dirty="0" smtClean="0"/>
              <a:t>「利用者情報登録・変更」のメニューをクリックしてください。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122</a:t>
            </a:fld>
            <a:endParaRPr lang="ja-JP" altLang="en-US" dirty="0">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アカウントの管理画面が開きますので、左上の「新規登録」をクリックしてください。</a:t>
            </a:r>
            <a:endParaRPr kumimoji="1" lang="en-US" altLang="ja-JP" dirty="0" smtClean="0"/>
          </a:p>
          <a:p>
            <a:r>
              <a:rPr kumimoji="1" lang="ja-JP" altLang="en-US" dirty="0" smtClean="0"/>
              <a:t>自動でポ「利用者情報の登録」というポップアップが表示されます。</a:t>
            </a:r>
            <a:endParaRPr kumimoji="1" lang="en-US" altLang="ja-JP" dirty="0" smtClean="0"/>
          </a:p>
          <a:p>
            <a:r>
              <a:rPr kumimoji="1" lang="ja-JP" altLang="en-US" dirty="0" smtClean="0"/>
              <a:t>「ユーザ</a:t>
            </a:r>
            <a:r>
              <a:rPr kumimoji="1" lang="en-US" altLang="ja-JP" dirty="0" smtClean="0"/>
              <a:t>ID</a:t>
            </a:r>
            <a:r>
              <a:rPr kumimoji="1" lang="ja-JP" altLang="en-US" dirty="0" smtClean="0"/>
              <a:t>」と「パスワード」は自動で採番されます。パスワードについては変えても構いませんが、</a:t>
            </a:r>
            <a:endParaRPr kumimoji="1" lang="en-US" altLang="ja-JP" dirty="0" smtClean="0"/>
          </a:p>
          <a:p>
            <a:r>
              <a:rPr kumimoji="1" lang="ja-JP" altLang="en-US" dirty="0" smtClean="0"/>
              <a:t>どちらにせよ初回ログイン時に任意のパスワードに変更が要求されます。</a:t>
            </a:r>
            <a:endParaRPr kumimoji="1" lang="en-US" altLang="ja-JP" dirty="0" smtClean="0"/>
          </a:p>
          <a:p>
            <a:r>
              <a:rPr kumimoji="1" lang="ja-JP" altLang="en-US" dirty="0" smtClean="0"/>
              <a:t>この「ユーザ</a:t>
            </a:r>
            <a:r>
              <a:rPr kumimoji="1" lang="en-US" altLang="ja-JP" dirty="0" smtClean="0"/>
              <a:t>ID</a:t>
            </a:r>
            <a:r>
              <a:rPr kumimoji="1" lang="ja-JP" altLang="en-US" dirty="0" smtClean="0"/>
              <a:t>」と「パスワード」が、このアカウントを利用する担当者に伝える事項です。</a:t>
            </a:r>
            <a:endParaRPr kumimoji="1" lang="en-US" altLang="ja-JP" dirty="0" smtClean="0"/>
          </a:p>
          <a:p>
            <a:r>
              <a:rPr kumimoji="1" lang="ja-JP" altLang="en-US" dirty="0" smtClean="0"/>
              <a:t>権限名は、「将来推計」担当を選択してください。利用者属性は計画担当等、適したものを選択してください。</a:t>
            </a:r>
            <a:endParaRPr kumimoji="1" lang="en-US" altLang="ja-JP" dirty="0" smtClean="0"/>
          </a:p>
          <a:p>
            <a:r>
              <a:rPr kumimoji="1" lang="ja-JP" altLang="en-US" dirty="0" smtClean="0"/>
              <a:t>登録ボタンを押して、登録が完了します。</a:t>
            </a:r>
            <a:endParaRPr kumimoji="1" lang="en-US" altLang="ja-JP" dirty="0" smtClean="0"/>
          </a:p>
          <a:p>
            <a:r>
              <a:rPr kumimoji="1" lang="ja-JP" altLang="en-US" dirty="0" smtClean="0"/>
              <a:t>以上が「将来推計権限」が付与されたアカウント作成作業です。アカウントは幾つでも作成可能です。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123</a:t>
            </a:fld>
            <a:endParaRPr lang="ja-JP" altLang="en-US" dirty="0">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操作演習では、こちらから提示するタスクを皆さんにやっていただくことになりますが、演習中は適宜周りの方と操作を確認し合いながら進めてください。</a:t>
            </a:r>
          </a:p>
          <a:p>
            <a:r>
              <a:rPr kumimoji="1" lang="ja-JP" altLang="en-US" dirty="0" smtClean="0"/>
              <a:t>また、分からない点は適宜、講師や助手に質問をして頂いて構いません。</a:t>
            </a:r>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124</a:t>
            </a:fld>
            <a:endParaRPr lang="ja-JP" altLang="en-US" dirty="0">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では演習の前半のタスクをご紹介しますので、アカウント管理者から将来推計担当アカウントへ切り替えをしましょう。</a:t>
            </a:r>
            <a:endParaRPr kumimoji="1" lang="en-US" altLang="ja-JP" dirty="0" smtClean="0"/>
          </a:p>
          <a:p>
            <a:r>
              <a:rPr kumimoji="1" lang="ja-JP" altLang="en-US" dirty="0" smtClean="0"/>
              <a:t>画面右上のログアウトボタンでログアウトしていただき、再度将来推計担当アカウントでシステムへ入り直してください。</a:t>
            </a:r>
            <a:endParaRPr kumimoji="1" lang="en-US" altLang="ja-JP" dirty="0" smtClean="0"/>
          </a:p>
          <a:p>
            <a:r>
              <a:rPr kumimoji="1" lang="ja-JP" altLang="en-US" dirty="0" smtClean="0"/>
              <a:t>その後、演習を始めるために、自然体推計の算出まで行ってください。既に説明を受けているあいだに実施している人は</a:t>
            </a:r>
            <a:endParaRPr kumimoji="1" lang="en-US" altLang="ja-JP" dirty="0" smtClean="0"/>
          </a:p>
          <a:p>
            <a:r>
              <a:rPr kumimoji="1" lang="ja-JP" altLang="en-US" dirty="0" smtClean="0"/>
              <a:t>その続きから始めても構いません。</a:t>
            </a:r>
            <a:endParaRPr kumimoji="1" lang="en-US" altLang="ja-JP" dirty="0" smtClean="0"/>
          </a:p>
          <a:p>
            <a:r>
              <a:rPr kumimoji="1" lang="ja-JP" altLang="en-US" dirty="0" smtClean="0"/>
              <a:t>自然体推計の算出まで行ったら、次の４つのタスクに取り組みましょう。</a:t>
            </a:r>
            <a:endParaRPr kumimoji="1" lang="en-US" altLang="ja-JP" dirty="0" smtClean="0"/>
          </a:p>
          <a:p>
            <a:r>
              <a:rPr kumimoji="1" lang="ja-JP" altLang="en-US" dirty="0" smtClean="0"/>
              <a:t>１つめは「平成</a:t>
            </a:r>
            <a:r>
              <a:rPr kumimoji="1" lang="en-US" altLang="ja-JP" dirty="0" smtClean="0"/>
              <a:t>32</a:t>
            </a:r>
            <a:r>
              <a:rPr kumimoji="1" lang="ja-JP" altLang="en-US" dirty="0" smtClean="0"/>
              <a:t>年度の男女・要支援１の認定者数を、</a:t>
            </a:r>
            <a:r>
              <a:rPr kumimoji="1" lang="en-US" altLang="ja-JP" dirty="0" smtClean="0"/>
              <a:t>10</a:t>
            </a:r>
            <a:r>
              <a:rPr kumimoji="1" lang="ja-JP" altLang="en-US" dirty="0" smtClean="0"/>
              <a:t>人ずつ減らす」</a:t>
            </a:r>
            <a:endParaRPr kumimoji="1" lang="en-US" altLang="ja-JP" dirty="0" smtClean="0"/>
          </a:p>
          <a:p>
            <a:r>
              <a:rPr kumimoji="1" lang="ja-JP" altLang="en-US" dirty="0" smtClean="0"/>
              <a:t>２つめは「平成</a:t>
            </a:r>
            <a:r>
              <a:rPr kumimoji="1" lang="en-US" altLang="ja-JP" dirty="0" smtClean="0"/>
              <a:t>32</a:t>
            </a:r>
            <a:r>
              <a:rPr kumimoji="1" lang="ja-JP" altLang="en-US" dirty="0" smtClean="0"/>
              <a:t>年度の認知症対応型共同生活介護の利用見込み人数を、各要介護度</a:t>
            </a:r>
            <a:r>
              <a:rPr kumimoji="1" lang="en-US" altLang="ja-JP" dirty="0" smtClean="0"/>
              <a:t>5</a:t>
            </a:r>
            <a:r>
              <a:rPr kumimoji="1" lang="ja-JP" altLang="en-US" dirty="0" smtClean="0"/>
              <a:t>人ずつ減らす」</a:t>
            </a:r>
            <a:endParaRPr kumimoji="1" lang="en-US" altLang="ja-JP" dirty="0" smtClean="0"/>
          </a:p>
          <a:p>
            <a:r>
              <a:rPr kumimoji="1" lang="ja-JP" altLang="en-US" dirty="0" smtClean="0"/>
              <a:t>３つめは「平成</a:t>
            </a:r>
            <a:r>
              <a:rPr kumimoji="1" lang="en-US" altLang="ja-JP" dirty="0" smtClean="0"/>
              <a:t>30</a:t>
            </a:r>
            <a:r>
              <a:rPr kumimoji="1" lang="ja-JP" altLang="en-US" dirty="0" smtClean="0"/>
              <a:t>年度の訪問介護の要介護１の利用者数を</a:t>
            </a:r>
            <a:r>
              <a:rPr kumimoji="1" lang="en-US" altLang="ja-JP" dirty="0" smtClean="0"/>
              <a:t>20</a:t>
            </a:r>
            <a:r>
              <a:rPr kumimoji="1" lang="ja-JP" altLang="en-US" dirty="0" smtClean="0"/>
              <a:t>人増やす」</a:t>
            </a:r>
            <a:endParaRPr kumimoji="1" lang="en-US" altLang="ja-JP" dirty="0" smtClean="0"/>
          </a:p>
          <a:p>
            <a:r>
              <a:rPr kumimoji="1" lang="ja-JP" altLang="en-US" dirty="0" smtClean="0"/>
              <a:t>４つめは「平成</a:t>
            </a:r>
            <a:r>
              <a:rPr kumimoji="1" lang="en-US" altLang="ja-JP" dirty="0" smtClean="0"/>
              <a:t>37</a:t>
            </a:r>
            <a:r>
              <a:rPr kumimoji="1" lang="ja-JP" altLang="en-US" dirty="0" smtClean="0"/>
              <a:t>年度の小規模多機能型居宅介護の要介護４の利用率を</a:t>
            </a:r>
            <a:r>
              <a:rPr kumimoji="1" lang="en-US" altLang="ja-JP" dirty="0" smtClean="0"/>
              <a:t>3%</a:t>
            </a:r>
            <a:r>
              <a:rPr kumimoji="1" lang="ja-JP" altLang="en-US" dirty="0" smtClean="0"/>
              <a:t>上げる」</a:t>
            </a:r>
            <a:endParaRPr kumimoji="1" lang="en-US" altLang="ja-JP" dirty="0" smtClean="0"/>
          </a:p>
          <a:p>
            <a:r>
              <a:rPr kumimoji="1" lang="ja-JP" altLang="en-US" dirty="0" smtClean="0"/>
              <a:t>です。自然体推計時の人数がもともと満たない保険者は、適宜タスクを変更しても構いませんので、</a:t>
            </a:r>
            <a:endParaRPr kumimoji="1" lang="en-US" altLang="ja-JP" dirty="0" smtClean="0"/>
          </a:p>
          <a:p>
            <a:r>
              <a:rPr kumimoji="1" lang="ja-JP" altLang="en-US" dirty="0" smtClean="0"/>
              <a:t>画面のどこを調整すればよいかを確認しながら、取り組んでください。</a:t>
            </a:r>
            <a:endParaRPr kumimoji="1" lang="en-US" altLang="ja-JP" dirty="0" smtClean="0"/>
          </a:p>
          <a:p>
            <a:r>
              <a:rPr kumimoji="1" lang="ja-JP" altLang="en-US" dirty="0" smtClean="0"/>
              <a:t>時間は</a:t>
            </a:r>
            <a:r>
              <a:rPr kumimoji="1" lang="en-US" altLang="ja-JP" dirty="0" smtClean="0"/>
              <a:t>15</a:t>
            </a:r>
            <a:r>
              <a:rPr kumimoji="1" lang="ja-JP" altLang="en-US" dirty="0" smtClean="0"/>
              <a:t>分ほど取りますので、質問も随時可能です。</a:t>
            </a:r>
          </a:p>
          <a:p>
            <a:endParaRPr kumimoji="1"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125</a:t>
            </a:fld>
            <a:endParaRPr lang="ja-JP" altLang="en-US" dirty="0">
              <a:solidFill>
                <a:prstClr val="black"/>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（システムを使ってタスクを実演）</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126</a:t>
            </a:fld>
            <a:endParaRPr lang="ja-JP" altLang="en-US" dirty="0">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将来推計機能のマニュアルにおける記載頁もこちらにお示しします。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127</a:t>
            </a:fld>
            <a:endParaRPr lang="ja-JP" altLang="en-US" dirty="0">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演習の後半のタスクは、今回の将来推計機能において、追加された機能を実際に</a:t>
            </a:r>
            <a:endParaRPr kumimoji="1" lang="en-US" altLang="ja-JP" dirty="0" smtClean="0"/>
          </a:p>
          <a:p>
            <a:r>
              <a:rPr kumimoji="1" lang="ja-JP" altLang="en-US" dirty="0" smtClean="0"/>
              <a:t>利用してみる内容になっています。</a:t>
            </a:r>
            <a:endParaRPr kumimoji="1" lang="en-US" altLang="ja-JP" dirty="0" smtClean="0"/>
          </a:p>
          <a:p>
            <a:r>
              <a:rPr kumimoji="1" lang="ja-JP" altLang="en-US" dirty="0" smtClean="0"/>
              <a:t>１つめは「施策反映した値をグラフに反映する」</a:t>
            </a:r>
            <a:endParaRPr kumimoji="1" lang="en-US" altLang="ja-JP" dirty="0" smtClean="0"/>
          </a:p>
          <a:p>
            <a:r>
              <a:rPr kumimoji="1" lang="ja-JP" altLang="en-US" dirty="0" smtClean="0"/>
              <a:t>２つめは「施策反映後に保険料額を計算する」</a:t>
            </a:r>
            <a:endParaRPr kumimoji="1" lang="en-US" altLang="ja-JP" dirty="0" smtClean="0"/>
          </a:p>
          <a:p>
            <a:r>
              <a:rPr kumimoji="1" lang="ja-JP" altLang="en-US" dirty="0" smtClean="0"/>
              <a:t>３つめは「参考情報の閲覧」</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４つめは「</a:t>
            </a:r>
            <a:r>
              <a:rPr lang="ja-JP" altLang="en-US" sz="1200" dirty="0" smtClean="0"/>
              <a:t>総括表のダウンロード</a:t>
            </a:r>
            <a:r>
              <a:rPr kumimoji="1" lang="ja-JP" altLang="en-US" dirty="0" smtClean="0"/>
              <a:t>」</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５つめは「施策反映の経緯の記入」</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６つめは「推計値に対するワーニングチェックの実施」</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７つめは「</a:t>
            </a:r>
            <a:r>
              <a:rPr kumimoji="1" lang="en-US" altLang="ja-JP" dirty="0" smtClean="0"/>
              <a:t>Excel</a:t>
            </a:r>
            <a:r>
              <a:rPr kumimoji="1" lang="ja-JP" altLang="en-US" dirty="0" smtClean="0"/>
              <a:t>等外部ファイルへコピー・貼り付け」</a:t>
            </a:r>
            <a:endParaRPr kumimoji="1" lang="en-US" altLang="ja-JP" dirty="0" smtClean="0"/>
          </a:p>
          <a:p>
            <a:r>
              <a:rPr kumimoji="1" lang="ja-JP" altLang="en-US" dirty="0" smtClean="0"/>
              <a:t>です。いずれも基本的に操作説明時にご紹介したものですので、振り返りながら</a:t>
            </a:r>
            <a:endParaRPr kumimoji="1" lang="en-US" altLang="ja-JP" dirty="0" smtClean="0"/>
          </a:p>
          <a:p>
            <a:r>
              <a:rPr kumimoji="1" lang="ja-JP" altLang="en-US" dirty="0" smtClean="0"/>
              <a:t>ボタンの場所や機能の使い方について、確認をしてください。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128</a:t>
            </a:fld>
            <a:endParaRPr lang="ja-JP" altLang="en-US" dirty="0">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（システムを使ってタスクを実演）</a:t>
            </a:r>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129</a:t>
            </a:fld>
            <a:endParaRPr lang="ja-JP" alt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将来推計機能における推計作業のステップとそれぞれの作業内容をご説明します。</a:t>
            </a:r>
            <a:endParaRPr kumimoji="1" lang="en-US" altLang="ja-JP" dirty="0" smtClean="0"/>
          </a:p>
          <a:p>
            <a:r>
              <a:rPr kumimoji="1" lang="ja-JP" altLang="en-US" dirty="0" smtClean="0"/>
              <a:t>まず、①実績および推計方法の設定を行います。続いて、②認定者数について施策反映を行います。</a:t>
            </a:r>
            <a:endParaRPr kumimoji="1" lang="en-US" altLang="ja-JP" dirty="0" smtClean="0"/>
          </a:p>
          <a:p>
            <a:r>
              <a:rPr kumimoji="1" lang="ja-JP" altLang="en-US" dirty="0" smtClean="0"/>
              <a:t>さらに、③施設・居住系サービスの利用者数、④在宅サービスの利用者数について施策反映を行います。</a:t>
            </a:r>
            <a:endParaRPr kumimoji="1" lang="en-US" altLang="ja-JP" dirty="0" smtClean="0"/>
          </a:p>
          <a:p>
            <a:r>
              <a:rPr kumimoji="1" lang="ja-JP" altLang="en-US" dirty="0" smtClean="0"/>
              <a:t>そして、⑤として保険料額の算定を行います。最後に推計結果の概要を確認します。</a:t>
            </a:r>
            <a:endParaRPr kumimoji="1" lang="en-US" altLang="ja-JP" dirty="0" smtClean="0"/>
          </a:p>
          <a:p>
            <a:r>
              <a:rPr kumimoji="1" lang="ja-JP" altLang="en-US" dirty="0" smtClean="0"/>
              <a:t>①実績および推計方法の設定では、総人口や被保険者数の実績等、自然体推計に用いる各種実績データや設定内容を確認・変更し、自然体推計値を算出します。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13</a:t>
            </a:fld>
            <a:endParaRPr lang="ja-JP" altLang="en-US" dirty="0">
              <a:solidFill>
                <a:prstClr val="black"/>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将来推計機能のマニュアルにおける記載頁もこちらにお示しします。</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130</a:t>
            </a:fld>
            <a:endParaRPr lang="ja-JP" altLang="en-US" dirty="0">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５つめのタスクの「施策反映の経緯の記入」ですが、こちらは第６期の将来推計のワークシートの課題の１つでもあった</a:t>
            </a:r>
            <a:endParaRPr kumimoji="1" lang="en-US" altLang="ja-JP" dirty="0" smtClean="0"/>
          </a:p>
          <a:p>
            <a:r>
              <a:rPr kumimoji="1" lang="ja-JP" altLang="en-US" dirty="0" smtClean="0"/>
              <a:t>保険者と都道府県間の情報共有のためにも活用可能です。</a:t>
            </a:r>
            <a:endParaRPr kumimoji="1" lang="en-US" altLang="ja-JP" dirty="0" smtClean="0"/>
          </a:p>
          <a:p>
            <a:r>
              <a:rPr kumimoji="1" lang="ja-JP" altLang="en-US" dirty="0" smtClean="0"/>
              <a:t>具体的には、保険者が施策反映時に考慮した取組の内容やその影響について記載することで、</a:t>
            </a:r>
            <a:endParaRPr kumimoji="1" lang="en-US" altLang="ja-JP" dirty="0" smtClean="0"/>
          </a:p>
          <a:p>
            <a:r>
              <a:rPr kumimoji="1" lang="ja-JP" altLang="en-US" dirty="0" smtClean="0"/>
              <a:t>都道府県と保険者間で、認定者数やサービス量の見込みに関する考え方や、意図について</a:t>
            </a:r>
            <a:endParaRPr kumimoji="1" lang="en-US" altLang="ja-JP" dirty="0" smtClean="0"/>
          </a:p>
          <a:p>
            <a:r>
              <a:rPr kumimoji="1" lang="ja-JP" altLang="en-US" dirty="0" smtClean="0"/>
              <a:t>共通の理解を共有することが可能です。</a:t>
            </a:r>
            <a:endParaRPr kumimoji="1" lang="en-US" altLang="ja-JP" dirty="0" smtClean="0"/>
          </a:p>
          <a:p>
            <a:endParaRPr kumimoji="1" lang="ja-JP" altLang="en-US"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131</a:t>
            </a:fld>
            <a:endParaRPr lang="ja-JP" altLang="en-US" dirty="0">
              <a:solidFill>
                <a:prstClr val="black"/>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６つめのタスクの「推計値に対するワーニングチェックの実施」ですが、こちらは</a:t>
            </a:r>
            <a:endParaRPr kumimoji="1" lang="en-US" altLang="ja-JP" dirty="0" smtClean="0"/>
          </a:p>
          <a:p>
            <a:r>
              <a:rPr kumimoji="1" lang="ja-JP" altLang="en-US" dirty="0" smtClean="0"/>
              <a:t>現在の推計値が全国の実績値と比較して、どのような位置づけにあるかを確認し、</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意図しない異常値等への気付きを促すための機能です。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具体的には過去の給付実績等の分布から、閾値を設定し、その閾値の外に位置する</a:t>
            </a:r>
            <a:endParaRPr kumimoji="1" lang="en-US" altLang="ja-JP" dirty="0" smtClean="0"/>
          </a:p>
          <a:p>
            <a:r>
              <a:rPr kumimoji="1" lang="ja-JP" altLang="en-US" dirty="0" smtClean="0"/>
              <a:t>状態の推計値の場合、「チェック結果」欄にそのことを記載しています。</a:t>
            </a:r>
          </a:p>
          <a:p>
            <a:r>
              <a:rPr kumimoji="1" lang="ja-JP" altLang="en-US" dirty="0" smtClean="0"/>
              <a:t>上限値を上回ることや、下限値を下回ることが、推計値として不適ということではないので、</a:t>
            </a:r>
            <a:endParaRPr kumimoji="1" lang="en-US" altLang="ja-JP" dirty="0" smtClean="0"/>
          </a:p>
          <a:p>
            <a:r>
              <a:rPr kumimoji="1" lang="ja-JP" altLang="en-US" dirty="0" smtClean="0"/>
              <a:t>あくまで参考として確認するよう、留意してください。</a:t>
            </a:r>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132</a:t>
            </a:fld>
            <a:endParaRPr lang="ja-JP" altLang="en-US" dirty="0">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以上で演習は終了となりますが、「見える化」システムの操作についての不明点は、</a:t>
            </a:r>
            <a:endParaRPr kumimoji="1" lang="en-US" altLang="ja-JP" dirty="0" smtClean="0"/>
          </a:p>
          <a:p>
            <a:r>
              <a:rPr kumimoji="1" lang="ja-JP" altLang="en-US" dirty="0" smtClean="0"/>
              <a:t>地域包括ケア　「見える化」システム　ヘルプデスクを積極的に利用してください。</a:t>
            </a:r>
            <a:endParaRPr kumimoji="1" lang="en-US" altLang="ja-JP" dirty="0" smtClean="0"/>
          </a:p>
          <a:p>
            <a:r>
              <a:rPr kumimoji="1" lang="ja-JP" altLang="en-US" dirty="0" smtClean="0"/>
              <a:t>メールアドレスと開設時間は記載のとおりです。</a:t>
            </a:r>
            <a:endParaRPr kumimoji="1" lang="en-US" altLang="ja-JP" dirty="0" smtClean="0"/>
          </a:p>
          <a:p>
            <a:endParaRPr kumimoji="1" lang="en-US" altLang="ja-JP" dirty="0" smtClean="0"/>
          </a:p>
          <a:p>
            <a:r>
              <a:rPr kumimoji="1" lang="ja-JP" altLang="en-US" smtClean="0"/>
              <a:t>以上で、演習を終わります。ありがとうございました。</a:t>
            </a:r>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133</a:t>
            </a:fld>
            <a:endParaRPr lang="ja-JP" alt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続いて、認定者数の施策反映では、算定された要介護認定者数の自然体推計値をもとに、実績値、年度ごとの推移を確認し、施策の結果として見込まれる将来の人数を入力してください。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14</a:t>
            </a:fld>
            <a:endParaRPr lang="ja-JP" alt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施設・居住系サービスの利用者数についても、同様に自然体推計値に基づいて、年度ごとの推移を確認し、施策の結果として見込まれる将来の利用者数を入力してください。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15</a:t>
            </a:fld>
            <a:endParaRPr lang="ja-JP" alt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在宅サービスの利用者数についても、同様に、初期値として表示されている自然体推計値に対して、将来見込まれる利用者数を入力します。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16</a:t>
            </a:fld>
            <a:endParaRPr lang="ja-JP" alt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保険料額の算定では、第</a:t>
            </a:r>
            <a:r>
              <a:rPr kumimoji="1" lang="en-US" altLang="ja-JP" dirty="0" smtClean="0"/>
              <a:t>1</a:t>
            </a:r>
            <a:r>
              <a:rPr kumimoji="1" lang="ja-JP" altLang="en-US" dirty="0" smtClean="0"/>
              <a:t>号被保険者の保険料額推計に必要な数値を入力し、保険料額の算定を行います。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17</a:t>
            </a:fld>
            <a:endParaRPr lang="ja-JP" alt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最後に、施策反映の結果や保険料額の推計結果の閲覧、また、それらを一覧化した「総括表」というファイルのダウンロードができますので、</a:t>
            </a:r>
            <a:endParaRPr kumimoji="1" lang="en-US" altLang="ja-JP" dirty="0" smtClean="0"/>
          </a:p>
          <a:p>
            <a:r>
              <a:rPr kumimoji="1" lang="ja-JP" altLang="en-US" dirty="0" smtClean="0"/>
              <a:t>これまでの推計結果について確認してください。</a:t>
            </a:r>
            <a:endParaRPr kumimoji="1" lang="en-US" altLang="ja-JP" dirty="0" smtClean="0"/>
          </a:p>
          <a:p>
            <a:r>
              <a:rPr kumimoji="1" lang="ja-JP" altLang="en-US" dirty="0" smtClean="0"/>
              <a:t>以上が将来推計に係る作業の全体の流れとなります。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18</a:t>
            </a:fld>
            <a:endParaRPr lang="ja-JP" alt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次に、将来推計機能の主な使い方についてご説明します。</a:t>
            </a:r>
            <a:endParaRPr kumimoji="1" lang="en-US" altLang="ja-JP" dirty="0" smtClean="0"/>
          </a:p>
          <a:p>
            <a:r>
              <a:rPr kumimoji="1" lang="ja-JP" altLang="en-US" dirty="0" smtClean="0"/>
              <a:t>まず将来推計機能におけるデータの仕組みですが、将来推計機能では推計方法や認定者数、サービス見込量の施策反映値等の情報を利用者がシステムに入力します。</a:t>
            </a:r>
            <a:endParaRPr kumimoji="1" lang="en-US" altLang="ja-JP" dirty="0" smtClean="0"/>
          </a:p>
          <a:p>
            <a:r>
              <a:rPr kumimoji="1" lang="ja-JP" altLang="en-US" dirty="0" smtClean="0"/>
              <a:t>この入力されたデータと、それに基づいて算定された保険料基準額の結果は、任意の推計名を付けてデータを保存することができます。これを「推計データ」と呼びます。</a:t>
            </a:r>
            <a:endParaRPr kumimoji="1" lang="en-US" altLang="ja-JP" dirty="0" smtClean="0"/>
          </a:p>
          <a:p>
            <a:r>
              <a:rPr kumimoji="1" lang="ja-JP" altLang="en-US" dirty="0" smtClean="0"/>
              <a:t>推計データは入力途中の状態でも保存可能であり、ログアウト後でも再度ログインして推計を続きから実施することが可能です。</a:t>
            </a:r>
            <a:endParaRPr kumimoji="1" lang="en-US" altLang="ja-JP" dirty="0" smtClean="0"/>
          </a:p>
          <a:p>
            <a:r>
              <a:rPr kumimoji="1" lang="ja-JP" altLang="en-US" dirty="0" smtClean="0"/>
              <a:t>推計データは</a:t>
            </a:r>
            <a:r>
              <a:rPr kumimoji="1" lang="en-US" altLang="ja-JP" dirty="0" smtClean="0"/>
              <a:t>1</a:t>
            </a:r>
            <a:r>
              <a:rPr kumimoji="1" lang="ja-JP" altLang="en-US" dirty="0" smtClean="0"/>
              <a:t>保険者あたり最大</a:t>
            </a:r>
            <a:r>
              <a:rPr kumimoji="1" lang="en-US" altLang="ja-JP" dirty="0" smtClean="0"/>
              <a:t>50</a:t>
            </a:r>
            <a:r>
              <a:rPr kumimoji="1" lang="ja-JP" altLang="en-US" dirty="0" smtClean="0"/>
              <a:t>件まで登録可能となりますので、複数の推計パターンを比較・検討するなど、ご活用ください。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19</a:t>
            </a:fld>
            <a:endParaRPr lang="ja-JP" alt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将来推計ツールの操作手順について説明いたします。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a:t>
            </a:fld>
            <a:endParaRPr lang="ja-JP" alt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lvl="1" defTabSz="906445"/>
            <a:r>
              <a:rPr kumimoji="1" lang="ja-JP" altLang="en-US" dirty="0" smtClean="0">
                <a:solidFill>
                  <a:schemeClr val="tx1"/>
                </a:solidFill>
              </a:rPr>
              <a:t>また、推計データの取り扱いについてですが、先程の「</a:t>
            </a:r>
            <a:r>
              <a:rPr lang="ja-JP" altLang="en-US" dirty="0" smtClean="0">
                <a:solidFill>
                  <a:schemeClr val="tx1"/>
                </a:solidFill>
              </a:rPr>
              <a:t>将来推計機能を利用するための準備」の中でも述べたように、将来推計権限を付与されたユーザアカウントでログインした場合のみ使用することができます。</a:t>
            </a:r>
            <a:endParaRPr lang="en-US" altLang="ja-JP" dirty="0" smtClean="0">
              <a:solidFill>
                <a:schemeClr val="tx1"/>
              </a:solidFill>
            </a:endParaRPr>
          </a:p>
          <a:p>
            <a:r>
              <a:rPr kumimoji="1" lang="ja-JP" altLang="en-US" dirty="0" smtClean="0">
                <a:solidFill>
                  <a:schemeClr val="tx1"/>
                </a:solidFill>
              </a:rPr>
              <a:t>さらに、将来推計権限を付与されたユーザアカウントが複数ある場合、作成された推計データは作成したユーザのみが編集することができます。</a:t>
            </a:r>
            <a:endParaRPr kumimoji="1" lang="en-US" altLang="ja-JP" dirty="0" smtClean="0">
              <a:solidFill>
                <a:schemeClr val="tx1"/>
              </a:solidFill>
            </a:endParaRPr>
          </a:p>
          <a:p>
            <a:r>
              <a:rPr kumimoji="1" lang="ja-JP" altLang="en-US" dirty="0" smtClean="0">
                <a:solidFill>
                  <a:schemeClr val="tx1"/>
                </a:solidFill>
              </a:rPr>
              <a:t>他のユーザは閲覧のみ可能であり、編集することはできません。</a:t>
            </a:r>
            <a:endParaRPr kumimoji="1" lang="en-US" altLang="ja-JP" dirty="0" smtClean="0">
              <a:solidFill>
                <a:schemeClr val="tx1"/>
              </a:solidFill>
            </a:endParaRPr>
          </a:p>
          <a:p>
            <a:r>
              <a:rPr kumimoji="1" lang="ja-JP" altLang="en-US" dirty="0" smtClean="0">
                <a:solidFill>
                  <a:schemeClr val="tx1"/>
                </a:solidFill>
              </a:rPr>
              <a:t>他のユーザが作成した推計データを別のユーザが利用したい場合、別のファイルとして新たなファイル名を付けて推計データを引き継ぐこととなります。</a:t>
            </a:r>
            <a:endParaRPr kumimoji="1" lang="ja-JP" altLang="en-US" dirty="0">
              <a:solidFill>
                <a:schemeClr val="tx1"/>
              </a:solidFill>
            </a:endParaRP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20</a:t>
            </a:fld>
            <a:endParaRPr lang="ja-JP" alt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最後にデータの入力方法です。</a:t>
            </a:r>
            <a:endParaRPr kumimoji="1" lang="en-US" altLang="ja-JP" dirty="0" smtClean="0"/>
          </a:p>
          <a:p>
            <a:r>
              <a:rPr kumimoji="1" lang="ja-JP" altLang="en-US" dirty="0" smtClean="0"/>
              <a:t>数値入力はこのような表形式の画面で行います。</a:t>
            </a:r>
            <a:endParaRPr kumimoji="1" lang="en-US" altLang="ja-JP" dirty="0" smtClean="0"/>
          </a:p>
          <a:p>
            <a:r>
              <a:rPr kumimoji="1" lang="ja-JP" altLang="en-US" dirty="0" smtClean="0"/>
              <a:t>①まず入力したい箇所をマウスでクリックし、②キーボードの数値キーを押して数値を入力します。</a:t>
            </a:r>
            <a:endParaRPr kumimoji="1" lang="en-US" altLang="ja-JP" dirty="0" smtClean="0"/>
          </a:p>
          <a:p>
            <a:r>
              <a:rPr kumimoji="1" lang="ja-JP" altLang="en-US" dirty="0" smtClean="0"/>
              <a:t>そうしますと、数値が変更され、該当する箇所がピンク色の背景色に変わります。</a:t>
            </a:r>
            <a:endParaRPr kumimoji="1" lang="en-US" altLang="ja-JP" dirty="0" smtClean="0"/>
          </a:p>
          <a:p>
            <a:r>
              <a:rPr kumimoji="1" lang="ja-JP" altLang="en-US" dirty="0" smtClean="0"/>
              <a:t>これは数値が変更されたことを表しています。</a:t>
            </a:r>
            <a:endParaRPr kumimoji="1" lang="en-US" altLang="ja-JP" dirty="0" smtClean="0"/>
          </a:p>
          <a:p>
            <a:r>
              <a:rPr kumimoji="1" lang="ja-JP" altLang="en-US" dirty="0" smtClean="0"/>
              <a:t>また、その箇所にマウスカーソルを合わせることで、吹き出しが表示され、変更前の数値を見ることもできます。</a:t>
            </a:r>
            <a:endParaRPr kumimoji="1" lang="en-US" altLang="ja-JP" dirty="0" smtClean="0"/>
          </a:p>
          <a:p>
            <a:r>
              <a:rPr kumimoji="1" lang="ja-JP" altLang="en-US" dirty="0" smtClean="0"/>
              <a:t>なお、</a:t>
            </a:r>
            <a:r>
              <a:rPr kumimoji="1" lang="en-US" altLang="ja-JP" dirty="0" smtClean="0"/>
              <a:t>Excel</a:t>
            </a:r>
            <a:r>
              <a:rPr kumimoji="1" lang="ja-JP" altLang="en-US" dirty="0" smtClean="0"/>
              <a:t>等の表計算ソフトにコピーして貼り付け、表計算ソフト等で作成した表から画面上に貼り付け等も可能ですので、詳細はマニュアルをご確認ください。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21</a:t>
            </a:fld>
            <a:endParaRPr lang="ja-JP" alt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以降は将来推計機能の具体的な操作の手順となります。</a:t>
            </a:r>
            <a:endParaRPr kumimoji="1" lang="en-US" altLang="ja-JP" dirty="0" smtClean="0"/>
          </a:p>
          <a:p>
            <a:r>
              <a:rPr kumimoji="1" lang="ja-JP" altLang="en-US" dirty="0" smtClean="0"/>
              <a:t>まず、将来推計画面の表示について、ご説明いたします。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22</a:t>
            </a:fld>
            <a:endParaRPr lang="ja-JP" alt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将来推計機能はポータル画面上部の「将来推計」ボタンをクリックすることで画面が表示されます。</a:t>
            </a:r>
            <a:endParaRPr kumimoji="1" lang="en-US" altLang="ja-JP" dirty="0" smtClean="0"/>
          </a:p>
          <a:p>
            <a:r>
              <a:rPr kumimoji="1" lang="ja-JP" altLang="en-US" dirty="0" smtClean="0"/>
              <a:t>ただし、「将来推計」のメニューは「将来推計権限」をもったユーザアカウントでログインした場合のみ表示されますので、ご注意ください。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23</a:t>
            </a:fld>
            <a:endParaRPr lang="ja-JP" alt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こちらが将来推計画面です。画面左側に将来推計におけるメニューがあります。</a:t>
            </a:r>
            <a:endParaRPr kumimoji="1" lang="en-US" altLang="ja-JP" dirty="0" smtClean="0"/>
          </a:p>
          <a:p>
            <a:r>
              <a:rPr kumimoji="1" lang="ja-JP" altLang="en-US" dirty="0" smtClean="0"/>
              <a:t>まず、一番上の「将来推計の概要」をクリックすると、将来推計の概要説明資料をダウンロードすることができますので、内容を確認してから将来推計を始めてください。</a:t>
            </a:r>
            <a:endParaRPr kumimoji="1" lang="en-US" altLang="ja-JP" dirty="0" smtClean="0"/>
          </a:p>
          <a:p>
            <a:r>
              <a:rPr kumimoji="1" lang="ja-JP" altLang="en-US" dirty="0" smtClean="0"/>
              <a:t>なお、将来推計機能を初めて使用する場合は画面内に何も表示されていません。</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24</a:t>
            </a:fld>
            <a:endParaRPr lang="ja-JP" alt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続いて、将来推計を始めます。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25</a:t>
            </a:fld>
            <a:endParaRPr lang="ja-JP" alt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新しい推計を始める場合には、画面左部メニューから「推計の開始と保存」をクリックし、「新しい推計を始める」をクリックしてください。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26</a:t>
            </a:fld>
            <a:endParaRPr lang="ja-JP" alt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推計に名前を付けるウインドウが表示されます。</a:t>
            </a:r>
            <a:endParaRPr kumimoji="1" lang="en-US" altLang="ja-JP" dirty="0" smtClean="0"/>
          </a:p>
          <a:p>
            <a:r>
              <a:rPr kumimoji="1" lang="ja-JP" altLang="en-US" dirty="0" smtClean="0"/>
              <a:t>新しい推計を始める場合には推計に名前を付ける必要がありますので、</a:t>
            </a:r>
            <a:endParaRPr kumimoji="1" lang="en-US" altLang="ja-JP" dirty="0" smtClean="0"/>
          </a:p>
          <a:p>
            <a:r>
              <a:rPr kumimoji="1" lang="ja-JP" altLang="en-US" dirty="0" smtClean="0"/>
              <a:t>推計データの名前を入力して「ＯＫ」ボタンをクリックしてください。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27</a:t>
            </a:fld>
            <a:endParaRPr lang="ja-JP" alt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先程の画面に自動的に戻りますので、画面左上のメニュー上部に入力した推計名が表示されていることを確認してください。</a:t>
            </a:r>
            <a:endParaRPr kumimoji="1" lang="en-US" altLang="ja-JP" dirty="0" smtClean="0"/>
          </a:p>
          <a:p>
            <a:r>
              <a:rPr kumimoji="1" lang="ja-JP" altLang="en-US" dirty="0" smtClean="0"/>
              <a:t>なお、保存した推計から始めること等も可能ですので、詳細はマニュアルを参照してください。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28</a:t>
            </a:fld>
            <a:endParaRPr lang="ja-JP" alt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次に、推計に用いる実績値と推計方法を確認・設定します。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29</a:t>
            </a:fld>
            <a:endParaRPr lang="ja-JP" alt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まず、本日の説明内容と趣旨です。</a:t>
            </a:r>
            <a:endParaRPr kumimoji="1" lang="en-US" altLang="ja-JP" dirty="0" smtClean="0"/>
          </a:p>
          <a:p>
            <a:r>
              <a:rPr kumimoji="1" lang="ja-JP" altLang="en-US" dirty="0" smtClean="0"/>
              <a:t>ご担当者様におかれましては、既にご覧いただいているかもしれませんが、地域包括ケア「見える化」システムについては「操作マニュアル」がございます。</a:t>
            </a:r>
            <a:endParaRPr kumimoji="1" lang="en-US" altLang="ja-JP" dirty="0" smtClean="0"/>
          </a:p>
          <a:p>
            <a:r>
              <a:rPr kumimoji="1" lang="ja-JP" altLang="en-US" dirty="0" smtClean="0"/>
              <a:t>将来推計機能の操作方法は「利用マニュアル（システム操作編②）」に掲載されておりまして、本日はこちらに沿ってご説明いたしますので、</a:t>
            </a:r>
            <a:endParaRPr kumimoji="1" lang="en-US" altLang="ja-JP" dirty="0" smtClean="0"/>
          </a:p>
          <a:p>
            <a:r>
              <a:rPr kumimoji="1" lang="ja-JP" altLang="en-US" dirty="0" smtClean="0"/>
              <a:t>お持ちの方はお手元にご用意いただき、適宜ご参照いただければと思います。</a:t>
            </a:r>
            <a:endParaRPr kumimoji="1" lang="en-US" altLang="ja-JP" dirty="0" smtClean="0"/>
          </a:p>
          <a:p>
            <a:r>
              <a:rPr kumimoji="1" lang="ja-JP" altLang="en-US" dirty="0" smtClean="0"/>
              <a:t>また、本日の講習会のゴールは将来推計機能の基本的な操作方法について理解することです。</a:t>
            </a:r>
            <a:endParaRPr kumimoji="1" lang="en-US" altLang="ja-JP" dirty="0" smtClean="0"/>
          </a:p>
          <a:p>
            <a:r>
              <a:rPr kumimoji="1" lang="ja-JP" altLang="en-US" dirty="0" smtClean="0"/>
              <a:t>本日、ご担当者様にはこちらについてご理解いただき、講習受講後、</a:t>
            </a:r>
            <a:endParaRPr kumimoji="1" lang="en-US" altLang="ja-JP" dirty="0" smtClean="0"/>
          </a:p>
          <a:p>
            <a:r>
              <a:rPr kumimoji="1" lang="ja-JP" altLang="en-US" dirty="0" smtClean="0"/>
              <a:t>さらに将来推計機能を操作、マニュアルを改めてご確認いただくことで理解を深めていただいて、</a:t>
            </a:r>
            <a:endParaRPr kumimoji="1" lang="en-US" altLang="ja-JP" dirty="0" smtClean="0"/>
          </a:p>
          <a:p>
            <a:r>
              <a:rPr kumimoji="1" lang="ja-JP" altLang="en-US" dirty="0" smtClean="0"/>
              <a:t>今後開催される伝達講習会にて役立てていただければと思っております。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a:t>
            </a:fld>
            <a:endParaRPr lang="ja-JP" alt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まず総人口と被保険者数の確認を行います。画面に表示されている「総人口と被保険者数の設定」ボタンをクリックしてください。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30</a:t>
            </a:fld>
            <a:endParaRPr lang="ja-JP" alt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推計に用いる総人口と被保険者数のデータが表示されます。初期値として国立社会保障・人口問題研究所の日本の地域別将来推計人口が登録されています。</a:t>
            </a:r>
            <a:endParaRPr kumimoji="1" lang="en-US" altLang="ja-JP" dirty="0" smtClean="0"/>
          </a:p>
          <a:p>
            <a:r>
              <a:rPr kumimoji="1" lang="ja-JP" altLang="en-US" dirty="0" smtClean="0"/>
              <a:t>登録されているデータを確認し、確認後は画面右上部の「メニューに戻る」ボタンをクリックして戻ります。</a:t>
            </a:r>
            <a:endParaRPr kumimoji="1" lang="en-US" altLang="ja-JP" dirty="0" smtClean="0"/>
          </a:p>
          <a:p>
            <a:r>
              <a:rPr kumimoji="1" lang="ja-JP" altLang="en-US" dirty="0" smtClean="0"/>
              <a:t>なお、日本の地域別将来推計人口のデータを使用せず、独自データを利用することも可能です。独自データを入力して推計に使用する方法はマニュアルの</a:t>
            </a:r>
            <a:r>
              <a:rPr kumimoji="1" lang="en-US" altLang="ja-JP" dirty="0" smtClean="0"/>
              <a:t>16</a:t>
            </a:r>
            <a:r>
              <a:rPr kumimoji="1" lang="ja-JP" altLang="en-US" dirty="0" smtClean="0"/>
              <a:t>ページをご確認ください。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31</a:t>
            </a:fld>
            <a:endParaRPr lang="ja-JP" alt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次に介護保険事業状況報告の設定を確認します。「介護保険事業状況報告の設定」ボタンをクリックしてください。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32</a:t>
            </a:fld>
            <a:endParaRPr lang="ja-JP" alt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どの時点の年報または月報を適用するか、推計に使用する介護保険事業状況報告の設定を確認してください。</a:t>
            </a:r>
            <a:endParaRPr kumimoji="1" lang="en-US" altLang="ja-JP" dirty="0" smtClean="0"/>
          </a:p>
          <a:p>
            <a:r>
              <a:rPr kumimoji="1" lang="ja-JP" altLang="en-US" dirty="0" smtClean="0"/>
              <a:t>確認後は画面右上部の「メニューに戻る」ボタンをクリックして戻ります。</a:t>
            </a:r>
            <a:endParaRPr kumimoji="1" lang="en-US" altLang="ja-JP" dirty="0" smtClean="0"/>
          </a:p>
          <a:p>
            <a:r>
              <a:rPr kumimoji="1" lang="ja-JP" altLang="en-US" dirty="0" smtClean="0"/>
              <a:t>なお、今回の試行版では介護保険事業状況報告の設定を変更することはできません。</a:t>
            </a:r>
            <a:endParaRPr kumimoji="1" lang="en-US" altLang="ja-JP" dirty="0" smtClean="0"/>
          </a:p>
          <a:p>
            <a:r>
              <a:rPr kumimoji="1" lang="ja-JP" altLang="en-US" dirty="0" smtClean="0"/>
              <a:t>平成</a:t>
            </a:r>
            <a:r>
              <a:rPr kumimoji="1" lang="en-US" altLang="ja-JP" dirty="0" smtClean="0"/>
              <a:t>29</a:t>
            </a:r>
            <a:r>
              <a:rPr kumimoji="1" lang="ja-JP" altLang="en-US" dirty="0" smtClean="0"/>
              <a:t>年</a:t>
            </a:r>
            <a:r>
              <a:rPr kumimoji="1" lang="en-US" altLang="ja-JP" dirty="0" smtClean="0"/>
              <a:t>4</a:t>
            </a:r>
            <a:r>
              <a:rPr kumimoji="1" lang="ja-JP" altLang="en-US" dirty="0" smtClean="0"/>
              <a:t>月に公開されるバージョンから変更可能となる予定ですので、ご留意ください。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33</a:t>
            </a:fld>
            <a:endParaRPr lang="ja-JP" alt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続いて推計方法を確認します。「推計方法の設定」ボタンをクリックしてください。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34</a:t>
            </a:fld>
            <a:endParaRPr lang="ja-JP" alt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推計方法の設定画面が表示されます。認定率の伸びや利用率の伸び等、自然体推計に用いる実績値や伸びを設定します。</a:t>
            </a:r>
            <a:endParaRPr kumimoji="1" lang="en-US" altLang="ja-JP" dirty="0" smtClean="0"/>
          </a:p>
          <a:p>
            <a:r>
              <a:rPr kumimoji="1" lang="ja-JP" altLang="en-US" dirty="0" smtClean="0"/>
              <a:t>設定・確認が完了したら、画面右上部の「メニューに戻る」ボタンをクリックして戻ります。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35</a:t>
            </a:fld>
            <a:endParaRPr lang="ja-JP" alt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推計に使用する実績値や伸びは初期値として直近の伸びや実績値が設定されています。</a:t>
            </a:r>
            <a:endParaRPr kumimoji="1" lang="en-US" altLang="ja-JP" dirty="0" smtClean="0"/>
          </a:p>
          <a:p>
            <a:r>
              <a:rPr kumimoji="1" lang="ja-JP" altLang="en-US" dirty="0" smtClean="0"/>
              <a:t>変更する場合、リストボックスから使用する実績値や伸びを選択してください。</a:t>
            </a:r>
            <a:endParaRPr kumimoji="1" lang="en-US" altLang="ja-JP" dirty="0" smtClean="0"/>
          </a:p>
          <a:p>
            <a:r>
              <a:rPr kumimoji="1" lang="ja-JP" altLang="en-US" dirty="0" smtClean="0"/>
              <a:t>その際、右の「参考」ボタンをクリックすると、参考情報を見ることができます。</a:t>
            </a:r>
            <a:endParaRPr kumimoji="1" lang="en-US" altLang="ja-JP" dirty="0" smtClean="0"/>
          </a:p>
          <a:p>
            <a:r>
              <a:rPr kumimoji="1" lang="ja-JP" altLang="en-US" dirty="0" smtClean="0"/>
              <a:t>表示させたい情報をクリックすることで該当するデータが別画面で表示されます。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36</a:t>
            </a:fld>
            <a:endParaRPr lang="ja-JP" alt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次に、自然体推計値を確認します。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37</a:t>
            </a:fld>
            <a:endParaRPr lang="ja-JP" alt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設定した推計方法を元に自然体推計値を算出します。画面下部の「自然体推計結果の算出」ボタンをクリックしてください。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38</a:t>
            </a:fld>
            <a:endParaRPr lang="ja-JP" alt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確認画面が表示されますので、「ＯＫ」ボタンをクリックします。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39</a:t>
            </a:fld>
            <a:endParaRPr lang="ja-JP" alt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本日の講習の目次はこちらに示す通りです。</a:t>
            </a:r>
            <a:endParaRPr kumimoji="1" lang="en-US" altLang="ja-JP" dirty="0" smtClean="0"/>
          </a:p>
          <a:p>
            <a:r>
              <a:rPr kumimoji="1" lang="ja-JP" altLang="en-US" dirty="0" smtClean="0"/>
              <a:t>まず、「はじめに」ということで、将来推計機能の概要と将来推計機能を利用するための準備についてご理解いただいた後、</a:t>
            </a:r>
            <a:endParaRPr kumimoji="1" lang="en-US" altLang="ja-JP" dirty="0" smtClean="0"/>
          </a:p>
          <a:p>
            <a:r>
              <a:rPr kumimoji="1" lang="ja-JP" altLang="en-US" dirty="0" smtClean="0"/>
              <a:t>お手元のパソコンにもログインしていただいて、実際に操作していただきながら、</a:t>
            </a:r>
            <a:endParaRPr kumimoji="1" lang="en-US" altLang="ja-JP" dirty="0" smtClean="0"/>
          </a:p>
          <a:p>
            <a:r>
              <a:rPr kumimoji="1" lang="ja-JP" altLang="en-US" dirty="0" smtClean="0"/>
              <a:t>具体的な将来推計機能の使い方についてご説明差し上げるという流れとなります。</a:t>
            </a:r>
            <a:endParaRPr kumimoji="1" lang="en-US" altLang="ja-JP" dirty="0" smtClean="0"/>
          </a:p>
          <a:p>
            <a:r>
              <a:rPr kumimoji="1" lang="ja-JP" altLang="en-US" dirty="0" smtClean="0"/>
              <a:t>盛り沢山の内容となりますので、少し駆け足となるところもございますが、ご容赦いただければと思います。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a:t>
            </a:fld>
            <a:endParaRPr lang="ja-JP" alt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以降、画面に沿って進んでいただくと、設定した推計方法を元に自然体推計値が算出され、「認定者数の施策反映」の画面に移ります。</a:t>
            </a:r>
            <a:endParaRPr kumimoji="1" lang="en-US" altLang="ja-JP" dirty="0" smtClean="0"/>
          </a:p>
          <a:p>
            <a:r>
              <a:rPr kumimoji="1" lang="ja-JP" altLang="en-US" dirty="0" smtClean="0"/>
              <a:t>このとき、画面表中には要介護認定者数の自然体推計値、上部には保険料額の自然体推計値が表示されます。</a:t>
            </a:r>
            <a:endParaRPr kumimoji="1" lang="en-US" altLang="ja-JP" dirty="0" smtClean="0"/>
          </a:p>
          <a:p>
            <a:r>
              <a:rPr kumimoji="1" lang="ja-JP" altLang="en-US" dirty="0" smtClean="0"/>
              <a:t>なお、この時点での保険料額の算出は、補足給付や高額介護サービス費、地域支援事業費等の一部の費用等について第</a:t>
            </a:r>
            <a:r>
              <a:rPr kumimoji="1" lang="en-US" altLang="ja-JP" dirty="0" smtClean="0"/>
              <a:t>6</a:t>
            </a:r>
            <a:r>
              <a:rPr kumimoji="1" lang="ja-JP" altLang="en-US" dirty="0" smtClean="0"/>
              <a:t>期介護保険事業計画の計画値を用いており、第</a:t>
            </a:r>
            <a:r>
              <a:rPr kumimoji="1" lang="en-US" altLang="ja-JP" dirty="0" smtClean="0"/>
              <a:t>7</a:t>
            </a:r>
            <a:r>
              <a:rPr kumimoji="1" lang="ja-JP" altLang="en-US" dirty="0" smtClean="0"/>
              <a:t>期の数値は後の「保険料額の算定」メニューにて入力することとなります。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40</a:t>
            </a:fld>
            <a:endParaRPr lang="ja-JP" alt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続いて、認定者数について施策反映を行います。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41</a:t>
            </a:fld>
            <a:endParaRPr lang="ja-JP" alt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まずは要介護認定者数の自然体推計値について確認してください。</a:t>
            </a:r>
            <a:endParaRPr kumimoji="1" lang="en-US" altLang="ja-JP" dirty="0" smtClean="0"/>
          </a:p>
          <a:p>
            <a:r>
              <a:rPr kumimoji="1" lang="ja-JP" altLang="en-US" dirty="0" smtClean="0"/>
              <a:t>画面上部の表では各年度の自然体推計値が確認できます。初期表示は平成</a:t>
            </a:r>
            <a:r>
              <a:rPr kumimoji="1" lang="en-US" altLang="ja-JP" dirty="0" smtClean="0"/>
              <a:t>30</a:t>
            </a:r>
            <a:r>
              <a:rPr kumimoji="1" lang="ja-JP" altLang="en-US" dirty="0" smtClean="0"/>
              <a:t>年度の認定者数です。</a:t>
            </a:r>
            <a:endParaRPr kumimoji="1" lang="en-US" altLang="ja-JP" dirty="0" smtClean="0"/>
          </a:p>
          <a:p>
            <a:r>
              <a:rPr kumimoji="1" lang="ja-JP" altLang="en-US" dirty="0" smtClean="0"/>
              <a:t>また画面下部のグラフでは第</a:t>
            </a:r>
            <a:r>
              <a:rPr kumimoji="1" lang="en-US" altLang="ja-JP" dirty="0" smtClean="0"/>
              <a:t>6</a:t>
            </a:r>
            <a:r>
              <a:rPr kumimoji="1" lang="ja-JP" altLang="en-US" dirty="0" smtClean="0"/>
              <a:t>期（平成</a:t>
            </a:r>
            <a:r>
              <a:rPr kumimoji="1" lang="en-US" altLang="ja-JP" dirty="0" smtClean="0"/>
              <a:t>27</a:t>
            </a:r>
            <a:r>
              <a:rPr kumimoji="1" lang="ja-JP" altLang="en-US" dirty="0" smtClean="0"/>
              <a:t>年度）以降の推移が確認できます。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42</a:t>
            </a:fld>
            <a:endParaRPr lang="ja-JP" altLang="en-US"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他の年度を確認したい場合はリストボックスから選択してください。</a:t>
            </a:r>
            <a:endParaRPr kumimoji="1" lang="en-US" altLang="ja-JP" dirty="0" smtClean="0"/>
          </a:p>
          <a:p>
            <a:r>
              <a:rPr kumimoji="1" lang="ja-JP" altLang="en-US" dirty="0" smtClean="0"/>
              <a:t>第</a:t>
            </a:r>
            <a:r>
              <a:rPr kumimoji="1" lang="en-US" altLang="ja-JP" dirty="0" smtClean="0"/>
              <a:t>6</a:t>
            </a:r>
            <a:r>
              <a:rPr kumimoji="1" lang="ja-JP" altLang="en-US" dirty="0" smtClean="0"/>
              <a:t>期の実績値、第</a:t>
            </a:r>
            <a:r>
              <a:rPr kumimoji="1" lang="en-US" altLang="ja-JP" dirty="0" smtClean="0"/>
              <a:t>7</a:t>
            </a:r>
            <a:r>
              <a:rPr kumimoji="1" lang="ja-JP" altLang="en-US" dirty="0" smtClean="0"/>
              <a:t>期以降の自然体推計値が確認できます。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43</a:t>
            </a:fld>
            <a:endParaRPr lang="ja-JP" alt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次に施策反映値を入力します。</a:t>
            </a:r>
            <a:endParaRPr kumimoji="1" lang="en-US" altLang="ja-JP" dirty="0" smtClean="0"/>
          </a:p>
          <a:p>
            <a:r>
              <a:rPr kumimoji="1" lang="ja-JP" altLang="en-US" dirty="0" smtClean="0"/>
              <a:t>入力にあたっては、グラフエリアの表示／非表示を切り替えて表全体を表示することも可能です。</a:t>
            </a:r>
            <a:endParaRPr kumimoji="1" lang="en-US" altLang="ja-JP" dirty="0" smtClean="0"/>
          </a:p>
          <a:p>
            <a:r>
              <a:rPr kumimoji="1" lang="ja-JP" altLang="en-US" dirty="0" smtClean="0"/>
              <a:t>画面中ほどのこのアイコンをクリックすると、グラフエリアが非表示になりますので、適宜活用してください。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44</a:t>
            </a:fld>
            <a:endParaRPr lang="ja-JP" alt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グラフエリアが非表示の場合は画面下部のこのアイコンをクリックするとグラフエリアが再表示されます。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45</a:t>
            </a:fld>
            <a:endParaRPr lang="ja-JP" alt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施策反映値の入力は、画面表中の該当するセルをクリックし、数値を入力します。</a:t>
            </a:r>
            <a:endParaRPr kumimoji="1" lang="en-US" altLang="ja-JP" dirty="0" smtClean="0"/>
          </a:p>
          <a:p>
            <a:r>
              <a:rPr kumimoji="1" lang="ja-JP" altLang="en-US" dirty="0" smtClean="0"/>
              <a:t>「平成</a:t>
            </a:r>
            <a:r>
              <a:rPr kumimoji="1" lang="en-US" altLang="ja-JP" dirty="0" smtClean="0"/>
              <a:t>30</a:t>
            </a:r>
            <a:r>
              <a:rPr kumimoji="1" lang="ja-JP" altLang="en-US" dirty="0" smtClean="0"/>
              <a:t>年度」「平成</a:t>
            </a:r>
            <a:r>
              <a:rPr kumimoji="1" lang="en-US" altLang="ja-JP" dirty="0" smtClean="0"/>
              <a:t>31</a:t>
            </a:r>
            <a:r>
              <a:rPr kumimoji="1" lang="ja-JP" altLang="en-US" dirty="0" smtClean="0"/>
              <a:t>年度」「平成</a:t>
            </a:r>
            <a:r>
              <a:rPr kumimoji="1" lang="en-US" altLang="ja-JP" dirty="0" smtClean="0"/>
              <a:t>32</a:t>
            </a:r>
            <a:r>
              <a:rPr kumimoji="1" lang="ja-JP" altLang="en-US" dirty="0" smtClean="0"/>
              <a:t>年度」「平成</a:t>
            </a:r>
            <a:r>
              <a:rPr kumimoji="1" lang="en-US" altLang="ja-JP" dirty="0" smtClean="0"/>
              <a:t>37</a:t>
            </a:r>
            <a:r>
              <a:rPr kumimoji="1" lang="ja-JP" altLang="en-US" dirty="0" smtClean="0"/>
              <a:t>年度」の</a:t>
            </a:r>
            <a:r>
              <a:rPr kumimoji="1" lang="en-US" altLang="ja-JP" dirty="0" smtClean="0"/>
              <a:t>4</a:t>
            </a:r>
            <a:r>
              <a:rPr kumimoji="1" lang="ja-JP" altLang="en-US" dirty="0" err="1" smtClean="0"/>
              <a:t>つの</a:t>
            </a:r>
            <a:r>
              <a:rPr kumimoji="1" lang="ja-JP" altLang="en-US" dirty="0" smtClean="0"/>
              <a:t>年度がありますので、</a:t>
            </a:r>
            <a:endParaRPr kumimoji="1" lang="en-US" altLang="ja-JP" dirty="0" smtClean="0"/>
          </a:p>
          <a:p>
            <a:r>
              <a:rPr kumimoji="1" lang="ja-JP" altLang="en-US" dirty="0" smtClean="0"/>
              <a:t>画面左上のリストボックスから各年度の表を表示して全て入力してください。</a:t>
            </a:r>
            <a:endParaRPr kumimoji="1" lang="en-US" altLang="ja-JP" dirty="0" smtClean="0"/>
          </a:p>
          <a:p>
            <a:r>
              <a:rPr kumimoji="1" lang="ja-JP" altLang="en-US" dirty="0" smtClean="0"/>
              <a:t>また、自然体推計値に戻したい場合は「自然体推計値に全て戻す」ボタンをクリックしてください。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46</a:t>
            </a:fld>
            <a:endParaRPr lang="ja-JP" alt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施策反映値を入力した後はグラフを確認してください。</a:t>
            </a:r>
            <a:endParaRPr kumimoji="1" lang="en-US" altLang="ja-JP" dirty="0" smtClean="0"/>
          </a:p>
          <a:p>
            <a:r>
              <a:rPr kumimoji="1" lang="ja-JP" altLang="en-US" dirty="0" smtClean="0"/>
              <a:t>グラフの左上にある「グラフに入力値を反映」ボタンをクリックすると、入力されたデータがグラフに反映されます。</a:t>
            </a:r>
            <a:endParaRPr kumimoji="1" lang="en-US" altLang="ja-JP" dirty="0" smtClean="0"/>
          </a:p>
          <a:p>
            <a:r>
              <a:rPr kumimoji="1" lang="ja-JP" altLang="en-US" dirty="0" smtClean="0"/>
              <a:t>グラフから実績値、自然体推計値、施策反映値の推移を確認しながら、施策反映値の入力を行ってください。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47</a:t>
            </a:fld>
            <a:endParaRPr lang="ja-JP" alt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また、参考情報を確認することもできます。</a:t>
            </a:r>
            <a:endParaRPr kumimoji="1" lang="en-US" altLang="ja-JP" dirty="0" smtClean="0"/>
          </a:p>
          <a:p>
            <a:r>
              <a:rPr kumimoji="1" lang="ja-JP" altLang="en-US" dirty="0" smtClean="0"/>
              <a:t>画面右上の「参考情報」ボタンをクリックし、参照したいデータ名を選択することで、</a:t>
            </a:r>
            <a:endParaRPr kumimoji="1" lang="en-US" altLang="ja-JP" dirty="0" smtClean="0"/>
          </a:p>
          <a:p>
            <a:r>
              <a:rPr kumimoji="1" lang="ja-JP" altLang="en-US" dirty="0" smtClean="0"/>
              <a:t>関連する実行管理指標やその他関連データが別画面で表示されます。</a:t>
            </a:r>
            <a:endParaRPr kumimoji="1" lang="en-US" altLang="ja-JP" dirty="0" smtClean="0"/>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（時間によってスキップ）</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また、「参考情報」ボタンから参考情報を確認することもできます。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48</a:t>
            </a:fld>
            <a:endParaRPr lang="ja-JP" alt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各年度の認定者数について施策反映値の入力が完了した場合、</a:t>
            </a:r>
            <a:endParaRPr kumimoji="1" lang="en-US" altLang="ja-JP" dirty="0" smtClean="0"/>
          </a:p>
          <a:p>
            <a:r>
              <a:rPr kumimoji="1" lang="ja-JP" altLang="en-US" dirty="0" smtClean="0"/>
              <a:t>「保険料額の更新」ボタンをクリックして施策反映後の保険料額を算出・確認してください。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49</a:t>
            </a:fld>
            <a:endParaRPr lang="ja-JP" alt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まず将来推計機能の概要です。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a:t>
            </a:fld>
            <a:endParaRPr lang="ja-JP" alt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画面上部に、入力された施策反映値を元に算出された保険料額が表示されます。</a:t>
            </a:r>
            <a:endParaRPr kumimoji="1" lang="en-US" altLang="ja-JP" dirty="0" smtClean="0"/>
          </a:p>
          <a:p>
            <a:r>
              <a:rPr kumimoji="1" lang="ja-JP" altLang="en-US" dirty="0" smtClean="0"/>
              <a:t>ここでは自然体推計値との差額も確認できます。</a:t>
            </a:r>
            <a:endParaRPr kumimoji="1" lang="en-US" altLang="ja-JP" dirty="0" smtClean="0"/>
          </a:p>
          <a:p>
            <a:r>
              <a:rPr kumimoji="1" lang="ja-JP" altLang="en-US" dirty="0" smtClean="0"/>
              <a:t>保険料額表示エリアの構成はこちらに示した通りで上段が算出された保険料額、下段が自然体推計値との差額となっています。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50</a:t>
            </a:fld>
            <a:endParaRPr lang="ja-JP" alt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施策反映値の入力、保険料額の確認が完了したら、「次の施策反映へ」ボタンをクリックしてください。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51</a:t>
            </a:fld>
            <a:endParaRPr lang="ja-JP" alt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施策反映の経緯を登録する画面が表示されます。</a:t>
            </a:r>
            <a:endParaRPr kumimoji="1" lang="en-US" altLang="ja-JP" dirty="0" smtClean="0"/>
          </a:p>
          <a:p>
            <a:r>
              <a:rPr kumimoji="1" lang="ja-JP" altLang="en-US" dirty="0" smtClean="0"/>
              <a:t>表示された自然体推計に用いた伸びと推計方法を確認し、施策反映の経緯を入力してください。</a:t>
            </a:r>
            <a:endParaRPr kumimoji="1" lang="en-US" altLang="ja-JP" dirty="0" smtClean="0"/>
          </a:p>
          <a:p>
            <a:r>
              <a:rPr kumimoji="1" lang="ja-JP" altLang="en-US" dirty="0" smtClean="0"/>
              <a:t>入力後、「保険料額を計算する」ボタンをクリックします。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52</a:t>
            </a:fld>
            <a:endParaRPr lang="ja-JP" altLang="en-US"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r>
              <a:rPr kumimoji="1" lang="ja-JP" altLang="en-US" dirty="0" smtClean="0"/>
              <a:t>以降、画面に沿って進んでいただくと、保険料額の算出が完了し、施策反映値のチェック結果のダウンロード画面が表示されます。</a:t>
            </a:r>
            <a:endParaRPr kumimoji="1" lang="en-US" altLang="ja-JP" dirty="0" smtClean="0"/>
          </a:p>
          <a:p>
            <a:pPr defTabSz="906445"/>
            <a:r>
              <a:rPr kumimoji="1" lang="ja-JP" altLang="en-US" dirty="0" smtClean="0"/>
              <a:t>チェック結果は必ずダウンロードし、確認してください。入力した施策反映値に異常値が無いか、確認できます。</a:t>
            </a:r>
            <a:endParaRPr kumimoji="1" lang="en-US" altLang="ja-JP" dirty="0" smtClean="0"/>
          </a:p>
          <a:p>
            <a:r>
              <a:rPr kumimoji="1" lang="ja-JP" altLang="en-US" dirty="0" smtClean="0"/>
              <a:t>確認</a:t>
            </a:r>
            <a:r>
              <a:rPr kumimoji="1" lang="ja-JP" altLang="en-US" dirty="0"/>
              <a:t>が完了</a:t>
            </a:r>
            <a:r>
              <a:rPr kumimoji="1" lang="ja-JP" altLang="en-US" dirty="0" smtClean="0"/>
              <a:t>したら「次へ進む」ボタンをクリックします。</a:t>
            </a:r>
            <a:endParaRPr kumimoji="1" lang="en-US" altLang="ja-JP" dirty="0" smtClean="0"/>
          </a:p>
          <a:p>
            <a:r>
              <a:rPr kumimoji="1" lang="ja-JP" altLang="en-US" dirty="0" smtClean="0"/>
              <a:t>以上で要介護認定者数の施策反映は終了です。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53</a:t>
            </a:fld>
            <a:endParaRPr lang="ja-JP" alt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自動的に「施策反映　施設・居住系サービス利用者数」のメニューが選択され、「施設・居住系サービス利用者数の施策反映」の画面に移ります。</a:t>
            </a:r>
            <a:endParaRPr kumimoji="1" lang="en-US" altLang="ja-JP" dirty="0" smtClean="0"/>
          </a:p>
          <a:p>
            <a:r>
              <a:rPr kumimoji="1" lang="ja-JP" altLang="en-US" dirty="0" smtClean="0"/>
              <a:t>このとき、画面表中には施設・居住系サービス利用者数の自然体推計値、上部には要介護認定者数の施策反映後の保険料額が表示されています。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54</a:t>
            </a:fld>
            <a:endParaRPr lang="ja-JP" alt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次に、施設・居住系サービスの利用者数について施策反映を行います。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55</a:t>
            </a:fld>
            <a:endParaRPr lang="ja-JP" altLang="en-US"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まずは自然体推計値について確認してください。</a:t>
            </a:r>
            <a:endParaRPr kumimoji="1" lang="en-US" altLang="ja-JP" dirty="0" smtClean="0"/>
          </a:p>
          <a:p>
            <a:r>
              <a:rPr kumimoji="1" lang="ja-JP" altLang="en-US" dirty="0" smtClean="0"/>
              <a:t>画面上部の表では各サービスの第</a:t>
            </a:r>
            <a:r>
              <a:rPr kumimoji="1" lang="en-US" altLang="ja-JP" dirty="0" smtClean="0"/>
              <a:t>7</a:t>
            </a:r>
            <a:r>
              <a:rPr kumimoji="1" lang="ja-JP" altLang="en-US" dirty="0" smtClean="0"/>
              <a:t>期、平成</a:t>
            </a:r>
            <a:r>
              <a:rPr kumimoji="1" lang="en-US" altLang="ja-JP" dirty="0" smtClean="0"/>
              <a:t>37</a:t>
            </a:r>
            <a:r>
              <a:rPr kumimoji="1" lang="ja-JP" altLang="en-US" dirty="0" smtClean="0"/>
              <a:t>年度の自然体推計値がサービス種類別に確認できます。</a:t>
            </a:r>
            <a:endParaRPr kumimoji="1" lang="en-US" altLang="ja-JP" dirty="0" smtClean="0"/>
          </a:p>
          <a:p>
            <a:r>
              <a:rPr kumimoji="1" lang="ja-JP" altLang="en-US" dirty="0" smtClean="0"/>
              <a:t>また画面下部のグラフでは第</a:t>
            </a:r>
            <a:r>
              <a:rPr kumimoji="1" lang="en-US" altLang="ja-JP" dirty="0" smtClean="0"/>
              <a:t>6</a:t>
            </a:r>
            <a:r>
              <a:rPr kumimoji="1" lang="ja-JP" altLang="en-US" dirty="0" smtClean="0"/>
              <a:t>期（平成</a:t>
            </a:r>
            <a:r>
              <a:rPr kumimoji="1" lang="en-US" altLang="ja-JP" dirty="0" smtClean="0"/>
              <a:t>27</a:t>
            </a:r>
            <a:r>
              <a:rPr kumimoji="1" lang="ja-JP" altLang="en-US" dirty="0" smtClean="0"/>
              <a:t>年度）以降の推移が確認できます。</a:t>
            </a:r>
          </a:p>
          <a:p>
            <a:r>
              <a:rPr kumimoji="1" lang="ja-JP" altLang="en-US" dirty="0" smtClean="0"/>
              <a:t>他のサービスを選択したい場合はリストボックスをクリックして選択してください。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56</a:t>
            </a:fld>
            <a:endParaRPr lang="ja-JP" alt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次に、施策反映値を入力します。</a:t>
            </a:r>
            <a:endParaRPr kumimoji="1" lang="en-US" altLang="ja-JP" dirty="0" smtClean="0"/>
          </a:p>
          <a:p>
            <a:r>
              <a:rPr kumimoji="1" lang="ja-JP" altLang="en-US" dirty="0" smtClean="0"/>
              <a:t>自然体推計された利用者数に対して施策の効果として見込まれる施策反映値を画面表中の該当セルに入力してください。</a:t>
            </a:r>
            <a:endParaRPr kumimoji="1" lang="en-US" altLang="ja-JP" dirty="0" smtClean="0"/>
          </a:p>
          <a:p>
            <a:r>
              <a:rPr kumimoji="1" lang="ja-JP" altLang="en-US" dirty="0" smtClean="0"/>
              <a:t>なお、入力にあたっては、グラフエリアの表示／非表示を切り替えて表全体を表示することも可能です。</a:t>
            </a:r>
            <a:endParaRPr kumimoji="1" lang="en-US" altLang="ja-JP" dirty="0" smtClean="0"/>
          </a:p>
          <a:p>
            <a:r>
              <a:rPr kumimoji="1" lang="ja-JP" altLang="en-US" dirty="0" smtClean="0"/>
              <a:t>画面中ほどのこのアイコンをクリックすると、グラフエリアが非表示になりますので、適宜活用してください。</a:t>
            </a:r>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57</a:t>
            </a:fld>
            <a:endParaRPr lang="ja-JP" altLang="en-US"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施策反映値を入力すると、入力した箇所はピンク色に表示されます。</a:t>
            </a:r>
            <a:endParaRPr kumimoji="1" lang="en-US" altLang="ja-JP" dirty="0" smtClean="0"/>
          </a:p>
          <a:p>
            <a:r>
              <a:rPr kumimoji="1" lang="ja-JP" altLang="en-US" dirty="0" smtClean="0"/>
              <a:t>画面左上のリストボックスから選択し、全てのサービスについて施策反映値の入力が完了しているか、確認してください。</a:t>
            </a:r>
            <a:endParaRPr kumimoji="1" lang="en-US" altLang="ja-JP" dirty="0" smtClean="0"/>
          </a:p>
          <a:p>
            <a:r>
              <a:rPr kumimoji="1" lang="ja-JP" altLang="en-US" dirty="0" smtClean="0"/>
              <a:t>また、自然体推計値に戻したい場合は「自然体推計値に全て戻す」ボタンをクリックしてください。</a:t>
            </a:r>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58</a:t>
            </a:fld>
            <a:endParaRPr lang="ja-JP" altLang="en-US"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施策反映値を入力した後はグラフを確認してください。</a:t>
            </a:r>
            <a:endParaRPr kumimoji="1" lang="en-US" altLang="ja-JP" dirty="0" smtClean="0"/>
          </a:p>
          <a:p>
            <a:r>
              <a:rPr kumimoji="1" lang="ja-JP" altLang="en-US" dirty="0" smtClean="0"/>
              <a:t>グラフの左上にある「グラフに入力値を反映」ボタンをクリックすると、入力されたデータがグラフに反映されます。</a:t>
            </a:r>
            <a:endParaRPr kumimoji="1" lang="en-US" altLang="ja-JP" dirty="0" smtClean="0"/>
          </a:p>
          <a:p>
            <a:r>
              <a:rPr kumimoji="1" lang="ja-JP" altLang="en-US" dirty="0" smtClean="0"/>
              <a:t>リストボックスからサービス名を選択し、確認したいサービスを選択してください。</a:t>
            </a:r>
            <a:endParaRPr kumimoji="1" lang="en-US" altLang="ja-JP" dirty="0" smtClean="0"/>
          </a:p>
          <a:p>
            <a:r>
              <a:rPr kumimoji="1" lang="ja-JP" altLang="en-US" dirty="0" smtClean="0"/>
              <a:t>グラフから実績値、自然体推計値、施策反映値の推移を確認しながら、施策反映値の入力を行ってください。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59</a:t>
            </a:fld>
            <a:endParaRPr lang="ja-JP" alt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将来推計機能は、実績データとして平成</a:t>
            </a:r>
            <a:r>
              <a:rPr kumimoji="1" lang="en-US" altLang="ja-JP" dirty="0" smtClean="0"/>
              <a:t>27</a:t>
            </a:r>
            <a:r>
              <a:rPr kumimoji="1" lang="ja-JP" altLang="en-US" dirty="0" smtClean="0"/>
              <a:t>年度～</a:t>
            </a:r>
            <a:r>
              <a:rPr kumimoji="1" lang="en-US" altLang="ja-JP" dirty="0" smtClean="0"/>
              <a:t>29</a:t>
            </a:r>
            <a:r>
              <a:rPr kumimoji="1" lang="ja-JP" altLang="en-US" dirty="0" smtClean="0"/>
              <a:t>年度（第</a:t>
            </a:r>
            <a:r>
              <a:rPr kumimoji="1" lang="en-US" altLang="ja-JP" dirty="0" smtClean="0"/>
              <a:t>6</a:t>
            </a:r>
            <a:r>
              <a:rPr kumimoji="1" lang="ja-JP" altLang="en-US" dirty="0" smtClean="0"/>
              <a:t>期）の介護保険事業状況報告に基づいて、第</a:t>
            </a:r>
            <a:r>
              <a:rPr kumimoji="1" lang="en-US" altLang="ja-JP" dirty="0" smtClean="0"/>
              <a:t>7</a:t>
            </a:r>
            <a:r>
              <a:rPr kumimoji="1" lang="ja-JP" altLang="en-US" dirty="0" smtClean="0"/>
              <a:t>期介護保険事業計画における保険基準額の推計を支援する機能です。</a:t>
            </a:r>
            <a:endParaRPr kumimoji="1" lang="en-US" altLang="ja-JP" dirty="0" smtClean="0"/>
          </a:p>
          <a:p>
            <a:r>
              <a:rPr kumimoji="1" lang="ja-JP" altLang="en-US" dirty="0" smtClean="0"/>
              <a:t>各保険者の実績データがあらかじめ登録されており、データの追加入力なしに平成</a:t>
            </a:r>
            <a:r>
              <a:rPr kumimoji="1" lang="en-US" altLang="ja-JP" dirty="0" smtClean="0"/>
              <a:t>30</a:t>
            </a:r>
            <a:r>
              <a:rPr kumimoji="1" lang="ja-JP" altLang="en-US" dirty="0" smtClean="0"/>
              <a:t>～平成</a:t>
            </a:r>
            <a:r>
              <a:rPr kumimoji="1" lang="en-US" altLang="ja-JP" dirty="0" smtClean="0"/>
              <a:t>32</a:t>
            </a:r>
            <a:r>
              <a:rPr kumimoji="1" lang="ja-JP" altLang="en-US" dirty="0" smtClean="0"/>
              <a:t>年度における各年度の認定者数や介護サービス見込量、保険料基準額の自然体推計結果を算定することが可能です。</a:t>
            </a:r>
            <a:endParaRPr kumimoji="1" lang="en-US" altLang="ja-JP" dirty="0" smtClean="0"/>
          </a:p>
          <a:p>
            <a:r>
              <a:rPr kumimoji="1" lang="ja-JP" altLang="en-US" dirty="0" smtClean="0"/>
              <a:t>さらに、各保険者において検討された施策に基づいて、認定者数やサービス見込量を入力することで、自然体推計結果と比較しながら、施策を反映した後の保険料基準額を算定することができます。</a:t>
            </a:r>
            <a:endParaRPr kumimoji="1" lang="en-US" altLang="ja-JP" dirty="0" smtClean="0"/>
          </a:p>
          <a:p>
            <a:r>
              <a:rPr kumimoji="1" lang="ja-JP" altLang="en-US" dirty="0" smtClean="0"/>
              <a:t>ただし、いま皆さまにお使いいただいている、本日お使いいただく将来推計機能は「試行版」であり、ダミーデータによる推計を行っているため、現時点で第</a:t>
            </a:r>
            <a:r>
              <a:rPr kumimoji="1" lang="en-US" altLang="ja-JP" dirty="0" smtClean="0"/>
              <a:t>7</a:t>
            </a:r>
            <a:r>
              <a:rPr kumimoji="1" lang="ja-JP" altLang="en-US" dirty="0" smtClean="0"/>
              <a:t>期の保険料基準額は算定できないことにご留意いただければと思います。平成</a:t>
            </a:r>
            <a:r>
              <a:rPr kumimoji="1" lang="en-US" altLang="ja-JP" dirty="0" smtClean="0"/>
              <a:t>29</a:t>
            </a:r>
            <a:r>
              <a:rPr kumimoji="1" lang="ja-JP" altLang="en-US" dirty="0" smtClean="0"/>
              <a:t>年度</a:t>
            </a:r>
            <a:r>
              <a:rPr kumimoji="1" lang="en-US" altLang="ja-JP" dirty="0" smtClean="0"/>
              <a:t>4</a:t>
            </a:r>
            <a:r>
              <a:rPr kumimoji="1" lang="ja-JP" altLang="en-US" dirty="0" smtClean="0"/>
              <a:t>月以降に実際のデータを登録した本稼働版をリリースする予定であり、第</a:t>
            </a:r>
            <a:r>
              <a:rPr kumimoji="1" lang="en-US" altLang="ja-JP" dirty="0" smtClean="0"/>
              <a:t>7</a:t>
            </a:r>
            <a:r>
              <a:rPr kumimoji="1" lang="ja-JP" altLang="en-US" dirty="0" smtClean="0"/>
              <a:t>期の保険料基準額の算定においては、そちらをご利用ください。</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a:t>
            </a:fld>
            <a:endParaRPr lang="ja-JP" altLang="en-US" dirty="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また、参考情報を確認することもできます。</a:t>
            </a:r>
            <a:endParaRPr kumimoji="1" lang="en-US" altLang="ja-JP" dirty="0" smtClean="0"/>
          </a:p>
          <a:p>
            <a:r>
              <a:rPr kumimoji="1" lang="ja-JP" altLang="en-US" dirty="0" smtClean="0"/>
              <a:t>画面右上の「参考情報」ボタンをクリックし、参照したいデータ名を選択することで、</a:t>
            </a:r>
            <a:endParaRPr kumimoji="1" lang="en-US" altLang="ja-JP" dirty="0" smtClean="0"/>
          </a:p>
          <a:p>
            <a:r>
              <a:rPr kumimoji="1" lang="ja-JP" altLang="en-US" dirty="0" smtClean="0"/>
              <a:t>関連する実行管理指標やその他関連データが別画面で表示されます。</a:t>
            </a:r>
            <a:endParaRPr kumimoji="1" lang="en-US" altLang="ja-JP" dirty="0" smtClean="0"/>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（時間によってスキップ）</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また、「参考情報」ボタンから参考情報を確認することもできます。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60</a:t>
            </a:fld>
            <a:endParaRPr lang="ja-JP" alt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各サービスの利用者数について施策反映値の入力が完了した場合、</a:t>
            </a:r>
            <a:endParaRPr kumimoji="1" lang="en-US" altLang="ja-JP" dirty="0" smtClean="0"/>
          </a:p>
          <a:p>
            <a:r>
              <a:rPr kumimoji="1" lang="ja-JP" altLang="en-US" dirty="0" smtClean="0"/>
              <a:t>「保険料額の更新」ボタンをクリックして施策反映後の保険料額を算出・確認してください。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61</a:t>
            </a:fld>
            <a:endParaRPr lang="ja-JP" altLang="en-US"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画面上部の保険料額表示エリアが更新され、入力された施策反映値を元に算出された保険料額が表示されます。</a:t>
            </a:r>
            <a:endParaRPr kumimoji="1" lang="en-US" altLang="ja-JP" dirty="0" smtClean="0"/>
          </a:p>
          <a:p>
            <a:r>
              <a:rPr kumimoji="1" lang="ja-JP" altLang="en-US" dirty="0" smtClean="0"/>
              <a:t>ここでは自然体推計値との差額も確認できます。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62</a:t>
            </a:fld>
            <a:endParaRPr lang="ja-JP" altLang="en-US" dirty="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r>
              <a:rPr kumimoji="1" lang="ja-JP" altLang="en-US" dirty="0" smtClean="0"/>
              <a:t>施策反映値の入力、保険料額の確認が完了したら、「次の施策反映へ」ボタンをクリックしてください。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63</a:t>
            </a:fld>
            <a:endParaRPr lang="ja-JP" altLang="en-US" dirty="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施策反映の経緯を登録する画面が表示されます。</a:t>
            </a:r>
            <a:endParaRPr kumimoji="1" lang="en-US" altLang="ja-JP" dirty="0" smtClean="0"/>
          </a:p>
          <a:p>
            <a:r>
              <a:rPr kumimoji="1" lang="ja-JP" altLang="en-US" dirty="0" smtClean="0"/>
              <a:t>表示された自然体推計に用いた伸び等を確認し、施策反映の経緯を「居宅サービス」「地域密着型サービス」「施設サービス」のそれぞれについて入力してください。</a:t>
            </a:r>
            <a:endParaRPr kumimoji="1" lang="en-US" altLang="ja-JP" dirty="0" smtClean="0"/>
          </a:p>
          <a:p>
            <a:r>
              <a:rPr kumimoji="1" lang="ja-JP" altLang="en-US" dirty="0" smtClean="0"/>
              <a:t>入力後、「保険料額を計算する」ボタンをクリックします。</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64</a:t>
            </a:fld>
            <a:endParaRPr lang="ja-JP" altLang="en-US" dirty="0">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defRPr/>
            </a:pPr>
            <a:r>
              <a:rPr kumimoji="1" lang="ja-JP" altLang="en-US" dirty="0" smtClean="0"/>
              <a:t>以降、画面に沿って進むと、保険料額の算出が完了し、施策反映値のチェック結果のダウンロード画面が表示されます。</a:t>
            </a:r>
            <a:endParaRPr kumimoji="1" lang="en-US" altLang="ja-JP" dirty="0" smtClean="0"/>
          </a:p>
          <a:p>
            <a:pPr defTabSz="906445">
              <a:defRPr/>
            </a:pPr>
            <a:r>
              <a:rPr kumimoji="1" lang="ja-JP" altLang="en-US" dirty="0" smtClean="0"/>
              <a:t>チェック結果は必ずダウンロードし、確認してください。確認が完了したら「次へ進む」ボタンをクリックします。</a:t>
            </a:r>
            <a:endParaRPr kumimoji="1" lang="en-US" altLang="ja-JP" dirty="0" smtClean="0"/>
          </a:p>
          <a:p>
            <a:r>
              <a:rPr kumimoji="1" lang="ja-JP" altLang="en-US" dirty="0" smtClean="0"/>
              <a:t>以上で施設・居住系サービス利用者数の施策反映は終了です。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65</a:t>
            </a:fld>
            <a:endParaRPr lang="ja-JP" altLang="en-US" dirty="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自動的に「施策反映　在宅サービス利用者数」のメニューが選択され、「在宅サービス利用者数の施策反映」の画面に移ります。</a:t>
            </a:r>
            <a:endParaRPr kumimoji="1" lang="en-US" altLang="ja-JP" dirty="0" smtClean="0"/>
          </a:p>
          <a:p>
            <a:r>
              <a:rPr kumimoji="1" lang="ja-JP" altLang="en-US" dirty="0" smtClean="0"/>
              <a:t>このとき、画面表中には在宅サービス利用者数の自然体推計値、上部には施設・居住系サービス利用者数の施策反映後の保険料額が表示されています。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66</a:t>
            </a:fld>
            <a:endParaRPr lang="ja-JP" altLang="en-US" dirty="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r>
              <a:rPr kumimoji="1" lang="ja-JP" altLang="en-US" dirty="0" smtClean="0"/>
              <a:t>次に、在宅サービスの利用者数について施策反映を行います。</a:t>
            </a:r>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67</a:t>
            </a:fld>
            <a:endParaRPr lang="ja-JP" altLang="en-US" dirty="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まずはサービス利用者数の自然体推計値について確認してください。</a:t>
            </a:r>
            <a:endParaRPr kumimoji="1" lang="en-US" altLang="ja-JP" dirty="0" smtClean="0"/>
          </a:p>
          <a:p>
            <a:r>
              <a:rPr kumimoji="1" lang="ja-JP" altLang="en-US" dirty="0" smtClean="0"/>
              <a:t>在宅サービスについては、画面上段にサービス利用率、下段にサービス利用者数が表示されています。</a:t>
            </a:r>
            <a:endParaRPr kumimoji="1" lang="en-US" altLang="ja-JP" dirty="0" smtClean="0"/>
          </a:p>
          <a:p>
            <a:r>
              <a:rPr kumimoji="1" lang="ja-JP" altLang="en-US" dirty="0" smtClean="0"/>
              <a:t>各サービスの第</a:t>
            </a:r>
            <a:r>
              <a:rPr kumimoji="1" lang="en-US" altLang="ja-JP" dirty="0" smtClean="0"/>
              <a:t>7</a:t>
            </a:r>
            <a:r>
              <a:rPr kumimoji="1" lang="ja-JP" altLang="en-US" dirty="0" smtClean="0"/>
              <a:t>期、平成</a:t>
            </a:r>
            <a:r>
              <a:rPr kumimoji="1" lang="en-US" altLang="ja-JP" dirty="0" smtClean="0"/>
              <a:t>37</a:t>
            </a:r>
            <a:r>
              <a:rPr kumimoji="1" lang="ja-JP" altLang="en-US" dirty="0" smtClean="0"/>
              <a:t>年度の自然体推計値がサービス種類別に確認できます。</a:t>
            </a:r>
            <a:endParaRPr kumimoji="1" lang="en-US" altLang="ja-JP" dirty="0" smtClean="0"/>
          </a:p>
          <a:p>
            <a:r>
              <a:rPr kumimoji="1" lang="ja-JP" altLang="en-US" dirty="0" smtClean="0"/>
              <a:t>他のサービスを選択したい場合はリストボックスをクリックして選択してください。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68</a:t>
            </a:fld>
            <a:endParaRPr lang="ja-JP" altLang="en-US"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次に、施策反映値を入力します。</a:t>
            </a:r>
            <a:endParaRPr kumimoji="1" lang="en-US" altLang="ja-JP" dirty="0" smtClean="0"/>
          </a:p>
          <a:p>
            <a:r>
              <a:rPr kumimoji="1" lang="ja-JP" altLang="en-US" dirty="0" smtClean="0"/>
              <a:t>在宅サービスの施策反映では、「利用率」に対して施策反映値を入力する方法と「利用者数」に対して施策反映値を入力する方法があり、</a:t>
            </a:r>
            <a:endParaRPr kumimoji="1" lang="en-US" altLang="ja-JP" dirty="0" smtClean="0"/>
          </a:p>
          <a:p>
            <a:r>
              <a:rPr kumimoji="1" lang="ja-JP" altLang="en-US" dirty="0" smtClean="0"/>
              <a:t>初期設定は「利用率」に対して施策反映値を入力する方法です。</a:t>
            </a:r>
            <a:endParaRPr kumimoji="1" lang="en-US" altLang="ja-JP" dirty="0" smtClean="0"/>
          </a:p>
          <a:p>
            <a:r>
              <a:rPr kumimoji="1" lang="ja-JP" altLang="en-US" dirty="0" smtClean="0"/>
              <a:t>画面上段のサービス利用率の表中において、該当セルに施策反映値を入力してください。</a:t>
            </a:r>
            <a:endParaRPr kumimoji="1" lang="en-US" altLang="ja-JP" dirty="0" smtClean="0"/>
          </a:p>
          <a:p>
            <a:r>
              <a:rPr kumimoji="1" lang="ja-JP" altLang="en-US" dirty="0" smtClean="0"/>
              <a:t>下段の在宅サービス利用者数の数値も自動的に更新されます。</a:t>
            </a:r>
            <a:endParaRPr kumimoji="1" lang="en-US" altLang="ja-JP" dirty="0" smtClean="0"/>
          </a:p>
          <a:p>
            <a:r>
              <a:rPr kumimoji="1" lang="ja-JP" altLang="en-US" dirty="0" smtClean="0"/>
              <a:t>利用者数に対して施策反映を行う場合は、「利用者数で施策反映する」ボタンをクリックすると上段の表がサービス利用者数に切り替わり、</a:t>
            </a:r>
            <a:endParaRPr kumimoji="1" lang="en-US" altLang="ja-JP" dirty="0" smtClean="0"/>
          </a:p>
          <a:p>
            <a:r>
              <a:rPr kumimoji="1" lang="ja-JP" altLang="en-US" dirty="0" smtClean="0"/>
              <a:t>利用者数に対して施策反映値の入力が可能となります。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69</a:t>
            </a:fld>
            <a:endParaRPr lang="ja-JP" alt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続きまして、将来推計機能を利用するための準備について、です。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a:t>
            </a:fld>
            <a:endParaRPr lang="ja-JP" altLang="en-US" dirty="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なお、入力にあたっては、グラフエリアの表示／非表示を切り替えてグラフを表示することも可能です。</a:t>
            </a:r>
            <a:endParaRPr kumimoji="1" lang="en-US" altLang="ja-JP" dirty="0" smtClean="0"/>
          </a:p>
          <a:p>
            <a:r>
              <a:rPr kumimoji="1" lang="ja-JP" altLang="en-US" dirty="0" smtClean="0"/>
              <a:t>画面下部のこのアイコンをクリックすると、グラフエリアが表示されます。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70</a:t>
            </a:fld>
            <a:endParaRPr lang="ja-JP" altLang="en-US" dirty="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グラフでは、左上にある「グラフに入力値を反映」ボタンをクリックすると、入力されたデータがグラフに反映されます。</a:t>
            </a:r>
            <a:endParaRPr kumimoji="1" lang="en-US" altLang="ja-JP" dirty="0" smtClean="0"/>
          </a:p>
          <a:p>
            <a:r>
              <a:rPr kumimoji="1" lang="ja-JP" altLang="en-US" dirty="0" smtClean="0"/>
              <a:t>グラフから実績値、自然体推計値、施策反映値の推移を確認しながら、施策反映値の入力を行ってください。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71</a:t>
            </a:fld>
            <a:endParaRPr lang="ja-JP" altLang="en-US" dirty="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また、参考情報を確認することもできます。</a:t>
            </a:r>
            <a:endParaRPr kumimoji="1" lang="en-US" altLang="ja-JP" dirty="0" smtClean="0"/>
          </a:p>
          <a:p>
            <a:r>
              <a:rPr kumimoji="1" lang="ja-JP" altLang="en-US" dirty="0" smtClean="0"/>
              <a:t>画面右上の「参考情報」ボタンをクリックし、参照したいデータ名を選択することで、</a:t>
            </a:r>
            <a:endParaRPr kumimoji="1" lang="en-US" altLang="ja-JP" dirty="0" smtClean="0"/>
          </a:p>
          <a:p>
            <a:r>
              <a:rPr kumimoji="1" lang="ja-JP" altLang="en-US" dirty="0" smtClean="0"/>
              <a:t>関連する実行管理指標やその他関連データが別画面で表示されます。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（時間によってスキップ）</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また、「参考情報」ボタンから参考情報を確認することもできます。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72</a:t>
            </a:fld>
            <a:endParaRPr lang="ja-JP" altLang="en-US" dirty="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各サービスの利用者数について施策反映値の入力が完了した場合、</a:t>
            </a:r>
            <a:endParaRPr kumimoji="1" lang="en-US" altLang="ja-JP" dirty="0" smtClean="0"/>
          </a:p>
          <a:p>
            <a:r>
              <a:rPr kumimoji="1" lang="ja-JP" altLang="en-US" dirty="0" smtClean="0"/>
              <a:t>「保険料額の更新」ボタンをクリックして施策反映後の保険料額を算出・確認してください。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73</a:t>
            </a:fld>
            <a:endParaRPr lang="ja-JP" altLang="en-US" dirty="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画面上部の保険料額表示エリアが更新され、入力された施策反映値を元に算出された保険料額が表示されます。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74</a:t>
            </a:fld>
            <a:endParaRPr lang="ja-JP" altLang="en-US" dirty="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r>
              <a:rPr kumimoji="1" lang="ja-JP" altLang="en-US" dirty="0" smtClean="0"/>
              <a:t>施策反映値の入力、保険料額の確認が完了したら、「次の施策反映へ」ボタンをクリックしてください。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75</a:t>
            </a:fld>
            <a:endParaRPr lang="ja-JP" altLang="en-US" dirty="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施策反映の経緯を登録する画面が表示されます。</a:t>
            </a:r>
            <a:endParaRPr kumimoji="1" lang="en-US" altLang="ja-JP" dirty="0" smtClean="0"/>
          </a:p>
          <a:p>
            <a:r>
              <a:rPr kumimoji="1" lang="ja-JP" altLang="en-US" dirty="0" smtClean="0"/>
              <a:t>表示された自然体推計に用いた伸び等を確認し、施策反映の経緯を「居宅サービス」「地域密着型サービス」のそれぞれについて入力してください。</a:t>
            </a:r>
            <a:endParaRPr kumimoji="1" lang="en-US" altLang="ja-JP" dirty="0" smtClean="0"/>
          </a:p>
          <a:p>
            <a:r>
              <a:rPr kumimoji="1" lang="ja-JP" altLang="en-US" dirty="0" smtClean="0"/>
              <a:t>入力後、「保険料額を計算する」ボタンをクリックします。</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76</a:t>
            </a:fld>
            <a:endParaRPr lang="ja-JP" altLang="en-US" dirty="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defRPr/>
            </a:pPr>
            <a:r>
              <a:rPr kumimoji="1" lang="ja-JP" altLang="en-US" dirty="0" smtClean="0"/>
              <a:t>以降、画面に沿って進むと、保険料額の算出が完了し、施策反映値のチェック結果のダウンロード画面が表示されます。</a:t>
            </a:r>
            <a:endParaRPr kumimoji="1" lang="en-US" altLang="ja-JP" dirty="0" smtClean="0"/>
          </a:p>
          <a:p>
            <a:pPr defTabSz="906445">
              <a:defRPr/>
            </a:pPr>
            <a:r>
              <a:rPr kumimoji="1" lang="ja-JP" altLang="en-US" dirty="0" smtClean="0"/>
              <a:t>チェック結果は必ずダウンロードし、確認してください。確認が完了したら「次へ進む」ボタンをクリックします。</a:t>
            </a:r>
            <a:endParaRPr kumimoji="1" lang="en-US" altLang="ja-JP" dirty="0" smtClean="0"/>
          </a:p>
          <a:p>
            <a:r>
              <a:rPr kumimoji="1" lang="ja-JP" altLang="en-US" dirty="0" smtClean="0"/>
              <a:t>以上で在宅サービス利用者数の施策反映は終了です。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77</a:t>
            </a:fld>
            <a:endParaRPr lang="ja-JP" altLang="en-US" dirty="0">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自動的に「保険料額の算定」のメニューが選択され、「保険料額の算定」の画面に移ります。</a:t>
            </a:r>
            <a:endParaRPr kumimoji="1" lang="en-US" altLang="ja-JP" dirty="0" smtClean="0"/>
          </a:p>
          <a:p>
            <a:r>
              <a:rPr kumimoji="1" lang="ja-JP" altLang="en-US" dirty="0" smtClean="0"/>
              <a:t>このとき、上部の保険料額表示エリアには在宅サービス利用者数の施策反映後の保険料額が表示されています。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78</a:t>
            </a:fld>
            <a:endParaRPr lang="ja-JP" altLang="en-US" dirty="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続いて、保険料額を算定します。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79</a:t>
            </a:fld>
            <a:endParaRPr lang="ja-JP" alt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将来推計機能を利用するためには、「将来推計権限」が付与されたユーザアカウントでログインする必要があります。</a:t>
            </a:r>
            <a:endParaRPr kumimoji="1" lang="en-US" altLang="ja-JP" dirty="0" smtClean="0"/>
          </a:p>
          <a:p>
            <a:r>
              <a:rPr kumimoji="1" lang="ja-JP" altLang="en-US" dirty="0" smtClean="0"/>
              <a:t>各自治体におけるアカウント管理者の方、昨年</a:t>
            </a:r>
            <a:r>
              <a:rPr kumimoji="1" lang="en-US" altLang="ja-JP" dirty="0" smtClean="0"/>
              <a:t>7</a:t>
            </a:r>
            <a:r>
              <a:rPr kumimoji="1" lang="ja-JP" altLang="en-US" dirty="0" smtClean="0"/>
              <a:t>月に事務連絡に基づいて都道府県経由で発行されたアカウントを用いている方は、</a:t>
            </a:r>
            <a:endParaRPr kumimoji="1" lang="en-US" altLang="ja-JP" dirty="0" smtClean="0"/>
          </a:p>
          <a:p>
            <a:r>
              <a:rPr kumimoji="1" lang="ja-JP" altLang="en-US" dirty="0" smtClean="0"/>
              <a:t>「将来推計権限」が付与されたユーザアカウントを作成し、将来推計機能を実施されるご担当の方に「ユーザ</a:t>
            </a:r>
            <a:r>
              <a:rPr kumimoji="1" lang="en-US" altLang="ja-JP" dirty="0" smtClean="0"/>
              <a:t>ID</a:t>
            </a:r>
            <a:r>
              <a:rPr kumimoji="1" lang="ja-JP" altLang="en-US" dirty="0" smtClean="0"/>
              <a:t>」と「パスワード」を連絡してください。</a:t>
            </a:r>
            <a:endParaRPr kumimoji="1" lang="en-US" altLang="ja-JP" dirty="0" smtClean="0"/>
          </a:p>
          <a:p>
            <a:r>
              <a:rPr kumimoji="1" lang="ja-JP" altLang="en-US" dirty="0" smtClean="0"/>
              <a:t>また、実際に将来推計を実施される担当者の方は、貴組織内のアカウント管理者の方に「将来推計権限」が付与されたユーザアカウントの作成を依頼してください。</a:t>
            </a:r>
            <a:endParaRPr kumimoji="1" lang="en-US" altLang="ja-JP" dirty="0" smtClean="0"/>
          </a:p>
          <a:p>
            <a:r>
              <a:rPr kumimoji="1" lang="ja-JP" altLang="en-US" dirty="0" smtClean="0"/>
              <a:t>アカウントの作成方法については、利用マニュアル</a:t>
            </a:r>
            <a:r>
              <a:rPr kumimoji="1" lang="en-US" altLang="ja-JP" dirty="0" smtClean="0"/>
              <a:t>【</a:t>
            </a:r>
            <a:r>
              <a:rPr kumimoji="1" lang="ja-JP" altLang="en-US" dirty="0" smtClean="0"/>
              <a:t>システム管理編</a:t>
            </a:r>
            <a:r>
              <a:rPr kumimoji="1" lang="en-US" altLang="ja-JP" dirty="0" smtClean="0"/>
              <a:t>】</a:t>
            </a:r>
            <a:r>
              <a:rPr kumimoji="1" lang="ja-JP" altLang="en-US" dirty="0" smtClean="0"/>
              <a:t>に詳細が記載されておりますので、こちらをご参照ください。</a:t>
            </a:r>
            <a:endParaRPr kumimoji="1" lang="en-US" altLang="ja-JP"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a:t>
            </a:fld>
            <a:endParaRPr lang="ja-JP" altLang="en-US" dirty="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ここでは、第</a:t>
            </a:r>
            <a:r>
              <a:rPr kumimoji="1" lang="en-US" altLang="ja-JP" dirty="0" smtClean="0"/>
              <a:t>7</a:t>
            </a:r>
            <a:r>
              <a:rPr kumimoji="1" lang="ja-JP" altLang="en-US" dirty="0" smtClean="0"/>
              <a:t>期および平成</a:t>
            </a:r>
            <a:r>
              <a:rPr kumimoji="1" lang="en-US" altLang="ja-JP" dirty="0" smtClean="0"/>
              <a:t>37</a:t>
            </a:r>
            <a:r>
              <a:rPr kumimoji="1" lang="ja-JP" altLang="en-US" dirty="0" smtClean="0"/>
              <a:t>年度の保険料額推計に必要な費用等を入力し、最終的な保険料額を算定します。</a:t>
            </a:r>
            <a:endParaRPr kumimoji="1" lang="en-US" altLang="ja-JP" dirty="0" smtClean="0"/>
          </a:p>
          <a:p>
            <a:r>
              <a:rPr kumimoji="1" lang="ja-JP" altLang="en-US" dirty="0" smtClean="0"/>
              <a:t>まず、標準段階区分の所得段階別第</a:t>
            </a:r>
            <a:r>
              <a:rPr kumimoji="1" lang="en-US" altLang="ja-JP" dirty="0" smtClean="0"/>
              <a:t>1</a:t>
            </a:r>
            <a:r>
              <a:rPr kumimoji="1" lang="ja-JP" altLang="en-US" dirty="0" smtClean="0"/>
              <a:t>号被保険者数を入力します。</a:t>
            </a:r>
            <a:endParaRPr kumimoji="1" lang="en-US" altLang="ja-JP" dirty="0" smtClean="0"/>
          </a:p>
          <a:p>
            <a:r>
              <a:rPr kumimoji="1" lang="ja-JP" altLang="en-US" dirty="0" smtClean="0"/>
              <a:t>「所得段階別加入者数等①」のボタンをクリックしてください。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80</a:t>
            </a:fld>
            <a:endParaRPr lang="ja-JP" altLang="en-US" dirty="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所得段階別第</a:t>
            </a:r>
            <a:r>
              <a:rPr kumimoji="1" lang="en-US" altLang="ja-JP" dirty="0" smtClean="0"/>
              <a:t>1</a:t>
            </a:r>
            <a:r>
              <a:rPr kumimoji="1" lang="ja-JP" altLang="en-US" dirty="0" smtClean="0"/>
              <a:t>号被保険者数の入力欄が表示されます。標準段階区分の各段階における被保険者数をそれぞれ入力します。</a:t>
            </a:r>
            <a:endParaRPr kumimoji="1" lang="en-US" altLang="ja-JP" dirty="0" smtClean="0"/>
          </a:p>
          <a:p>
            <a:r>
              <a:rPr kumimoji="1" lang="ja-JP" altLang="en-US" dirty="0" smtClean="0"/>
              <a:t>また、表の右上にあるラジオボタンから平成</a:t>
            </a:r>
            <a:r>
              <a:rPr kumimoji="1" lang="en-US" altLang="ja-JP" dirty="0" smtClean="0"/>
              <a:t>37</a:t>
            </a:r>
            <a:r>
              <a:rPr kumimoji="1" lang="ja-JP" altLang="en-US" dirty="0" smtClean="0"/>
              <a:t>年度を選択し、平成</a:t>
            </a:r>
            <a:r>
              <a:rPr kumimoji="1" lang="en-US" altLang="ja-JP" dirty="0" smtClean="0"/>
              <a:t>37</a:t>
            </a:r>
            <a:r>
              <a:rPr kumimoji="1" lang="ja-JP" altLang="en-US" dirty="0" smtClean="0"/>
              <a:t>年度における被保険者数を同様に入力してください。</a:t>
            </a:r>
            <a:endParaRPr kumimoji="1" lang="en-US" altLang="ja-JP" dirty="0" smtClean="0"/>
          </a:p>
          <a:p>
            <a:r>
              <a:rPr kumimoji="1" lang="ja-JP" altLang="en-US" dirty="0" smtClean="0"/>
              <a:t>なお、ここで入力した所得段階別第</a:t>
            </a:r>
            <a:r>
              <a:rPr kumimoji="1" lang="en-US" altLang="ja-JP" dirty="0" smtClean="0"/>
              <a:t>1</a:t>
            </a:r>
            <a:r>
              <a:rPr kumimoji="1" lang="ja-JP" altLang="en-US" dirty="0" smtClean="0"/>
              <a:t>号被保険者数の合計人数は「実績および推計方法の設定」で登録した第</a:t>
            </a:r>
            <a:r>
              <a:rPr kumimoji="1" lang="en-US" altLang="ja-JP" dirty="0" smtClean="0"/>
              <a:t>1</a:t>
            </a:r>
            <a:r>
              <a:rPr kumimoji="1" lang="ja-JP" altLang="en-US" dirty="0" smtClean="0"/>
              <a:t>号被保険者数の合計と一致しないと</a:t>
            </a:r>
            <a:endParaRPr kumimoji="1" lang="en-US" altLang="ja-JP" dirty="0" smtClean="0"/>
          </a:p>
          <a:p>
            <a:r>
              <a:rPr kumimoji="1" lang="ja-JP" altLang="en-US" dirty="0" smtClean="0"/>
              <a:t>エラーとなり保存することができませんので、ご注意ください。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81</a:t>
            </a:fld>
            <a:endParaRPr lang="ja-JP" altLang="en-US" dirty="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平成</a:t>
            </a:r>
            <a:r>
              <a:rPr kumimoji="1" lang="en-US" altLang="ja-JP" dirty="0" smtClean="0"/>
              <a:t>37</a:t>
            </a:r>
            <a:r>
              <a:rPr kumimoji="1" lang="ja-JP" altLang="en-US" dirty="0" smtClean="0"/>
              <a:t>年度における被保険者数も同様に入力した後、「メニューに戻る」ボタンをクリックして戻ります。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82</a:t>
            </a:fld>
            <a:endParaRPr lang="ja-JP" altLang="en-US" dirty="0">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「入力内容を保存します」というウィンドウが表示されますので、「ＯＫ」ボタンをクリックしてください。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83</a:t>
            </a:fld>
            <a:endParaRPr lang="ja-JP" altLang="en-US" dirty="0">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自動的に「保険料額の算定」画面に戻ります。</a:t>
            </a:r>
            <a:endParaRPr kumimoji="1" lang="en-US" altLang="ja-JP" dirty="0" smtClean="0"/>
          </a:p>
          <a:p>
            <a:r>
              <a:rPr kumimoji="1" lang="ja-JP" altLang="en-US" dirty="0" smtClean="0"/>
              <a:t>以上の作業によって標準段階区分の所得段階別第</a:t>
            </a:r>
            <a:r>
              <a:rPr kumimoji="1" lang="en-US" altLang="ja-JP" dirty="0" smtClean="0"/>
              <a:t>1</a:t>
            </a:r>
            <a:r>
              <a:rPr kumimoji="1" lang="ja-JP" altLang="en-US" dirty="0" smtClean="0"/>
              <a:t>号被保険者数については入力完了となり、</a:t>
            </a:r>
            <a:endParaRPr kumimoji="1" lang="en-US" altLang="ja-JP" dirty="0" smtClean="0"/>
          </a:p>
          <a:p>
            <a:r>
              <a:rPr kumimoji="1" lang="ja-JP" altLang="en-US" dirty="0" smtClean="0"/>
              <a:t>メニューの状態が「入力済みです」に変わります。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84</a:t>
            </a:fld>
            <a:endParaRPr lang="ja-JP" altLang="en-US" dirty="0">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続いて、保険料額設定の弾力化を行う場合、弾力化後の所得段階別第</a:t>
            </a:r>
            <a:r>
              <a:rPr kumimoji="1" lang="en-US" altLang="ja-JP" dirty="0" smtClean="0"/>
              <a:t>1</a:t>
            </a:r>
            <a:r>
              <a:rPr kumimoji="1" lang="ja-JP" altLang="en-US" dirty="0" smtClean="0"/>
              <a:t>号被保険者数を入力します。</a:t>
            </a:r>
            <a:endParaRPr kumimoji="1" lang="en-US" altLang="ja-JP" dirty="0" smtClean="0"/>
          </a:p>
          <a:p>
            <a:r>
              <a:rPr kumimoji="1" lang="ja-JP" altLang="en-US" dirty="0" smtClean="0"/>
              <a:t>メニューから「所得段階別加入者数等②」ボタンをクリックしてください。</a:t>
            </a:r>
            <a:endParaRPr kumimoji="1" lang="en-US" altLang="ja-JP" dirty="0" smtClean="0"/>
          </a:p>
          <a:p>
            <a:r>
              <a:rPr kumimoji="1" lang="ja-JP" altLang="en-US" dirty="0" smtClean="0"/>
              <a:t>なお、この作業は必須ではありません。標準段階のみで保険料額を算定する場合には不要ですので、次の保険料額の算出に必要な数値の入力に進んでください。</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85</a:t>
            </a:fld>
            <a:endParaRPr lang="ja-JP" altLang="en-US" dirty="0">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所得段階別第</a:t>
            </a:r>
            <a:r>
              <a:rPr kumimoji="1" lang="en-US" altLang="ja-JP" dirty="0" smtClean="0"/>
              <a:t>1</a:t>
            </a:r>
            <a:r>
              <a:rPr kumimoji="1" lang="ja-JP" altLang="en-US" dirty="0" smtClean="0"/>
              <a:t>号被保険者数の入力欄が表示されますので、標準段階区分の各段階における被保険者数、基準額に対する割合等をそれぞれ入力します。</a:t>
            </a:r>
            <a:endParaRPr kumimoji="1" lang="en-US" altLang="ja-JP" dirty="0" smtClean="0"/>
          </a:p>
          <a:p>
            <a:r>
              <a:rPr kumimoji="1" lang="ja-JP" altLang="en-US" dirty="0" smtClean="0"/>
              <a:t>なお、入力した第</a:t>
            </a:r>
            <a:r>
              <a:rPr kumimoji="1" lang="en-US" altLang="ja-JP" dirty="0" smtClean="0"/>
              <a:t>1</a:t>
            </a:r>
            <a:r>
              <a:rPr kumimoji="1" lang="ja-JP" altLang="en-US" dirty="0" smtClean="0"/>
              <a:t>号被保険者数の合計人数は「実績および推計方法の設定」で登録した合計と一致させてください。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86</a:t>
            </a:fld>
            <a:endParaRPr lang="ja-JP" altLang="en-US" dirty="0">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r>
              <a:rPr kumimoji="1" lang="ja-JP" altLang="en-US" dirty="0" smtClean="0"/>
              <a:t>表の右上にあるラジオボタンから平成</a:t>
            </a:r>
            <a:r>
              <a:rPr kumimoji="1" lang="en-US" altLang="ja-JP" dirty="0" smtClean="0"/>
              <a:t>37</a:t>
            </a:r>
            <a:r>
              <a:rPr kumimoji="1" lang="ja-JP" altLang="en-US" dirty="0" smtClean="0"/>
              <a:t>年度を選択し、平成</a:t>
            </a:r>
            <a:r>
              <a:rPr kumimoji="1" lang="en-US" altLang="ja-JP" dirty="0" smtClean="0"/>
              <a:t>37</a:t>
            </a:r>
            <a:r>
              <a:rPr kumimoji="1" lang="ja-JP" altLang="en-US" dirty="0" smtClean="0"/>
              <a:t>年度における被保険者数を同様に入力してください。</a:t>
            </a:r>
            <a:endParaRPr kumimoji="1" lang="en-US" altLang="ja-JP" dirty="0" smtClean="0"/>
          </a:p>
          <a:p>
            <a:pPr defTabSz="906445"/>
            <a:r>
              <a:rPr kumimoji="1" lang="ja-JP" altLang="en-US" dirty="0" smtClean="0"/>
              <a:t>入力後は「メニューに戻る」ボタンをクリックして戻ります。</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87</a:t>
            </a:fld>
            <a:endParaRPr lang="ja-JP" altLang="en-US" dirty="0">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r>
              <a:rPr kumimoji="1" lang="ja-JP" altLang="en-US" dirty="0" smtClean="0"/>
              <a:t>「入力内容を保存します」というウィンドウが表示されますので、「ＯＫ」ボタンをクリックしてください。</a:t>
            </a:r>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88</a:t>
            </a:fld>
            <a:endParaRPr lang="ja-JP" altLang="en-US" dirty="0">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自動的に「保険料額の算定」画面に戻ります。</a:t>
            </a:r>
            <a:endParaRPr kumimoji="1" lang="en-US" altLang="ja-JP" dirty="0" smtClean="0"/>
          </a:p>
          <a:p>
            <a:r>
              <a:rPr kumimoji="1" lang="ja-JP" altLang="en-US" dirty="0" smtClean="0"/>
              <a:t>以上の操作によって弾力化後の所得段階別第</a:t>
            </a:r>
            <a:r>
              <a:rPr kumimoji="1" lang="en-US" altLang="ja-JP" dirty="0" smtClean="0"/>
              <a:t>1</a:t>
            </a:r>
            <a:r>
              <a:rPr kumimoji="1" lang="ja-JP" altLang="en-US" dirty="0" smtClean="0"/>
              <a:t>号被保険者数について入力完了となり、</a:t>
            </a:r>
            <a:endParaRPr kumimoji="1" lang="en-US" altLang="ja-JP" dirty="0" smtClean="0"/>
          </a:p>
          <a:p>
            <a:r>
              <a:rPr kumimoji="1" lang="ja-JP" altLang="en-US" dirty="0" smtClean="0"/>
              <a:t>メニューの状態が「入力済みです」に変わります。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89</a:t>
            </a:fld>
            <a:endParaRPr lang="ja-JP" alt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続きまして、将来推計機能の使い方の説明に移ります。</a:t>
            </a:r>
            <a:endParaRPr kumimoji="1" lang="en-US" altLang="ja-JP" dirty="0" smtClean="0"/>
          </a:p>
          <a:p>
            <a:r>
              <a:rPr kumimoji="1" lang="ja-JP" altLang="en-US" dirty="0" smtClean="0"/>
              <a:t>お手元にＰＣをご用意しておりますので、まずは地域包括ケア「見える化」システムにログインしてみてください。</a:t>
            </a:r>
            <a:endParaRPr kumimoji="1" lang="en-US" altLang="ja-JP" dirty="0" smtClean="0"/>
          </a:p>
          <a:p>
            <a:r>
              <a:rPr kumimoji="1" lang="ja-JP" altLang="en-US" dirty="0" smtClean="0"/>
              <a:t>以降の説明では、実際の画面上で適宜操作していただきながら、説明をお聞きいただいても構いません。</a:t>
            </a:r>
            <a:endParaRPr kumimoji="1" lang="en-US" altLang="ja-JP" dirty="0" smtClean="0"/>
          </a:p>
          <a:p>
            <a:r>
              <a:rPr kumimoji="1" lang="ja-JP" altLang="en-US" dirty="0" smtClean="0"/>
              <a:t>なお、演習として実際に操作していただく時間も後程設けております。</a:t>
            </a:r>
            <a:endParaRPr kumimoji="1" lang="en-US" altLang="ja-JP" dirty="0" smtClean="0"/>
          </a:p>
          <a:p>
            <a:endParaRPr kumimoji="1" lang="en-US" altLang="ja-JP" dirty="0" smtClean="0"/>
          </a:p>
          <a:p>
            <a:r>
              <a:rPr kumimoji="1" lang="en-US" altLang="ja-JP" dirty="0" smtClean="0"/>
              <a:t>【</a:t>
            </a:r>
            <a:r>
              <a:rPr kumimoji="1" lang="ja-JP" altLang="en-US" dirty="0" smtClean="0"/>
              <a:t>ここでＰＣにログイン</a:t>
            </a:r>
            <a:r>
              <a:rPr kumimoji="1" lang="en-US" altLang="ja-JP" dirty="0" smtClean="0"/>
              <a:t>】</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a:t>
            </a:fld>
            <a:endParaRPr lang="ja-JP" altLang="en-US" dirty="0">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さらに、保険料額の算出に必要な数値を入力します。</a:t>
            </a:r>
            <a:endParaRPr kumimoji="1" lang="en-US" altLang="ja-JP" dirty="0" smtClean="0"/>
          </a:p>
          <a:p>
            <a:r>
              <a:rPr kumimoji="1" lang="ja-JP" altLang="en-US" dirty="0" smtClean="0"/>
              <a:t>補足給付や高額介護サービス費といった総給付費以外の標準給付費を構成する費目や地域支援事業費等について、第</a:t>
            </a:r>
            <a:r>
              <a:rPr kumimoji="1" lang="en-US" altLang="ja-JP" dirty="0" smtClean="0"/>
              <a:t>7</a:t>
            </a:r>
            <a:r>
              <a:rPr kumimoji="1" lang="ja-JP" altLang="en-US" dirty="0" smtClean="0"/>
              <a:t>期および平成</a:t>
            </a:r>
            <a:r>
              <a:rPr kumimoji="1" lang="en-US" altLang="ja-JP" dirty="0" smtClean="0"/>
              <a:t>37</a:t>
            </a:r>
            <a:r>
              <a:rPr kumimoji="1" lang="ja-JP" altLang="en-US" dirty="0" smtClean="0"/>
              <a:t>年度の数値を入力します。</a:t>
            </a:r>
            <a:endParaRPr kumimoji="1" lang="en-US" altLang="ja-JP" dirty="0" smtClean="0"/>
          </a:p>
          <a:p>
            <a:r>
              <a:rPr kumimoji="1" lang="ja-JP" altLang="en-US" dirty="0" smtClean="0"/>
              <a:t>「保険料収納必要額の算出に必要な数値および予定保険料収納率の入力」ボタンをクリックしてください。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90</a:t>
            </a:fld>
            <a:endParaRPr lang="ja-JP" altLang="en-US" dirty="0">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defRPr/>
            </a:pPr>
            <a:r>
              <a:rPr kumimoji="1" lang="ja-JP" altLang="en-US" dirty="0" smtClean="0"/>
              <a:t>数値の入力が必要なセルは白色で表示されています。スライドバーを縦スクロールしながら、表中に必要な数値を入力してください。</a:t>
            </a:r>
          </a:p>
          <a:p>
            <a:pPr defTabSz="906445"/>
            <a:r>
              <a:rPr kumimoji="1" lang="ja-JP" altLang="en-US" dirty="0" smtClean="0"/>
              <a:t>また、表の右上にあるラジオボタンから平成</a:t>
            </a:r>
            <a:r>
              <a:rPr kumimoji="1" lang="en-US" altLang="ja-JP" dirty="0" smtClean="0"/>
              <a:t>37</a:t>
            </a:r>
            <a:r>
              <a:rPr kumimoji="1" lang="ja-JP" altLang="en-US" dirty="0" smtClean="0"/>
              <a:t>年度を選択し、平成</a:t>
            </a:r>
            <a:r>
              <a:rPr kumimoji="1" lang="en-US" altLang="ja-JP" dirty="0" smtClean="0"/>
              <a:t>37</a:t>
            </a:r>
            <a:r>
              <a:rPr kumimoji="1" lang="ja-JP" altLang="en-US" dirty="0" smtClean="0"/>
              <a:t>年度における数値を同様に入力してください。</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91</a:t>
            </a:fld>
            <a:endParaRPr lang="ja-JP" altLang="en-US" dirty="0">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数値の入力が完了したら、画面右上の「メニューに戻る」ボタンをクリックしてください。</a:t>
            </a:r>
            <a:endParaRPr kumimoji="1" lang="en-US" altLang="ja-JP" dirty="0" smtClean="0"/>
          </a:p>
          <a:p>
            <a:r>
              <a:rPr kumimoji="1" lang="ja-JP" altLang="en-US" dirty="0" smtClean="0"/>
              <a:t>入力した内容が保存されます。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92</a:t>
            </a:fld>
            <a:endParaRPr lang="ja-JP" altLang="en-US" dirty="0">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自動的に「保険料額の算定」画面に戻ります。</a:t>
            </a:r>
            <a:endParaRPr kumimoji="1" lang="en-US" altLang="ja-JP" dirty="0" smtClean="0"/>
          </a:p>
          <a:p>
            <a:r>
              <a:rPr kumimoji="1" lang="ja-JP" altLang="en-US" dirty="0" smtClean="0"/>
              <a:t>ここまでの操作で保険料額算出に必要な数値の入力について入力完了となり、メニューの状態が「入力済みです」に変わります。</a:t>
            </a:r>
            <a:endParaRPr kumimoji="1" lang="en-US" altLang="ja-JP" dirty="0" smtClean="0"/>
          </a:p>
          <a:p>
            <a:r>
              <a:rPr kumimoji="1" lang="ja-JP" altLang="en-US" dirty="0" smtClean="0"/>
              <a:t>以上で</a:t>
            </a:r>
            <a:r>
              <a:rPr lang="ja-JP" altLang="en-US" dirty="0" smtClean="0"/>
              <a:t>保険料額の算出に必要な数値が全て登録され、「保険料額の算定」ボタンが使用可能となります。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93</a:t>
            </a:fld>
            <a:endParaRPr lang="ja-JP" altLang="en-US" dirty="0">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保険料額を算出します。</a:t>
            </a:r>
            <a:endParaRPr kumimoji="1" lang="en-US" altLang="ja-JP" dirty="0" smtClean="0"/>
          </a:p>
          <a:p>
            <a:r>
              <a:rPr kumimoji="1" lang="ja-JP" altLang="en-US" dirty="0" smtClean="0"/>
              <a:t>「保険料額の算定」ボタンをクリックしてください。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94</a:t>
            </a:fld>
            <a:endParaRPr lang="ja-JP" altLang="en-US" dirty="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defRPr/>
            </a:pPr>
            <a:r>
              <a:rPr kumimoji="1" lang="ja-JP" altLang="en-US" dirty="0" smtClean="0"/>
              <a:t>以降、画面に沿って進んでいただくと、保険料額の算出が完了し、施策反映値のチェック結果のダウンロード画面が表示されます。</a:t>
            </a:r>
            <a:endParaRPr kumimoji="1" lang="en-US" altLang="ja-JP" dirty="0" smtClean="0"/>
          </a:p>
          <a:p>
            <a:pPr defTabSz="906445">
              <a:defRPr/>
            </a:pPr>
            <a:r>
              <a:rPr kumimoji="1" lang="ja-JP" altLang="en-US" dirty="0" smtClean="0"/>
              <a:t>チェック結果は必ずダウンロードし、確認してください。確認が完了したら「次へ進む」ボタンをクリックします。</a:t>
            </a:r>
            <a:endParaRPr kumimoji="1" lang="en-US" altLang="ja-JP" dirty="0" smtClean="0"/>
          </a:p>
          <a:p>
            <a:r>
              <a:rPr kumimoji="1" lang="ja-JP" altLang="en-US" dirty="0" smtClean="0"/>
              <a:t>以上で保険料額の算定は終了です。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95</a:t>
            </a:fld>
            <a:endParaRPr lang="ja-JP" altLang="en-US" dirty="0">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r>
              <a:rPr kumimoji="1" lang="ja-JP" altLang="en-US" dirty="0" smtClean="0"/>
              <a:t>自動的に「保険料額の内訳の確認」の画面に移り、画面上部の保険料額表示エリアに保険料額の最終結果、</a:t>
            </a:r>
            <a:endParaRPr kumimoji="1" lang="en-US" altLang="ja-JP" dirty="0" smtClean="0"/>
          </a:p>
          <a:p>
            <a:pPr defTabSz="906445"/>
            <a:r>
              <a:rPr kumimoji="1" lang="ja-JP" altLang="en-US" dirty="0" smtClean="0"/>
              <a:t>表中には保険料額（月額）の内訳が表示されます。</a:t>
            </a:r>
            <a:endParaRPr kumimoji="1" lang="en-US" altLang="ja-JP" dirty="0" smtClean="0"/>
          </a:p>
          <a:p>
            <a:pPr defTabSz="906445"/>
            <a:r>
              <a:rPr kumimoji="1" lang="ja-JP" altLang="en-US" dirty="0" smtClean="0"/>
              <a:t>また、「グラフ表示」ボタンをクリックすると、内訳についてグラフで確認することもできます。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96</a:t>
            </a:fld>
            <a:endParaRPr lang="ja-JP" altLang="en-US" dirty="0">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6445">
              <a:defRPr/>
            </a:pPr>
            <a:r>
              <a:rPr kumimoji="1" lang="ja-JP" altLang="en-US" dirty="0" smtClean="0"/>
              <a:t>確認後は「メニューに戻る」ボタンをクリックして戻ります。</a:t>
            </a:r>
          </a:p>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97</a:t>
            </a:fld>
            <a:endParaRPr lang="ja-JP" altLang="en-US" dirty="0">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「保険料額の算定」画面に戻ります。</a:t>
            </a:r>
            <a:endParaRPr kumimoji="1" lang="en-US" altLang="ja-JP" dirty="0" smtClean="0"/>
          </a:p>
          <a:p>
            <a:r>
              <a:rPr kumimoji="1" lang="ja-JP" altLang="en-US" dirty="0" smtClean="0"/>
              <a:t>一度「保険料額の算定」ボタンにより保険料額を計算すると、「保険料額の算定」ボタンがなくなり、</a:t>
            </a:r>
            <a:endParaRPr kumimoji="1" lang="en-US" altLang="ja-JP" dirty="0" smtClean="0"/>
          </a:p>
          <a:p>
            <a:r>
              <a:rPr kumimoji="1" lang="ja-JP" altLang="en-US" dirty="0" smtClean="0"/>
              <a:t>保険料額の算定以降に数値を修正した場合には変更した数値の保存と同時に保険料額が再計算されます。</a:t>
            </a:r>
            <a:endParaRPr kumimoji="1" lang="en-US" altLang="ja-JP" dirty="0" smtClean="0"/>
          </a:p>
          <a:p>
            <a:r>
              <a:rPr kumimoji="1" lang="ja-JP" altLang="en-US" dirty="0" smtClean="0"/>
              <a:t>また、先の保険料額の内訳については、「保険料額の内訳の確認」　ボタンから再度確認することが可能です。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98</a:t>
            </a:fld>
            <a:endParaRPr lang="ja-JP" altLang="en-US" dirty="0">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最後に推計結果を確認します。</a:t>
            </a:r>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99</a:t>
            </a:fld>
            <a:endParaRPr lang="ja-JP" alt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84"/>
            <a:ext cx="84201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FDA2FB35-6735-4DC2-BB3A-83C3A85E255A}" type="datetime1">
              <a:rPr kumimoji="1" lang="ja-JP" altLang="en-US" smtClean="0"/>
              <a:t>2016/10/11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33CB395-E86B-4F4F-9965-4DBCD77992C0}" type="datetime1">
              <a:rPr kumimoji="1" lang="ja-JP" altLang="en-US" smtClean="0"/>
              <a:t>2016/10/11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73"/>
            <a:ext cx="222885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95300" y="274673"/>
            <a:ext cx="652145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8FED009-5DC2-40A1-87BB-F903203790D9}" type="datetime1">
              <a:rPr kumimoji="1" lang="ja-JP" altLang="en-US" smtClean="0"/>
              <a:t>2016/10/11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7"/>
          <p:cNvSpPr>
            <a:spLocks noChangeShapeType="1"/>
          </p:cNvSpPr>
          <p:nvPr/>
        </p:nvSpPr>
        <p:spPr bwMode="gray">
          <a:xfrm>
            <a:off x="415946" y="6591300"/>
            <a:ext cx="9051925" cy="0"/>
          </a:xfrm>
          <a:prstGeom prst="line">
            <a:avLst/>
          </a:prstGeom>
          <a:noFill/>
          <a:ln w="9525">
            <a:solidFill>
              <a:schemeClr val="bg2"/>
            </a:solidFill>
            <a:round/>
            <a:headEnd/>
            <a:tailEnd/>
          </a:ln>
          <a:extLst/>
        </p:spPr>
        <p:txBody>
          <a:bodyPr wrap="none" anchor="ctr"/>
          <a:lstStyle/>
          <a:p>
            <a:pPr fontAlgn="base">
              <a:spcBef>
                <a:spcPct val="0"/>
              </a:spcBef>
              <a:spcAft>
                <a:spcPct val="0"/>
              </a:spcAft>
              <a:defRPr/>
            </a:pPr>
            <a:endParaRPr lang="ja-JP" altLang="en-US" sz="1400" dirty="0">
              <a:solidFill>
                <a:srgbClr val="000000"/>
              </a:solidFill>
            </a:endParaRPr>
          </a:p>
        </p:txBody>
      </p:sp>
      <p:sp>
        <p:nvSpPr>
          <p:cNvPr id="5" name="nakah_line"/>
          <p:cNvSpPr>
            <a:spLocks noChangeShapeType="1"/>
          </p:cNvSpPr>
          <p:nvPr/>
        </p:nvSpPr>
        <p:spPr bwMode="gray">
          <a:xfrm>
            <a:off x="415946" y="3429000"/>
            <a:ext cx="9051925" cy="1588"/>
          </a:xfrm>
          <a:prstGeom prst="line">
            <a:avLst/>
          </a:prstGeom>
          <a:noFill/>
          <a:ln w="12700">
            <a:solidFill>
              <a:schemeClr val="bg2"/>
            </a:solidFill>
            <a:round/>
            <a:headEnd/>
            <a:tailEnd/>
          </a:ln>
          <a:extLst/>
        </p:spPr>
        <p:txBody>
          <a:bodyPr lIns="0" tIns="0" rIns="0" bIns="0" anchor="ctr"/>
          <a:lstStyle/>
          <a:p>
            <a:pPr fontAlgn="base">
              <a:spcBef>
                <a:spcPct val="0"/>
              </a:spcBef>
              <a:spcAft>
                <a:spcPct val="0"/>
              </a:spcAft>
              <a:defRPr/>
            </a:pPr>
            <a:endParaRPr lang="ja-JP" altLang="en-US" sz="1400" dirty="0">
              <a:solidFill>
                <a:srgbClr val="000000"/>
              </a:solidFill>
            </a:endParaRPr>
          </a:p>
        </p:txBody>
      </p:sp>
      <p:sp>
        <p:nvSpPr>
          <p:cNvPr id="6" name="Line 11"/>
          <p:cNvSpPr>
            <a:spLocks noChangeShapeType="1"/>
          </p:cNvSpPr>
          <p:nvPr/>
        </p:nvSpPr>
        <p:spPr bwMode="gray">
          <a:xfrm>
            <a:off x="415946" y="2781300"/>
            <a:ext cx="9051925" cy="1588"/>
          </a:xfrm>
          <a:prstGeom prst="line">
            <a:avLst/>
          </a:prstGeom>
          <a:noFill/>
          <a:ln w="12700">
            <a:solidFill>
              <a:schemeClr val="bg2"/>
            </a:solidFill>
            <a:round/>
            <a:headEnd/>
            <a:tailEnd/>
          </a:ln>
          <a:extLst/>
        </p:spPr>
        <p:txBody>
          <a:bodyPr lIns="0" tIns="0" rIns="0" bIns="0" anchor="ctr"/>
          <a:lstStyle/>
          <a:p>
            <a:pPr fontAlgn="base">
              <a:spcBef>
                <a:spcPct val="0"/>
              </a:spcBef>
              <a:spcAft>
                <a:spcPct val="0"/>
              </a:spcAft>
              <a:defRPr/>
            </a:pPr>
            <a:endParaRPr lang="ja-JP" altLang="en-US" sz="1400" dirty="0">
              <a:solidFill>
                <a:srgbClr val="000000"/>
              </a:solidFill>
            </a:endParaRPr>
          </a:p>
        </p:txBody>
      </p:sp>
      <p:pic>
        <p:nvPicPr>
          <p:cNvPr id="7" name="Picture 16" descr="ヨコカラー中用"/>
          <p:cNvPicPr>
            <a:picLocks noChangeAspect="1" noChangeArrowheads="1"/>
          </p:cNvPicPr>
          <p:nvPr/>
        </p:nvPicPr>
        <p:blipFill>
          <a:blip r:embed="rId2" cstate="print"/>
          <a:srcRect/>
          <a:stretch>
            <a:fillRect/>
          </a:stretch>
        </p:blipFill>
        <p:spPr bwMode="gray">
          <a:xfrm>
            <a:off x="406400" y="188913"/>
            <a:ext cx="9080500" cy="195262"/>
          </a:xfrm>
          <a:prstGeom prst="rect">
            <a:avLst/>
          </a:prstGeom>
          <a:noFill/>
          <a:ln w="9525">
            <a:noFill/>
            <a:miter lim="800000"/>
            <a:headEnd/>
            <a:tailEnd/>
          </a:ln>
        </p:spPr>
      </p:pic>
      <p:sp>
        <p:nvSpPr>
          <p:cNvPr id="1249294" name="Rectangle 14"/>
          <p:cNvSpPr>
            <a:spLocks noGrp="1" noChangeArrowheads="1"/>
          </p:cNvSpPr>
          <p:nvPr>
            <p:ph type="subTitle" idx="1"/>
          </p:nvPr>
        </p:nvSpPr>
        <p:spPr>
          <a:xfrm>
            <a:off x="1497034" y="4005264"/>
            <a:ext cx="6911975" cy="215444"/>
          </a:xfrm>
          <a:extLst/>
        </p:spPr>
        <p:txBody>
          <a:bodyPr/>
          <a:lstStyle>
            <a:lvl1pPr>
              <a:defRPr sz="1400"/>
            </a:lvl1pPr>
          </a:lstStyle>
          <a:p>
            <a:pPr lvl="0"/>
            <a:r>
              <a:rPr lang="ja-JP" altLang="en-US" noProof="0" smtClean="0"/>
              <a:t>マスター サブタイトルの書式設定</a:t>
            </a:r>
          </a:p>
        </p:txBody>
      </p:sp>
      <p:sp>
        <p:nvSpPr>
          <p:cNvPr id="1249295" name="Rectangle 15"/>
          <p:cNvSpPr>
            <a:spLocks noGrp="1" noChangeArrowheads="1"/>
          </p:cNvSpPr>
          <p:nvPr>
            <p:ph type="ctrTitle"/>
          </p:nvPr>
        </p:nvSpPr>
        <p:spPr>
          <a:xfrm>
            <a:off x="636609" y="2781300"/>
            <a:ext cx="8637587" cy="647700"/>
          </a:xfrm>
          <a:extLst/>
        </p:spPr>
        <p:txBody>
          <a:bodyPr lIns="0" bIns="0" anchor="ctr"/>
          <a:lstStyle>
            <a:lvl1pPr algn="ctr">
              <a:defRPr kumimoji="0"/>
            </a:lvl1pPr>
          </a:lstStyle>
          <a:p>
            <a:pPr lvl="0"/>
            <a:r>
              <a:rPr lang="ja-JP" altLang="en-US" noProof="0" smtClean="0"/>
              <a:t>マスタ タイトルの書式設定</a:t>
            </a:r>
            <a:endParaRPr lang="en-US" noProof="0" smtClean="0"/>
          </a:p>
        </p:txBody>
      </p:sp>
      <p:sp>
        <p:nvSpPr>
          <p:cNvPr id="8" name="Rectangle 6"/>
          <p:cNvSpPr>
            <a:spLocks noGrp="1" noChangeArrowheads="1"/>
          </p:cNvSpPr>
          <p:nvPr>
            <p:ph type="ftr" sz="quarter" idx="10"/>
          </p:nvPr>
        </p:nvSpPr>
        <p:spPr/>
        <p:txBody>
          <a:bodyPr/>
          <a:lstStyle>
            <a:lvl1pPr>
              <a:defRPr/>
            </a:lvl1pPr>
          </a:lstStyle>
          <a:p>
            <a:pPr>
              <a:defRPr/>
            </a:pPr>
            <a:endParaRPr lang="en-US" altLang="ja-JP" dirty="0"/>
          </a:p>
        </p:txBody>
      </p:sp>
      <p:sp>
        <p:nvSpPr>
          <p:cNvPr id="9" name="Rectangle 12"/>
          <p:cNvSpPr>
            <a:spLocks noGrp="1" noChangeArrowheads="1"/>
          </p:cNvSpPr>
          <p:nvPr>
            <p:ph type="sldNum" sz="quarter" idx="11"/>
          </p:nvPr>
        </p:nvSpPr>
        <p:spPr/>
        <p:txBody>
          <a:bodyPr/>
          <a:lstStyle>
            <a:lvl1pPr>
              <a:defRPr/>
            </a:lvl1pPr>
          </a:lstStyle>
          <a:p>
            <a:pPr>
              <a:defRPr/>
            </a:pPr>
            <a:fld id="{86A28FA6-4EC5-404C-B8A2-BFCF4DDB761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006827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pPr>
              <a:defRPr/>
            </a:pPr>
            <a:fld id="{8B92674F-11DF-4CFD-AD53-E0A3792E98CC}"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442054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40"/>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638" y="4099157"/>
            <a:ext cx="8420100" cy="30777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6"/>
          <p:cNvSpPr>
            <a:spLocks noGrp="1" noChangeArrowheads="1"/>
          </p:cNvSpPr>
          <p:nvPr>
            <p:ph type="sldNum" sz="quarter" idx="10"/>
          </p:nvPr>
        </p:nvSpPr>
        <p:spPr>
          <a:ln/>
        </p:spPr>
        <p:txBody>
          <a:bodyPr/>
          <a:lstStyle>
            <a:lvl1pPr>
              <a:defRPr/>
            </a:lvl1pPr>
          </a:lstStyle>
          <a:p>
            <a:pPr>
              <a:defRPr/>
            </a:pPr>
            <a:fld id="{6625EB36-D20B-46EB-BB13-B736D5CA1E98}"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24674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560388" y="1123951"/>
            <a:ext cx="4387850" cy="19082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100641" y="1123951"/>
            <a:ext cx="4389437" cy="19082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sldNum" sz="quarter" idx="10"/>
          </p:nvPr>
        </p:nvSpPr>
        <p:spPr>
          <a:ln/>
        </p:spPr>
        <p:txBody>
          <a:bodyPr/>
          <a:lstStyle>
            <a:lvl1pPr>
              <a:defRPr/>
            </a:lvl1pPr>
          </a:lstStyle>
          <a:p>
            <a:pPr>
              <a:defRPr/>
            </a:pPr>
            <a:fld id="{40DF7164-3704-4C31-91C5-3792A9C2E155}"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2447157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805543"/>
            <a:ext cx="4376738" cy="3693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914"/>
            <a:ext cx="4376738" cy="16619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397" y="1805543"/>
            <a:ext cx="4378325" cy="3693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397" y="2174914"/>
            <a:ext cx="4378325" cy="16619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sldNum" sz="quarter" idx="10"/>
          </p:nvPr>
        </p:nvSpPr>
        <p:spPr>
          <a:ln/>
        </p:spPr>
        <p:txBody>
          <a:bodyPr/>
          <a:lstStyle>
            <a:lvl1pPr>
              <a:defRPr/>
            </a:lvl1pPr>
          </a:lstStyle>
          <a:p>
            <a:pPr>
              <a:defRPr/>
            </a:pPr>
            <a:fld id="{6D80253C-35D8-4A7B-A70E-4A87C2539439}" type="slidenum">
              <a:rPr lang="en-US" altLang="ja-JP">
                <a:solidFill>
                  <a:srgbClr val="000000"/>
                </a:solidFill>
              </a:rPr>
              <a:pPr>
                <a:defRPr/>
              </a:pPr>
              <a:t>‹#›</a:t>
            </a:fld>
            <a:endParaRPr lang="en-US" altLang="ja-JP" dirty="0">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997030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6"/>
          <p:cNvSpPr>
            <a:spLocks noGrp="1" noChangeArrowheads="1"/>
          </p:cNvSpPr>
          <p:nvPr>
            <p:ph type="sldNum" sz="quarter" idx="10"/>
          </p:nvPr>
        </p:nvSpPr>
        <p:spPr>
          <a:ln/>
        </p:spPr>
        <p:txBody>
          <a:bodyPr/>
          <a:lstStyle>
            <a:lvl1pPr>
              <a:defRPr/>
            </a:lvl1pPr>
          </a:lstStyle>
          <a:p>
            <a:pPr>
              <a:defRPr/>
            </a:pPr>
            <a:fld id="{11B5DD6C-237A-46F5-A6CC-32ADF5276304}" type="slidenum">
              <a:rPr lang="en-US" altLang="ja-JP">
                <a:solidFill>
                  <a:srgbClr val="000000"/>
                </a:solidFill>
              </a:rPr>
              <a:pPr>
                <a:defRPr/>
              </a:pPr>
              <a:t>‹#›</a:t>
            </a:fld>
            <a:endParaRPr lang="en-US" altLang="ja-JP" dirty="0">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3685902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E2ABD32-EB8A-4565-84FA-FE57A8E8B249}" type="slidenum">
              <a:rPr lang="en-US" altLang="ja-JP">
                <a:solidFill>
                  <a:srgbClr val="000000"/>
                </a:solidFill>
              </a:rPr>
              <a:pPr>
                <a:defRPr/>
              </a:pPr>
              <a:t>‹#›</a:t>
            </a:fld>
            <a:endParaRPr lang="en-US" altLang="ja-JP" dirty="0">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979672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8" y="273050"/>
            <a:ext cx="3259138" cy="1162050"/>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3499" y="273081"/>
            <a:ext cx="5537201" cy="2191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8" y="1435101"/>
            <a:ext cx="3259138"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6D04AB16-7E12-44B6-86D5-331E0C6173BA}"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619043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F900A8E-610F-44AD-A025-5F5D6E944BFD}" type="datetime1">
              <a:rPr kumimoji="1" lang="ja-JP" altLang="en-US" smtClean="0"/>
              <a:t>2016/10/11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513" y="612778"/>
            <a:ext cx="5943600" cy="4924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ー 3"/>
          <p:cNvSpPr>
            <a:spLocks noGrp="1"/>
          </p:cNvSpPr>
          <p:nvPr>
            <p:ph type="body" sz="half" idx="2"/>
          </p:nvPr>
        </p:nvSpPr>
        <p:spPr>
          <a:xfrm>
            <a:off x="1941513" y="5367338"/>
            <a:ext cx="5943600"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9E449149-3A65-4B88-89B1-B57666225BEF}"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991470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332288" y="1123950"/>
            <a:ext cx="3157788" cy="1526572"/>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pPr>
              <a:defRPr/>
            </a:pPr>
            <a:fld id="{E3EB64A8-45BF-454B-BBE1-DA7A5A6D30E6}"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4146205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221540" y="330200"/>
            <a:ext cx="2268537" cy="230505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5234790" y="330200"/>
            <a:ext cx="1834348" cy="23050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pPr>
              <a:defRPr/>
            </a:pPr>
            <a:fld id="{12DD0A62-CB33-4CD0-BCBA-90B40D85B2BD}"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290872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7"/>
          <p:cNvSpPr>
            <a:spLocks noChangeShapeType="1"/>
          </p:cNvSpPr>
          <p:nvPr/>
        </p:nvSpPr>
        <p:spPr bwMode="gray">
          <a:xfrm>
            <a:off x="415925" y="6591300"/>
            <a:ext cx="905192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1400" dirty="0" smtClean="0">
              <a:solidFill>
                <a:srgbClr val="000000"/>
              </a:solidFill>
            </a:endParaRPr>
          </a:p>
        </p:txBody>
      </p:sp>
      <p:sp>
        <p:nvSpPr>
          <p:cNvPr id="5" name="nakah_line"/>
          <p:cNvSpPr>
            <a:spLocks noChangeShapeType="1"/>
          </p:cNvSpPr>
          <p:nvPr/>
        </p:nvSpPr>
        <p:spPr bwMode="gray">
          <a:xfrm>
            <a:off x="415925" y="3429000"/>
            <a:ext cx="9051925"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0" tIns="0" rIns="0" bIns="0" anchor="ctr"/>
          <a:lstStyle/>
          <a:p>
            <a:pPr fontAlgn="base">
              <a:spcBef>
                <a:spcPct val="0"/>
              </a:spcBef>
              <a:spcAft>
                <a:spcPct val="0"/>
              </a:spcAft>
            </a:pPr>
            <a:endParaRPr lang="ja-JP" altLang="en-US" sz="1400" dirty="0" smtClean="0">
              <a:solidFill>
                <a:srgbClr val="000000"/>
              </a:solidFill>
            </a:endParaRPr>
          </a:p>
        </p:txBody>
      </p:sp>
      <p:sp>
        <p:nvSpPr>
          <p:cNvPr id="6" name="Line 11"/>
          <p:cNvSpPr>
            <a:spLocks noChangeShapeType="1"/>
          </p:cNvSpPr>
          <p:nvPr/>
        </p:nvSpPr>
        <p:spPr bwMode="gray">
          <a:xfrm>
            <a:off x="415925" y="2781300"/>
            <a:ext cx="9051925"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0" tIns="0" rIns="0" bIns="0" anchor="ctr"/>
          <a:lstStyle/>
          <a:p>
            <a:pPr fontAlgn="base">
              <a:spcBef>
                <a:spcPct val="0"/>
              </a:spcBef>
              <a:spcAft>
                <a:spcPct val="0"/>
              </a:spcAft>
            </a:pPr>
            <a:endParaRPr lang="ja-JP" altLang="en-US" sz="1400" dirty="0" smtClean="0">
              <a:solidFill>
                <a:srgbClr val="000000"/>
              </a:solidFill>
            </a:endParaRPr>
          </a:p>
        </p:txBody>
      </p:sp>
      <p:pic>
        <p:nvPicPr>
          <p:cNvPr id="7" name="Picture 16" descr="ヨコカラー中用"/>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06400" y="188913"/>
            <a:ext cx="908050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94" name="Rectangle 14"/>
          <p:cNvSpPr>
            <a:spLocks noGrp="1" noChangeArrowheads="1"/>
          </p:cNvSpPr>
          <p:nvPr>
            <p:ph type="subTitle" idx="1"/>
          </p:nvPr>
        </p:nvSpPr>
        <p:spPr>
          <a:xfrm>
            <a:off x="1497013" y="4005263"/>
            <a:ext cx="6911975" cy="212725"/>
          </a:xfrm>
          <a:extLst/>
        </p:spPr>
        <p:txBody>
          <a:bodyPr/>
          <a:lstStyle>
            <a:lvl1pPr>
              <a:defRPr sz="1400"/>
            </a:lvl1pPr>
          </a:lstStyle>
          <a:p>
            <a:pPr lvl="0"/>
            <a:r>
              <a:rPr lang="ja-JP" altLang="en-US" noProof="0" smtClean="0"/>
              <a:t>マスター サブタイトルの書式設定</a:t>
            </a:r>
          </a:p>
        </p:txBody>
      </p:sp>
      <p:sp>
        <p:nvSpPr>
          <p:cNvPr id="1249295" name="Rectangle 15"/>
          <p:cNvSpPr>
            <a:spLocks noGrp="1" noChangeArrowheads="1"/>
          </p:cNvSpPr>
          <p:nvPr>
            <p:ph type="ctrTitle"/>
          </p:nvPr>
        </p:nvSpPr>
        <p:spPr>
          <a:xfrm>
            <a:off x="636588" y="2781300"/>
            <a:ext cx="8637587" cy="647700"/>
          </a:xfrm>
          <a:extLst/>
        </p:spPr>
        <p:txBody>
          <a:bodyPr lIns="0" bIns="0" anchor="ctr"/>
          <a:lstStyle>
            <a:lvl1pPr algn="ctr">
              <a:defRPr kumimoji="0"/>
            </a:lvl1pPr>
          </a:lstStyle>
          <a:p>
            <a:pPr lvl="0"/>
            <a:r>
              <a:rPr lang="ja-JP" altLang="en-US" noProof="0" smtClean="0"/>
              <a:t>マスタ タイトルの書式設定</a:t>
            </a:r>
            <a:endParaRPr lang="en-US" noProof="0" smtClean="0"/>
          </a:p>
        </p:txBody>
      </p:sp>
      <p:sp>
        <p:nvSpPr>
          <p:cNvPr id="8" name="Rectangle 6"/>
          <p:cNvSpPr>
            <a:spLocks noGrp="1" noChangeArrowheads="1"/>
          </p:cNvSpPr>
          <p:nvPr>
            <p:ph type="ftr" sz="quarter" idx="10"/>
          </p:nvPr>
        </p:nvSpPr>
        <p:spPr/>
        <p:txBody>
          <a:bodyPr/>
          <a:lstStyle>
            <a:lvl1pPr>
              <a:defRPr/>
            </a:lvl1pPr>
          </a:lstStyle>
          <a:p>
            <a:pPr>
              <a:defRPr/>
            </a:pPr>
            <a:endParaRPr lang="en-US" altLang="ja-JP" dirty="0"/>
          </a:p>
        </p:txBody>
      </p:sp>
      <p:sp>
        <p:nvSpPr>
          <p:cNvPr id="9" name="Rectangle 12"/>
          <p:cNvSpPr>
            <a:spLocks noGrp="1" noChangeArrowheads="1"/>
          </p:cNvSpPr>
          <p:nvPr>
            <p:ph type="sldNum" sz="quarter" idx="11"/>
          </p:nvPr>
        </p:nvSpPr>
        <p:spPr/>
        <p:txBody>
          <a:bodyPr/>
          <a:lstStyle>
            <a:lvl1pPr>
              <a:defRPr/>
            </a:lvl1pPr>
          </a:lstStyle>
          <a:p>
            <a:pPr>
              <a:defRPr/>
            </a:pPr>
            <a:fld id="{6618CCF6-A717-44FD-952F-F1DF351629F5}"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592230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pPr>
              <a:defRPr/>
            </a:pPr>
            <a:fld id="{0C36D578-5CBF-41A6-A90F-62C4C8B4CCF0}"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3339036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6"/>
          <p:cNvSpPr>
            <a:spLocks noGrp="1" noChangeArrowheads="1"/>
          </p:cNvSpPr>
          <p:nvPr>
            <p:ph type="sldNum" sz="quarter" idx="10"/>
          </p:nvPr>
        </p:nvSpPr>
        <p:spPr>
          <a:ln/>
        </p:spPr>
        <p:txBody>
          <a:bodyPr/>
          <a:lstStyle>
            <a:lvl1pPr>
              <a:defRPr/>
            </a:lvl1pPr>
          </a:lstStyle>
          <a:p>
            <a:pPr>
              <a:defRPr/>
            </a:pPr>
            <a:fld id="{00CE7215-CBE2-41B7-9494-8C4D7E7795B8}"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3139556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560388" y="1123950"/>
            <a:ext cx="4387850" cy="1511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100638" y="1123950"/>
            <a:ext cx="4389437" cy="1511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sldNum" sz="quarter" idx="10"/>
          </p:nvPr>
        </p:nvSpPr>
        <p:spPr>
          <a:ln/>
        </p:spPr>
        <p:txBody>
          <a:bodyPr/>
          <a:lstStyle>
            <a:lvl1pPr>
              <a:defRPr/>
            </a:lvl1pPr>
          </a:lstStyle>
          <a:p>
            <a:pPr>
              <a:defRPr/>
            </a:pPr>
            <a:fld id="{42512ECE-540A-42CC-8FFA-54E7D42A9A51}"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4256330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sldNum" sz="quarter" idx="10"/>
          </p:nvPr>
        </p:nvSpPr>
        <p:spPr>
          <a:ln/>
        </p:spPr>
        <p:txBody>
          <a:bodyPr/>
          <a:lstStyle>
            <a:lvl1pPr>
              <a:defRPr/>
            </a:lvl1pPr>
          </a:lstStyle>
          <a:p>
            <a:pPr>
              <a:defRPr/>
            </a:pPr>
            <a:fld id="{C6C45BAA-FC45-4999-837B-9CA2FEA8B9EF}" type="slidenum">
              <a:rPr lang="en-US" altLang="ja-JP">
                <a:solidFill>
                  <a:srgbClr val="000000"/>
                </a:solidFill>
              </a:rPr>
              <a:pPr>
                <a:defRPr/>
              </a:pPr>
              <a:t>‹#›</a:t>
            </a:fld>
            <a:endParaRPr lang="en-US" altLang="ja-JP" dirty="0">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3486221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6"/>
          <p:cNvSpPr>
            <a:spLocks noGrp="1" noChangeArrowheads="1"/>
          </p:cNvSpPr>
          <p:nvPr>
            <p:ph type="sldNum" sz="quarter" idx="10"/>
          </p:nvPr>
        </p:nvSpPr>
        <p:spPr>
          <a:ln/>
        </p:spPr>
        <p:txBody>
          <a:bodyPr/>
          <a:lstStyle>
            <a:lvl1pPr>
              <a:defRPr/>
            </a:lvl1pPr>
          </a:lstStyle>
          <a:p>
            <a:pPr>
              <a:defRPr/>
            </a:pPr>
            <a:fld id="{770A35BE-D1D5-4CE2-B944-6E3FD0D2AF2D}" type="slidenum">
              <a:rPr lang="en-US" altLang="ja-JP">
                <a:solidFill>
                  <a:srgbClr val="000000"/>
                </a:solidFill>
              </a:rPr>
              <a:pPr>
                <a:defRPr/>
              </a:pPr>
              <a:t>‹#›</a:t>
            </a:fld>
            <a:endParaRPr lang="en-US" altLang="ja-JP" dirty="0">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2345569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BD80360-BE89-4437-8A2E-05EDC6E02067}" type="slidenum">
              <a:rPr lang="en-US" altLang="ja-JP">
                <a:solidFill>
                  <a:srgbClr val="000000"/>
                </a:solidFill>
              </a:rPr>
              <a:pPr>
                <a:defRPr/>
              </a:pPr>
              <a:t>‹#›</a:t>
            </a:fld>
            <a:endParaRPr lang="en-US" altLang="ja-JP" dirty="0">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790395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59"/>
            <a:ext cx="84201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C7C6AD9E-3683-4468-894B-DB6A6C1322A8}" type="datetime1">
              <a:rPr kumimoji="1" lang="ja-JP" altLang="en-US" smtClean="0"/>
              <a:t>2016/10/11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4CF1C339-9AEB-4A60-B5D4-C52E7D405DC0}"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2028984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ー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880BEE10-6AE4-4A46-83FC-8AAAEE093D5F}"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02342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pPr>
              <a:defRPr/>
            </a:pPr>
            <a:fld id="{FCA0392A-64AA-40A2-8716-A827DED9C9BC}"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935923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221538" y="330200"/>
            <a:ext cx="2268537" cy="230505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15925" y="330200"/>
            <a:ext cx="6653213" cy="23050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pPr>
              <a:defRPr/>
            </a:pPr>
            <a:fld id="{0107B610-63D4-4106-9F91-CC4050B62373}"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3022770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72BCC068-F405-42BB-BCA9-4A6EE1F245A6}" type="datetime1">
              <a:rPr kumimoji="1" lang="ja-JP" altLang="en-US" smtClean="0"/>
              <a:t>2016/10/11</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9B7C0520-B56C-46EF-BDBF-25D361BEB747}" type="datetime1">
              <a:rPr kumimoji="1" lang="ja-JP" altLang="en-US" smtClean="0"/>
              <a:t>2016/10/11</a:t>
            </a:fld>
            <a:endParaRPr kumimoji="1" lang="ja-JP" altLang="en-US" dirty="0"/>
          </a:p>
        </p:txBody>
      </p:sp>
      <p:sp>
        <p:nvSpPr>
          <p:cNvPr id="8" name="フッター プレースホルダ 7"/>
          <p:cNvSpPr>
            <a:spLocks noGrp="1"/>
          </p:cNvSpPr>
          <p:nvPr>
            <p:ph type="ftr" sz="quarter" idx="11"/>
          </p:nvPr>
        </p:nvSpPr>
        <p:spPr/>
        <p:txBody>
          <a:bodyPr/>
          <a:lstStyle/>
          <a:p>
            <a:endParaRPr kumimoji="1" lang="ja-JP" altLang="en-US" dirty="0"/>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66FD868-6464-40A1-A3A5-273225E1565C}" type="datetime1">
              <a:rPr kumimoji="1" lang="ja-JP" altLang="en-US" smtClean="0"/>
              <a:t>2016/10/11</a:t>
            </a:fld>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dirty="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6ED3741-D5D1-450D-B011-EDE7484028EA}" type="datetime1">
              <a:rPr kumimoji="1" lang="ja-JP" altLang="en-US" smtClean="0"/>
              <a:t>2016/10/11</a:t>
            </a:fld>
            <a:endParaRPr kumimoji="1" lang="ja-JP" altLang="en-US" dirty="0"/>
          </a:p>
        </p:txBody>
      </p:sp>
      <p:sp>
        <p:nvSpPr>
          <p:cNvPr id="3" name="フッター プレースホルダ 2"/>
          <p:cNvSpPr>
            <a:spLocks noGrp="1"/>
          </p:cNvSpPr>
          <p:nvPr>
            <p:ph type="ftr" sz="quarter" idx="11"/>
          </p:nvPr>
        </p:nvSpPr>
        <p:spPr/>
        <p:txBody>
          <a:bodyPr/>
          <a:lstStyle/>
          <a:p>
            <a:endParaRPr kumimoji="1" lang="ja-JP" altLang="en-US" dirty="0"/>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872972" y="27308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0B305F20-4686-4146-997E-F9412ED440AA}" type="datetime1">
              <a:rPr kumimoji="1" lang="ja-JP" altLang="en-US" smtClean="0"/>
              <a:t>2016/10/11</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E9B65C4-6843-4417-9865-BDA83CDD9EF1}" type="datetime1">
              <a:rPr kumimoji="1" lang="ja-JP" altLang="en-US" smtClean="0"/>
              <a:t>2016/10/11</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95300" y="635640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3D7F2-07E1-490B-BA4F-B29ED92DB51C}" type="datetime1">
              <a:rPr kumimoji="1" lang="ja-JP" altLang="en-US" smtClean="0"/>
              <a:t>2016/10/11</a:t>
            </a:fld>
            <a:endParaRPr kumimoji="1" lang="ja-JP" altLang="en-US" dirty="0"/>
          </a:p>
        </p:txBody>
      </p:sp>
      <p:sp>
        <p:nvSpPr>
          <p:cNvPr id="5" name="フッター プレースホルダ 4"/>
          <p:cNvSpPr>
            <a:spLocks noGrp="1"/>
          </p:cNvSpPr>
          <p:nvPr>
            <p:ph type="ftr" sz="quarter" idx="3"/>
          </p:nvPr>
        </p:nvSpPr>
        <p:spPr>
          <a:xfrm>
            <a:off x="3384550" y="635640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7099300" y="635640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pPr/>
              <a:t>‹#›</a:t>
            </a:fld>
            <a:endParaRPr kumimoji="1"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2" descr="ヨコカラー中用"/>
          <p:cNvPicPr>
            <a:picLocks noChangeAspect="1" noChangeArrowheads="1"/>
          </p:cNvPicPr>
          <p:nvPr/>
        </p:nvPicPr>
        <p:blipFill>
          <a:blip r:embed="rId13" cstate="print"/>
          <a:srcRect/>
          <a:stretch>
            <a:fillRect/>
          </a:stretch>
        </p:blipFill>
        <p:spPr bwMode="gray">
          <a:xfrm>
            <a:off x="406400" y="188913"/>
            <a:ext cx="9080500" cy="195262"/>
          </a:xfrm>
          <a:prstGeom prst="rect">
            <a:avLst/>
          </a:prstGeom>
          <a:noFill/>
          <a:ln w="9525">
            <a:noFill/>
            <a:miter lim="800000"/>
            <a:headEnd/>
            <a:tailEnd/>
          </a:ln>
        </p:spPr>
      </p:pic>
      <p:sp>
        <p:nvSpPr>
          <p:cNvPr id="13315" name="Rectangle 3"/>
          <p:cNvSpPr>
            <a:spLocks noGrp="1" noChangeArrowheads="1"/>
          </p:cNvSpPr>
          <p:nvPr>
            <p:ph type="title"/>
          </p:nvPr>
        </p:nvSpPr>
        <p:spPr bwMode="gray">
          <a:xfrm>
            <a:off x="415946" y="330200"/>
            <a:ext cx="9051925" cy="482600"/>
          </a:xfrm>
          <a:prstGeom prst="rect">
            <a:avLst/>
          </a:prstGeom>
          <a:noFill/>
          <a:ln w="9525">
            <a:noFill/>
            <a:miter lim="800000"/>
            <a:headEnd/>
            <a:tailEnd/>
          </a:ln>
        </p:spPr>
        <p:txBody>
          <a:bodyPr vert="horz" wrap="square" lIns="144000" tIns="0" rIns="0" bIns="54000" numCol="1" anchor="b" anchorCtr="0" compatLnSpc="1">
            <a:prstTxWarp prst="textNoShape">
              <a:avLst/>
            </a:prstTxWarp>
          </a:bodyPr>
          <a:lstStyle/>
          <a:p>
            <a:pPr lvl="0"/>
            <a:r>
              <a:rPr lang="ja-JP" altLang="en-US" smtClean="0"/>
              <a:t>マスター タイトルの書式設定</a:t>
            </a:r>
          </a:p>
        </p:txBody>
      </p:sp>
      <p:sp>
        <p:nvSpPr>
          <p:cNvPr id="13316" name="Rectangle 5"/>
          <p:cNvSpPr>
            <a:spLocks noGrp="1" noChangeArrowheads="1"/>
          </p:cNvSpPr>
          <p:nvPr>
            <p:ph type="body" idx="1"/>
          </p:nvPr>
        </p:nvSpPr>
        <p:spPr bwMode="gray">
          <a:xfrm>
            <a:off x="560391" y="1123950"/>
            <a:ext cx="8929687" cy="152657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248262" name="Rectangle 6"/>
          <p:cNvSpPr>
            <a:spLocks noGrp="1" noChangeArrowheads="1"/>
          </p:cNvSpPr>
          <p:nvPr>
            <p:ph type="sldNum" sz="quarter" idx="4"/>
          </p:nvPr>
        </p:nvSpPr>
        <p:spPr bwMode="gray">
          <a:xfrm>
            <a:off x="4711700" y="6591300"/>
            <a:ext cx="469900" cy="2540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fontAlgn="base">
              <a:buFontTx/>
              <a:buNone/>
              <a:defRPr sz="1200">
                <a:latin typeface="Arial" charset="0"/>
                <a:ea typeface="ＭＳ Ｐゴシック" pitchFamily="50" charset="-128"/>
              </a:defRPr>
            </a:lvl1pPr>
          </a:lstStyle>
          <a:p>
            <a:pPr>
              <a:spcBef>
                <a:spcPct val="0"/>
              </a:spcBef>
              <a:spcAft>
                <a:spcPct val="0"/>
              </a:spcAft>
              <a:defRPr/>
            </a:pPr>
            <a:fld id="{F98328C2-28D3-44E6-9379-BED1157A9837}" type="slidenum">
              <a:rPr lang="en-US" altLang="ja-JP">
                <a:solidFill>
                  <a:srgbClr val="000000"/>
                </a:solidFill>
              </a:rPr>
              <a:pPr>
                <a:spcBef>
                  <a:spcPct val="0"/>
                </a:spcBef>
                <a:spcAft>
                  <a:spcPct val="0"/>
                </a:spcAft>
                <a:defRPr/>
              </a:pPr>
              <a:t>‹#›</a:t>
            </a:fld>
            <a:endParaRPr lang="en-US" altLang="ja-JP" dirty="0">
              <a:solidFill>
                <a:srgbClr val="000000"/>
              </a:solidFill>
            </a:endParaRPr>
          </a:p>
        </p:txBody>
      </p:sp>
      <p:sp>
        <p:nvSpPr>
          <p:cNvPr id="2054" name="Line 7"/>
          <p:cNvSpPr>
            <a:spLocks noChangeShapeType="1"/>
          </p:cNvSpPr>
          <p:nvPr/>
        </p:nvSpPr>
        <p:spPr bwMode="gray">
          <a:xfrm>
            <a:off x="415946" y="6591300"/>
            <a:ext cx="9051925" cy="0"/>
          </a:xfrm>
          <a:prstGeom prst="line">
            <a:avLst/>
          </a:prstGeom>
          <a:noFill/>
          <a:ln w="9525">
            <a:solidFill>
              <a:schemeClr val="bg2"/>
            </a:solidFill>
            <a:round/>
            <a:headEnd/>
            <a:tailEnd/>
          </a:ln>
          <a:extLst/>
        </p:spPr>
        <p:txBody>
          <a:bodyPr wrap="none" anchor="ctr"/>
          <a:lstStyle/>
          <a:p>
            <a:pPr fontAlgn="base">
              <a:spcBef>
                <a:spcPct val="0"/>
              </a:spcBef>
              <a:spcAft>
                <a:spcPct val="0"/>
              </a:spcAft>
              <a:defRPr/>
            </a:pPr>
            <a:endParaRPr lang="ja-JP" altLang="en-US" sz="1400" dirty="0">
              <a:solidFill>
                <a:srgbClr val="000000"/>
              </a:solidFill>
            </a:endParaRPr>
          </a:p>
        </p:txBody>
      </p:sp>
      <p:sp>
        <p:nvSpPr>
          <p:cNvPr id="1248264" name="Rectangle 8"/>
          <p:cNvSpPr>
            <a:spLocks noGrp="1" noChangeArrowheads="1"/>
          </p:cNvSpPr>
          <p:nvPr>
            <p:ph type="ftr" sz="quarter" idx="3"/>
          </p:nvPr>
        </p:nvSpPr>
        <p:spPr bwMode="gray">
          <a:xfrm>
            <a:off x="381022" y="6654800"/>
            <a:ext cx="3598863" cy="152400"/>
          </a:xfrm>
          <a:prstGeom prst="rect">
            <a:avLst/>
          </a:prstGeom>
          <a:noFill/>
          <a:ln>
            <a:noFill/>
          </a:ln>
          <a:effectLst/>
          <a:extLst/>
        </p:spPr>
        <p:txBody>
          <a:bodyPr vert="horz" wrap="square" lIns="0" tIns="0" rIns="0" bIns="0" numCol="1" anchor="ctr" anchorCtr="0" compatLnSpc="1">
            <a:prstTxWarp prst="textNoShape">
              <a:avLst/>
            </a:prstTxWarp>
            <a:spAutoFit/>
          </a:bodyPr>
          <a:lstStyle>
            <a:lvl1pPr algn="l" fontAlgn="b">
              <a:buFontTx/>
              <a:buNone/>
              <a:defRPr sz="1000">
                <a:solidFill>
                  <a:srgbClr val="ACACAC"/>
                </a:solidFill>
                <a:latin typeface="Arial" charset="0"/>
                <a:ea typeface="ＭＳ Ｐゴシック" pitchFamily="50" charset="-128"/>
              </a:defRPr>
            </a:lvl1pPr>
          </a:lstStyle>
          <a:p>
            <a:pPr>
              <a:spcBef>
                <a:spcPct val="0"/>
              </a:spcBef>
              <a:spcAft>
                <a:spcPct val="0"/>
              </a:spcAft>
              <a:defRPr/>
            </a:pPr>
            <a:endParaRPr lang="en-US" altLang="ja-JP" dirty="0"/>
          </a:p>
        </p:txBody>
      </p:sp>
      <p:sp>
        <p:nvSpPr>
          <p:cNvPr id="2056" name="title_line"/>
          <p:cNvSpPr>
            <a:spLocks noChangeShapeType="1"/>
          </p:cNvSpPr>
          <p:nvPr/>
        </p:nvSpPr>
        <p:spPr bwMode="gray">
          <a:xfrm>
            <a:off x="415946" y="812800"/>
            <a:ext cx="9051925" cy="1588"/>
          </a:xfrm>
          <a:prstGeom prst="line">
            <a:avLst/>
          </a:prstGeom>
          <a:noFill/>
          <a:ln w="12700">
            <a:solidFill>
              <a:schemeClr val="bg2"/>
            </a:solidFill>
            <a:round/>
            <a:headEnd/>
            <a:tailEnd/>
          </a:ln>
          <a:extLst/>
        </p:spPr>
        <p:txBody>
          <a:bodyPr lIns="0" tIns="0" rIns="0" bIns="0" anchor="ctr"/>
          <a:lstStyle/>
          <a:p>
            <a:pPr fontAlgn="base">
              <a:spcBef>
                <a:spcPct val="0"/>
              </a:spcBef>
              <a:spcAft>
                <a:spcPct val="0"/>
              </a:spcAft>
              <a:defRPr/>
            </a:pPr>
            <a:endParaRPr lang="ja-JP" altLang="en-US" sz="1400" dirty="0">
              <a:solidFill>
                <a:srgbClr val="000000"/>
              </a:solidFill>
            </a:endParaRPr>
          </a:p>
        </p:txBody>
      </p:sp>
    </p:spTree>
    <p:extLst>
      <p:ext uri="{BB962C8B-B14F-4D97-AF65-F5344CB8AC3E}">
        <p14:creationId xmlns:p14="http://schemas.microsoft.com/office/powerpoint/2010/main" val="303781085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hf hdr="0" ftr="0" dt="0"/>
  <p:txStyles>
    <p:titleStyle>
      <a:lvl1pPr algn="l" rtl="0" eaLnBrk="0" fontAlgn="base" hangingPunct="0">
        <a:spcBef>
          <a:spcPct val="0"/>
        </a:spcBef>
        <a:spcAft>
          <a:spcPct val="0"/>
        </a:spcAft>
        <a:buClr>
          <a:srgbClr val="5F5F5F"/>
        </a:buClr>
        <a:defRPr kumimoji="1" sz="2400" b="1">
          <a:solidFill>
            <a:schemeClr val="tx1"/>
          </a:solidFill>
          <a:latin typeface="+mj-lt"/>
          <a:ea typeface="+mj-ea"/>
          <a:cs typeface="+mj-cs"/>
        </a:defRPr>
      </a:lvl1pPr>
      <a:lvl2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2pPr>
      <a:lvl3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3pPr>
      <a:lvl4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4pPr>
      <a:lvl5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5pPr>
      <a:lvl6pPr marL="4572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6pPr>
      <a:lvl7pPr marL="9144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7pPr>
      <a:lvl8pPr marL="13716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8pPr>
      <a:lvl9pPr marL="18288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Clr>
          <a:schemeClr val="tx2"/>
        </a:buClr>
        <a:buFont typeface="Wingdings" pitchFamily="2" charset="2"/>
        <a:defRPr kumimoji="1" sz="2000">
          <a:solidFill>
            <a:schemeClr val="tx1"/>
          </a:solidFill>
          <a:latin typeface="+mn-lt"/>
          <a:ea typeface="+mn-ea"/>
          <a:cs typeface="+mn-cs"/>
        </a:defRPr>
      </a:lvl1pPr>
      <a:lvl2pPr marL="254000" indent="-254000" algn="l" rtl="0" eaLnBrk="0" fontAlgn="base" hangingPunct="0">
        <a:spcBef>
          <a:spcPct val="20000"/>
        </a:spcBef>
        <a:spcAft>
          <a:spcPct val="0"/>
        </a:spcAft>
        <a:buClr>
          <a:srgbClr val="3E5E84"/>
        </a:buClr>
        <a:buFont typeface="Wingdings" pitchFamily="2" charset="2"/>
        <a:buChar char="n"/>
        <a:defRPr kumimoji="1" sz="2000">
          <a:solidFill>
            <a:schemeClr val="tx1"/>
          </a:solidFill>
          <a:latin typeface="+mn-lt"/>
          <a:ea typeface="+mn-ea"/>
        </a:defRPr>
      </a:lvl2pPr>
      <a:lvl3pPr marL="571500" indent="-254000" algn="l" rtl="0" eaLnBrk="0" fontAlgn="base" hangingPunct="0">
        <a:spcBef>
          <a:spcPct val="20000"/>
        </a:spcBef>
        <a:spcAft>
          <a:spcPct val="0"/>
        </a:spcAft>
        <a:buClr>
          <a:srgbClr val="808080"/>
        </a:buClr>
        <a:buFont typeface="Wingdings" pitchFamily="2" charset="2"/>
        <a:buChar char="n"/>
        <a:defRPr kumimoji="1">
          <a:solidFill>
            <a:schemeClr val="tx1"/>
          </a:solidFill>
          <a:latin typeface="+mn-lt"/>
          <a:ea typeface="+mn-ea"/>
        </a:defRPr>
      </a:lvl3pPr>
      <a:lvl4pPr marL="825500" indent="-190500" algn="l" rtl="0" eaLnBrk="0" fontAlgn="base" hangingPunct="0">
        <a:spcBef>
          <a:spcPct val="20000"/>
        </a:spcBef>
        <a:spcAft>
          <a:spcPct val="0"/>
        </a:spcAft>
        <a:buClr>
          <a:srgbClr val="558C99"/>
        </a:buClr>
        <a:buFont typeface="Wingdings" pitchFamily="2" charset="2"/>
        <a:buChar char="l"/>
        <a:defRPr kumimoji="1" sz="1400">
          <a:solidFill>
            <a:schemeClr val="tx1"/>
          </a:solidFill>
          <a:latin typeface="+mn-lt"/>
          <a:ea typeface="+mn-ea"/>
        </a:defRPr>
      </a:lvl4pPr>
      <a:lvl5pPr marL="1079500" indent="-190500" algn="l" rtl="0" eaLnBrk="0" fontAlgn="base" hangingPunct="0">
        <a:spcBef>
          <a:spcPct val="20000"/>
        </a:spcBef>
        <a:spcAft>
          <a:spcPct val="0"/>
        </a:spcAft>
        <a:buClr>
          <a:srgbClr val="C0C0C0"/>
        </a:buClr>
        <a:buFont typeface="Wingdings" pitchFamily="2" charset="2"/>
        <a:buChar char="l"/>
        <a:defRPr kumimoji="1" sz="1400">
          <a:solidFill>
            <a:schemeClr val="tx1"/>
          </a:solidFill>
          <a:latin typeface="+mn-lt"/>
          <a:ea typeface="+mn-ea"/>
        </a:defRPr>
      </a:lvl5pPr>
      <a:lvl6pPr marL="15367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6pPr>
      <a:lvl7pPr marL="19939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7pPr>
      <a:lvl8pPr marL="24511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8pPr>
      <a:lvl9pPr marL="29083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ヨコカラー中用"/>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gray">
          <a:xfrm>
            <a:off x="406400" y="188913"/>
            <a:ext cx="908050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gray">
          <a:xfrm>
            <a:off x="415925" y="330200"/>
            <a:ext cx="90519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0" rIns="0" bIns="54000" numCol="1" anchor="b" anchorCtr="0" compatLnSpc="1">
            <a:prstTxWarp prst="textNoShape">
              <a:avLst/>
            </a:prstTxWarp>
          </a:bodyPr>
          <a:lstStyle/>
          <a:p>
            <a:pPr lvl="0"/>
            <a:r>
              <a:rPr lang="ja-JP" altLang="en-US" smtClean="0"/>
              <a:t>マスター タイトルの書式設定</a:t>
            </a:r>
          </a:p>
        </p:txBody>
      </p:sp>
      <p:sp>
        <p:nvSpPr>
          <p:cNvPr id="2052" name="Rectangle 5"/>
          <p:cNvSpPr>
            <a:spLocks noGrp="1" noChangeArrowheads="1"/>
          </p:cNvSpPr>
          <p:nvPr>
            <p:ph type="body" idx="1"/>
          </p:nvPr>
        </p:nvSpPr>
        <p:spPr bwMode="gray">
          <a:xfrm>
            <a:off x="560388" y="1123950"/>
            <a:ext cx="89296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248262" name="Rectangle 6"/>
          <p:cNvSpPr>
            <a:spLocks noGrp="1" noChangeArrowheads="1"/>
          </p:cNvSpPr>
          <p:nvPr>
            <p:ph type="sldNum" sz="quarter" idx="4"/>
          </p:nvPr>
        </p:nvSpPr>
        <p:spPr bwMode="gray">
          <a:xfrm>
            <a:off x="4711700" y="6591300"/>
            <a:ext cx="469900" cy="2540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fontAlgn="base">
              <a:buFontTx/>
              <a:buNone/>
              <a:defRPr sz="1200">
                <a:latin typeface="Arial" charset="0"/>
                <a:ea typeface="ＭＳ Ｐゴシック" pitchFamily="50" charset="-128"/>
              </a:defRPr>
            </a:lvl1pPr>
          </a:lstStyle>
          <a:p>
            <a:pPr>
              <a:spcBef>
                <a:spcPct val="0"/>
              </a:spcBef>
              <a:spcAft>
                <a:spcPct val="0"/>
              </a:spcAft>
              <a:defRPr/>
            </a:pPr>
            <a:fld id="{F5762614-3C7D-41FB-AF31-D4A9ADC03BD1}" type="slidenum">
              <a:rPr lang="en-US" altLang="ja-JP">
                <a:solidFill>
                  <a:srgbClr val="000000"/>
                </a:solidFill>
              </a:rPr>
              <a:pPr>
                <a:spcBef>
                  <a:spcPct val="0"/>
                </a:spcBef>
                <a:spcAft>
                  <a:spcPct val="0"/>
                </a:spcAft>
                <a:defRPr/>
              </a:pPr>
              <a:t>‹#›</a:t>
            </a:fld>
            <a:endParaRPr lang="en-US" altLang="ja-JP" dirty="0">
              <a:solidFill>
                <a:srgbClr val="000000"/>
              </a:solidFill>
            </a:endParaRPr>
          </a:p>
        </p:txBody>
      </p:sp>
      <p:sp>
        <p:nvSpPr>
          <p:cNvPr id="2054" name="Line 7"/>
          <p:cNvSpPr>
            <a:spLocks noChangeShapeType="1"/>
          </p:cNvSpPr>
          <p:nvPr/>
        </p:nvSpPr>
        <p:spPr bwMode="gray">
          <a:xfrm>
            <a:off x="415925" y="6591300"/>
            <a:ext cx="905192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1400" dirty="0" smtClean="0">
              <a:solidFill>
                <a:srgbClr val="000000"/>
              </a:solidFill>
            </a:endParaRPr>
          </a:p>
        </p:txBody>
      </p:sp>
      <p:sp>
        <p:nvSpPr>
          <p:cNvPr id="1248264" name="Rectangle 8"/>
          <p:cNvSpPr>
            <a:spLocks noGrp="1" noChangeArrowheads="1"/>
          </p:cNvSpPr>
          <p:nvPr>
            <p:ph type="ftr" sz="quarter" idx="3"/>
          </p:nvPr>
        </p:nvSpPr>
        <p:spPr bwMode="gray">
          <a:xfrm>
            <a:off x="381000" y="6654800"/>
            <a:ext cx="3598863" cy="152400"/>
          </a:xfrm>
          <a:prstGeom prst="rect">
            <a:avLst/>
          </a:prstGeom>
          <a:noFill/>
          <a:ln>
            <a:noFill/>
          </a:ln>
          <a:effectLst/>
          <a:extLst/>
        </p:spPr>
        <p:txBody>
          <a:bodyPr vert="horz" wrap="square" lIns="0" tIns="0" rIns="0" bIns="0" numCol="1" anchor="ctr" anchorCtr="0" compatLnSpc="1">
            <a:prstTxWarp prst="textNoShape">
              <a:avLst/>
            </a:prstTxWarp>
            <a:spAutoFit/>
          </a:bodyPr>
          <a:lstStyle>
            <a:lvl1pPr algn="l" fontAlgn="b">
              <a:buFontTx/>
              <a:buNone/>
              <a:defRPr sz="1000">
                <a:solidFill>
                  <a:srgbClr val="ACACAC"/>
                </a:solidFill>
                <a:latin typeface="Arial" charset="0"/>
                <a:ea typeface="ＭＳ Ｐゴシック" pitchFamily="50" charset="-128"/>
              </a:defRPr>
            </a:lvl1pPr>
          </a:lstStyle>
          <a:p>
            <a:pPr>
              <a:spcBef>
                <a:spcPct val="0"/>
              </a:spcBef>
              <a:spcAft>
                <a:spcPct val="0"/>
              </a:spcAft>
              <a:defRPr/>
            </a:pPr>
            <a:endParaRPr lang="en-US" altLang="ja-JP" dirty="0"/>
          </a:p>
        </p:txBody>
      </p:sp>
      <p:sp>
        <p:nvSpPr>
          <p:cNvPr id="2056" name="title_line"/>
          <p:cNvSpPr>
            <a:spLocks noChangeShapeType="1"/>
          </p:cNvSpPr>
          <p:nvPr/>
        </p:nvSpPr>
        <p:spPr bwMode="gray">
          <a:xfrm>
            <a:off x="415925" y="812800"/>
            <a:ext cx="9051925"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0" tIns="0" rIns="0" bIns="0" anchor="ctr"/>
          <a:lstStyle/>
          <a:p>
            <a:pPr fontAlgn="base">
              <a:spcBef>
                <a:spcPct val="0"/>
              </a:spcBef>
              <a:spcAft>
                <a:spcPct val="0"/>
              </a:spcAft>
            </a:pPr>
            <a:endParaRPr lang="ja-JP" altLang="en-US" sz="1400" dirty="0" smtClean="0">
              <a:solidFill>
                <a:srgbClr val="000000"/>
              </a:solidFill>
            </a:endParaRPr>
          </a:p>
        </p:txBody>
      </p:sp>
    </p:spTree>
    <p:extLst>
      <p:ext uri="{BB962C8B-B14F-4D97-AF65-F5344CB8AC3E}">
        <p14:creationId xmlns:p14="http://schemas.microsoft.com/office/powerpoint/2010/main" val="395251641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iming>
    <p:tnLst>
      <p:par>
        <p:cTn id="1" dur="indefinite" restart="never" nodeType="tmRoot"/>
      </p:par>
    </p:tnLst>
  </p:timing>
  <p:hf hdr="0" ftr="0" dt="0"/>
  <p:txStyles>
    <p:titleStyle>
      <a:lvl1pPr algn="l" rtl="0" eaLnBrk="0" fontAlgn="base" hangingPunct="0">
        <a:spcBef>
          <a:spcPct val="0"/>
        </a:spcBef>
        <a:spcAft>
          <a:spcPct val="0"/>
        </a:spcAft>
        <a:buClr>
          <a:srgbClr val="5F5F5F"/>
        </a:buClr>
        <a:defRPr kumimoji="1" sz="2400" b="1">
          <a:solidFill>
            <a:schemeClr val="tx1"/>
          </a:solidFill>
          <a:latin typeface="+mj-lt"/>
          <a:ea typeface="+mj-ea"/>
          <a:cs typeface="+mj-cs"/>
        </a:defRPr>
      </a:lvl1pPr>
      <a:lvl2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2pPr>
      <a:lvl3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3pPr>
      <a:lvl4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4pPr>
      <a:lvl5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5pPr>
      <a:lvl6pPr marL="4572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6pPr>
      <a:lvl7pPr marL="9144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7pPr>
      <a:lvl8pPr marL="13716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8pPr>
      <a:lvl9pPr marL="18288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Clr>
          <a:schemeClr val="tx2"/>
        </a:buClr>
        <a:buFont typeface="Wingdings" pitchFamily="2" charset="2"/>
        <a:defRPr kumimoji="1" sz="2000">
          <a:solidFill>
            <a:schemeClr val="tx1"/>
          </a:solidFill>
          <a:latin typeface="+mn-lt"/>
          <a:ea typeface="+mn-ea"/>
          <a:cs typeface="+mn-cs"/>
        </a:defRPr>
      </a:lvl1pPr>
      <a:lvl2pPr marL="254000" indent="-254000" algn="l" rtl="0" eaLnBrk="0" fontAlgn="base" hangingPunct="0">
        <a:spcBef>
          <a:spcPct val="20000"/>
        </a:spcBef>
        <a:spcAft>
          <a:spcPct val="0"/>
        </a:spcAft>
        <a:buClr>
          <a:srgbClr val="3E5E84"/>
        </a:buClr>
        <a:buFont typeface="Wingdings" pitchFamily="2" charset="2"/>
        <a:buChar char="n"/>
        <a:defRPr kumimoji="1" sz="2000">
          <a:solidFill>
            <a:schemeClr val="tx1"/>
          </a:solidFill>
          <a:latin typeface="+mn-lt"/>
          <a:ea typeface="+mn-ea"/>
        </a:defRPr>
      </a:lvl2pPr>
      <a:lvl3pPr marL="571500" indent="-254000" algn="l" rtl="0" eaLnBrk="0" fontAlgn="base" hangingPunct="0">
        <a:spcBef>
          <a:spcPct val="20000"/>
        </a:spcBef>
        <a:spcAft>
          <a:spcPct val="0"/>
        </a:spcAft>
        <a:buClr>
          <a:srgbClr val="808080"/>
        </a:buClr>
        <a:buFont typeface="Wingdings" pitchFamily="2" charset="2"/>
        <a:buChar char="n"/>
        <a:defRPr kumimoji="1">
          <a:solidFill>
            <a:schemeClr val="tx1"/>
          </a:solidFill>
          <a:latin typeface="+mn-lt"/>
          <a:ea typeface="+mn-ea"/>
        </a:defRPr>
      </a:lvl3pPr>
      <a:lvl4pPr marL="825500" indent="-190500" algn="l" rtl="0" eaLnBrk="0" fontAlgn="base" hangingPunct="0">
        <a:spcBef>
          <a:spcPct val="20000"/>
        </a:spcBef>
        <a:spcAft>
          <a:spcPct val="0"/>
        </a:spcAft>
        <a:buClr>
          <a:srgbClr val="558C99"/>
        </a:buClr>
        <a:buFont typeface="Wingdings" pitchFamily="2" charset="2"/>
        <a:buChar char="l"/>
        <a:defRPr kumimoji="1" sz="1400">
          <a:solidFill>
            <a:schemeClr val="tx1"/>
          </a:solidFill>
          <a:latin typeface="+mn-lt"/>
          <a:ea typeface="+mn-ea"/>
        </a:defRPr>
      </a:lvl4pPr>
      <a:lvl5pPr marL="1079500" indent="-190500" algn="l" rtl="0" eaLnBrk="0" fontAlgn="base" hangingPunct="0">
        <a:spcBef>
          <a:spcPct val="20000"/>
        </a:spcBef>
        <a:spcAft>
          <a:spcPct val="0"/>
        </a:spcAft>
        <a:buClr>
          <a:srgbClr val="C0C0C0"/>
        </a:buClr>
        <a:buFont typeface="Wingdings" pitchFamily="2" charset="2"/>
        <a:buChar char="l"/>
        <a:defRPr kumimoji="1" sz="1400">
          <a:solidFill>
            <a:schemeClr val="tx1"/>
          </a:solidFill>
          <a:latin typeface="+mn-lt"/>
          <a:ea typeface="+mn-ea"/>
        </a:defRPr>
      </a:lvl5pPr>
      <a:lvl6pPr marL="15367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6pPr>
      <a:lvl7pPr marL="19939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7pPr>
      <a:lvl8pPr marL="24511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8pPr>
      <a:lvl9pPr marL="29083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hyperlink" Target="mailto:mieruka-sys@toshiba-sol.co.jp" TargetMode="External"/><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893617"/>
            <a:ext cx="9906000" cy="11834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地域包括ケア「見える化」システム推計ツール操作</a:t>
            </a:r>
            <a:r>
              <a:rPr lang="ja-JP" altLang="en-US" sz="2000" b="1" dirty="0" smtClean="0">
                <a:solidFill>
                  <a:prstClr val="white"/>
                </a:solidFill>
                <a:latin typeface="HG丸ｺﾞｼｯｸM-PRO" pitchFamily="50" charset="-128"/>
                <a:ea typeface="HG丸ｺﾞｼｯｸM-PRO" pitchFamily="50" charset="-128"/>
              </a:rPr>
              <a:t>講習会</a:t>
            </a:r>
            <a:endParaRPr lang="en-US" altLang="ja-JP" sz="2000" b="1" dirty="0" smtClean="0">
              <a:solidFill>
                <a:prstClr val="white"/>
              </a:solidFill>
              <a:latin typeface="HG丸ｺﾞｼｯｸM-PRO" pitchFamily="50" charset="-128"/>
              <a:ea typeface="HG丸ｺﾞｼｯｸM-PRO" pitchFamily="50" charset="-128"/>
            </a:endParaRPr>
          </a:p>
          <a:p>
            <a:pPr algn="ctr"/>
            <a:r>
              <a:rPr lang="ja-JP" altLang="en-US" sz="2400" b="1" dirty="0">
                <a:solidFill>
                  <a:prstClr val="white"/>
                </a:solidFill>
                <a:latin typeface="HG丸ｺﾞｼｯｸM-PRO" pitchFamily="50" charset="-128"/>
                <a:ea typeface="HG丸ｺﾞｼｯｸM-PRO" pitchFamily="50" charset="-128"/>
              </a:rPr>
              <a:t>推計ツールの操作説明・演習</a:t>
            </a:r>
            <a:endParaRPr lang="en-US" altLang="ja-JP" sz="2400" b="1" dirty="0" smtClean="0">
              <a:solidFill>
                <a:prstClr val="white"/>
              </a:solidFill>
              <a:latin typeface="HG丸ｺﾞｼｯｸM-PRO" pitchFamily="50" charset="-128"/>
              <a:ea typeface="HG丸ｺﾞｼｯｸM-PRO"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1</a:t>
            </a:fld>
            <a:endParaRPr kumimoji="1" lang="ja-JP" altLang="en-US" dirty="0"/>
          </a:p>
        </p:txBody>
      </p:sp>
      <p:sp>
        <p:nvSpPr>
          <p:cNvPr id="2" name="正方形/長方形 1"/>
          <p:cNvSpPr/>
          <p:nvPr/>
        </p:nvSpPr>
        <p:spPr>
          <a:xfrm>
            <a:off x="8409384" y="235496"/>
            <a:ext cx="1274440" cy="6732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mtClean="0">
                <a:solidFill>
                  <a:schemeClr val="tx1"/>
                </a:solidFill>
              </a:rPr>
              <a:t>資料１０</a:t>
            </a:r>
            <a:endParaRPr kumimoji="1" lang="ja-JP" altLang="en-US" dirty="0">
              <a:solidFill>
                <a:schemeClr val="tx1"/>
              </a:solidFill>
            </a:endParaRPr>
          </a:p>
        </p:txBody>
      </p:sp>
    </p:spTree>
    <p:extLst>
      <p:ext uri="{BB962C8B-B14F-4D97-AF65-F5344CB8AC3E}">
        <p14:creationId xmlns:p14="http://schemas.microsoft.com/office/powerpoint/2010/main" val="2561498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ログイン方法</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7"/>
            <a:ext cx="9711529" cy="553997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342900" lvl="1" indent="-342900">
              <a:buFont typeface="Wingdings" panose="05000000000000000000" pitchFamily="2" charset="2"/>
              <a:buChar char="p"/>
            </a:pPr>
            <a:r>
              <a:rPr lang="sv-SE" altLang="ja-JP" sz="2800" dirty="0"/>
              <a:t>Internet Explorer</a:t>
            </a:r>
            <a:r>
              <a:rPr lang="ja-JP" altLang="sv-SE" sz="2800" dirty="0"/>
              <a:t>を開</a:t>
            </a:r>
            <a:r>
              <a:rPr lang="ja-JP" altLang="en-US" sz="2800" dirty="0"/>
              <a:t>き</a:t>
            </a:r>
            <a:r>
              <a:rPr lang="ja-JP" altLang="sv-SE" sz="2800" dirty="0"/>
              <a:t>、「見える化」システムにアクセスしてください。</a:t>
            </a:r>
            <a:endParaRPr lang="en-US" altLang="ja-JP" sz="2800" dirty="0"/>
          </a:p>
          <a:p>
            <a:pPr marL="0" lvl="1" indent="0" algn="ctr">
              <a:spcBef>
                <a:spcPts val="1200"/>
              </a:spcBef>
            </a:pPr>
            <a:r>
              <a:rPr lang="ja-JP" altLang="sv-SE" sz="2800" dirty="0"/>
              <a:t>アドレス：</a:t>
            </a:r>
            <a:r>
              <a:rPr lang="sv-SE" altLang="ja-JP" sz="2800" b="1" dirty="0">
                <a:solidFill>
                  <a:srgbClr val="FF0000"/>
                </a:solidFill>
              </a:rPr>
              <a:t>http://mieruka.mhlw.go.jp/</a:t>
            </a:r>
          </a:p>
          <a:p>
            <a:pPr marL="342900" lvl="1" indent="-342900">
              <a:spcBef>
                <a:spcPts val="2400"/>
              </a:spcBef>
              <a:buFont typeface="Wingdings" panose="05000000000000000000" pitchFamily="2" charset="2"/>
              <a:buChar char="p"/>
            </a:pPr>
            <a:r>
              <a:rPr lang="ja-JP" altLang="sv-SE" sz="2800" dirty="0"/>
              <a:t>「ログイン」ボタンを</a:t>
            </a:r>
            <a:r>
              <a:rPr lang="ja-JP" altLang="en-US" sz="2800" dirty="0"/>
              <a:t>クリック</a:t>
            </a:r>
            <a:r>
              <a:rPr lang="ja-JP" altLang="sv-SE" sz="2800" dirty="0"/>
              <a:t>すると</a:t>
            </a:r>
            <a:r>
              <a:rPr lang="ja-JP" altLang="en-US" sz="2800" dirty="0"/>
              <a:t>、</a:t>
            </a:r>
            <a:r>
              <a:rPr lang="ja-JP" altLang="sv-SE" sz="2800" dirty="0"/>
              <a:t>ログイン画面が表示されます。</a:t>
            </a:r>
            <a:endParaRPr lang="en-US" altLang="ja-JP" sz="2800" dirty="0"/>
          </a:p>
          <a:p>
            <a:pPr marL="342900" lvl="1" indent="-342900">
              <a:buFont typeface="Wingdings" panose="05000000000000000000" pitchFamily="2" charset="2"/>
              <a:buChar char="p"/>
            </a:pPr>
            <a:endParaRPr lang="en-US" altLang="ja-JP" sz="2800" dirty="0"/>
          </a:p>
          <a:p>
            <a:pPr marL="342900" lvl="1" indent="-342900">
              <a:buFont typeface="Wingdings" panose="05000000000000000000" pitchFamily="2" charset="2"/>
              <a:buChar char="p"/>
            </a:pPr>
            <a:r>
              <a:rPr lang="ja-JP" altLang="sv-SE" sz="2800" b="1" dirty="0"/>
              <a:t>将来推計</a:t>
            </a:r>
            <a:r>
              <a:rPr lang="ja-JP" altLang="en-US" sz="2800" b="1" dirty="0"/>
              <a:t>権限を有する</a:t>
            </a:r>
            <a:r>
              <a:rPr lang="sv-SE" altLang="ja-JP" sz="2800" b="1" dirty="0"/>
              <a:t>ID</a:t>
            </a:r>
            <a:r>
              <a:rPr lang="ja-JP" altLang="en-US" sz="2800" b="1" dirty="0" err="1"/>
              <a:t>、</a:t>
            </a:r>
            <a:r>
              <a:rPr lang="ja-JP" altLang="sv-SE" sz="2800" b="1" dirty="0"/>
              <a:t>パスワードを入力してログイン</a:t>
            </a:r>
            <a:r>
              <a:rPr lang="ja-JP" altLang="sv-SE" sz="2800" dirty="0"/>
              <a:t>してください。</a:t>
            </a:r>
            <a:endParaRPr lang="en-US" altLang="ja-JP" sz="2800" dirty="0"/>
          </a:p>
          <a:p>
            <a:pPr marL="725488" lvl="1" indent="-457200">
              <a:buFont typeface="Wingdings" panose="05000000000000000000" pitchFamily="2" charset="2"/>
              <a:buChar char="Ø"/>
            </a:pPr>
            <a:r>
              <a:rPr lang="ja-JP" altLang="sv-SE" sz="2000" dirty="0"/>
              <a:t>初回ログイン時の</a:t>
            </a:r>
            <a:r>
              <a:rPr lang="ja-JP" altLang="en-US" sz="2000" dirty="0"/>
              <a:t>場合</a:t>
            </a:r>
            <a:r>
              <a:rPr lang="ja-JP" altLang="sv-SE" sz="2000" dirty="0"/>
              <a:t>、パスワードの変更が求められま</a:t>
            </a:r>
            <a:r>
              <a:rPr lang="ja-JP" altLang="en-US" sz="2000" dirty="0"/>
              <a:t>すので、</a:t>
            </a:r>
            <a:r>
              <a:rPr lang="ja-JP" altLang="en-US" sz="2000" dirty="0">
                <a:solidFill>
                  <a:srgbClr val="FF0000"/>
                </a:solidFill>
              </a:rPr>
              <a:t>新しいパスワードを設定</a:t>
            </a:r>
            <a:r>
              <a:rPr lang="ja-JP" altLang="en-US" sz="2000" dirty="0"/>
              <a:t>してください。</a:t>
            </a:r>
            <a:endParaRPr lang="en-US" altLang="ja-JP" sz="2000" dirty="0"/>
          </a:p>
          <a:p>
            <a:pPr marL="725488" lvl="1" indent="-457200">
              <a:buFont typeface="Wingdings" panose="05000000000000000000" pitchFamily="2" charset="2"/>
              <a:buChar char="Ø"/>
            </a:pPr>
            <a:r>
              <a:rPr lang="ja-JP" altLang="sv-SE" sz="2000" dirty="0"/>
              <a:t>アカウントは</a:t>
            </a:r>
            <a:r>
              <a:rPr lang="ja-JP" altLang="en-US" sz="2000" dirty="0"/>
              <a:t>本講習会を通してご利用いただきますので、</a:t>
            </a:r>
            <a:r>
              <a:rPr lang="ja-JP" altLang="sv-SE" sz="2000" dirty="0">
                <a:solidFill>
                  <a:srgbClr val="FF0000"/>
                </a:solidFill>
              </a:rPr>
              <a:t>新しいパスワードは忘れないよう、メモなどに保管</a:t>
            </a:r>
            <a:r>
              <a:rPr lang="ja-JP" altLang="sv-SE" sz="2000" dirty="0"/>
              <a:t>をお願いいたします。</a:t>
            </a:r>
            <a:endParaRPr lang="en-US" altLang="ja-JP" sz="2000" dirty="0"/>
          </a:p>
          <a:p>
            <a:pPr marL="725488" lvl="1" indent="-457200">
              <a:buFont typeface="Wingdings" panose="05000000000000000000" pitchFamily="2" charset="2"/>
              <a:buChar char="Ø"/>
            </a:pPr>
            <a:endParaRPr lang="en-US" altLang="ja-JP" sz="20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a:t>
            </a:fld>
            <a:endParaRPr kumimoji="1" lang="ja-JP" alt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699" b="1787"/>
          <a:stretch/>
        </p:blipFill>
        <p:spPr bwMode="auto">
          <a:xfrm>
            <a:off x="7257256" y="2802482"/>
            <a:ext cx="2009775" cy="6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4603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rcRect/>
          <a:stretch>
            <a:fillRect/>
          </a:stretch>
        </p:blipFill>
        <p:spPr bwMode="auto">
          <a:xfrm>
            <a:off x="272480" y="1268760"/>
            <a:ext cx="8778240" cy="5266944"/>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入力した施策反映結果・経緯の確認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W2-115</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①入力</a:t>
            </a:r>
            <a:r>
              <a:rPr lang="ja-JP" altLang="en-US" spc="-30" dirty="0"/>
              <a:t>した施策反映結果・経緯</a:t>
            </a:r>
            <a:r>
              <a:rPr lang="ja-JP" altLang="en-US" spc="-30" dirty="0" smtClean="0"/>
              <a:t>を確認してみましょう</a:t>
            </a:r>
            <a:endParaRPr lang="en-US" altLang="ja-JP" spc="-30" dirty="0" smtClean="0"/>
          </a:p>
          <a:p>
            <a:pPr marL="0" lvl="1" indent="0"/>
            <a:r>
              <a:rPr lang="ja-JP" altLang="en-US" spc="-30" dirty="0" smtClean="0"/>
              <a:t>施策反映値の確認、および経緯の確認・修正ができます。</a:t>
            </a:r>
            <a:endParaRPr lang="ja-JP" altLang="en-US" spc="-30" dirty="0"/>
          </a:p>
        </p:txBody>
      </p:sp>
      <p:sp>
        <p:nvSpPr>
          <p:cNvPr id="25" name="角丸四角形 24"/>
          <p:cNvSpPr/>
          <p:nvPr/>
        </p:nvSpPr>
        <p:spPr>
          <a:xfrm>
            <a:off x="2037825" y="5089299"/>
            <a:ext cx="1944216" cy="5760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線吹き出し 1 (枠付き) 25"/>
          <p:cNvSpPr/>
          <p:nvPr/>
        </p:nvSpPr>
        <p:spPr>
          <a:xfrm>
            <a:off x="4730240" y="5407230"/>
            <a:ext cx="2908439" cy="637769"/>
          </a:xfrm>
          <a:prstGeom prst="borderCallout1">
            <a:avLst>
              <a:gd name="adj1" fmla="val 39663"/>
              <a:gd name="adj2" fmla="val -1573"/>
              <a:gd name="adj3" fmla="val -15035"/>
              <a:gd name="adj4" fmla="val -2954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「推計結果概要の確認へ進む」ボタンをクリックします。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27" name="線吹き出し 1 (枠付き) 26"/>
          <p:cNvSpPr/>
          <p:nvPr/>
        </p:nvSpPr>
        <p:spPr>
          <a:xfrm>
            <a:off x="776810" y="6120617"/>
            <a:ext cx="2330604" cy="637769"/>
          </a:xfrm>
          <a:prstGeom prst="borderCallout1">
            <a:avLst>
              <a:gd name="adj1" fmla="val -14721"/>
              <a:gd name="adj2" fmla="val 16691"/>
              <a:gd name="adj3" fmla="val -84347"/>
              <a:gd name="adj4" fmla="val 669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左のメニューからクリックしても同様です。</a:t>
            </a:r>
            <a:endParaRPr lang="en-US" altLang="ja-JP" sz="1600" dirty="0" smtClean="0">
              <a:solidFill>
                <a:srgbClr val="000000"/>
              </a:solidFill>
              <a:latin typeface="+mj-ea"/>
              <a:ea typeface="+mj-ea"/>
              <a:cs typeface="ＭＳ Ｐゴシック" pitchFamily="50" charset="-128"/>
            </a:endParaRPr>
          </a:p>
        </p:txBody>
      </p:sp>
      <p:sp>
        <p:nvSpPr>
          <p:cNvPr id="12"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100</a:t>
            </a:fld>
            <a:endParaRPr kumimoji="1" lang="ja-JP" altLang="en-US" dirty="0"/>
          </a:p>
        </p:txBody>
      </p:sp>
    </p:spTree>
    <p:extLst>
      <p:ext uri="{BB962C8B-B14F-4D97-AF65-F5344CB8AC3E}">
        <p14:creationId xmlns:p14="http://schemas.microsoft.com/office/powerpoint/2010/main" val="6888289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p:cNvPicPr>
            <a:picLocks noChangeAspect="1"/>
          </p:cNvPicPr>
          <p:nvPr/>
        </p:nvPicPr>
        <p:blipFill>
          <a:blip r:embed="rId3"/>
          <a:srcRect/>
          <a:stretch>
            <a:fillRect/>
          </a:stretch>
        </p:blipFill>
        <p:spPr bwMode="auto">
          <a:xfrm>
            <a:off x="640800" y="1468890"/>
            <a:ext cx="8776800" cy="5272478"/>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入力した施策反映結果・経緯の確認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W2-115</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①入力</a:t>
            </a:r>
            <a:r>
              <a:rPr lang="ja-JP" altLang="en-US" spc="-30" dirty="0"/>
              <a:t>した施策反映結果・経緯</a:t>
            </a:r>
            <a:r>
              <a:rPr lang="ja-JP" altLang="en-US" spc="-30" dirty="0" smtClean="0"/>
              <a:t>を確認してみましょう</a:t>
            </a:r>
            <a:endParaRPr lang="en-US" altLang="ja-JP" spc="-30" dirty="0" smtClean="0"/>
          </a:p>
          <a:p>
            <a:pPr marL="0" lvl="1" indent="0"/>
            <a:r>
              <a:rPr lang="ja-JP" altLang="en-US" spc="-30" dirty="0" smtClean="0"/>
              <a:t>施策反映値の確認、および経緯の確認・修正ができます。</a:t>
            </a:r>
            <a:endParaRPr lang="ja-JP" altLang="en-US" spc="-30" dirty="0"/>
          </a:p>
        </p:txBody>
      </p:sp>
      <p:sp>
        <p:nvSpPr>
          <p:cNvPr id="25" name="角丸四角形 24"/>
          <p:cNvSpPr/>
          <p:nvPr/>
        </p:nvSpPr>
        <p:spPr>
          <a:xfrm>
            <a:off x="2504727" y="2838602"/>
            <a:ext cx="1844089" cy="5760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線吹き出し 1 (枠付き) 25"/>
          <p:cNvSpPr/>
          <p:nvPr/>
        </p:nvSpPr>
        <p:spPr>
          <a:xfrm>
            <a:off x="6033120" y="1772816"/>
            <a:ext cx="2340000" cy="637769"/>
          </a:xfrm>
          <a:prstGeom prst="borderCallout1">
            <a:avLst>
              <a:gd name="adj1" fmla="val 56967"/>
              <a:gd name="adj2" fmla="val -3741"/>
              <a:gd name="adj3" fmla="val 128340"/>
              <a:gd name="adj4" fmla="val -2900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「推計結果概要の確認」メニューが表示されます。</a:t>
            </a:r>
            <a:endParaRPr lang="en-US" altLang="ja-JP" sz="1600" dirty="0" smtClean="0">
              <a:solidFill>
                <a:srgbClr val="000000"/>
              </a:solidFill>
              <a:latin typeface="+mj-ea"/>
              <a:ea typeface="+mj-ea"/>
              <a:cs typeface="ＭＳ Ｐゴシック" pitchFamily="50" charset="-128"/>
            </a:endParaRPr>
          </a:p>
        </p:txBody>
      </p:sp>
      <p:sp>
        <p:nvSpPr>
          <p:cNvPr id="27" name="線吹き出し 1 (枠付き) 26"/>
          <p:cNvSpPr/>
          <p:nvPr/>
        </p:nvSpPr>
        <p:spPr>
          <a:xfrm>
            <a:off x="5771159" y="3455191"/>
            <a:ext cx="3816000" cy="766000"/>
          </a:xfrm>
          <a:prstGeom prst="borderCallout1">
            <a:avLst>
              <a:gd name="adj1" fmla="val 47024"/>
              <a:gd name="adj2" fmla="val -745"/>
              <a:gd name="adj3" fmla="val -32893"/>
              <a:gd name="adj4" fmla="val -4399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「認定者数、サービス別利用者数の施策反映結果の確認」ボタンをクリックします。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12"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101</a:t>
            </a:fld>
            <a:endParaRPr kumimoji="1" lang="ja-JP" altLang="en-US" dirty="0"/>
          </a:p>
        </p:txBody>
      </p:sp>
    </p:spTree>
    <p:extLst>
      <p:ext uri="{BB962C8B-B14F-4D97-AF65-F5344CB8AC3E}">
        <p14:creationId xmlns:p14="http://schemas.microsoft.com/office/powerpoint/2010/main" val="121677257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3"/>
          <a:srcRect/>
          <a:stretch>
            <a:fillRect/>
          </a:stretch>
        </p:blipFill>
        <p:spPr bwMode="auto">
          <a:xfrm>
            <a:off x="640800" y="1413469"/>
            <a:ext cx="8776800" cy="5327899"/>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入力した施策反映結果・経緯の確認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W2-115</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①入力</a:t>
            </a:r>
            <a:r>
              <a:rPr lang="ja-JP" altLang="en-US" spc="-30" dirty="0"/>
              <a:t>した施策反映結果・経緯</a:t>
            </a:r>
            <a:r>
              <a:rPr lang="ja-JP" altLang="en-US" spc="-30" dirty="0" smtClean="0"/>
              <a:t>を確認してみましょう</a:t>
            </a:r>
            <a:endParaRPr lang="en-US" altLang="ja-JP" spc="-30" dirty="0" smtClean="0"/>
          </a:p>
          <a:p>
            <a:pPr marL="0" lvl="1" indent="0"/>
            <a:r>
              <a:rPr lang="ja-JP" altLang="en-US" spc="-30" dirty="0" smtClean="0"/>
              <a:t>施策反映値の確認、および経緯の確認・修正ができます。</a:t>
            </a:r>
            <a:endParaRPr lang="ja-JP" altLang="en-US" spc="-30" dirty="0"/>
          </a:p>
        </p:txBody>
      </p:sp>
      <p:sp>
        <p:nvSpPr>
          <p:cNvPr id="25" name="角丸四角形 24"/>
          <p:cNvSpPr/>
          <p:nvPr/>
        </p:nvSpPr>
        <p:spPr>
          <a:xfrm>
            <a:off x="6911276" y="3933056"/>
            <a:ext cx="922044"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線吹き出し 1 (枠付き) 25"/>
          <p:cNvSpPr/>
          <p:nvPr/>
        </p:nvSpPr>
        <p:spPr>
          <a:xfrm>
            <a:off x="7372012" y="4677175"/>
            <a:ext cx="2376000" cy="637769"/>
          </a:xfrm>
          <a:prstGeom prst="borderCallout1">
            <a:avLst>
              <a:gd name="adj1" fmla="val -12248"/>
              <a:gd name="adj2" fmla="val 22867"/>
              <a:gd name="adj3" fmla="val -81778"/>
              <a:gd name="adj4" fmla="val 1285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「施策反映の経緯」ボタンをクリックします。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27" name="線吹き出し 1 (枠付き) 26"/>
          <p:cNvSpPr/>
          <p:nvPr/>
        </p:nvSpPr>
        <p:spPr>
          <a:xfrm>
            <a:off x="2144688" y="4395993"/>
            <a:ext cx="2448000" cy="648000"/>
          </a:xfrm>
          <a:prstGeom prst="borderCallout1">
            <a:avLst>
              <a:gd name="adj1" fmla="val 34675"/>
              <a:gd name="adj2" fmla="val 104864"/>
              <a:gd name="adj3" fmla="val -71998"/>
              <a:gd name="adj4" fmla="val 13177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認定者数の施策反映結果が表示されています。</a:t>
            </a:r>
            <a:endParaRPr lang="en-US" altLang="ja-JP" sz="1600" dirty="0" smtClean="0">
              <a:solidFill>
                <a:srgbClr val="000000"/>
              </a:solidFill>
              <a:latin typeface="+mj-ea"/>
              <a:ea typeface="+mj-ea"/>
              <a:cs typeface="ＭＳ Ｐゴシック" pitchFamily="50" charset="-128"/>
            </a:endParaRPr>
          </a:p>
        </p:txBody>
      </p:sp>
      <p:sp>
        <p:nvSpPr>
          <p:cNvPr id="31" name="角丸四角形 30"/>
          <p:cNvSpPr/>
          <p:nvPr/>
        </p:nvSpPr>
        <p:spPr>
          <a:xfrm>
            <a:off x="2000672" y="2495149"/>
            <a:ext cx="2304256" cy="21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線吹き出し 1 (枠付き) 31"/>
          <p:cNvSpPr/>
          <p:nvPr/>
        </p:nvSpPr>
        <p:spPr>
          <a:xfrm>
            <a:off x="4664968" y="1527628"/>
            <a:ext cx="3816424" cy="937284"/>
          </a:xfrm>
          <a:prstGeom prst="borderCallout1">
            <a:avLst>
              <a:gd name="adj1" fmla="val 67837"/>
              <a:gd name="adj2" fmla="val -2165"/>
              <a:gd name="adj3" fmla="val 108971"/>
              <a:gd name="adj4" fmla="val -1182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リストボックスから、施設・居住系サービス利用者数、在宅サービス利用者数の施策反映結果を切り替えることができます。</a:t>
            </a:r>
            <a:endParaRPr lang="en-US" altLang="ja-JP" sz="1600" dirty="0" smtClean="0">
              <a:solidFill>
                <a:srgbClr val="000000"/>
              </a:solidFill>
              <a:latin typeface="+mj-ea"/>
              <a:ea typeface="+mj-ea"/>
              <a:cs typeface="ＭＳ Ｐゴシック" pitchFamily="50" charset="-128"/>
            </a:endParaRPr>
          </a:p>
        </p:txBody>
      </p:sp>
      <p:sp>
        <p:nvSpPr>
          <p:cNvPr id="14"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102</a:t>
            </a:fld>
            <a:endParaRPr kumimoji="1" lang="ja-JP" altLang="en-US" dirty="0"/>
          </a:p>
        </p:txBody>
      </p:sp>
    </p:spTree>
    <p:extLst>
      <p:ext uri="{BB962C8B-B14F-4D97-AF65-F5344CB8AC3E}">
        <p14:creationId xmlns:p14="http://schemas.microsoft.com/office/powerpoint/2010/main" val="19493623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srcRect/>
          <a:stretch>
            <a:fillRect/>
          </a:stretch>
        </p:blipFill>
        <p:spPr bwMode="auto">
          <a:xfrm>
            <a:off x="628793" y="1413469"/>
            <a:ext cx="8776800" cy="5327899"/>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入力した施策反映結果・経緯の確認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W2-115</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①入力</a:t>
            </a:r>
            <a:r>
              <a:rPr lang="ja-JP" altLang="en-US" spc="-30" dirty="0"/>
              <a:t>した施策反映結果・経緯</a:t>
            </a:r>
            <a:r>
              <a:rPr lang="ja-JP" altLang="en-US" spc="-30" dirty="0" smtClean="0"/>
              <a:t>を確認してみましょう</a:t>
            </a:r>
            <a:endParaRPr lang="en-US" altLang="ja-JP" spc="-30" dirty="0" smtClean="0"/>
          </a:p>
          <a:p>
            <a:pPr marL="0" lvl="1" indent="0"/>
            <a:r>
              <a:rPr lang="ja-JP" altLang="en-US" spc="-30" dirty="0" smtClean="0"/>
              <a:t>施策反映値の確認、および経緯の確認・修正ができます。</a:t>
            </a:r>
            <a:endParaRPr lang="ja-JP" altLang="en-US" spc="-30" dirty="0"/>
          </a:p>
        </p:txBody>
      </p:sp>
      <p:sp>
        <p:nvSpPr>
          <p:cNvPr id="25" name="角丸四角形 24"/>
          <p:cNvSpPr/>
          <p:nvPr/>
        </p:nvSpPr>
        <p:spPr>
          <a:xfrm>
            <a:off x="3999727" y="4718066"/>
            <a:ext cx="1008000" cy="28803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線吹き出し 1 (枠付き) 25"/>
          <p:cNvSpPr/>
          <p:nvPr/>
        </p:nvSpPr>
        <p:spPr>
          <a:xfrm>
            <a:off x="6957217" y="3463118"/>
            <a:ext cx="2820319" cy="1254948"/>
          </a:xfrm>
          <a:prstGeom prst="borderCallout1">
            <a:avLst>
              <a:gd name="adj1" fmla="val 58369"/>
              <a:gd name="adj2" fmla="val -1832"/>
              <a:gd name="adj3" fmla="val 82679"/>
              <a:gd name="adj4" fmla="val -4528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認定者数の施策反映で登録された施策反映の経緯の内容が表示されています。</a:t>
            </a:r>
            <a:endParaRPr lang="en-US" altLang="ja-JP" sz="1600" dirty="0" smtClean="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必要に応じて修正してください。</a:t>
            </a:r>
            <a:endParaRPr lang="en-US" altLang="ja-JP" sz="1600" dirty="0" smtClean="0">
              <a:solidFill>
                <a:srgbClr val="000000"/>
              </a:solidFill>
              <a:latin typeface="+mj-ea"/>
              <a:ea typeface="+mj-ea"/>
              <a:cs typeface="ＭＳ Ｐゴシック" pitchFamily="50" charset="-128"/>
            </a:endParaRPr>
          </a:p>
        </p:txBody>
      </p:sp>
      <p:sp>
        <p:nvSpPr>
          <p:cNvPr id="27" name="線吹き出し 1 (枠付き) 26"/>
          <p:cNvSpPr/>
          <p:nvPr/>
        </p:nvSpPr>
        <p:spPr>
          <a:xfrm>
            <a:off x="1196577" y="5447477"/>
            <a:ext cx="2448000" cy="900000"/>
          </a:xfrm>
          <a:prstGeom prst="borderCallout1">
            <a:avLst>
              <a:gd name="adj1" fmla="val 34675"/>
              <a:gd name="adj2" fmla="val 104864"/>
              <a:gd name="adj3" fmla="val -55317"/>
              <a:gd name="adj4" fmla="val 12508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「保存して閉じる」ボタンをクリックすると、元の画面に戻ります。</a:t>
            </a:r>
            <a:endParaRPr lang="en-US" altLang="ja-JP" sz="1600" dirty="0" smtClean="0">
              <a:solidFill>
                <a:srgbClr val="000000"/>
              </a:solidFill>
              <a:latin typeface="+mj-ea"/>
              <a:ea typeface="+mj-ea"/>
              <a:cs typeface="ＭＳ Ｐゴシック" pitchFamily="50" charset="-128"/>
            </a:endParaRPr>
          </a:p>
        </p:txBody>
      </p:sp>
      <p:sp>
        <p:nvSpPr>
          <p:cNvPr id="14"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103</a:t>
            </a:fld>
            <a:endParaRPr kumimoji="1" lang="ja-JP" altLang="en-US" dirty="0"/>
          </a:p>
        </p:txBody>
      </p:sp>
    </p:spTree>
    <p:extLst>
      <p:ext uri="{BB962C8B-B14F-4D97-AF65-F5344CB8AC3E}">
        <p14:creationId xmlns:p14="http://schemas.microsoft.com/office/powerpoint/2010/main" val="38443735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3"/>
          <a:srcRect/>
          <a:stretch>
            <a:fillRect/>
          </a:stretch>
        </p:blipFill>
        <p:spPr bwMode="auto">
          <a:xfrm>
            <a:off x="640800" y="1413469"/>
            <a:ext cx="8776800" cy="5327899"/>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入力した施策反映結果・経緯の確認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W2-115</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①入力</a:t>
            </a:r>
            <a:r>
              <a:rPr lang="ja-JP" altLang="en-US" spc="-30" dirty="0"/>
              <a:t>した施策反映結果・経緯</a:t>
            </a:r>
            <a:r>
              <a:rPr lang="ja-JP" altLang="en-US" spc="-30" dirty="0" smtClean="0"/>
              <a:t>を確認してみましょう</a:t>
            </a:r>
            <a:endParaRPr lang="en-US" altLang="ja-JP" spc="-30" dirty="0" smtClean="0"/>
          </a:p>
          <a:p>
            <a:pPr marL="0" lvl="1" indent="0"/>
            <a:r>
              <a:rPr lang="ja-JP" altLang="en-US" spc="-30" dirty="0" smtClean="0"/>
              <a:t>施策反映値の確認、および経緯の確認・修正ができます。</a:t>
            </a:r>
            <a:endParaRPr lang="ja-JP" altLang="en-US" spc="-30" dirty="0"/>
          </a:p>
        </p:txBody>
      </p:sp>
      <p:sp>
        <p:nvSpPr>
          <p:cNvPr id="25" name="角丸四角形 24"/>
          <p:cNvSpPr/>
          <p:nvPr/>
        </p:nvSpPr>
        <p:spPr>
          <a:xfrm>
            <a:off x="8503379" y="2279125"/>
            <a:ext cx="922044" cy="28803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線吹き出し 1 (枠付き) 25"/>
          <p:cNvSpPr/>
          <p:nvPr/>
        </p:nvSpPr>
        <p:spPr>
          <a:xfrm>
            <a:off x="6739379" y="2924944"/>
            <a:ext cx="3096000" cy="900000"/>
          </a:xfrm>
          <a:prstGeom prst="borderCallout1">
            <a:avLst>
              <a:gd name="adj1" fmla="val -10510"/>
              <a:gd name="adj2" fmla="val 54299"/>
              <a:gd name="adj3" fmla="val -52924"/>
              <a:gd name="adj4" fmla="val 5954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確認後、「メニューに戻る」ボタンをクリックして、「推計結果の概要」画面に戻ります。</a:t>
            </a:r>
            <a:endParaRPr lang="en-US" altLang="ja-JP" sz="1600" dirty="0" smtClean="0">
              <a:solidFill>
                <a:srgbClr val="000000"/>
              </a:solidFill>
              <a:latin typeface="+mj-ea"/>
              <a:ea typeface="+mj-ea"/>
              <a:cs typeface="ＭＳ Ｐゴシック" pitchFamily="50" charset="-128"/>
            </a:endParaRPr>
          </a:p>
        </p:txBody>
      </p:sp>
      <p:sp>
        <p:nvSpPr>
          <p:cNvPr id="12"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104</a:t>
            </a:fld>
            <a:endParaRPr kumimoji="1" lang="ja-JP" altLang="en-US" dirty="0"/>
          </a:p>
        </p:txBody>
      </p:sp>
    </p:spTree>
    <p:extLst>
      <p:ext uri="{BB962C8B-B14F-4D97-AF65-F5344CB8AC3E}">
        <p14:creationId xmlns:p14="http://schemas.microsoft.com/office/powerpoint/2010/main" val="39375139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381000" y="1196752"/>
            <a:ext cx="9144000" cy="5510559"/>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サービス別給付費の推計結果の確認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W2-118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②サービス</a:t>
            </a:r>
            <a:r>
              <a:rPr lang="ja-JP" altLang="en-US" spc="-30" dirty="0"/>
              <a:t>別給付費の推計結果の確認をしてみましょう</a:t>
            </a:r>
            <a:endParaRPr lang="en-US" altLang="ja-JP" spc="-30" dirty="0" smtClean="0"/>
          </a:p>
        </p:txBody>
      </p:sp>
      <p:sp>
        <p:nvSpPr>
          <p:cNvPr id="25" name="角丸四角形 24"/>
          <p:cNvSpPr/>
          <p:nvPr/>
        </p:nvSpPr>
        <p:spPr>
          <a:xfrm>
            <a:off x="2374077" y="3144246"/>
            <a:ext cx="1844089" cy="5760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線吹き出し 1 (枠付き) 25"/>
          <p:cNvSpPr/>
          <p:nvPr/>
        </p:nvSpPr>
        <p:spPr>
          <a:xfrm>
            <a:off x="5424485" y="3720310"/>
            <a:ext cx="3128915" cy="766000"/>
          </a:xfrm>
          <a:prstGeom prst="borderCallout1">
            <a:avLst>
              <a:gd name="adj1" fmla="val 47024"/>
              <a:gd name="adj2" fmla="val -745"/>
              <a:gd name="adj3" fmla="val -32893"/>
              <a:gd name="adj4" fmla="val -4399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「サービス別給付費の推計結果の確認」ボタンをクリックします。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105</a:t>
            </a:fld>
            <a:endParaRPr kumimoji="1" lang="ja-JP" altLang="en-US" dirty="0"/>
          </a:p>
        </p:txBody>
      </p:sp>
    </p:spTree>
    <p:extLst>
      <p:ext uri="{BB962C8B-B14F-4D97-AF65-F5344CB8AC3E}">
        <p14:creationId xmlns:p14="http://schemas.microsoft.com/office/powerpoint/2010/main" val="276412710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381600" y="1158801"/>
            <a:ext cx="9144000" cy="5510559"/>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サービス別給付費の推計結果の確認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W2-118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②サービス</a:t>
            </a:r>
            <a:r>
              <a:rPr lang="ja-JP" altLang="en-US" spc="-30" dirty="0"/>
              <a:t>別給付費の推計結果の確認をしてみましょう</a:t>
            </a:r>
            <a:endParaRPr lang="en-US" altLang="ja-JP" spc="-30" dirty="0" smtClean="0"/>
          </a:p>
        </p:txBody>
      </p:sp>
      <p:sp>
        <p:nvSpPr>
          <p:cNvPr id="25" name="角丸四角形 24"/>
          <p:cNvSpPr/>
          <p:nvPr/>
        </p:nvSpPr>
        <p:spPr>
          <a:xfrm>
            <a:off x="1748552" y="3683887"/>
            <a:ext cx="7668000" cy="2700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線吹き出し 1 (枠付き) 25"/>
          <p:cNvSpPr/>
          <p:nvPr/>
        </p:nvSpPr>
        <p:spPr>
          <a:xfrm>
            <a:off x="1208584" y="3412407"/>
            <a:ext cx="2552851" cy="766000"/>
          </a:xfrm>
          <a:prstGeom prst="borderCallout1">
            <a:avLst>
              <a:gd name="adj1" fmla="val 51140"/>
              <a:gd name="adj2" fmla="val 105067"/>
              <a:gd name="adj3" fmla="val 84607"/>
              <a:gd name="adj4" fmla="val 13706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サービス別給付費が表／グラフ形式で表示されます。</a:t>
            </a:r>
            <a:endParaRPr lang="en-US" altLang="ja-JP" sz="1600" dirty="0" smtClean="0">
              <a:solidFill>
                <a:srgbClr val="000000"/>
              </a:solidFill>
              <a:latin typeface="+mj-ea"/>
              <a:ea typeface="+mj-ea"/>
              <a:cs typeface="ＭＳ Ｐゴシック" pitchFamily="50" charset="-128"/>
            </a:endParaRPr>
          </a:p>
        </p:txBody>
      </p:sp>
      <p:sp>
        <p:nvSpPr>
          <p:cNvPr id="27" name="角丸四角形 26"/>
          <p:cNvSpPr/>
          <p:nvPr/>
        </p:nvSpPr>
        <p:spPr>
          <a:xfrm>
            <a:off x="1856657" y="2255901"/>
            <a:ext cx="1512168" cy="231477"/>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線吹き出し 1 (枠付き) 31"/>
          <p:cNvSpPr/>
          <p:nvPr/>
        </p:nvSpPr>
        <p:spPr>
          <a:xfrm>
            <a:off x="4088904" y="1675718"/>
            <a:ext cx="2700000" cy="648000"/>
          </a:xfrm>
          <a:prstGeom prst="borderCallout1">
            <a:avLst>
              <a:gd name="adj1" fmla="val 54703"/>
              <a:gd name="adj2" fmla="val -2298"/>
              <a:gd name="adj3" fmla="val 107608"/>
              <a:gd name="adj4" fmla="val -3146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サービス別給付費／構成比の切り替えができます。</a:t>
            </a:r>
            <a:endParaRPr lang="en-US" altLang="ja-JP" sz="1600" dirty="0" smtClean="0">
              <a:solidFill>
                <a:srgbClr val="000000"/>
              </a:solidFill>
              <a:latin typeface="+mj-ea"/>
              <a:ea typeface="+mj-ea"/>
              <a:cs typeface="ＭＳ Ｐゴシック" pitchFamily="50" charset="-128"/>
            </a:endParaRPr>
          </a:p>
        </p:txBody>
      </p:sp>
      <p:sp>
        <p:nvSpPr>
          <p:cNvPr id="13"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106</a:t>
            </a:fld>
            <a:endParaRPr kumimoji="1" lang="ja-JP" altLang="en-US" dirty="0"/>
          </a:p>
        </p:txBody>
      </p:sp>
      <p:sp>
        <p:nvSpPr>
          <p:cNvPr id="14" name="角丸四角形 13"/>
          <p:cNvSpPr/>
          <p:nvPr/>
        </p:nvSpPr>
        <p:spPr>
          <a:xfrm>
            <a:off x="8553400" y="2000173"/>
            <a:ext cx="88571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線吹き出し 1 (枠付き) 14"/>
          <p:cNvSpPr/>
          <p:nvPr/>
        </p:nvSpPr>
        <p:spPr>
          <a:xfrm>
            <a:off x="7153379" y="2708920"/>
            <a:ext cx="2700000" cy="852763"/>
          </a:xfrm>
          <a:prstGeom prst="borderCallout1">
            <a:avLst>
              <a:gd name="adj1" fmla="val -7713"/>
              <a:gd name="adj2" fmla="val 69071"/>
              <a:gd name="adj3" fmla="val -63552"/>
              <a:gd name="adj4" fmla="val 6702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cs typeface="ＭＳ Ｐゴシック" pitchFamily="50" charset="-128"/>
              </a:rPr>
              <a:t>確認後は「</a:t>
            </a:r>
            <a:r>
              <a:rPr lang="ja-JP" altLang="en-US" sz="1600" dirty="0">
                <a:solidFill>
                  <a:srgbClr val="000000"/>
                </a:solidFill>
                <a:latin typeface="+mj-ea"/>
                <a:cs typeface="ＭＳ Ｐゴシック" pitchFamily="50" charset="-128"/>
              </a:rPr>
              <a:t>メニューに戻る」ボタンをクリックして、「推計結果の概要」画面に戻ります。</a:t>
            </a:r>
            <a:endParaRPr lang="en-US" altLang="ja-JP" sz="1600" dirty="0">
              <a:solidFill>
                <a:srgbClr val="000000"/>
              </a:solidFill>
              <a:latin typeface="+mj-ea"/>
              <a:cs typeface="ＭＳ Ｐゴシック" pitchFamily="50" charset="-128"/>
            </a:endParaRPr>
          </a:p>
        </p:txBody>
      </p:sp>
    </p:spTree>
    <p:extLst>
      <p:ext uri="{BB962C8B-B14F-4D97-AF65-F5344CB8AC3E}">
        <p14:creationId xmlns:p14="http://schemas.microsoft.com/office/powerpoint/2010/main" val="4232487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381000" y="1346814"/>
            <a:ext cx="9144000" cy="5466562"/>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保険料額の推計結果の確認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W2-120</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③保険料</a:t>
            </a:r>
            <a:r>
              <a:rPr lang="ja-JP" altLang="en-US" spc="-30" dirty="0"/>
              <a:t>額の推計結果の確認をして</a:t>
            </a:r>
            <a:r>
              <a:rPr lang="ja-JP" altLang="en-US" spc="-30" dirty="0" smtClean="0"/>
              <a:t>みましょう</a:t>
            </a:r>
            <a:endParaRPr lang="en-US" altLang="ja-JP" spc="-30" dirty="0" smtClean="0"/>
          </a:p>
          <a:p>
            <a:pPr marL="0" lvl="1" indent="0"/>
            <a:r>
              <a:rPr lang="ja-JP" altLang="en-US" spc="-30" dirty="0"/>
              <a:t>保険料額等の推計結果を年度別で確認できます。</a:t>
            </a:r>
            <a:endParaRPr lang="en-US" altLang="ja-JP" spc="-30" dirty="0" smtClean="0"/>
          </a:p>
        </p:txBody>
      </p:sp>
      <p:sp>
        <p:nvSpPr>
          <p:cNvPr id="25" name="角丸四角形 24"/>
          <p:cNvSpPr/>
          <p:nvPr/>
        </p:nvSpPr>
        <p:spPr>
          <a:xfrm>
            <a:off x="2374077" y="3815128"/>
            <a:ext cx="1844089" cy="5760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線吹き出し 1 (枠付き) 25"/>
          <p:cNvSpPr/>
          <p:nvPr/>
        </p:nvSpPr>
        <p:spPr>
          <a:xfrm>
            <a:off x="5424485" y="4391192"/>
            <a:ext cx="2984899" cy="766000"/>
          </a:xfrm>
          <a:prstGeom prst="borderCallout1">
            <a:avLst>
              <a:gd name="adj1" fmla="val 47024"/>
              <a:gd name="adj2" fmla="val -745"/>
              <a:gd name="adj3" fmla="val -32893"/>
              <a:gd name="adj4" fmla="val -4399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「保険料額の推計結果の確認」ボタンをクリックします。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107</a:t>
            </a:fld>
            <a:endParaRPr kumimoji="1" lang="ja-JP" altLang="en-US" dirty="0"/>
          </a:p>
        </p:txBody>
      </p:sp>
    </p:spTree>
    <p:extLst>
      <p:ext uri="{BB962C8B-B14F-4D97-AF65-F5344CB8AC3E}">
        <p14:creationId xmlns:p14="http://schemas.microsoft.com/office/powerpoint/2010/main" val="329898556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381600" y="1346400"/>
            <a:ext cx="9144000" cy="5466562"/>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保険料額の推計結果の確認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W2-120</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③保険料</a:t>
            </a:r>
            <a:r>
              <a:rPr lang="ja-JP" altLang="en-US" spc="-30" dirty="0"/>
              <a:t>額の推計結果の確認をして</a:t>
            </a:r>
            <a:r>
              <a:rPr lang="ja-JP" altLang="en-US" spc="-30" dirty="0" smtClean="0"/>
              <a:t>みましょう</a:t>
            </a:r>
            <a:endParaRPr lang="en-US" altLang="ja-JP" spc="-30" dirty="0" smtClean="0"/>
          </a:p>
          <a:p>
            <a:pPr marL="0" lvl="1" indent="0"/>
            <a:r>
              <a:rPr lang="ja-JP" altLang="en-US" spc="-30" dirty="0"/>
              <a:t>保険料額等の推計結果を年度別で確認できます。</a:t>
            </a:r>
            <a:endParaRPr lang="en-US" altLang="ja-JP" spc="-30" dirty="0" smtClean="0"/>
          </a:p>
        </p:txBody>
      </p:sp>
      <p:sp>
        <p:nvSpPr>
          <p:cNvPr id="25" name="角丸四角形 24"/>
          <p:cNvSpPr/>
          <p:nvPr/>
        </p:nvSpPr>
        <p:spPr>
          <a:xfrm>
            <a:off x="3728864" y="2843648"/>
            <a:ext cx="5544616" cy="3481397"/>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線吹き出し 1 (枠付き) 25"/>
          <p:cNvSpPr/>
          <p:nvPr/>
        </p:nvSpPr>
        <p:spPr>
          <a:xfrm>
            <a:off x="7482128" y="3696681"/>
            <a:ext cx="2307415" cy="766000"/>
          </a:xfrm>
          <a:prstGeom prst="borderCallout1">
            <a:avLst>
              <a:gd name="adj1" fmla="val 47024"/>
              <a:gd name="adj2" fmla="val -745"/>
              <a:gd name="adj3" fmla="val 143495"/>
              <a:gd name="adj4" fmla="val -3515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保険料額の詳細な推計結果を確認できます。</a:t>
            </a:r>
            <a:endParaRPr lang="en-US" altLang="ja-JP" sz="1600" dirty="0" smtClean="0">
              <a:solidFill>
                <a:srgbClr val="000000"/>
              </a:solidFill>
              <a:latin typeface="+mj-ea"/>
              <a:ea typeface="+mj-ea"/>
              <a:cs typeface="ＭＳ Ｐゴシック" pitchFamily="50" charset="-128"/>
            </a:endParaRPr>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108</a:t>
            </a:fld>
            <a:endParaRPr kumimoji="1" lang="ja-JP" altLang="en-US" dirty="0"/>
          </a:p>
        </p:txBody>
      </p:sp>
      <p:sp>
        <p:nvSpPr>
          <p:cNvPr id="12" name="角丸四角形 11"/>
          <p:cNvSpPr/>
          <p:nvPr/>
        </p:nvSpPr>
        <p:spPr>
          <a:xfrm>
            <a:off x="8553400" y="2144189"/>
            <a:ext cx="88571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線吹き出し 1 (枠付き) 12"/>
          <p:cNvSpPr/>
          <p:nvPr/>
        </p:nvSpPr>
        <p:spPr>
          <a:xfrm>
            <a:off x="5097016" y="1606127"/>
            <a:ext cx="2700000" cy="852763"/>
          </a:xfrm>
          <a:prstGeom prst="borderCallout1">
            <a:avLst>
              <a:gd name="adj1" fmla="val 49902"/>
              <a:gd name="adj2" fmla="val 100996"/>
              <a:gd name="adj3" fmla="val 85286"/>
              <a:gd name="adj4" fmla="val 13150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cs typeface="ＭＳ Ｐゴシック" pitchFamily="50" charset="-128"/>
              </a:rPr>
              <a:t>確認後は「</a:t>
            </a:r>
            <a:r>
              <a:rPr lang="ja-JP" altLang="en-US" sz="1600" dirty="0">
                <a:solidFill>
                  <a:srgbClr val="000000"/>
                </a:solidFill>
                <a:latin typeface="+mj-ea"/>
                <a:cs typeface="ＭＳ Ｐゴシック" pitchFamily="50" charset="-128"/>
              </a:rPr>
              <a:t>メニューに戻る」ボタンをクリックして、「推計結果の概要」画面に戻ります。</a:t>
            </a:r>
            <a:endParaRPr lang="en-US" altLang="ja-JP" sz="1600" dirty="0">
              <a:solidFill>
                <a:srgbClr val="000000"/>
              </a:solidFill>
              <a:latin typeface="+mj-ea"/>
              <a:cs typeface="ＭＳ Ｐゴシック" pitchFamily="50" charset="-128"/>
            </a:endParaRPr>
          </a:p>
        </p:txBody>
      </p:sp>
    </p:spTree>
    <p:extLst>
      <p:ext uri="{BB962C8B-B14F-4D97-AF65-F5344CB8AC3E}">
        <p14:creationId xmlns:p14="http://schemas.microsoft.com/office/powerpoint/2010/main" val="37112214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総括表のダウンロード</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W2-122</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④総括表</a:t>
            </a:r>
            <a:r>
              <a:rPr lang="ja-JP" altLang="en-US" spc="-30" dirty="0"/>
              <a:t>をダウンロードしてみましょう</a:t>
            </a:r>
            <a:endParaRPr lang="en-US" altLang="ja-JP" spc="-30" dirty="0" smtClean="0"/>
          </a:p>
          <a:p>
            <a:pPr marL="0" lvl="1" indent="0"/>
            <a:r>
              <a:rPr lang="ja-JP" altLang="en-US" dirty="0"/>
              <a:t>「総括表」は</a:t>
            </a:r>
            <a:r>
              <a:rPr lang="ja-JP" altLang="en-US" dirty="0" smtClean="0"/>
              <a:t>、「</a:t>
            </a:r>
            <a:r>
              <a:rPr lang="ja-JP" altLang="en-US" dirty="0"/>
              <a:t>推計値のサマリ」</a:t>
            </a:r>
            <a:r>
              <a:rPr lang="ja-JP" altLang="en-US" dirty="0" smtClean="0"/>
              <a:t>、「</a:t>
            </a:r>
            <a:r>
              <a:rPr lang="ja-JP" altLang="en-US" dirty="0"/>
              <a:t>サービス別給付費」</a:t>
            </a:r>
            <a:r>
              <a:rPr lang="ja-JP" altLang="en-US" dirty="0" smtClean="0"/>
              <a:t>、「</a:t>
            </a:r>
            <a:r>
              <a:rPr lang="ja-JP" altLang="en-US" dirty="0"/>
              <a:t>施策反映の解説」の３シートから構成されています。保険料額の算定が終わったら、必ずダウンロードして内容を確認して</a:t>
            </a:r>
            <a:r>
              <a:rPr lang="ja-JP" altLang="en-US" dirty="0" smtClean="0"/>
              <a:t>ください。</a:t>
            </a:r>
            <a:endParaRPr lang="en-US" altLang="ja-JP" dirty="0" smtClean="0"/>
          </a:p>
        </p:txBody>
      </p:sp>
      <p:pic>
        <p:nvPicPr>
          <p:cNvPr id="24" name="図 23"/>
          <p:cNvPicPr>
            <a:picLocks noChangeAspect="1"/>
          </p:cNvPicPr>
          <p:nvPr/>
        </p:nvPicPr>
        <p:blipFill rotWithShape="1">
          <a:blip r:embed="rId3"/>
          <a:srcRect b="21063"/>
          <a:stretch/>
        </p:blipFill>
        <p:spPr bwMode="auto">
          <a:xfrm>
            <a:off x="381000" y="1703552"/>
            <a:ext cx="9144000" cy="4393626"/>
          </a:xfrm>
          <a:prstGeom prst="rect">
            <a:avLst/>
          </a:prstGeom>
          <a:noFill/>
          <a:ln w="9525">
            <a:noFill/>
            <a:miter lim="800000"/>
            <a:headEnd/>
            <a:tailEnd/>
          </a:ln>
        </p:spPr>
      </p:pic>
      <p:sp>
        <p:nvSpPr>
          <p:cNvPr id="30" name="角丸四角形 29"/>
          <p:cNvSpPr/>
          <p:nvPr/>
        </p:nvSpPr>
        <p:spPr>
          <a:xfrm>
            <a:off x="2374077" y="5039264"/>
            <a:ext cx="1844089" cy="5760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線吹き出し 1 (枠付き) 30"/>
          <p:cNvSpPr/>
          <p:nvPr/>
        </p:nvSpPr>
        <p:spPr>
          <a:xfrm>
            <a:off x="5424485" y="5615328"/>
            <a:ext cx="2408835" cy="766000"/>
          </a:xfrm>
          <a:prstGeom prst="borderCallout1">
            <a:avLst>
              <a:gd name="adj1" fmla="val 47024"/>
              <a:gd name="adj2" fmla="val -745"/>
              <a:gd name="adj3" fmla="val -18486"/>
              <a:gd name="adj4" fmla="val -5053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「総括表のダウンロード」ボタンをクリックします。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109</a:t>
            </a:fld>
            <a:endParaRPr kumimoji="1" lang="ja-JP" altLang="en-US" dirty="0"/>
          </a:p>
        </p:txBody>
      </p:sp>
    </p:spTree>
    <p:extLst>
      <p:ext uri="{BB962C8B-B14F-4D97-AF65-F5344CB8AC3E}">
        <p14:creationId xmlns:p14="http://schemas.microsoft.com/office/powerpoint/2010/main" val="549613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solidFill>
                  <a:schemeClr val="bg1">
                    <a:lumMod val="65000"/>
                  </a:schemeClr>
                </a:solidFill>
              </a:rPr>
              <a:t>１．はじめに</a:t>
            </a:r>
            <a:endParaRPr lang="en-US" altLang="ja-JP" sz="2800" dirty="0" smtClean="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t>２．将来推計機能の使い方</a:t>
            </a:r>
            <a:endParaRPr lang="en-US" altLang="ja-JP" sz="2800" dirty="0" smtClean="0"/>
          </a:p>
          <a:p>
            <a:pPr lvl="1"/>
            <a:r>
              <a:rPr lang="ja-JP" altLang="en-US" dirty="0"/>
              <a:t>　</a:t>
            </a:r>
            <a:r>
              <a:rPr lang="ja-JP" altLang="ja-JP" dirty="0" smtClean="0"/>
              <a:t>・</a:t>
            </a:r>
            <a:r>
              <a:rPr lang="ja-JP" altLang="en-US" dirty="0" smtClean="0"/>
              <a:t>将来推計の流れと主な使い方</a:t>
            </a:r>
            <a:endParaRPr lang="en-US" altLang="ja-JP" dirty="0"/>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11</a:t>
            </a:fld>
            <a:endParaRPr kumimoji="1" lang="ja-JP" altLang="en-US" dirty="0"/>
          </a:p>
        </p:txBody>
      </p:sp>
    </p:spTree>
    <p:extLst>
      <p:ext uri="{BB962C8B-B14F-4D97-AF65-F5344CB8AC3E}">
        <p14:creationId xmlns:p14="http://schemas.microsoft.com/office/powerpoint/2010/main" val="10765328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p:cNvPicPr>
            <a:picLocks noChangeAspect="1"/>
          </p:cNvPicPr>
          <p:nvPr/>
        </p:nvPicPr>
        <p:blipFill rotWithShape="1">
          <a:blip r:embed="rId3"/>
          <a:srcRect t="58745"/>
          <a:stretch/>
        </p:blipFill>
        <p:spPr bwMode="auto">
          <a:xfrm>
            <a:off x="632520" y="1772816"/>
            <a:ext cx="8656320" cy="2142722"/>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総括表のダウンロード</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W2-122</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④総括表</a:t>
            </a:r>
            <a:r>
              <a:rPr lang="ja-JP" altLang="en-US" spc="-30" dirty="0"/>
              <a:t>をダウンロードしてみましょう</a:t>
            </a:r>
            <a:endParaRPr lang="en-US" altLang="ja-JP" spc="-30" dirty="0" smtClean="0"/>
          </a:p>
          <a:p>
            <a:pPr marL="0" lvl="1" indent="0"/>
            <a:r>
              <a:rPr lang="ja-JP" altLang="en-US" dirty="0"/>
              <a:t>「総括表」は</a:t>
            </a:r>
            <a:r>
              <a:rPr lang="ja-JP" altLang="en-US" dirty="0" smtClean="0"/>
              <a:t>、「</a:t>
            </a:r>
            <a:r>
              <a:rPr lang="ja-JP" altLang="en-US" dirty="0"/>
              <a:t>推計値のサマリ」</a:t>
            </a:r>
            <a:r>
              <a:rPr lang="ja-JP" altLang="en-US" dirty="0" smtClean="0"/>
              <a:t>、「</a:t>
            </a:r>
            <a:r>
              <a:rPr lang="ja-JP" altLang="en-US" dirty="0"/>
              <a:t>サービス別給付費」</a:t>
            </a:r>
            <a:r>
              <a:rPr lang="ja-JP" altLang="en-US" dirty="0" smtClean="0"/>
              <a:t>、「</a:t>
            </a:r>
            <a:r>
              <a:rPr lang="ja-JP" altLang="en-US" dirty="0"/>
              <a:t>施策反映の解説」の３シートから構成されています。保険料額の算定が終わったら、</a:t>
            </a:r>
            <a:r>
              <a:rPr lang="ja-JP" altLang="en-US" b="1" dirty="0">
                <a:solidFill>
                  <a:srgbClr val="FF0000"/>
                </a:solidFill>
              </a:rPr>
              <a:t>必ずダウンロードして内容を確認して</a:t>
            </a:r>
            <a:r>
              <a:rPr lang="ja-JP" altLang="en-US" b="1" dirty="0" smtClean="0">
                <a:solidFill>
                  <a:srgbClr val="FF0000"/>
                </a:solidFill>
              </a:rPr>
              <a:t>ください</a:t>
            </a:r>
            <a:r>
              <a:rPr lang="ja-JP" altLang="en-US" dirty="0" smtClean="0"/>
              <a:t>。</a:t>
            </a:r>
            <a:endParaRPr lang="en-US" altLang="ja-JP" dirty="0" smtClean="0"/>
          </a:p>
        </p:txBody>
      </p:sp>
      <p:graphicFrame>
        <p:nvGraphicFramePr>
          <p:cNvPr id="2" name="表 1"/>
          <p:cNvGraphicFramePr>
            <a:graphicFrameLocks noGrp="1"/>
          </p:cNvGraphicFramePr>
          <p:nvPr>
            <p:extLst>
              <p:ext uri="{D42A27DB-BD31-4B8C-83A1-F6EECF244321}">
                <p14:modId xmlns:p14="http://schemas.microsoft.com/office/powerpoint/2010/main" val="1383624670"/>
              </p:ext>
            </p:extLst>
          </p:nvPr>
        </p:nvGraphicFramePr>
        <p:xfrm>
          <a:off x="128464" y="4470044"/>
          <a:ext cx="9576000" cy="2194490"/>
        </p:xfrm>
        <a:graphic>
          <a:graphicData uri="http://schemas.openxmlformats.org/drawingml/2006/table">
            <a:tbl>
              <a:tblPr firstRow="1" bandRow="1">
                <a:tableStyleId>{912C8C85-51F0-491E-9774-3900AFEF0FD7}</a:tableStyleId>
              </a:tblPr>
              <a:tblGrid>
                <a:gridCol w="971576"/>
                <a:gridCol w="8604424"/>
              </a:tblGrid>
              <a:tr h="252262">
                <a:tc>
                  <a:txBody>
                    <a:bodyPr/>
                    <a:lstStyle/>
                    <a:p>
                      <a:pPr>
                        <a:lnSpc>
                          <a:spcPct val="80000"/>
                        </a:lnSpc>
                      </a:pPr>
                      <a:r>
                        <a:rPr kumimoji="1" lang="ja-JP" altLang="en-US" sz="1600" dirty="0" smtClean="0">
                          <a:ln>
                            <a:solidFill>
                              <a:schemeClr val="bg1"/>
                            </a:solidFill>
                          </a:ln>
                        </a:rPr>
                        <a:t>ＰＯＩＮＴ</a:t>
                      </a:r>
                      <a:endParaRPr kumimoji="1" lang="ja-JP" altLang="en-US" sz="1600" dirty="0">
                        <a:ln>
                          <a:solidFill>
                            <a:schemeClr val="bg1"/>
                          </a:solidFill>
                        </a:ln>
                      </a:endParaRPr>
                    </a:p>
                  </a:txBody>
                  <a:tcP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nSpc>
                          <a:spcPct val="80000"/>
                        </a:lnSpc>
                      </a:pPr>
                      <a:endParaRPr kumimoji="1" lang="ja-JP" altLang="en-US" sz="1600" dirty="0"/>
                    </a:p>
                  </a:txBody>
                  <a:tcPr>
                    <a:lnL w="19050" cap="flat" cmpd="sng" algn="ctr">
                      <a:solidFill>
                        <a:schemeClr val="accent6"/>
                      </a:solidFill>
                      <a:prstDash val="solid"/>
                      <a:round/>
                      <a:headEnd type="none" w="med" len="med"/>
                      <a:tailEnd type="none" w="med" len="med"/>
                    </a:lnL>
                    <a:lnR w="9525" cap="flat" cmpd="sng" algn="ctr">
                      <a:noFill/>
                      <a:prstDash val="solid"/>
                    </a:lnR>
                    <a:lnT w="9525" cap="flat" cmpd="sng" algn="ctr">
                      <a:noFill/>
                      <a:prstDash val="solid"/>
                    </a:lnT>
                    <a:lnB w="19050" cap="flat" cmpd="sng" algn="ctr">
                      <a:solidFill>
                        <a:schemeClr val="accent6"/>
                      </a:solidFill>
                      <a:prstDash val="solid"/>
                      <a:round/>
                      <a:headEnd type="none" w="med" len="med"/>
                      <a:tailEnd type="none" w="med" len="med"/>
                    </a:lnB>
                    <a:noFill/>
                  </a:tcPr>
                </a:tc>
              </a:tr>
              <a:tr h="1907978">
                <a:tc gridSpan="2">
                  <a:txBody>
                    <a:bodyPr/>
                    <a:lstStyle/>
                    <a:p>
                      <a:pPr>
                        <a:lnSpc>
                          <a:spcPct val="90000"/>
                        </a:lnSpc>
                      </a:pPr>
                      <a:r>
                        <a:rPr kumimoji="1" lang="ja-JP" altLang="en-US" sz="1600" dirty="0" smtClean="0"/>
                        <a:t>「総括表」は施策反映メニュー以降、画面上部の「総括表」アイコンからダウンロードすることもできます。</a:t>
                      </a:r>
                      <a:endParaRPr kumimoji="1" lang="en-US" altLang="ja-JP" sz="1600" dirty="0" smtClean="0"/>
                    </a:p>
                  </a:txBody>
                  <a:tcP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kumimoji="1" lang="ja-JP" altLang="en-US"/>
                    </a:p>
                  </a:txBody>
                  <a:tcPr/>
                </a:tc>
              </a:tr>
            </a:tbl>
          </a:graphicData>
        </a:graphic>
      </p:graphicFrame>
      <p:pic>
        <p:nvPicPr>
          <p:cNvPr id="25" name="図 24"/>
          <p:cNvPicPr/>
          <p:nvPr/>
        </p:nvPicPr>
        <p:blipFill rotWithShape="1">
          <a:blip r:embed="rId4"/>
          <a:srcRect l="49550" t="7987" r="521" b="79717"/>
          <a:stretch/>
        </p:blipFill>
        <p:spPr bwMode="auto">
          <a:xfrm>
            <a:off x="200472" y="5335617"/>
            <a:ext cx="6184147" cy="790611"/>
          </a:xfrm>
          <a:prstGeom prst="rect">
            <a:avLst/>
          </a:prstGeom>
          <a:ln w="9525" cap="flat" cmpd="sng" algn="ctr">
            <a:solidFill>
              <a:srgbClr val="4F81BD"/>
            </a:solidFill>
            <a:prstDash val="dash"/>
            <a:round/>
            <a:headEnd type="none" w="med" len="med"/>
            <a:tailEnd type="none" w="med" len="med"/>
          </a:ln>
          <a:extLst>
            <a:ext uri="{53640926-AAD7-44D8-BBD7-CCE9431645EC}">
              <a14:shadowObscured xmlns:a14="http://schemas.microsoft.com/office/drawing/2010/main"/>
            </a:ext>
          </a:extLst>
        </p:spPr>
      </p:pic>
      <p:sp>
        <p:nvSpPr>
          <p:cNvPr id="30" name="角丸四角形 29"/>
          <p:cNvSpPr/>
          <p:nvPr/>
        </p:nvSpPr>
        <p:spPr>
          <a:xfrm>
            <a:off x="1655992" y="3211832"/>
            <a:ext cx="6624736" cy="72122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線吹き出し 1 (枠付き) 30"/>
          <p:cNvSpPr/>
          <p:nvPr/>
        </p:nvSpPr>
        <p:spPr>
          <a:xfrm>
            <a:off x="5865498" y="2252639"/>
            <a:ext cx="2408835" cy="766000"/>
          </a:xfrm>
          <a:prstGeom prst="borderCallout1">
            <a:avLst>
              <a:gd name="adj1" fmla="val 112886"/>
              <a:gd name="adj2" fmla="val 33289"/>
              <a:gd name="adj3" fmla="val 177039"/>
              <a:gd name="adj4" fmla="val 2080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「ファイルを開く」または「保存」を選択してください。</a:t>
            </a:r>
            <a:endParaRPr lang="en-US" altLang="ja-JP" sz="1600" dirty="0" smtClean="0">
              <a:solidFill>
                <a:srgbClr val="000000"/>
              </a:solidFill>
              <a:latin typeface="+mj-ea"/>
              <a:ea typeface="+mj-ea"/>
              <a:cs typeface="ＭＳ Ｐゴシック" pitchFamily="50" charset="-128"/>
            </a:endParaRPr>
          </a:p>
        </p:txBody>
      </p:sp>
      <p:sp>
        <p:nvSpPr>
          <p:cNvPr id="36" name="角丸四角形 35"/>
          <p:cNvSpPr/>
          <p:nvPr/>
        </p:nvSpPr>
        <p:spPr>
          <a:xfrm>
            <a:off x="5097016" y="5317486"/>
            <a:ext cx="936104" cy="44870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線吹き出し 1 (枠付き) 36"/>
          <p:cNvSpPr/>
          <p:nvPr/>
        </p:nvSpPr>
        <p:spPr>
          <a:xfrm>
            <a:off x="7159332" y="5312497"/>
            <a:ext cx="2412000" cy="924757"/>
          </a:xfrm>
          <a:prstGeom prst="borderCallout1">
            <a:avLst>
              <a:gd name="adj1" fmla="val 27288"/>
              <a:gd name="adj2" fmla="val -46821"/>
              <a:gd name="adj3" fmla="val 45691"/>
              <a:gd name="adj4" fmla="val -443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「総括表」ボタンをクリックするとダウンロードの確認画面が表示されます</a:t>
            </a:r>
            <a:endParaRPr lang="en-US" altLang="ja-JP" sz="1600" dirty="0" smtClean="0">
              <a:solidFill>
                <a:srgbClr val="000000"/>
              </a:solidFill>
              <a:latin typeface="+mj-ea"/>
              <a:ea typeface="+mj-ea"/>
              <a:cs typeface="ＭＳ Ｐゴシック" pitchFamily="50" charset="-128"/>
            </a:endParaRPr>
          </a:p>
        </p:txBody>
      </p:sp>
      <p:sp>
        <p:nvSpPr>
          <p:cNvPr id="15"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110</a:t>
            </a:fld>
            <a:endParaRPr kumimoji="1" lang="ja-JP" altLang="en-US" dirty="0"/>
          </a:p>
        </p:txBody>
      </p:sp>
    </p:spTree>
    <p:extLst>
      <p:ext uri="{BB962C8B-B14F-4D97-AF65-F5344CB8AC3E}">
        <p14:creationId xmlns:p14="http://schemas.microsoft.com/office/powerpoint/2010/main" val="261323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solidFill>
                  <a:schemeClr val="bg1">
                    <a:lumMod val="65000"/>
                  </a:schemeClr>
                </a:solidFill>
              </a:rPr>
              <a:t>１．はじめに</a:t>
            </a:r>
            <a:endParaRPr lang="en-US" altLang="ja-JP" sz="2800" dirty="0" smtClean="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t>２．将来推計機能の使い方</a:t>
            </a:r>
            <a:endParaRPr lang="en-US" altLang="ja-JP" sz="2800" dirty="0" smtClean="0"/>
          </a:p>
          <a:p>
            <a:pPr lvl="1"/>
            <a:r>
              <a:rPr lang="ja-JP" altLang="en-US" dirty="0"/>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p>
          <a:p>
            <a:pPr lvl="1"/>
            <a:r>
              <a:rPr lang="ja-JP" altLang="en-US" dirty="0"/>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p>
          <a:p>
            <a:pPr lvl="1"/>
            <a:r>
              <a:rPr lang="ja-JP" altLang="en-US" dirty="0"/>
              <a:t>　</a:t>
            </a:r>
            <a:r>
              <a:rPr lang="ja-JP" altLang="en-US" dirty="0" smtClean="0"/>
              <a:t>・推計データを中断する／途中から始める</a:t>
            </a:r>
            <a:endParaRPr lang="en-US" altLang="ja-JP" dirty="0"/>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111</a:t>
            </a:fld>
            <a:endParaRPr kumimoji="1" lang="ja-JP" altLang="en-US" dirty="0"/>
          </a:p>
        </p:txBody>
      </p:sp>
    </p:spTree>
    <p:extLst>
      <p:ext uri="{BB962C8B-B14F-4D97-AF65-F5344CB8AC3E}">
        <p14:creationId xmlns:p14="http://schemas.microsoft.com/office/powerpoint/2010/main" val="23756772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3"/>
          <a:srcRect b="52990"/>
          <a:stretch/>
        </p:blipFill>
        <p:spPr bwMode="auto">
          <a:xfrm>
            <a:off x="1191639" y="1556792"/>
            <a:ext cx="8534400" cy="2407197"/>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推計データを中断して保存する</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W2-123</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a:t>推計データは、画面を切り替える度に自動保存されますが、メニューから任意のタイミングで保存することも</a:t>
            </a:r>
            <a:r>
              <a:rPr lang="ja-JP" altLang="en-US" spc="-30" dirty="0" smtClean="0"/>
              <a:t>できます。</a:t>
            </a:r>
            <a:endParaRPr lang="en-US" altLang="ja-JP" spc="-30" dirty="0"/>
          </a:p>
          <a:p>
            <a:pPr marL="0" lvl="1" indent="0"/>
            <a:r>
              <a:rPr lang="ja-JP" altLang="en-US" spc="-30" dirty="0" smtClean="0"/>
              <a:t>①推計</a:t>
            </a:r>
            <a:r>
              <a:rPr lang="ja-JP" altLang="en-US" spc="-30" dirty="0"/>
              <a:t>を中断して保存して</a:t>
            </a:r>
            <a:r>
              <a:rPr lang="ja-JP" altLang="en-US" spc="-30" dirty="0" smtClean="0"/>
              <a:t>みましょう</a:t>
            </a:r>
          </a:p>
        </p:txBody>
      </p:sp>
      <p:sp>
        <p:nvSpPr>
          <p:cNvPr id="26" name="角丸四角形 25"/>
          <p:cNvSpPr/>
          <p:nvPr/>
        </p:nvSpPr>
        <p:spPr>
          <a:xfrm>
            <a:off x="1220322" y="2635638"/>
            <a:ext cx="1195453" cy="510727"/>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線吹き出し 1 (枠付き) 29"/>
          <p:cNvSpPr/>
          <p:nvPr/>
        </p:nvSpPr>
        <p:spPr>
          <a:xfrm>
            <a:off x="272480" y="4104188"/>
            <a:ext cx="2736304" cy="692964"/>
          </a:xfrm>
          <a:prstGeom prst="borderCallout1">
            <a:avLst>
              <a:gd name="adj1" fmla="val -14858"/>
              <a:gd name="adj2" fmla="val 35395"/>
              <a:gd name="adj3" fmla="val -151831"/>
              <a:gd name="adj4" fmla="val 4962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「推計の開始と保存」メニューをクリックします。</a:t>
            </a:r>
            <a:endParaRPr lang="en-US" altLang="ja-JP" sz="1600" dirty="0" smtClean="0">
              <a:solidFill>
                <a:srgbClr val="000000"/>
              </a:solidFill>
              <a:latin typeface="+mj-ea"/>
              <a:ea typeface="+mj-ea"/>
              <a:cs typeface="ＭＳ Ｐゴシック" pitchFamily="50" charset="-128"/>
            </a:endParaRPr>
          </a:p>
        </p:txBody>
      </p:sp>
      <p:pic>
        <p:nvPicPr>
          <p:cNvPr id="21" name="図 20"/>
          <p:cNvPicPr>
            <a:picLocks noChangeAspect="1"/>
          </p:cNvPicPr>
          <p:nvPr/>
        </p:nvPicPr>
        <p:blipFill>
          <a:blip r:embed="rId4"/>
          <a:srcRect/>
          <a:stretch>
            <a:fillRect/>
          </a:stretch>
        </p:blipFill>
        <p:spPr bwMode="auto">
          <a:xfrm>
            <a:off x="3319528" y="4655332"/>
            <a:ext cx="3410959" cy="1725173"/>
          </a:xfrm>
          <a:prstGeom prst="rect">
            <a:avLst/>
          </a:prstGeom>
          <a:noFill/>
          <a:ln w="9525">
            <a:noFill/>
            <a:miter lim="800000"/>
            <a:headEnd/>
            <a:tailEnd/>
          </a:ln>
        </p:spPr>
      </p:pic>
      <p:sp>
        <p:nvSpPr>
          <p:cNvPr id="31" name="角丸四角形 30"/>
          <p:cNvSpPr/>
          <p:nvPr/>
        </p:nvSpPr>
        <p:spPr>
          <a:xfrm>
            <a:off x="4591177" y="5553264"/>
            <a:ext cx="1476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線吹き出し 1 (枠付き) 31"/>
          <p:cNvSpPr/>
          <p:nvPr/>
        </p:nvSpPr>
        <p:spPr>
          <a:xfrm>
            <a:off x="7257255" y="5073376"/>
            <a:ext cx="2468783" cy="731888"/>
          </a:xfrm>
          <a:prstGeom prst="borderCallout1">
            <a:avLst>
              <a:gd name="adj1" fmla="val 49083"/>
              <a:gd name="adj2" fmla="val -9253"/>
              <a:gd name="adj3" fmla="val 84670"/>
              <a:gd name="adj4" fmla="val -5670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「現在の推計を上書き保存する」をクリックします。</a:t>
            </a:r>
            <a:endParaRPr lang="en-US" altLang="ja-JP" sz="1600" dirty="0" smtClean="0">
              <a:solidFill>
                <a:srgbClr val="000000"/>
              </a:solidFill>
              <a:latin typeface="+mj-ea"/>
              <a:ea typeface="+mj-ea"/>
              <a:cs typeface="ＭＳ Ｐゴシック" pitchFamily="50" charset="-128"/>
            </a:endParaRPr>
          </a:p>
        </p:txBody>
      </p:sp>
      <p:sp>
        <p:nvSpPr>
          <p:cNvPr id="33" name="下カーブ矢印 32"/>
          <p:cNvSpPr/>
          <p:nvPr/>
        </p:nvSpPr>
        <p:spPr>
          <a:xfrm rot="13638968" flipH="1">
            <a:off x="1882588" y="5458996"/>
            <a:ext cx="1302891" cy="746384"/>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15"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112</a:t>
            </a:fld>
            <a:endParaRPr kumimoji="1" lang="ja-JP" altLang="en-US" dirty="0"/>
          </a:p>
        </p:txBody>
      </p:sp>
    </p:spTree>
    <p:extLst>
      <p:ext uri="{BB962C8B-B14F-4D97-AF65-F5344CB8AC3E}">
        <p14:creationId xmlns:p14="http://schemas.microsoft.com/office/powerpoint/2010/main" val="123132993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srcRect/>
          <a:stretch>
            <a:fillRect/>
          </a:stretch>
        </p:blipFill>
        <p:spPr bwMode="auto">
          <a:xfrm>
            <a:off x="563880" y="1052736"/>
            <a:ext cx="8778240" cy="5266944"/>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推計データを中断して保存する</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W2-123</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pc="-30" dirty="0" smtClean="0"/>
              <a:t>①推計</a:t>
            </a:r>
            <a:r>
              <a:rPr lang="ja-JP" altLang="en-US" spc="-30" dirty="0"/>
              <a:t>を中断して保存して</a:t>
            </a:r>
            <a:r>
              <a:rPr lang="ja-JP" altLang="en-US" spc="-30" dirty="0" smtClean="0"/>
              <a:t>みましょう</a:t>
            </a:r>
          </a:p>
        </p:txBody>
      </p:sp>
      <p:sp>
        <p:nvSpPr>
          <p:cNvPr id="18" name="角丸四角形 17"/>
          <p:cNvSpPr/>
          <p:nvPr/>
        </p:nvSpPr>
        <p:spPr>
          <a:xfrm>
            <a:off x="4108126" y="3686208"/>
            <a:ext cx="844874" cy="35628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線吹き出し 1 (枠付き) 19"/>
          <p:cNvSpPr/>
          <p:nvPr/>
        </p:nvSpPr>
        <p:spPr>
          <a:xfrm>
            <a:off x="4304928" y="1772960"/>
            <a:ext cx="4608000" cy="1296000"/>
          </a:xfrm>
          <a:prstGeom prst="borderCallout1">
            <a:avLst>
              <a:gd name="adj1" fmla="val 105560"/>
              <a:gd name="adj2" fmla="val 12632"/>
              <a:gd name="adj3" fmla="val 155111"/>
              <a:gd name="adj4" fmla="val 611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保存前に保険料額が計算されます。「</a:t>
            </a:r>
            <a:r>
              <a:rPr lang="en-US" altLang="ja-JP" sz="1600" dirty="0" smtClean="0">
                <a:solidFill>
                  <a:srgbClr val="000000"/>
                </a:solidFill>
                <a:latin typeface="+mj-ea"/>
                <a:ea typeface="+mj-ea"/>
                <a:cs typeface="ＭＳ Ｐゴシック" pitchFamily="50" charset="-128"/>
              </a:rPr>
              <a:t>OK</a:t>
            </a:r>
            <a:r>
              <a:rPr lang="ja-JP" altLang="en-US" sz="1600" dirty="0" smtClean="0">
                <a:solidFill>
                  <a:srgbClr val="000000"/>
                </a:solidFill>
                <a:latin typeface="+mj-ea"/>
                <a:ea typeface="+mj-ea"/>
                <a:cs typeface="ＭＳ Ｐゴシック" pitchFamily="50" charset="-128"/>
              </a:rPr>
              <a:t>」ボタンをクリックしてください。</a:t>
            </a:r>
            <a:endParaRPr lang="en-US" altLang="ja-JP" sz="1600" dirty="0" smtClean="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保険料額の計算処理中の画面が表示され、完了後、自動的に元の画面に戻り、保存が完了します。</a:t>
            </a:r>
            <a:endParaRPr lang="en-US" altLang="ja-JP" sz="1600" dirty="0" smtClean="0">
              <a:solidFill>
                <a:srgbClr val="000000"/>
              </a:solidFill>
              <a:latin typeface="+mj-ea"/>
              <a:ea typeface="+mj-ea"/>
              <a:cs typeface="ＭＳ Ｐゴシック" pitchFamily="50" charset="-128"/>
            </a:endParaRPr>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113</a:t>
            </a:fld>
            <a:endParaRPr kumimoji="1" lang="ja-JP" altLang="en-US" dirty="0"/>
          </a:p>
        </p:txBody>
      </p:sp>
    </p:spTree>
    <p:extLst>
      <p:ext uri="{BB962C8B-B14F-4D97-AF65-F5344CB8AC3E}">
        <p14:creationId xmlns:p14="http://schemas.microsoft.com/office/powerpoint/2010/main" val="192278625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推計を中断して別名で保存する</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W2-125</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3094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ts val="2160"/>
              </a:lnSpc>
            </a:pPr>
            <a:r>
              <a:rPr lang="ja-JP" altLang="en-US" spc="-30" dirty="0" smtClean="0"/>
              <a:t>②推計</a:t>
            </a:r>
            <a:r>
              <a:rPr lang="ja-JP" altLang="en-US" spc="-30" dirty="0"/>
              <a:t>を中断して別名で保存してみましょう</a:t>
            </a:r>
            <a:endParaRPr lang="en-US" altLang="ja-JP" spc="-30" dirty="0" smtClean="0"/>
          </a:p>
          <a:p>
            <a:pPr marL="0" lvl="1" indent="0">
              <a:lnSpc>
                <a:spcPts val="2000"/>
              </a:lnSpc>
            </a:pPr>
            <a:r>
              <a:rPr lang="ja-JP" altLang="en-US" spc="80" dirty="0"/>
              <a:t>推計データは複製して別の推計データとして保存することができます</a:t>
            </a:r>
            <a:r>
              <a:rPr lang="ja-JP" altLang="en-US" spc="80" dirty="0" smtClean="0"/>
              <a:t>。</a:t>
            </a:r>
            <a:endParaRPr lang="en-US" altLang="ja-JP" spc="80" dirty="0" smtClean="0"/>
          </a:p>
        </p:txBody>
      </p:sp>
      <p:pic>
        <p:nvPicPr>
          <p:cNvPr id="25" name="図 24"/>
          <p:cNvPicPr>
            <a:picLocks noChangeAspect="1"/>
          </p:cNvPicPr>
          <p:nvPr/>
        </p:nvPicPr>
        <p:blipFill rotWithShape="1">
          <a:blip r:embed="rId3"/>
          <a:srcRect b="52990"/>
          <a:stretch/>
        </p:blipFill>
        <p:spPr bwMode="auto">
          <a:xfrm>
            <a:off x="1191639" y="1556792"/>
            <a:ext cx="8534400" cy="2407197"/>
          </a:xfrm>
          <a:prstGeom prst="rect">
            <a:avLst/>
          </a:prstGeom>
          <a:noFill/>
          <a:ln w="9525">
            <a:noFill/>
            <a:miter lim="800000"/>
            <a:headEnd/>
            <a:tailEnd/>
          </a:ln>
        </p:spPr>
      </p:pic>
      <p:sp>
        <p:nvSpPr>
          <p:cNvPr id="27" name="角丸四角形 26"/>
          <p:cNvSpPr/>
          <p:nvPr/>
        </p:nvSpPr>
        <p:spPr>
          <a:xfrm>
            <a:off x="1220322" y="2635638"/>
            <a:ext cx="1195453" cy="510727"/>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p:cNvPicPr>
            <a:picLocks noChangeAspect="1"/>
          </p:cNvPicPr>
          <p:nvPr/>
        </p:nvPicPr>
        <p:blipFill>
          <a:blip r:embed="rId4"/>
          <a:srcRect/>
          <a:stretch>
            <a:fillRect/>
          </a:stretch>
        </p:blipFill>
        <p:spPr bwMode="auto">
          <a:xfrm>
            <a:off x="3319528" y="4655332"/>
            <a:ext cx="3410959" cy="1725173"/>
          </a:xfrm>
          <a:prstGeom prst="rect">
            <a:avLst/>
          </a:prstGeom>
          <a:noFill/>
          <a:ln w="9525">
            <a:noFill/>
            <a:miter lim="800000"/>
            <a:headEnd/>
            <a:tailEnd/>
          </a:ln>
        </p:spPr>
      </p:pic>
      <p:sp>
        <p:nvSpPr>
          <p:cNvPr id="34" name="角丸四角形 33"/>
          <p:cNvSpPr/>
          <p:nvPr/>
        </p:nvSpPr>
        <p:spPr>
          <a:xfrm>
            <a:off x="4591177" y="5769288"/>
            <a:ext cx="1620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下カーブ矢印 35"/>
          <p:cNvSpPr/>
          <p:nvPr/>
        </p:nvSpPr>
        <p:spPr>
          <a:xfrm rot="13638968" flipH="1">
            <a:off x="1882588" y="5458996"/>
            <a:ext cx="1302891" cy="746384"/>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15"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114</a:t>
            </a:fld>
            <a:endParaRPr kumimoji="1" lang="ja-JP" altLang="en-US" dirty="0"/>
          </a:p>
        </p:txBody>
      </p:sp>
      <p:sp>
        <p:nvSpPr>
          <p:cNvPr id="17" name="線吹き出し 1 (枠付き) 16"/>
          <p:cNvSpPr/>
          <p:nvPr/>
        </p:nvSpPr>
        <p:spPr>
          <a:xfrm>
            <a:off x="272480" y="4104188"/>
            <a:ext cx="2736304" cy="692964"/>
          </a:xfrm>
          <a:prstGeom prst="borderCallout1">
            <a:avLst>
              <a:gd name="adj1" fmla="val -14858"/>
              <a:gd name="adj2" fmla="val 35395"/>
              <a:gd name="adj3" fmla="val -151831"/>
              <a:gd name="adj4" fmla="val 4962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「推計の開始と保存」メニューをクリックします。</a:t>
            </a:r>
            <a:endParaRPr lang="en-US" altLang="ja-JP" sz="1600" dirty="0" smtClean="0">
              <a:solidFill>
                <a:srgbClr val="000000"/>
              </a:solidFill>
              <a:latin typeface="+mj-ea"/>
              <a:ea typeface="+mj-ea"/>
              <a:cs typeface="ＭＳ Ｐゴシック" pitchFamily="50" charset="-128"/>
            </a:endParaRPr>
          </a:p>
        </p:txBody>
      </p:sp>
      <p:sp>
        <p:nvSpPr>
          <p:cNvPr id="18" name="線吹き出し 1 (枠付き) 17"/>
          <p:cNvSpPr/>
          <p:nvPr/>
        </p:nvSpPr>
        <p:spPr>
          <a:xfrm>
            <a:off x="7257255" y="5285685"/>
            <a:ext cx="2578124" cy="731888"/>
          </a:xfrm>
          <a:prstGeom prst="borderCallout1">
            <a:avLst>
              <a:gd name="adj1" fmla="val 49083"/>
              <a:gd name="adj2" fmla="val -9253"/>
              <a:gd name="adj3" fmla="val 84670"/>
              <a:gd name="adj4" fmla="val -5670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「現在の推計を別の名前で保存する」をクリックします。</a:t>
            </a:r>
            <a:endParaRPr lang="en-US" altLang="ja-JP" sz="1600" dirty="0" smtClean="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294211687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rotWithShape="1">
          <a:blip r:embed="rId3"/>
          <a:srcRect b="4292"/>
          <a:stretch/>
        </p:blipFill>
        <p:spPr bwMode="auto">
          <a:xfrm>
            <a:off x="381000" y="1039207"/>
            <a:ext cx="9144000" cy="5250663"/>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推計を中断して別名で保存する</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W2-125</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5400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ts val="2160"/>
              </a:lnSpc>
            </a:pPr>
            <a:r>
              <a:rPr lang="ja-JP" altLang="en-US" spc="-30" dirty="0" smtClean="0"/>
              <a:t>②推計</a:t>
            </a:r>
            <a:r>
              <a:rPr lang="ja-JP" altLang="en-US" spc="-30" dirty="0"/>
              <a:t>を中断して別名で保存して</a:t>
            </a:r>
            <a:r>
              <a:rPr lang="ja-JP" altLang="en-US" spc="-30" dirty="0" smtClean="0"/>
              <a:t>みましょう</a:t>
            </a:r>
            <a:endParaRPr lang="en-US" altLang="ja-JP" spc="80" dirty="0" smtClean="0"/>
          </a:p>
        </p:txBody>
      </p:sp>
      <p:sp>
        <p:nvSpPr>
          <p:cNvPr id="27" name="角丸四角形 26"/>
          <p:cNvSpPr/>
          <p:nvPr/>
        </p:nvSpPr>
        <p:spPr>
          <a:xfrm>
            <a:off x="4088905" y="4077072"/>
            <a:ext cx="844874" cy="264375"/>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線吹き出し 1 (枠付き) 28"/>
          <p:cNvSpPr/>
          <p:nvPr/>
        </p:nvSpPr>
        <p:spPr>
          <a:xfrm>
            <a:off x="3224808" y="5301208"/>
            <a:ext cx="2304000" cy="864000"/>
          </a:xfrm>
          <a:prstGeom prst="borderCallout1">
            <a:avLst>
              <a:gd name="adj1" fmla="val -14858"/>
              <a:gd name="adj2" fmla="val 35395"/>
              <a:gd name="adj3" fmla="val -126228"/>
              <a:gd name="adj4" fmla="val 5411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a:t>
            </a:r>
            <a:r>
              <a:rPr lang="en-US" altLang="ja-JP" sz="1600" dirty="0" smtClean="0">
                <a:solidFill>
                  <a:srgbClr val="000000"/>
                </a:solidFill>
                <a:latin typeface="+mj-ea"/>
                <a:ea typeface="+mj-ea"/>
                <a:cs typeface="ＭＳ Ｐゴシック" pitchFamily="50" charset="-128"/>
              </a:rPr>
              <a:t>OK</a:t>
            </a:r>
            <a:r>
              <a:rPr lang="ja-JP" altLang="en-US" sz="1600" dirty="0" smtClean="0">
                <a:solidFill>
                  <a:srgbClr val="000000"/>
                </a:solidFill>
                <a:latin typeface="+mj-ea"/>
                <a:ea typeface="+mj-ea"/>
                <a:cs typeface="ＭＳ Ｐゴシック" pitchFamily="50" charset="-128"/>
              </a:rPr>
              <a:t>」</a:t>
            </a:r>
            <a:r>
              <a:rPr lang="ja-JP" altLang="en-US" sz="1600" dirty="0">
                <a:solidFill>
                  <a:srgbClr val="000000"/>
                </a:solidFill>
                <a:latin typeface="+mj-ea"/>
                <a:ea typeface="+mj-ea"/>
                <a:cs typeface="ＭＳ Ｐゴシック" pitchFamily="50" charset="-128"/>
              </a:rPr>
              <a:t>ボタン</a:t>
            </a:r>
            <a:r>
              <a:rPr lang="ja-JP" altLang="en-US" sz="1600" dirty="0" smtClean="0">
                <a:solidFill>
                  <a:srgbClr val="000000"/>
                </a:solidFill>
                <a:latin typeface="+mj-ea"/>
                <a:ea typeface="+mj-ea"/>
                <a:cs typeface="ＭＳ Ｐゴシック" pitchFamily="50" charset="-128"/>
              </a:rPr>
              <a:t>をクリックします。</a:t>
            </a:r>
            <a:endParaRPr lang="en-US" altLang="ja-JP" sz="1600" dirty="0" smtClean="0">
              <a:solidFill>
                <a:srgbClr val="000000"/>
              </a:solidFill>
              <a:latin typeface="+mj-ea"/>
              <a:ea typeface="+mj-ea"/>
              <a:cs typeface="ＭＳ Ｐゴシック" pitchFamily="50" charset="-128"/>
            </a:endParaRPr>
          </a:p>
        </p:txBody>
      </p:sp>
      <p:sp>
        <p:nvSpPr>
          <p:cNvPr id="34" name="角丸四角形 33"/>
          <p:cNvSpPr/>
          <p:nvPr/>
        </p:nvSpPr>
        <p:spPr>
          <a:xfrm>
            <a:off x="3728864" y="3501008"/>
            <a:ext cx="2448272" cy="5760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線吹き出し 1 (枠付き) 34"/>
          <p:cNvSpPr/>
          <p:nvPr/>
        </p:nvSpPr>
        <p:spPr>
          <a:xfrm>
            <a:off x="6609184" y="2775287"/>
            <a:ext cx="2771800" cy="1040869"/>
          </a:xfrm>
          <a:prstGeom prst="borderCallout1">
            <a:avLst>
              <a:gd name="adj1" fmla="val 58171"/>
              <a:gd name="adj2" fmla="val -6978"/>
              <a:gd name="adj3" fmla="val 94614"/>
              <a:gd name="adj4" fmla="val -3677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元の推計データの名前が表示されています。</a:t>
            </a:r>
            <a:endParaRPr lang="en-US" altLang="ja-JP" sz="1600" dirty="0" smtClean="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別</a:t>
            </a:r>
            <a:r>
              <a:rPr lang="ja-JP" altLang="en-US" sz="1600" dirty="0">
                <a:solidFill>
                  <a:srgbClr val="000000"/>
                </a:solidFill>
                <a:latin typeface="+mj-ea"/>
                <a:ea typeface="+mj-ea"/>
                <a:cs typeface="ＭＳ Ｐゴシック" pitchFamily="50" charset="-128"/>
              </a:rPr>
              <a:t>の名前</a:t>
            </a:r>
            <a:r>
              <a:rPr lang="ja-JP" altLang="en-US" sz="1600" dirty="0" smtClean="0">
                <a:solidFill>
                  <a:srgbClr val="000000"/>
                </a:solidFill>
                <a:latin typeface="+mj-ea"/>
                <a:ea typeface="+mj-ea"/>
                <a:cs typeface="ＭＳ Ｐゴシック" pitchFamily="50" charset="-128"/>
              </a:rPr>
              <a:t>に</a:t>
            </a:r>
            <a:r>
              <a:rPr lang="ja-JP" altLang="en-US" sz="1600" dirty="0">
                <a:solidFill>
                  <a:srgbClr val="000000"/>
                </a:solidFill>
                <a:latin typeface="+mj-ea"/>
                <a:ea typeface="+mj-ea"/>
                <a:cs typeface="ＭＳ Ｐゴシック" pitchFamily="50" charset="-128"/>
              </a:rPr>
              <a:t>変更して</a:t>
            </a:r>
            <a:r>
              <a:rPr lang="ja-JP" altLang="en-US" sz="1600" dirty="0" smtClean="0">
                <a:solidFill>
                  <a:srgbClr val="000000"/>
                </a:solidFill>
                <a:latin typeface="+mj-ea"/>
                <a:ea typeface="+mj-ea"/>
                <a:cs typeface="ＭＳ Ｐゴシック" pitchFamily="50" charset="-128"/>
              </a:rPr>
              <a:t>ください</a:t>
            </a:r>
            <a:r>
              <a:rPr lang="ja-JP" altLang="en-US" sz="1600" dirty="0">
                <a:solidFill>
                  <a:srgbClr val="000000"/>
                </a:solidFill>
                <a:latin typeface="+mj-ea"/>
                <a:ea typeface="+mj-ea"/>
                <a:cs typeface="ＭＳ Ｐゴシック" pitchFamily="50" charset="-128"/>
              </a:rPr>
              <a:t>。</a:t>
            </a:r>
            <a:endParaRPr lang="en-US" altLang="ja-JP" sz="1600" dirty="0" smtClean="0">
              <a:solidFill>
                <a:srgbClr val="000000"/>
              </a:solidFill>
              <a:latin typeface="+mj-ea"/>
              <a:ea typeface="+mj-ea"/>
              <a:cs typeface="ＭＳ Ｐゴシック" pitchFamily="50" charset="-128"/>
            </a:endParaRPr>
          </a:p>
        </p:txBody>
      </p:sp>
      <p:sp>
        <p:nvSpPr>
          <p:cNvPr id="13"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115</a:t>
            </a:fld>
            <a:endParaRPr kumimoji="1" lang="ja-JP" altLang="en-US" dirty="0"/>
          </a:p>
        </p:txBody>
      </p:sp>
    </p:spTree>
    <p:extLst>
      <p:ext uri="{BB962C8B-B14F-4D97-AF65-F5344CB8AC3E}">
        <p14:creationId xmlns:p14="http://schemas.microsoft.com/office/powerpoint/2010/main" val="307518865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p:cNvPicPr>
            <a:picLocks noChangeAspect="1"/>
          </p:cNvPicPr>
          <p:nvPr/>
        </p:nvPicPr>
        <p:blipFill>
          <a:blip r:embed="rId3"/>
          <a:srcRect/>
          <a:stretch>
            <a:fillRect/>
          </a:stretch>
        </p:blipFill>
        <p:spPr bwMode="auto">
          <a:xfrm>
            <a:off x="489520" y="1196752"/>
            <a:ext cx="9144000" cy="5486135"/>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推計を中断して別名で保存する</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W2-125</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5400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ts val="2160"/>
              </a:lnSpc>
            </a:pPr>
            <a:r>
              <a:rPr lang="ja-JP" altLang="en-US" spc="-30" dirty="0" smtClean="0"/>
              <a:t>②推計</a:t>
            </a:r>
            <a:r>
              <a:rPr lang="ja-JP" altLang="en-US" spc="-30" dirty="0"/>
              <a:t>を中断して別名で保存して</a:t>
            </a:r>
            <a:r>
              <a:rPr lang="ja-JP" altLang="en-US" spc="-30" dirty="0" smtClean="0"/>
              <a:t>みましょう</a:t>
            </a:r>
            <a:endParaRPr lang="en-US" altLang="ja-JP" spc="80" dirty="0" smtClean="0"/>
          </a:p>
        </p:txBody>
      </p:sp>
      <p:sp>
        <p:nvSpPr>
          <p:cNvPr id="34" name="角丸四角形 33"/>
          <p:cNvSpPr/>
          <p:nvPr/>
        </p:nvSpPr>
        <p:spPr>
          <a:xfrm>
            <a:off x="381600" y="1700808"/>
            <a:ext cx="2448272" cy="5760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線吹き出し 1 (枠付き) 34"/>
          <p:cNvSpPr/>
          <p:nvPr/>
        </p:nvSpPr>
        <p:spPr>
          <a:xfrm>
            <a:off x="3764776" y="2359192"/>
            <a:ext cx="5148065" cy="1449957"/>
          </a:xfrm>
          <a:prstGeom prst="borderCallout1">
            <a:avLst>
              <a:gd name="adj1" fmla="val 33163"/>
              <a:gd name="adj2" fmla="val -241"/>
              <a:gd name="adj3" fmla="val -14117"/>
              <a:gd name="adj4" fmla="val -2452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保存が完了すると元の画面に戻ります。</a:t>
            </a:r>
          </a:p>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入力した推計の名前はこちらに表示されて</a:t>
            </a:r>
            <a:r>
              <a:rPr lang="ja-JP" altLang="en-US" sz="1600" dirty="0" smtClean="0">
                <a:solidFill>
                  <a:srgbClr val="000000"/>
                </a:solidFill>
                <a:latin typeface="+mj-ea"/>
                <a:ea typeface="+mj-ea"/>
                <a:cs typeface="ＭＳ Ｐゴシック" pitchFamily="50" charset="-128"/>
              </a:rPr>
              <a:t>います</a:t>
            </a:r>
            <a:endParaRPr lang="en-US" altLang="ja-JP" sz="1600" dirty="0" smtClean="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（推計</a:t>
            </a:r>
            <a:r>
              <a:rPr lang="ja-JP" altLang="en-US" sz="1600" dirty="0">
                <a:solidFill>
                  <a:srgbClr val="000000"/>
                </a:solidFill>
                <a:latin typeface="+mj-ea"/>
                <a:ea typeface="+mj-ea"/>
                <a:cs typeface="ＭＳ Ｐゴシック" pitchFamily="50" charset="-128"/>
              </a:rPr>
              <a:t>の名前が長い場合は、マウスカーソルをあてると吹き出しで名前の全てが表示</a:t>
            </a:r>
            <a:r>
              <a:rPr lang="ja-JP" altLang="en-US" sz="1600" dirty="0" smtClean="0">
                <a:solidFill>
                  <a:srgbClr val="000000"/>
                </a:solidFill>
                <a:latin typeface="+mj-ea"/>
                <a:ea typeface="+mj-ea"/>
                <a:cs typeface="ＭＳ Ｐゴシック" pitchFamily="50" charset="-128"/>
              </a:rPr>
              <a:t>されます）。</a:t>
            </a:r>
            <a:endParaRPr lang="ja-JP" altLang="en-US" sz="1600" dirty="0">
              <a:solidFill>
                <a:srgbClr val="000000"/>
              </a:solidFill>
              <a:latin typeface="+mj-ea"/>
              <a:ea typeface="+mj-ea"/>
              <a:cs typeface="ＭＳ Ｐゴシック" pitchFamily="50" charset="-128"/>
            </a:endParaRPr>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116</a:t>
            </a:fld>
            <a:endParaRPr kumimoji="1" lang="ja-JP" altLang="en-US" dirty="0"/>
          </a:p>
        </p:txBody>
      </p:sp>
    </p:spTree>
    <p:extLst>
      <p:ext uri="{BB962C8B-B14F-4D97-AF65-F5344CB8AC3E}">
        <p14:creationId xmlns:p14="http://schemas.microsoft.com/office/powerpoint/2010/main" val="235643164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保存した推計データの呼び出し、削除</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W2-127</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3094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chor="ctr" anchorCtr="0">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ts val="2100"/>
              </a:lnSpc>
            </a:pPr>
            <a:r>
              <a:rPr lang="ja-JP" altLang="en-US" spc="-30" dirty="0" smtClean="0"/>
              <a:t>③保存</a:t>
            </a:r>
            <a:r>
              <a:rPr lang="ja-JP" altLang="en-US" spc="-30" dirty="0"/>
              <a:t>した推計データを呼び出したり削除してみましょう</a:t>
            </a:r>
            <a:endParaRPr lang="en-US" altLang="ja-JP" spc="-30" dirty="0" smtClean="0"/>
          </a:p>
          <a:p>
            <a:pPr marL="0" lvl="1" indent="0">
              <a:lnSpc>
                <a:spcPts val="2100"/>
              </a:lnSpc>
            </a:pPr>
            <a:r>
              <a:rPr lang="ja-JP" altLang="ja-JP" dirty="0"/>
              <a:t>現在参照している推計とは別のデータを呼び出す手順を説明します</a:t>
            </a:r>
            <a:r>
              <a:rPr lang="ja-JP" altLang="ja-JP" dirty="0" smtClean="0"/>
              <a:t>。</a:t>
            </a:r>
            <a:endParaRPr lang="en-US" altLang="ja-JP" spc="80" dirty="0" smtClean="0"/>
          </a:p>
        </p:txBody>
      </p:sp>
      <p:pic>
        <p:nvPicPr>
          <p:cNvPr id="19" name="図 18"/>
          <p:cNvPicPr>
            <a:picLocks noChangeAspect="1"/>
          </p:cNvPicPr>
          <p:nvPr/>
        </p:nvPicPr>
        <p:blipFill rotWithShape="1">
          <a:blip r:embed="rId3"/>
          <a:srcRect b="52990"/>
          <a:stretch/>
        </p:blipFill>
        <p:spPr bwMode="auto">
          <a:xfrm>
            <a:off x="1191639" y="1556792"/>
            <a:ext cx="8534400" cy="2407197"/>
          </a:xfrm>
          <a:prstGeom prst="rect">
            <a:avLst/>
          </a:prstGeom>
          <a:noFill/>
          <a:ln w="9525">
            <a:noFill/>
            <a:miter lim="800000"/>
            <a:headEnd/>
            <a:tailEnd/>
          </a:ln>
        </p:spPr>
      </p:pic>
      <p:sp>
        <p:nvSpPr>
          <p:cNvPr id="26" name="角丸四角形 25"/>
          <p:cNvSpPr/>
          <p:nvPr/>
        </p:nvSpPr>
        <p:spPr>
          <a:xfrm>
            <a:off x="1220322" y="2635638"/>
            <a:ext cx="1195453" cy="510727"/>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p:cNvPicPr>
            <a:picLocks noChangeAspect="1"/>
          </p:cNvPicPr>
          <p:nvPr/>
        </p:nvPicPr>
        <p:blipFill>
          <a:blip r:embed="rId4"/>
          <a:srcRect/>
          <a:stretch>
            <a:fillRect/>
          </a:stretch>
        </p:blipFill>
        <p:spPr bwMode="auto">
          <a:xfrm>
            <a:off x="3319528" y="4655332"/>
            <a:ext cx="3410959" cy="1725173"/>
          </a:xfrm>
          <a:prstGeom prst="rect">
            <a:avLst/>
          </a:prstGeom>
          <a:noFill/>
          <a:ln w="9525">
            <a:noFill/>
            <a:miter lim="800000"/>
            <a:headEnd/>
            <a:tailEnd/>
          </a:ln>
        </p:spPr>
      </p:pic>
      <p:sp>
        <p:nvSpPr>
          <p:cNvPr id="32" name="角丸四角形 31"/>
          <p:cNvSpPr/>
          <p:nvPr/>
        </p:nvSpPr>
        <p:spPr>
          <a:xfrm>
            <a:off x="4591177" y="5197726"/>
            <a:ext cx="1872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7257256" y="4968188"/>
            <a:ext cx="2304000" cy="963076"/>
          </a:xfrm>
          <a:prstGeom prst="borderCallout1">
            <a:avLst>
              <a:gd name="adj1" fmla="val 49083"/>
              <a:gd name="adj2" fmla="val -9253"/>
              <a:gd name="adj3" fmla="val 36942"/>
              <a:gd name="adj4" fmla="val -3903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「保存した推計から始める／推計を閲覧する」をクリックします。</a:t>
            </a:r>
            <a:endParaRPr lang="en-US" altLang="ja-JP" sz="1600" dirty="0" smtClean="0">
              <a:solidFill>
                <a:srgbClr val="000000"/>
              </a:solidFill>
              <a:latin typeface="+mj-ea"/>
              <a:ea typeface="+mj-ea"/>
              <a:cs typeface="ＭＳ Ｐゴシック" pitchFamily="50" charset="-128"/>
            </a:endParaRPr>
          </a:p>
        </p:txBody>
      </p:sp>
      <p:sp>
        <p:nvSpPr>
          <p:cNvPr id="34" name="下カーブ矢印 33"/>
          <p:cNvSpPr/>
          <p:nvPr/>
        </p:nvSpPr>
        <p:spPr>
          <a:xfrm rot="13638968" flipH="1">
            <a:off x="1882588" y="5458996"/>
            <a:ext cx="1302891" cy="746384"/>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15"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117</a:t>
            </a:fld>
            <a:endParaRPr kumimoji="1" lang="ja-JP" altLang="en-US" dirty="0"/>
          </a:p>
        </p:txBody>
      </p:sp>
      <p:sp>
        <p:nvSpPr>
          <p:cNvPr id="17" name="線吹き出し 1 (枠付き) 16"/>
          <p:cNvSpPr/>
          <p:nvPr/>
        </p:nvSpPr>
        <p:spPr>
          <a:xfrm>
            <a:off x="272480" y="4104188"/>
            <a:ext cx="2736304" cy="692964"/>
          </a:xfrm>
          <a:prstGeom prst="borderCallout1">
            <a:avLst>
              <a:gd name="adj1" fmla="val -14858"/>
              <a:gd name="adj2" fmla="val 35395"/>
              <a:gd name="adj3" fmla="val -151831"/>
              <a:gd name="adj4" fmla="val 4962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「推計の開始と保存」メニューをクリックします。</a:t>
            </a:r>
            <a:endParaRPr lang="en-US" altLang="ja-JP" sz="1600" dirty="0" smtClean="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280855443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保存した推計データの呼び出し、削除</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W2-127</a:t>
            </a:r>
            <a:r>
              <a:rPr lang="ja-JP" altLang="en-US" sz="1400" dirty="0" smtClean="0"/>
              <a:t>ページ</a:t>
            </a:r>
            <a:endParaRPr lang="en-US" altLang="ja-JP" sz="1400" dirty="0" smtClean="0"/>
          </a:p>
        </p:txBody>
      </p:sp>
      <p:pic>
        <p:nvPicPr>
          <p:cNvPr id="15" name="図 14"/>
          <p:cNvPicPr>
            <a:picLocks noChangeAspect="1"/>
          </p:cNvPicPr>
          <p:nvPr/>
        </p:nvPicPr>
        <p:blipFill rotWithShape="1">
          <a:blip r:embed="rId3"/>
          <a:srcRect b="17257"/>
          <a:stretch/>
        </p:blipFill>
        <p:spPr bwMode="auto">
          <a:xfrm>
            <a:off x="1905000" y="980728"/>
            <a:ext cx="6096000" cy="3026390"/>
          </a:xfrm>
          <a:prstGeom prst="rect">
            <a:avLst/>
          </a:prstGeom>
          <a:noFill/>
          <a:ln w="9525">
            <a:noFill/>
            <a:miter lim="800000"/>
            <a:headEnd/>
            <a:tailEnd/>
          </a:ln>
        </p:spPr>
      </p:pic>
      <p:graphicFrame>
        <p:nvGraphicFramePr>
          <p:cNvPr id="17" name="表 16"/>
          <p:cNvGraphicFramePr>
            <a:graphicFrameLocks noGrp="1"/>
          </p:cNvGraphicFramePr>
          <p:nvPr>
            <p:extLst>
              <p:ext uri="{D42A27DB-BD31-4B8C-83A1-F6EECF244321}">
                <p14:modId xmlns:p14="http://schemas.microsoft.com/office/powerpoint/2010/main" val="900528456"/>
              </p:ext>
            </p:extLst>
          </p:nvPr>
        </p:nvGraphicFramePr>
        <p:xfrm>
          <a:off x="256484" y="4005064"/>
          <a:ext cx="9396000" cy="2736304"/>
        </p:xfrm>
        <a:graphic>
          <a:graphicData uri="http://schemas.openxmlformats.org/drawingml/2006/table">
            <a:tbl>
              <a:tblPr firstRow="1" bandRow="1">
                <a:tableStyleId>{912C8C85-51F0-491E-9774-3900AFEF0FD7}</a:tableStyleId>
              </a:tblPr>
              <a:tblGrid>
                <a:gridCol w="995234"/>
                <a:gridCol w="8400766"/>
              </a:tblGrid>
              <a:tr h="358070">
                <a:tc>
                  <a:txBody>
                    <a:bodyPr/>
                    <a:lstStyle/>
                    <a:p>
                      <a:pPr>
                        <a:lnSpc>
                          <a:spcPct val="90000"/>
                        </a:lnSpc>
                      </a:pPr>
                      <a:r>
                        <a:rPr kumimoji="1" lang="ja-JP" altLang="en-US" sz="1600" b="1" kern="100" dirty="0" smtClean="0">
                          <a:ln>
                            <a:solidFill>
                              <a:schemeClr val="bg1"/>
                            </a:solidFill>
                          </a:ln>
                          <a:solidFill>
                            <a:schemeClr val="bg1"/>
                          </a:solidFill>
                          <a:effectLst/>
                          <a:latin typeface="+mj-ea"/>
                          <a:ea typeface="+mn-ea"/>
                          <a:cs typeface="+mn-cs"/>
                        </a:rPr>
                        <a:t>ＰＯＩＮＴ</a:t>
                      </a:r>
                      <a:endParaRPr kumimoji="1" lang="ja-JP" altLang="en-US" sz="1600" dirty="0"/>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nSpc>
                          <a:spcPct val="90000"/>
                        </a:lnSpc>
                      </a:pPr>
                      <a:endParaRPr kumimoji="1" lang="ja-JP" altLang="en-US" sz="1600" dirty="0"/>
                    </a:p>
                  </a:txBody>
                  <a:tcPr>
                    <a:lnL w="19050" cap="flat" cmpd="sng" algn="ctr">
                      <a:solidFill>
                        <a:schemeClr val="accent6"/>
                      </a:solidFill>
                      <a:prstDash val="solid"/>
                      <a:round/>
                      <a:headEnd type="none" w="med" len="med"/>
                      <a:tailEnd type="none" w="med" len="med"/>
                    </a:lnL>
                    <a:lnR w="9525" cap="flat" cmpd="sng" algn="ctr">
                      <a:noFill/>
                      <a:prstDash val="solid"/>
                    </a:lnR>
                    <a:lnT w="9525" cap="flat" cmpd="sng" algn="ctr">
                      <a:noFill/>
                      <a:prstDash val="solid"/>
                    </a:lnT>
                    <a:lnB w="19050" cap="flat" cmpd="sng" algn="ctr">
                      <a:solidFill>
                        <a:schemeClr val="accent6"/>
                      </a:solidFill>
                      <a:prstDash val="solid"/>
                      <a:round/>
                      <a:headEnd type="none" w="med" len="med"/>
                      <a:tailEnd type="none" w="med" len="med"/>
                    </a:lnB>
                    <a:noFill/>
                  </a:tcPr>
                </a:tc>
              </a:tr>
              <a:tr h="1730162">
                <a:tc gridSpan="2">
                  <a:txBody>
                    <a:bodyPr/>
                    <a:lstStyle/>
                    <a:p>
                      <a:pPr marL="171450" indent="-171450">
                        <a:buFont typeface="Wingdings" panose="05000000000000000000" pitchFamily="2" charset="2"/>
                        <a:buChar char="l"/>
                      </a:pPr>
                      <a:r>
                        <a:rPr kumimoji="1" lang="ja-JP" altLang="en-US" sz="1600" dirty="0" smtClean="0"/>
                        <a:t>自分が作成したデータ／他のユーザが作成したデータのいずれかにより実行可能なボタンが異なります。</a:t>
                      </a:r>
                    </a:p>
                  </a:txBody>
                  <a:tcP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dirty="0"/>
                    </a:p>
                  </a:txBody>
                  <a:tcPr/>
                </a:tc>
              </a:tr>
              <a:tr h="648072">
                <a:tc gridSpan="2">
                  <a:txBody>
                    <a:bodyPr/>
                    <a:lstStyle/>
                    <a:p>
                      <a:pPr marL="180000" marR="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dirty="0" smtClean="0">
                          <a:latin typeface="+mn-ea"/>
                          <a:ea typeface="+mn-ea"/>
                        </a:rPr>
                        <a:t>上記で「推計を閲覧する」により推計データを呼び出した場合は、推計データを画面上に表示した後に、複製して別の推計データとして保存することができます。⇒マニュアル</a:t>
                      </a:r>
                      <a:r>
                        <a:rPr kumimoji="1" lang="en-US" altLang="ja-JP" sz="1600" dirty="0" smtClean="0">
                          <a:latin typeface="+mn-ea"/>
                          <a:ea typeface="+mn-ea"/>
                        </a:rPr>
                        <a:t>W2-125</a:t>
                      </a:r>
                      <a:r>
                        <a:rPr kumimoji="1" lang="ja-JP" altLang="en-US" sz="1600" dirty="0" smtClean="0">
                          <a:latin typeface="+mn-ea"/>
                          <a:ea typeface="+mn-ea"/>
                        </a:rPr>
                        <a:t>ページ参照。</a:t>
                      </a:r>
                    </a:p>
                  </a:txBody>
                  <a:tcPr>
                    <a:lnT w="12700" cap="flat" cmpd="sng" algn="ctr">
                      <a:solidFill>
                        <a:schemeClr val="bg1"/>
                      </a:solidFill>
                      <a:prstDash val="solid"/>
                      <a:round/>
                      <a:headEnd type="none" w="med" len="med"/>
                      <a:tailEnd type="none" w="med" len="med"/>
                    </a:lnT>
                  </a:tcPr>
                </a:tc>
                <a:tc hMerge="1">
                  <a:txBody>
                    <a:bodyPr/>
                    <a:lstStyle/>
                    <a:p>
                      <a:endParaRPr kumimoji="1" lang="ja-JP" altLang="en-US" dirty="0"/>
                    </a:p>
                  </a:txBody>
                  <a:tcPr/>
                </a:tc>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701021924"/>
              </p:ext>
            </p:extLst>
          </p:nvPr>
        </p:nvGraphicFramePr>
        <p:xfrm>
          <a:off x="632520" y="4797152"/>
          <a:ext cx="8352928" cy="1177290"/>
        </p:xfrm>
        <a:graphic>
          <a:graphicData uri="http://schemas.openxmlformats.org/drawingml/2006/table">
            <a:tbl>
              <a:tblPr firstRow="1" bandRow="1">
                <a:tableStyleId>{7E9639D4-E3E2-4D34-9284-5A2195B3D0D7}</a:tableStyleId>
              </a:tblPr>
              <a:tblGrid>
                <a:gridCol w="1656184"/>
                <a:gridCol w="4248472"/>
                <a:gridCol w="1224136"/>
                <a:gridCol w="1224136"/>
              </a:tblGrid>
              <a:tr h="216000">
                <a:tc rowSpan="2">
                  <a:txBody>
                    <a:bodyPr/>
                    <a:lstStyle/>
                    <a:p>
                      <a:pPr algn="ctr">
                        <a:lnSpc>
                          <a:spcPct val="90000"/>
                        </a:lnSpc>
                      </a:pPr>
                      <a:r>
                        <a:rPr kumimoji="1" lang="ja-JP" altLang="en-US" sz="1050" b="0" cap="none" spc="0" dirty="0" smtClean="0">
                          <a:ln>
                            <a:noFill/>
                          </a:ln>
                          <a:solidFill>
                            <a:schemeClr val="tx1"/>
                          </a:solidFill>
                          <a:effectLst/>
                        </a:rPr>
                        <a:t>ボタン名</a:t>
                      </a:r>
                      <a:endParaRPr kumimoji="1" lang="ja-JP" altLang="en-US" sz="1050" b="0" cap="none" spc="0" dirty="0">
                        <a:ln>
                          <a:noFill/>
                        </a:ln>
                        <a:solidFill>
                          <a:schemeClr val="tx1"/>
                        </a:solidFill>
                        <a:effectLst/>
                      </a:endParaRPr>
                    </a:p>
                  </a:txBody>
                  <a:tcPr anchor="ctr">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a:lnSpc>
                          <a:spcPct val="90000"/>
                        </a:lnSpc>
                      </a:pPr>
                      <a:r>
                        <a:rPr kumimoji="1" lang="ja-JP" altLang="en-US" sz="1050" b="0" cap="none" spc="0" dirty="0" smtClean="0">
                          <a:ln>
                            <a:noFill/>
                          </a:ln>
                          <a:solidFill>
                            <a:schemeClr val="tx1"/>
                          </a:solidFill>
                          <a:effectLst/>
                        </a:rPr>
                        <a:t>実行内容</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lnSpc>
                          <a:spcPct val="90000"/>
                        </a:lnSpc>
                      </a:pPr>
                      <a:r>
                        <a:rPr kumimoji="1" lang="ja-JP" altLang="en-US" sz="1050" b="0" cap="none" spc="0" dirty="0" smtClean="0">
                          <a:ln>
                            <a:noFill/>
                          </a:ln>
                          <a:solidFill>
                            <a:schemeClr val="tx1"/>
                          </a:solidFill>
                          <a:effectLst/>
                        </a:rPr>
                        <a:t>選択した推計データの種類</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bg1">
                        <a:lumMod val="85000"/>
                      </a:schemeClr>
                    </a:solidFill>
                  </a:tcPr>
                </a:tc>
              </a:tr>
              <a:tr h="216000">
                <a:tc vMerge="1">
                  <a:txBody>
                    <a:bodyPr/>
                    <a:lstStyle/>
                    <a:p>
                      <a:endParaRPr kumimoji="1" lang="ja-JP" altLang="en-US"/>
                    </a:p>
                  </a:txBody>
                  <a:tcPr/>
                </a:tc>
                <a:tc vMerge="1">
                  <a:txBody>
                    <a:bodyPr/>
                    <a:lstStyle/>
                    <a:p>
                      <a:endParaRPr kumimoji="1" lang="ja-JP" altLang="en-US"/>
                    </a:p>
                  </a:txBody>
                  <a:tcPr/>
                </a:tc>
                <a:tc>
                  <a:txBody>
                    <a:bodyPr/>
                    <a:lstStyle/>
                    <a:p>
                      <a:pPr algn="ctr">
                        <a:lnSpc>
                          <a:spcPct val="90000"/>
                        </a:lnSpc>
                      </a:pPr>
                      <a:r>
                        <a:rPr kumimoji="1" lang="ja-JP" altLang="en-US" sz="1050" b="0" cap="none" spc="0" dirty="0" smtClean="0">
                          <a:ln>
                            <a:noFill/>
                          </a:ln>
                          <a:solidFill>
                            <a:schemeClr val="tx1"/>
                          </a:solidFill>
                          <a:effectLst/>
                        </a:rPr>
                        <a:t>自分が作成</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ct val="90000"/>
                        </a:lnSpc>
                      </a:pPr>
                      <a:r>
                        <a:rPr kumimoji="1" lang="ja-JP" altLang="en-US" sz="1050" b="0" cap="none" spc="0" dirty="0" smtClean="0">
                          <a:ln>
                            <a:noFill/>
                          </a:ln>
                          <a:solidFill>
                            <a:schemeClr val="tx1"/>
                          </a:solidFill>
                          <a:effectLst/>
                        </a:rPr>
                        <a:t>他ユーザが作成</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bg1">
                        <a:lumMod val="85000"/>
                      </a:schemeClr>
                    </a:solidFill>
                  </a:tcPr>
                </a:tc>
              </a:tr>
              <a:tr h="0">
                <a:tc>
                  <a:txBody>
                    <a:bodyPr/>
                    <a:lstStyle/>
                    <a:p>
                      <a:pPr algn="l">
                        <a:lnSpc>
                          <a:spcPct val="90000"/>
                        </a:lnSpc>
                      </a:pPr>
                      <a:r>
                        <a:rPr kumimoji="1" lang="ja-JP" altLang="en-US" sz="1050" b="0" cap="none" spc="0" dirty="0" smtClean="0">
                          <a:ln>
                            <a:noFill/>
                          </a:ln>
                          <a:solidFill>
                            <a:schemeClr val="tx1"/>
                          </a:solidFill>
                          <a:effectLst/>
                        </a:rPr>
                        <a:t>推計を始める</a:t>
                      </a:r>
                      <a:endParaRPr kumimoji="1" lang="ja-JP" altLang="en-US" sz="1050" b="0" cap="none" spc="0" dirty="0">
                        <a:ln>
                          <a:noFill/>
                        </a:ln>
                        <a:solidFill>
                          <a:schemeClr val="tx1"/>
                        </a:solidFill>
                        <a:effectLst/>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l">
                        <a:lnSpc>
                          <a:spcPct val="90000"/>
                        </a:lnSpc>
                      </a:pPr>
                      <a:r>
                        <a:rPr kumimoji="1" lang="ja-JP" altLang="en-US" sz="1050" b="0" cap="none" spc="0" dirty="0" smtClean="0">
                          <a:ln>
                            <a:noFill/>
                          </a:ln>
                          <a:solidFill>
                            <a:schemeClr val="tx1"/>
                          </a:solidFill>
                          <a:effectLst/>
                        </a:rPr>
                        <a:t>推計データを編集可能な状態で呼び出します。</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a:lnSpc>
                          <a:spcPct val="90000"/>
                        </a:lnSpc>
                      </a:pPr>
                      <a:r>
                        <a:rPr kumimoji="1" lang="ja-JP" altLang="en-US" sz="1050" b="0" cap="none" spc="0" dirty="0" smtClean="0">
                          <a:ln>
                            <a:noFill/>
                          </a:ln>
                          <a:solidFill>
                            <a:schemeClr val="tx1"/>
                          </a:solidFill>
                          <a:effectLst/>
                        </a:rPr>
                        <a:t>可</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a:lnSpc>
                          <a:spcPct val="90000"/>
                        </a:lnSpc>
                      </a:pPr>
                      <a:r>
                        <a:rPr kumimoji="1" lang="ja-JP" altLang="en-US" sz="1050" b="0" cap="none" spc="0" dirty="0" smtClean="0">
                          <a:ln>
                            <a:noFill/>
                          </a:ln>
                          <a:solidFill>
                            <a:schemeClr val="tx1"/>
                          </a:solidFill>
                          <a:effectLst/>
                        </a:rPr>
                        <a:t>不可</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tcPr>
                </a:tc>
              </a:tr>
              <a:tr h="0">
                <a:tc>
                  <a:txBody>
                    <a:bodyPr/>
                    <a:lstStyle/>
                    <a:p>
                      <a:pPr algn="l">
                        <a:lnSpc>
                          <a:spcPct val="90000"/>
                        </a:lnSpc>
                      </a:pPr>
                      <a:r>
                        <a:rPr kumimoji="1" lang="ja-JP" altLang="en-US" sz="1050" b="0" cap="none" spc="0" dirty="0" smtClean="0">
                          <a:ln>
                            <a:noFill/>
                          </a:ln>
                          <a:solidFill>
                            <a:schemeClr val="tx1"/>
                          </a:solidFill>
                          <a:effectLst/>
                        </a:rPr>
                        <a:t>推計を閲覧する</a:t>
                      </a:r>
                      <a:endParaRPr kumimoji="1" lang="ja-JP" altLang="en-US" sz="1050" b="0" cap="none" spc="0" dirty="0">
                        <a:ln>
                          <a:noFill/>
                        </a:ln>
                        <a:solidFill>
                          <a:schemeClr val="tx1"/>
                        </a:solidFill>
                        <a:effectLst/>
                      </a:endParaRPr>
                    </a:p>
                  </a:txBody>
                  <a:tcPr anchor="ctr">
                    <a:lnR w="3175" cap="flat" cmpd="sng" algn="ctr">
                      <a:solidFill>
                        <a:schemeClr val="tx1"/>
                      </a:solidFill>
                      <a:prstDash val="solid"/>
                      <a:round/>
                      <a:headEnd type="none" w="med" len="med"/>
                      <a:tailEnd type="none" w="med" len="med"/>
                    </a:lnR>
                  </a:tcPr>
                </a:tc>
                <a:tc>
                  <a:txBody>
                    <a:bodyPr/>
                    <a:lstStyle/>
                    <a:p>
                      <a:pPr algn="l">
                        <a:lnSpc>
                          <a:spcPct val="90000"/>
                        </a:lnSpc>
                      </a:pPr>
                      <a:r>
                        <a:rPr kumimoji="1" lang="ja-JP" altLang="en-US" sz="1050" b="0" cap="none" spc="0" dirty="0" smtClean="0">
                          <a:ln>
                            <a:noFill/>
                          </a:ln>
                          <a:solidFill>
                            <a:schemeClr val="tx1"/>
                          </a:solidFill>
                          <a:effectLst/>
                        </a:rPr>
                        <a:t>推計データを閲覧状態で呼び出します。編集することはできません。</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a:lnSpc>
                          <a:spcPct val="90000"/>
                        </a:lnSpc>
                      </a:pPr>
                      <a:r>
                        <a:rPr kumimoji="1" lang="ja-JP" altLang="en-US" sz="1050" b="0" cap="none" spc="0" dirty="0" smtClean="0">
                          <a:ln>
                            <a:noFill/>
                          </a:ln>
                          <a:solidFill>
                            <a:schemeClr val="tx1"/>
                          </a:solidFill>
                          <a:effectLst/>
                        </a:rPr>
                        <a:t>可</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a:lnSpc>
                          <a:spcPct val="90000"/>
                        </a:lnSpc>
                      </a:pPr>
                      <a:r>
                        <a:rPr kumimoji="1" lang="ja-JP" altLang="en-US" sz="1050" b="0" cap="none" spc="0" dirty="0" smtClean="0">
                          <a:ln>
                            <a:noFill/>
                          </a:ln>
                          <a:solidFill>
                            <a:schemeClr val="tx1"/>
                          </a:solidFill>
                          <a:effectLst/>
                        </a:rPr>
                        <a:t>可</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tcPr>
                </a:tc>
              </a:tr>
              <a:tr h="138286">
                <a:tc>
                  <a:txBody>
                    <a:bodyPr/>
                    <a:lstStyle/>
                    <a:p>
                      <a:pPr algn="l">
                        <a:lnSpc>
                          <a:spcPct val="90000"/>
                        </a:lnSpc>
                      </a:pPr>
                      <a:r>
                        <a:rPr kumimoji="1" lang="ja-JP" altLang="en-US" sz="1050" b="0" cap="none" spc="0" dirty="0" smtClean="0">
                          <a:ln>
                            <a:noFill/>
                          </a:ln>
                          <a:solidFill>
                            <a:schemeClr val="tx1"/>
                          </a:solidFill>
                          <a:effectLst/>
                        </a:rPr>
                        <a:t>推計データを削除する</a:t>
                      </a:r>
                      <a:endParaRPr kumimoji="1" lang="ja-JP" altLang="en-US" sz="1050" b="0" cap="none" spc="0" dirty="0">
                        <a:ln>
                          <a:noFill/>
                        </a:ln>
                        <a:solidFill>
                          <a:schemeClr val="tx1"/>
                        </a:solidFill>
                        <a:effectLst/>
                      </a:endParaRPr>
                    </a:p>
                  </a:txBody>
                  <a:tcPr anchor="ctr">
                    <a:lnR w="3175" cap="flat" cmpd="sng" algn="ctr">
                      <a:solidFill>
                        <a:schemeClr val="tx1"/>
                      </a:solidFill>
                      <a:prstDash val="solid"/>
                      <a:round/>
                      <a:headEnd type="none" w="med" len="med"/>
                      <a:tailEnd type="none" w="med" len="med"/>
                    </a:lnR>
                  </a:tcPr>
                </a:tc>
                <a:tc>
                  <a:txBody>
                    <a:bodyPr/>
                    <a:lstStyle/>
                    <a:p>
                      <a:pPr algn="l">
                        <a:lnSpc>
                          <a:spcPct val="90000"/>
                        </a:lnSpc>
                      </a:pPr>
                      <a:r>
                        <a:rPr kumimoji="1" lang="ja-JP" altLang="en-US" sz="1050" b="0" cap="none" spc="0" dirty="0" smtClean="0">
                          <a:ln>
                            <a:noFill/>
                          </a:ln>
                          <a:solidFill>
                            <a:schemeClr val="tx1"/>
                          </a:solidFill>
                          <a:effectLst/>
                        </a:rPr>
                        <a:t>推計データを削除します。</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a:lnSpc>
                          <a:spcPct val="90000"/>
                        </a:lnSpc>
                      </a:pPr>
                      <a:r>
                        <a:rPr kumimoji="1" lang="ja-JP" altLang="en-US" sz="1050" b="0" cap="none" spc="0" dirty="0" smtClean="0">
                          <a:ln>
                            <a:noFill/>
                          </a:ln>
                          <a:solidFill>
                            <a:schemeClr val="tx1"/>
                          </a:solidFill>
                          <a:effectLst/>
                        </a:rPr>
                        <a:t>可</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a:lnSpc>
                          <a:spcPct val="90000"/>
                        </a:lnSpc>
                      </a:pPr>
                      <a:r>
                        <a:rPr kumimoji="1" lang="ja-JP" altLang="en-US" sz="1050" b="0" cap="none" spc="0" dirty="0" smtClean="0">
                          <a:ln>
                            <a:noFill/>
                          </a:ln>
                          <a:solidFill>
                            <a:schemeClr val="tx1"/>
                          </a:solidFill>
                          <a:effectLst/>
                        </a:rPr>
                        <a:t>不可</a:t>
                      </a:r>
                      <a:endParaRPr kumimoji="1" lang="ja-JP" altLang="en-US" sz="1050" b="0" cap="none" spc="0" dirty="0">
                        <a:ln>
                          <a:noFill/>
                        </a:ln>
                        <a:solidFill>
                          <a:schemeClr val="tx1"/>
                        </a:solidFill>
                        <a:effectLst/>
                      </a:endParaRPr>
                    </a:p>
                  </a:txBody>
                  <a:tcPr anchor="ctr">
                    <a:lnL w="3175" cap="flat" cmpd="sng" algn="ctr">
                      <a:solidFill>
                        <a:schemeClr val="tx1"/>
                      </a:solidFill>
                      <a:prstDash val="solid"/>
                      <a:round/>
                      <a:headEnd type="none" w="med" len="med"/>
                      <a:tailEnd type="none" w="med" len="med"/>
                    </a:lnL>
                  </a:tcPr>
                </a:tc>
              </a:tr>
            </a:tbl>
          </a:graphicData>
        </a:graphic>
      </p:graphicFrame>
      <p:sp>
        <p:nvSpPr>
          <p:cNvPr id="20" name="線吹き出し 1 (枠付き) 19"/>
          <p:cNvSpPr/>
          <p:nvPr/>
        </p:nvSpPr>
        <p:spPr>
          <a:xfrm>
            <a:off x="6969224" y="2601953"/>
            <a:ext cx="2628000" cy="1116000"/>
          </a:xfrm>
          <a:prstGeom prst="borderCallout1">
            <a:avLst>
              <a:gd name="adj1" fmla="val 49083"/>
              <a:gd name="adj2" fmla="val -4265"/>
              <a:gd name="adj3" fmla="val 36942"/>
              <a:gd name="adj4" fmla="val -39036"/>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閲覧または推計を始めたい「推計の名称」を選択して</a:t>
            </a:r>
            <a:r>
              <a:rPr lang="ja-JP" altLang="en-US" sz="1600" dirty="0" smtClean="0">
                <a:solidFill>
                  <a:srgbClr val="000000"/>
                </a:solidFill>
                <a:latin typeface="+mj-ea"/>
                <a:ea typeface="+mj-ea"/>
                <a:cs typeface="ＭＳ Ｐゴシック" pitchFamily="50" charset="-128"/>
              </a:rPr>
              <a:t>、いずれ</a:t>
            </a:r>
            <a:r>
              <a:rPr lang="ja-JP" altLang="en-US" sz="1600" dirty="0">
                <a:solidFill>
                  <a:srgbClr val="000000"/>
                </a:solidFill>
                <a:latin typeface="+mj-ea"/>
                <a:ea typeface="+mj-ea"/>
                <a:cs typeface="ＭＳ Ｐゴシック" pitchFamily="50" charset="-128"/>
              </a:rPr>
              <a:t>かのボタンをクリックします</a:t>
            </a:r>
            <a:r>
              <a:rPr lang="ja-JP" altLang="en-US" sz="1600" dirty="0" smtClean="0">
                <a:solidFill>
                  <a:srgbClr val="000000"/>
                </a:solidFill>
                <a:latin typeface="+mj-ea"/>
                <a:ea typeface="+mj-ea"/>
                <a:cs typeface="ＭＳ Ｐゴシック" pitchFamily="50" charset="-128"/>
              </a:rPr>
              <a:t>。</a:t>
            </a:r>
            <a:endParaRPr lang="ja-JP" altLang="en-US" sz="1600" dirty="0">
              <a:solidFill>
                <a:srgbClr val="000000"/>
              </a:solidFill>
              <a:latin typeface="+mj-ea"/>
              <a:ea typeface="+mj-ea"/>
              <a:cs typeface="ＭＳ Ｐゴシック" pitchFamily="50" charset="-128"/>
            </a:endParaRPr>
          </a:p>
        </p:txBody>
      </p:sp>
      <p:sp>
        <p:nvSpPr>
          <p:cNvPr id="21" name="角丸四角形 20"/>
          <p:cNvSpPr/>
          <p:nvPr/>
        </p:nvSpPr>
        <p:spPr>
          <a:xfrm>
            <a:off x="3656856" y="3577396"/>
            <a:ext cx="3024336" cy="2553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118</a:t>
            </a:fld>
            <a:endParaRPr kumimoji="1" lang="ja-JP" altLang="en-US" dirty="0"/>
          </a:p>
        </p:txBody>
      </p:sp>
      <p:sp>
        <p:nvSpPr>
          <p:cNvPr id="14" name="テキスト ボックス 136"/>
          <p:cNvSpPr txBox="1">
            <a:spLocks noChangeArrowheads="1"/>
          </p:cNvSpPr>
          <p:nvPr/>
        </p:nvSpPr>
        <p:spPr bwMode="auto">
          <a:xfrm>
            <a:off x="78014" y="535979"/>
            <a:ext cx="9711529" cy="361637"/>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ts val="2100"/>
              </a:lnSpc>
            </a:pPr>
            <a:r>
              <a:rPr lang="ja-JP" altLang="en-US" spc="-30" dirty="0" smtClean="0"/>
              <a:t>③保存</a:t>
            </a:r>
            <a:r>
              <a:rPr lang="ja-JP" altLang="en-US" spc="-30" dirty="0"/>
              <a:t>した推計データを呼び出したり削除してみましょう</a:t>
            </a:r>
          </a:p>
        </p:txBody>
      </p:sp>
    </p:spTree>
    <p:extLst>
      <p:ext uri="{BB962C8B-B14F-4D97-AF65-F5344CB8AC3E}">
        <p14:creationId xmlns:p14="http://schemas.microsoft.com/office/powerpoint/2010/main" val="117950122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1700809"/>
            <a:ext cx="9906000" cy="31683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marL="0" lvl="1" algn="ctr"/>
            <a:r>
              <a:rPr lang="ja-JP" altLang="en-US" sz="2800" dirty="0" smtClean="0"/>
              <a:t>－休憩－</a:t>
            </a:r>
            <a:endParaRPr lang="en-US" altLang="ja-JP" sz="2800" dirty="0" smtClean="0"/>
          </a:p>
          <a:p>
            <a:pPr marL="0" lvl="1" algn="ctr"/>
            <a:endParaRPr lang="en-US" altLang="ja-JP" sz="2800" dirty="0" smtClean="0"/>
          </a:p>
          <a:p>
            <a:pPr marL="0" lvl="1" algn="ctr"/>
            <a:endParaRPr lang="en-US" altLang="ja-JP" sz="2800" dirty="0"/>
          </a:p>
          <a:p>
            <a:pPr marL="457200" lvl="2"/>
            <a:r>
              <a:rPr lang="en-US" altLang="ja-JP" sz="2000" dirty="0" smtClean="0"/>
              <a:t>※</a:t>
            </a:r>
            <a:r>
              <a:rPr lang="ja-JP" altLang="en-US" sz="2000" dirty="0" smtClean="0"/>
              <a:t>会場内でのお食事はご遠慮ください。</a:t>
            </a:r>
            <a:endParaRPr lang="en-US" altLang="ja-JP" sz="2000" dirty="0" smtClean="0"/>
          </a:p>
          <a:p>
            <a:pPr marL="457200" lvl="2"/>
            <a:r>
              <a:rPr lang="en-US" altLang="ja-JP" sz="2000" dirty="0" smtClean="0"/>
              <a:t>※</a:t>
            </a:r>
            <a:r>
              <a:rPr lang="ja-JP" altLang="en-US" sz="2000" dirty="0"/>
              <a:t>飲み物</a:t>
            </a:r>
            <a:r>
              <a:rPr lang="ja-JP" altLang="en-US" sz="2000" dirty="0" smtClean="0"/>
              <a:t>はペットボトルや水筒等、蓋のついた容器のみ持ち込み可能です。</a:t>
            </a:r>
            <a:endParaRPr lang="ja-JP" altLang="ja-JP" sz="20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119</a:t>
            </a:fld>
            <a:endParaRPr kumimoji="1" lang="ja-JP" altLang="en-US" dirty="0"/>
          </a:p>
        </p:txBody>
      </p:sp>
      <p:pic>
        <p:nvPicPr>
          <p:cNvPr id="1026" name="Picture 2" descr="C:\Users\2130342\AppData\Local\Microsoft\Windows\Temporary Internet Files\Content.IE5\THVWJZN3\cc-library01000980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481392" y="5184576"/>
            <a:ext cx="449105" cy="134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263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表 66"/>
          <p:cNvGraphicFramePr>
            <a:graphicFrameLocks noGrp="1"/>
          </p:cNvGraphicFramePr>
          <p:nvPr>
            <p:extLst>
              <p:ext uri="{D42A27DB-BD31-4B8C-83A1-F6EECF244321}">
                <p14:modId xmlns:p14="http://schemas.microsoft.com/office/powerpoint/2010/main" val="2636475120"/>
              </p:ext>
            </p:extLst>
          </p:nvPr>
        </p:nvGraphicFramePr>
        <p:xfrm>
          <a:off x="97237" y="6126536"/>
          <a:ext cx="9711527" cy="675764"/>
        </p:xfrm>
        <a:graphic>
          <a:graphicData uri="http://schemas.openxmlformats.org/drawingml/2006/table">
            <a:tbl>
              <a:tblPr firstRow="1" firstCol="1" bandRow="1">
                <a:tableStyleId>{93296810-A885-4BE3-A3E7-6D5BEEA58F35}</a:tableStyleId>
              </a:tblPr>
              <a:tblGrid>
                <a:gridCol w="1545015"/>
                <a:gridCol w="8166512"/>
              </a:tblGrid>
              <a:tr h="288032">
                <a:tc>
                  <a:txBody>
                    <a:bodyPr/>
                    <a:lstStyle/>
                    <a:p>
                      <a:pPr algn="l">
                        <a:lnSpc>
                          <a:spcPts val="1600"/>
                        </a:lnSpc>
                        <a:spcAft>
                          <a:spcPts val="0"/>
                        </a:spcAft>
                        <a:tabLst>
                          <a:tab pos="4517390" algn="l"/>
                        </a:tabLst>
                      </a:pPr>
                      <a:r>
                        <a:rPr lang="en-US" altLang="ja-JP" sz="1600" b="1" kern="100" dirty="0" smtClean="0">
                          <a:solidFill>
                            <a:schemeClr val="bg1"/>
                          </a:solidFill>
                          <a:effectLst/>
                          <a:latin typeface="+mj-ea"/>
                          <a:ea typeface="+mj-ea"/>
                        </a:rPr>
                        <a:t>POINT</a:t>
                      </a:r>
                      <a:endParaRPr lang="ja-JP" sz="1600" b="1" kern="100" dirty="0">
                        <a:solidFill>
                          <a:schemeClr val="bg1"/>
                        </a:solidFill>
                        <a:effectLst/>
                        <a:latin typeface="+mj-ea"/>
                        <a:ea typeface="+mj-ea"/>
                        <a:cs typeface="Times New Roman"/>
                      </a:endParaRPr>
                    </a:p>
                  </a:txBody>
                  <a:tcPr marL="74295" marR="74295"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74295" marR="74295"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tr>
              <a:tr h="387732">
                <a:tc gridSpan="2">
                  <a:txBody>
                    <a:bodyPr/>
                    <a:lstStyle/>
                    <a:p>
                      <a:pPr marL="0" indent="0" algn="just">
                        <a:spcAft>
                          <a:spcPts val="0"/>
                        </a:spcAft>
                        <a:buFont typeface="Wingdings" panose="05000000000000000000" pitchFamily="2" charset="2"/>
                        <a:buNone/>
                        <a:tabLst>
                          <a:tab pos="3405505" algn="l"/>
                        </a:tabLst>
                      </a:pPr>
                      <a:r>
                        <a:rPr lang="ja-JP" altLang="en-US" sz="1600" b="0" kern="100" dirty="0" smtClean="0">
                          <a:solidFill>
                            <a:schemeClr val="tx1"/>
                          </a:solidFill>
                          <a:effectLst/>
                          <a:latin typeface="+mj-ea"/>
                          <a:ea typeface="+mj-ea"/>
                          <a:cs typeface="Times New Roman"/>
                        </a:rPr>
                        <a:t>第６期計画策定用の介護保険事業計画用ワークシート活用マニュアルも参考にしてください。</a:t>
                      </a:r>
                      <a:endParaRPr lang="ja-JP" sz="1600" b="0" kern="100" dirty="0">
                        <a:solidFill>
                          <a:schemeClr val="tx1"/>
                        </a:solidFill>
                        <a:effectLst/>
                        <a:latin typeface="+mj-ea"/>
                        <a:ea typeface="+mj-ea"/>
                        <a:cs typeface="Times New Roman"/>
                      </a:endParaRPr>
                    </a:p>
                  </a:txBody>
                  <a:tcPr marL="74295" marR="74295"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a:t>
            </a:r>
            <a:r>
              <a:rPr lang="ja-JP" altLang="en-US" sz="2000" b="1" dirty="0" smtClean="0">
                <a:solidFill>
                  <a:prstClr val="white"/>
                </a:solidFill>
                <a:latin typeface="HG丸ｺﾞｼｯｸM-PRO" pitchFamily="50" charset="-128"/>
                <a:ea typeface="HG丸ｺﾞｼｯｸM-PRO" pitchFamily="50" charset="-128"/>
              </a:rPr>
              <a:t>推計の流れ</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5" y="535980"/>
            <a:ext cx="9711529" cy="40011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z="2000" dirty="0" smtClean="0"/>
              <a:t>推計作業の流れと考え方を以下に示します。</a:t>
            </a:r>
            <a:endParaRPr lang="ja-JP" altLang="en-US" sz="2400" dirty="0"/>
          </a:p>
        </p:txBody>
      </p:sp>
      <p:sp>
        <p:nvSpPr>
          <p:cNvPr id="22" name="Rectangle 21"/>
          <p:cNvSpPr>
            <a:spLocks noChangeArrowheads="1"/>
          </p:cNvSpPr>
          <p:nvPr/>
        </p:nvSpPr>
        <p:spPr bwMode="auto">
          <a:xfrm>
            <a:off x="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1" y="118646"/>
            <a:ext cx="18473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8"/>
            <a:ext cx="2311400" cy="365125"/>
          </a:xfrm>
        </p:spPr>
        <p:txBody>
          <a:bodyPr/>
          <a:lstStyle/>
          <a:p>
            <a:fld id="{D2D8002D-B5B0-4BAC-B1F6-782DDCCE6D9C}" type="slidenum">
              <a:rPr kumimoji="1" lang="ja-JP" altLang="en-US" smtClean="0"/>
              <a:pPr/>
              <a:t>12</a:t>
            </a:fld>
            <a:endParaRPr kumimoji="1" lang="ja-JP" altLang="en-US" dirty="0"/>
          </a:p>
        </p:txBody>
      </p:sp>
      <p:graphicFrame>
        <p:nvGraphicFramePr>
          <p:cNvPr id="2" name="図表 1"/>
          <p:cNvGraphicFramePr/>
          <p:nvPr>
            <p:extLst>
              <p:ext uri="{D42A27DB-BD31-4B8C-83A1-F6EECF244321}">
                <p14:modId xmlns:p14="http://schemas.microsoft.com/office/powerpoint/2010/main" val="3265251485"/>
              </p:ext>
            </p:extLst>
          </p:nvPr>
        </p:nvGraphicFramePr>
        <p:xfrm>
          <a:off x="374561" y="1196752"/>
          <a:ext cx="4017000" cy="464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角丸四角形 10"/>
          <p:cNvSpPr/>
          <p:nvPr/>
        </p:nvSpPr>
        <p:spPr>
          <a:xfrm>
            <a:off x="314909" y="2438099"/>
            <a:ext cx="4136305" cy="3456000"/>
          </a:xfrm>
          <a:prstGeom prst="roundRect">
            <a:avLst>
              <a:gd name="adj" fmla="val 3299"/>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p:cNvSpPr txBox="1"/>
          <p:nvPr/>
        </p:nvSpPr>
        <p:spPr>
          <a:xfrm>
            <a:off x="5106455" y="1074222"/>
            <a:ext cx="1806905" cy="338554"/>
          </a:xfrm>
          <a:prstGeom prst="rect">
            <a:avLst/>
          </a:prstGeom>
          <a:noFill/>
        </p:spPr>
        <p:txBody>
          <a:bodyPr wrap="none" rtlCol="0">
            <a:spAutoFit/>
          </a:bodyPr>
          <a:lstStyle/>
          <a:p>
            <a:r>
              <a:rPr kumimoji="1" lang="ja-JP" altLang="en-US" sz="1600" dirty="0" smtClean="0"/>
              <a:t>将来推計の考え方</a:t>
            </a:r>
            <a:endParaRPr kumimoji="1" lang="ja-JP" altLang="en-US" sz="1600" dirty="0"/>
          </a:p>
        </p:txBody>
      </p:sp>
      <p:grpSp>
        <p:nvGrpSpPr>
          <p:cNvPr id="2050" name="グループ化 2049"/>
          <p:cNvGrpSpPr/>
          <p:nvPr/>
        </p:nvGrpSpPr>
        <p:grpSpPr>
          <a:xfrm>
            <a:off x="5811097" y="1412777"/>
            <a:ext cx="3861907" cy="4828605"/>
            <a:chOff x="5447293" y="1412776"/>
            <a:chExt cx="3564837" cy="4828605"/>
          </a:xfrm>
        </p:grpSpPr>
        <p:cxnSp>
          <p:nvCxnSpPr>
            <p:cNvPr id="62" name="直線コネクタ 61"/>
            <p:cNvCxnSpPr/>
            <p:nvPr/>
          </p:nvCxnSpPr>
          <p:spPr>
            <a:xfrm>
              <a:off x="7666406" y="3675107"/>
              <a:ext cx="0" cy="864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7406195" y="2586394"/>
              <a:ext cx="0" cy="864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5922755" y="1412776"/>
              <a:ext cx="2268309" cy="479820"/>
            </a:xfrm>
            <a:prstGeom prst="rect">
              <a:avLst/>
            </a:prstGeom>
            <a:pattFill prst="pct5">
              <a:fgClr>
                <a:schemeClr val="tx1">
                  <a:lumMod val="95000"/>
                  <a:lumOff val="5000"/>
                </a:schemeClr>
              </a:fgClr>
              <a:bgClr>
                <a:schemeClr val="bg1"/>
              </a:bgClr>
            </a:patt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3" name="テキスト ボックス 32"/>
            <p:cNvSpPr txBox="1"/>
            <p:nvPr/>
          </p:nvSpPr>
          <p:spPr>
            <a:xfrm>
              <a:off x="6246431" y="1498798"/>
              <a:ext cx="1496268" cy="307777"/>
            </a:xfrm>
            <a:prstGeom prst="rect">
              <a:avLst/>
            </a:prstGeom>
            <a:noFill/>
          </p:spPr>
          <p:txBody>
            <a:bodyPr wrap="none" rtlCol="0">
              <a:spAutoFit/>
            </a:bodyPr>
            <a:lstStyle/>
            <a:p>
              <a:r>
                <a:rPr kumimoji="1" lang="ja-JP" altLang="en-US" sz="1400" dirty="0" smtClean="0"/>
                <a:t>将来の被保険者数</a:t>
              </a:r>
              <a:endParaRPr kumimoji="1" lang="ja-JP" altLang="en-US" sz="1400" dirty="0"/>
            </a:p>
          </p:txBody>
        </p:sp>
        <p:sp>
          <p:nvSpPr>
            <p:cNvPr id="40" name="下矢印 39"/>
            <p:cNvSpPr/>
            <p:nvPr/>
          </p:nvSpPr>
          <p:spPr>
            <a:xfrm>
              <a:off x="6934613" y="2073907"/>
              <a:ext cx="224154" cy="15687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8" name="下矢印 47"/>
            <p:cNvSpPr/>
            <p:nvPr/>
          </p:nvSpPr>
          <p:spPr>
            <a:xfrm>
              <a:off x="6965021" y="5113228"/>
              <a:ext cx="224154" cy="15687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6" name="直線コネクタ 5"/>
            <p:cNvCxnSpPr/>
            <p:nvPr/>
          </p:nvCxnSpPr>
          <p:spPr>
            <a:xfrm>
              <a:off x="8191064" y="1892596"/>
              <a:ext cx="0" cy="264173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48" name="グループ化 2047"/>
            <p:cNvGrpSpPr/>
            <p:nvPr/>
          </p:nvGrpSpPr>
          <p:grpSpPr>
            <a:xfrm>
              <a:off x="7406195" y="3454818"/>
              <a:ext cx="784869" cy="478800"/>
              <a:chOff x="7106966" y="2915359"/>
              <a:chExt cx="784869" cy="478800"/>
            </a:xfrm>
          </p:grpSpPr>
          <p:sp>
            <p:nvSpPr>
              <p:cNvPr id="35" name="正方形/長方形 34"/>
              <p:cNvSpPr/>
              <p:nvPr/>
            </p:nvSpPr>
            <p:spPr>
              <a:xfrm>
                <a:off x="7106966" y="2915359"/>
                <a:ext cx="264821" cy="478800"/>
              </a:xfrm>
              <a:prstGeom prst="rect">
                <a:avLst/>
              </a:prstGeom>
              <a:pattFill prst="ltUpDiag">
                <a:fgClr>
                  <a:schemeClr val="accent1"/>
                </a:fgClr>
                <a:bgClr>
                  <a:schemeClr val="bg1"/>
                </a:bgClr>
              </a:pattFill>
              <a:ln w="19050"/>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sp>
            <p:nvSpPr>
              <p:cNvPr id="41" name="正方形/長方形 40"/>
              <p:cNvSpPr/>
              <p:nvPr/>
            </p:nvSpPr>
            <p:spPr>
              <a:xfrm>
                <a:off x="7367145" y="2915359"/>
                <a:ext cx="524690" cy="478800"/>
              </a:xfrm>
              <a:prstGeom prst="rect">
                <a:avLst/>
              </a:prstGeom>
              <a:pattFill prst="ltDnDiag">
                <a:fgClr>
                  <a:schemeClr val="accent2"/>
                </a:fgClr>
                <a:bgClr>
                  <a:schemeClr val="bg1"/>
                </a:bgClr>
              </a:pattFill>
              <a:ln w="19050"/>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grpSp>
        <p:sp>
          <p:nvSpPr>
            <p:cNvPr id="44" name="下矢印 43"/>
            <p:cNvSpPr/>
            <p:nvPr/>
          </p:nvSpPr>
          <p:spPr>
            <a:xfrm>
              <a:off x="6934613" y="3116628"/>
              <a:ext cx="224154" cy="15687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7" name="下矢印 46"/>
            <p:cNvSpPr/>
            <p:nvPr/>
          </p:nvSpPr>
          <p:spPr>
            <a:xfrm>
              <a:off x="6945780" y="4114929"/>
              <a:ext cx="224154" cy="15687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54" name="直線コネクタ 53"/>
            <p:cNvCxnSpPr/>
            <p:nvPr/>
          </p:nvCxnSpPr>
          <p:spPr>
            <a:xfrm>
              <a:off x="5922755" y="1493016"/>
              <a:ext cx="0" cy="864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5922755" y="2367252"/>
              <a:ext cx="2268309" cy="478800"/>
              <a:chOff x="5623526" y="2076469"/>
              <a:chExt cx="2268309" cy="478800"/>
            </a:xfrm>
          </p:grpSpPr>
          <p:sp>
            <p:nvSpPr>
              <p:cNvPr id="32" name="正方形/長方形 31"/>
              <p:cNvSpPr/>
              <p:nvPr/>
            </p:nvSpPr>
            <p:spPr>
              <a:xfrm>
                <a:off x="7109905" y="2076469"/>
                <a:ext cx="781930" cy="478800"/>
              </a:xfrm>
              <a:prstGeom prst="rect">
                <a:avLst/>
              </a:prstGeom>
              <a:pattFill prst="pct20">
                <a:fgClr>
                  <a:schemeClr val="accent6"/>
                </a:fgClr>
                <a:bgClr>
                  <a:schemeClr val="bg1"/>
                </a:bgClr>
              </a:patt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39" name="正方形/長方形 38"/>
              <p:cNvSpPr/>
              <p:nvPr/>
            </p:nvSpPr>
            <p:spPr>
              <a:xfrm>
                <a:off x="5623526" y="2076469"/>
                <a:ext cx="1478798" cy="478800"/>
              </a:xfrm>
              <a:prstGeom prst="rect">
                <a:avLst/>
              </a:prstGeom>
              <a:noFill/>
              <a:ln w="190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grpSp>
        <p:sp>
          <p:nvSpPr>
            <p:cNvPr id="55" name="テキスト ボックス 54"/>
            <p:cNvSpPr txBox="1"/>
            <p:nvPr/>
          </p:nvSpPr>
          <p:spPr>
            <a:xfrm>
              <a:off x="7390884" y="2351631"/>
              <a:ext cx="833364" cy="523220"/>
            </a:xfrm>
            <a:prstGeom prst="rect">
              <a:avLst/>
            </a:prstGeom>
            <a:noFill/>
          </p:spPr>
          <p:txBody>
            <a:bodyPr wrap="none" rtlCol="0">
              <a:spAutoFit/>
            </a:bodyPr>
            <a:lstStyle/>
            <a:p>
              <a:pPr algn="ctr"/>
              <a:r>
                <a:rPr kumimoji="1" lang="ja-JP" altLang="en-US" sz="1400" dirty="0" smtClean="0"/>
                <a:t>要介護</a:t>
              </a:r>
              <a:endParaRPr kumimoji="1" lang="en-US" altLang="ja-JP" sz="1400" dirty="0" smtClean="0"/>
            </a:p>
            <a:p>
              <a:pPr algn="ctr"/>
              <a:r>
                <a:rPr kumimoji="1" lang="ja-JP" altLang="en-US" sz="1400" dirty="0" smtClean="0"/>
                <a:t>認定者数</a:t>
              </a:r>
              <a:endParaRPr kumimoji="1" lang="ja-JP" altLang="en-US" sz="1400" dirty="0"/>
            </a:p>
          </p:txBody>
        </p:sp>
        <p:sp>
          <p:nvSpPr>
            <p:cNvPr id="57" name="テキスト ボックス 56"/>
            <p:cNvSpPr txBox="1"/>
            <p:nvPr/>
          </p:nvSpPr>
          <p:spPr>
            <a:xfrm>
              <a:off x="5447293" y="3419903"/>
              <a:ext cx="1700466" cy="523220"/>
            </a:xfrm>
            <a:prstGeom prst="callout1">
              <a:avLst>
                <a:gd name="adj1" fmla="val 56498"/>
                <a:gd name="adj2" fmla="val 111623"/>
                <a:gd name="adj3" fmla="val 47438"/>
                <a:gd name="adj4" fmla="val 98452"/>
              </a:avLst>
            </a:prstGeom>
            <a:noFill/>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1400" dirty="0" smtClean="0"/>
                <a:t>施設・居住系サービス</a:t>
              </a:r>
              <a:endParaRPr kumimoji="1" lang="en-US" altLang="ja-JP" sz="1400" dirty="0" smtClean="0"/>
            </a:p>
            <a:p>
              <a:r>
                <a:rPr kumimoji="1" lang="ja-JP" altLang="en-US" sz="1400" dirty="0" smtClean="0"/>
                <a:t>利用者数</a:t>
              </a:r>
              <a:endParaRPr kumimoji="1" lang="ja-JP" altLang="en-US" sz="1400" dirty="0"/>
            </a:p>
          </p:txBody>
        </p:sp>
        <p:sp>
          <p:nvSpPr>
            <p:cNvPr id="59" name="正方形/長方形 58"/>
            <p:cNvSpPr/>
            <p:nvPr/>
          </p:nvSpPr>
          <p:spPr>
            <a:xfrm>
              <a:off x="7666374" y="4453119"/>
              <a:ext cx="524690" cy="478800"/>
            </a:xfrm>
            <a:prstGeom prst="rect">
              <a:avLst/>
            </a:prstGeom>
            <a:pattFill prst="ltDnDiag">
              <a:fgClr>
                <a:schemeClr val="accent2"/>
              </a:fgClr>
              <a:bgClr>
                <a:schemeClr val="bg1"/>
              </a:bgClr>
            </a:pattFill>
            <a:ln w="19050"/>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60" name="正方形/長方形 59"/>
            <p:cNvSpPr/>
            <p:nvPr/>
          </p:nvSpPr>
          <p:spPr>
            <a:xfrm>
              <a:off x="6969157" y="5502518"/>
              <a:ext cx="524690" cy="360000"/>
            </a:xfrm>
            <a:prstGeom prst="rect">
              <a:avLst/>
            </a:prstGeom>
            <a:pattFill prst="narVert">
              <a:fgClr>
                <a:schemeClr val="accent4"/>
              </a:fgClr>
              <a:bgClr>
                <a:schemeClr val="bg1"/>
              </a:bgClr>
            </a:patt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61" name="正方形/長方形 60"/>
            <p:cNvSpPr/>
            <p:nvPr/>
          </p:nvSpPr>
          <p:spPr>
            <a:xfrm>
              <a:off x="7800099" y="5419718"/>
              <a:ext cx="524690" cy="442800"/>
            </a:xfrm>
            <a:prstGeom prst="rect">
              <a:avLst/>
            </a:prstGeom>
            <a:pattFill prst="narVert">
              <a:fgClr>
                <a:schemeClr val="accent5"/>
              </a:fgClr>
              <a:bgClr>
                <a:schemeClr val="bg1"/>
              </a:bgClr>
            </a:patt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p>
          </p:txBody>
        </p:sp>
        <p:sp>
          <p:nvSpPr>
            <p:cNvPr id="58" name="テキスト ボックス 57"/>
            <p:cNvSpPr txBox="1"/>
            <p:nvPr/>
          </p:nvSpPr>
          <p:spPr>
            <a:xfrm>
              <a:off x="6082252" y="4396817"/>
              <a:ext cx="1120425" cy="523220"/>
            </a:xfrm>
            <a:prstGeom prst="callout1">
              <a:avLst>
                <a:gd name="adj1" fmla="val 58319"/>
                <a:gd name="adj2" fmla="val 145178"/>
                <a:gd name="adj3" fmla="val 44903"/>
                <a:gd name="adj4" fmla="val 95278"/>
              </a:avLst>
            </a:prstGeom>
            <a:noFill/>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400" dirty="0" smtClean="0"/>
                <a:t>在宅サービス</a:t>
              </a:r>
              <a:endParaRPr kumimoji="1" lang="en-US" altLang="ja-JP" sz="1400" dirty="0" smtClean="0"/>
            </a:p>
            <a:p>
              <a:r>
                <a:rPr kumimoji="1" lang="ja-JP" altLang="en-US" sz="1400" dirty="0" smtClean="0"/>
                <a:t>対象者数</a:t>
              </a:r>
              <a:endParaRPr kumimoji="1" lang="ja-JP" altLang="en-US" sz="1400" dirty="0"/>
            </a:p>
          </p:txBody>
        </p:sp>
        <p:sp>
          <p:nvSpPr>
            <p:cNvPr id="63" name="テキスト ボックス 62"/>
            <p:cNvSpPr txBox="1"/>
            <p:nvPr/>
          </p:nvSpPr>
          <p:spPr>
            <a:xfrm>
              <a:off x="8427354" y="5586322"/>
              <a:ext cx="584776" cy="307777"/>
            </a:xfrm>
            <a:prstGeom prst="rect">
              <a:avLst/>
            </a:prstGeom>
            <a:noFill/>
          </p:spPr>
          <p:txBody>
            <a:bodyPr wrap="none" rtlCol="0">
              <a:spAutoFit/>
            </a:bodyPr>
            <a:lstStyle/>
            <a:p>
              <a:pPr algn="ctr"/>
              <a:r>
                <a:rPr kumimoji="1" lang="ja-JP" altLang="en-US" sz="1400" dirty="0" smtClean="0"/>
                <a:t>・・・・・</a:t>
              </a:r>
              <a:endParaRPr kumimoji="1" lang="ja-JP" altLang="en-US" sz="1400" dirty="0"/>
            </a:p>
          </p:txBody>
        </p:sp>
        <p:sp>
          <p:nvSpPr>
            <p:cNvPr id="64" name="テキスト ボックス 63"/>
            <p:cNvSpPr txBox="1"/>
            <p:nvPr/>
          </p:nvSpPr>
          <p:spPr>
            <a:xfrm>
              <a:off x="6814820" y="5933604"/>
              <a:ext cx="833364" cy="307777"/>
            </a:xfrm>
            <a:prstGeom prst="rect">
              <a:avLst/>
            </a:prstGeom>
            <a:noFill/>
          </p:spPr>
          <p:txBody>
            <a:bodyPr wrap="none" rtlCol="0">
              <a:spAutoFit/>
            </a:bodyPr>
            <a:lstStyle/>
            <a:p>
              <a:pPr algn="ctr"/>
              <a:r>
                <a:rPr kumimoji="1" lang="ja-JP" altLang="en-US" sz="1400" dirty="0" smtClean="0"/>
                <a:t>訪問介護</a:t>
              </a:r>
              <a:endParaRPr kumimoji="1" lang="en-US" altLang="ja-JP" sz="1400" dirty="0" smtClean="0"/>
            </a:p>
          </p:txBody>
        </p:sp>
        <p:sp>
          <p:nvSpPr>
            <p:cNvPr id="65" name="テキスト ボックス 64"/>
            <p:cNvSpPr txBox="1"/>
            <p:nvPr/>
          </p:nvSpPr>
          <p:spPr>
            <a:xfrm>
              <a:off x="7645762" y="5933604"/>
              <a:ext cx="833364" cy="307777"/>
            </a:xfrm>
            <a:prstGeom prst="rect">
              <a:avLst/>
            </a:prstGeom>
            <a:noFill/>
          </p:spPr>
          <p:txBody>
            <a:bodyPr wrap="none" rtlCol="0">
              <a:spAutoFit/>
            </a:bodyPr>
            <a:lstStyle/>
            <a:p>
              <a:pPr algn="ctr"/>
              <a:r>
                <a:rPr kumimoji="1" lang="ja-JP" altLang="en-US" sz="1400" dirty="0" smtClean="0"/>
                <a:t>通所介護</a:t>
              </a:r>
              <a:endParaRPr kumimoji="1" lang="ja-JP" altLang="en-US" sz="1400" dirty="0"/>
            </a:p>
          </p:txBody>
        </p:sp>
        <p:sp>
          <p:nvSpPr>
            <p:cNvPr id="66" name="テキスト ボックス 65"/>
            <p:cNvSpPr txBox="1"/>
            <p:nvPr/>
          </p:nvSpPr>
          <p:spPr>
            <a:xfrm>
              <a:off x="5677026" y="5432862"/>
              <a:ext cx="1120425"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1400" dirty="0" smtClean="0"/>
                <a:t>在宅サービス</a:t>
              </a:r>
              <a:endParaRPr kumimoji="1" lang="en-US" altLang="ja-JP" sz="1400" dirty="0" smtClean="0"/>
            </a:p>
            <a:p>
              <a:r>
                <a:rPr kumimoji="1" lang="ja-JP" altLang="en-US" sz="1400" dirty="0" smtClean="0"/>
                <a:t>利用者数</a:t>
              </a:r>
              <a:endParaRPr kumimoji="1" lang="ja-JP" altLang="en-US" sz="1400" dirty="0"/>
            </a:p>
          </p:txBody>
        </p:sp>
      </p:grpSp>
      <p:sp>
        <p:nvSpPr>
          <p:cNvPr id="2051" name="テキスト ボックス 2050"/>
          <p:cNvSpPr txBox="1"/>
          <p:nvPr/>
        </p:nvSpPr>
        <p:spPr>
          <a:xfrm>
            <a:off x="4463660" y="3040339"/>
            <a:ext cx="677108" cy="2306081"/>
          </a:xfrm>
          <a:prstGeom prst="rect">
            <a:avLst/>
          </a:prstGeom>
          <a:noFill/>
        </p:spPr>
        <p:txBody>
          <a:bodyPr vert="eaVert" wrap="none" rtlCol="0">
            <a:spAutoFit/>
          </a:bodyPr>
          <a:lstStyle/>
          <a:p>
            <a:r>
              <a:rPr kumimoji="1" lang="ja-JP" altLang="en-US" sz="1600" dirty="0" smtClean="0">
                <a:solidFill>
                  <a:srgbClr val="FF0000"/>
                </a:solidFill>
              </a:rPr>
              <a:t>将来推計機能を活用して</a:t>
            </a:r>
            <a:endParaRPr kumimoji="1" lang="en-US" altLang="ja-JP" sz="1600" dirty="0" smtClean="0">
              <a:solidFill>
                <a:srgbClr val="FF0000"/>
              </a:solidFill>
            </a:endParaRPr>
          </a:p>
          <a:p>
            <a:r>
              <a:rPr kumimoji="1" lang="ja-JP" altLang="en-US" sz="1600" dirty="0" smtClean="0">
                <a:solidFill>
                  <a:srgbClr val="FF0000"/>
                </a:solidFill>
              </a:rPr>
              <a:t>実施していただく作業</a:t>
            </a:r>
            <a:endParaRPr kumimoji="1" lang="ja-JP" altLang="en-US" sz="1600" dirty="0">
              <a:solidFill>
                <a:srgbClr val="FF0000"/>
              </a:solidFill>
            </a:endParaRPr>
          </a:p>
        </p:txBody>
      </p:sp>
      <p:sp>
        <p:nvSpPr>
          <p:cNvPr id="74" name="テキスト ボックス 73"/>
          <p:cNvSpPr txBox="1"/>
          <p:nvPr/>
        </p:nvSpPr>
        <p:spPr>
          <a:xfrm>
            <a:off x="2613035" y="2104956"/>
            <a:ext cx="2652000" cy="307777"/>
          </a:xfrm>
          <a:prstGeom prst="rect">
            <a:avLst/>
          </a:prstGeom>
          <a:noFill/>
        </p:spPr>
        <p:txBody>
          <a:bodyPr wrap="square" rtlCol="0">
            <a:spAutoFit/>
          </a:bodyPr>
          <a:lstStyle/>
          <a:p>
            <a:r>
              <a:rPr lang="ja-JP" altLang="en-US" sz="1400" dirty="0" smtClean="0"/>
              <a:t>実績等の設定により自動算定</a:t>
            </a:r>
            <a:endParaRPr kumimoji="1" lang="ja-JP" altLang="en-US" sz="1400" dirty="0"/>
          </a:p>
        </p:txBody>
      </p:sp>
      <p:sp>
        <p:nvSpPr>
          <p:cNvPr id="2053" name="テキスト ボックス 2052"/>
          <p:cNvSpPr txBox="1"/>
          <p:nvPr/>
        </p:nvSpPr>
        <p:spPr>
          <a:xfrm>
            <a:off x="8869212" y="2258843"/>
            <a:ext cx="184731"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302259136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893617"/>
            <a:ext cx="9906000" cy="11834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marL="0" lvl="1" algn="ctr"/>
            <a:r>
              <a:rPr lang="ja-JP" altLang="en-US" sz="2800" dirty="0"/>
              <a:t>４．</a:t>
            </a:r>
            <a:r>
              <a:rPr lang="ja-JP" altLang="ja-JP" sz="2800" dirty="0" smtClean="0"/>
              <a:t>演習</a:t>
            </a:r>
            <a:endParaRPr lang="ja-JP" altLang="ja-JP" sz="28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120</a:t>
            </a:fld>
            <a:endParaRPr kumimoji="1" lang="ja-JP" altLang="en-US" dirty="0"/>
          </a:p>
        </p:txBody>
      </p:sp>
    </p:spTree>
    <p:extLst>
      <p:ext uri="{BB962C8B-B14F-4D97-AF65-F5344CB8AC3E}">
        <p14:creationId xmlns:p14="http://schemas.microsoft.com/office/powerpoint/2010/main" val="16810347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その前に・・・</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5" y="535979"/>
            <a:ext cx="9711529" cy="6124754"/>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n"/>
            </a:pPr>
            <a:r>
              <a:rPr lang="ja-JP" altLang="en-US" sz="2800" dirty="0">
                <a:solidFill>
                  <a:schemeClr val="tx2"/>
                </a:solidFill>
              </a:rPr>
              <a:t>まずは将来推計アカウントの作り方を習得しましょう</a:t>
            </a:r>
            <a:r>
              <a:rPr lang="ja-JP" altLang="en-US" sz="2800" dirty="0" smtClean="0">
                <a:solidFill>
                  <a:schemeClr val="tx2"/>
                </a:solidFill>
              </a:rPr>
              <a:t>。</a:t>
            </a:r>
            <a:endParaRPr lang="en-US" altLang="ja-JP" sz="2800" dirty="0" smtClean="0">
              <a:solidFill>
                <a:schemeClr val="tx2"/>
              </a:solidFill>
            </a:endParaRPr>
          </a:p>
          <a:p>
            <a:pPr marL="0" indent="0" fontAlgn="base"/>
            <a:endParaRPr lang="en-US" altLang="ja-JP" sz="2800" dirty="0" smtClean="0">
              <a:solidFill>
                <a:schemeClr val="tx2"/>
              </a:solidFill>
            </a:endParaRPr>
          </a:p>
          <a:p>
            <a:pPr marL="457200" indent="-457200" fontAlgn="base">
              <a:buFont typeface="Wingdings" panose="05000000000000000000" pitchFamily="2" charset="2"/>
              <a:buChar char="n"/>
            </a:pPr>
            <a:r>
              <a:rPr lang="ja-JP" altLang="en-US" sz="2800" dirty="0" smtClean="0">
                <a:solidFill>
                  <a:schemeClr val="tx2"/>
                </a:solidFill>
              </a:rPr>
              <a:t>ポイントは以下の４つです。</a:t>
            </a:r>
            <a:endParaRPr lang="en-US" altLang="ja-JP" sz="2800" dirty="0">
              <a:solidFill>
                <a:schemeClr val="tx2"/>
              </a:solidFill>
            </a:endParaRPr>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0" indent="0" fontAlgn="base"/>
            <a:endParaRPr lang="en-US" altLang="ja-JP" sz="2800" dirty="0"/>
          </a:p>
          <a:p>
            <a:pPr marL="457200" indent="-457200" fontAlgn="base">
              <a:buFont typeface="Wingdings" panose="05000000000000000000" pitchFamily="2" charset="2"/>
              <a:buChar char="p"/>
            </a:pPr>
            <a:endParaRPr lang="en-US" altLang="ja-JP" sz="2800" dirty="0" smtClean="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121</a:t>
            </a:fld>
            <a:endParaRPr kumimoji="1" lang="ja-JP" altLang="en-US" dirty="0"/>
          </a:p>
        </p:txBody>
      </p:sp>
      <p:grpSp>
        <p:nvGrpSpPr>
          <p:cNvPr id="8" name="Group 21"/>
          <p:cNvGrpSpPr>
            <a:grpSpLocks/>
          </p:cNvGrpSpPr>
          <p:nvPr/>
        </p:nvGrpSpPr>
        <p:grpSpPr bwMode="auto">
          <a:xfrm>
            <a:off x="848544" y="2676074"/>
            <a:ext cx="8064896" cy="2049070"/>
            <a:chOff x="1079" y="1706"/>
            <a:chExt cx="4082" cy="1221"/>
          </a:xfrm>
        </p:grpSpPr>
        <p:grpSp>
          <p:nvGrpSpPr>
            <p:cNvPr id="9" name="Group 4"/>
            <p:cNvGrpSpPr>
              <a:grpSpLocks noChangeAspect="1"/>
            </p:cNvGrpSpPr>
            <p:nvPr/>
          </p:nvGrpSpPr>
          <p:grpSpPr bwMode="auto">
            <a:xfrm>
              <a:off x="1079" y="1706"/>
              <a:ext cx="4082" cy="227"/>
              <a:chOff x="1079" y="1071"/>
              <a:chExt cx="4082" cy="227"/>
            </a:xfrm>
          </p:grpSpPr>
          <p:sp>
            <p:nvSpPr>
              <p:cNvPr id="20" name="Rectangle 5"/>
              <p:cNvSpPr>
                <a:spLocks noChangeAspect="1" noChangeArrowheads="1"/>
              </p:cNvSpPr>
              <p:nvPr/>
            </p:nvSpPr>
            <p:spPr bwMode="gray">
              <a:xfrm>
                <a:off x="1306" y="1071"/>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smtClean="0"/>
                  <a:t>アカウントを新たに発行できるのは、「アカウント管理者」のみ</a:t>
                </a:r>
                <a:endParaRPr lang="ja-JP" altLang="en-US" dirty="0"/>
              </a:p>
            </p:txBody>
          </p:sp>
          <p:sp>
            <p:nvSpPr>
              <p:cNvPr id="21" name="Text Box 6"/>
              <p:cNvSpPr txBox="1">
                <a:spLocks noChangeAspect="1" noChangeArrowheads="1"/>
              </p:cNvSpPr>
              <p:nvPr/>
            </p:nvSpPr>
            <p:spPr bwMode="gray">
              <a:xfrm>
                <a:off x="1079" y="1071"/>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dirty="0">
                    <a:solidFill>
                      <a:srgbClr val="FFFFFF"/>
                    </a:solidFill>
                    <a:latin typeface="+mn-lt"/>
                    <a:ea typeface="+mn-ea"/>
                  </a:rPr>
                  <a:t>1</a:t>
                </a:r>
              </a:p>
            </p:txBody>
          </p:sp>
        </p:grpSp>
        <p:grpSp>
          <p:nvGrpSpPr>
            <p:cNvPr id="10" name="Group 7"/>
            <p:cNvGrpSpPr>
              <a:grpSpLocks noChangeAspect="1"/>
            </p:cNvGrpSpPr>
            <p:nvPr/>
          </p:nvGrpSpPr>
          <p:grpSpPr bwMode="auto">
            <a:xfrm>
              <a:off x="1079" y="2135"/>
              <a:ext cx="4082" cy="363"/>
              <a:chOff x="1079" y="1500"/>
              <a:chExt cx="4082" cy="363"/>
            </a:xfrm>
          </p:grpSpPr>
          <p:sp>
            <p:nvSpPr>
              <p:cNvPr id="18" name="Rectangle 8"/>
              <p:cNvSpPr>
                <a:spLocks noChangeAspect="1" noChangeArrowheads="1"/>
              </p:cNvSpPr>
              <p:nvPr/>
            </p:nvSpPr>
            <p:spPr bwMode="gray">
              <a:xfrm>
                <a:off x="1306" y="1500"/>
                <a:ext cx="3855" cy="363"/>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smtClean="0"/>
                  <a:t>サービスの見込み量推計や保険料の推計を行う担当者のみ、「将来推計アカウント」を利用する</a:t>
                </a:r>
                <a:endParaRPr lang="ja-JP" altLang="en-US" dirty="0"/>
              </a:p>
            </p:txBody>
          </p:sp>
          <p:sp>
            <p:nvSpPr>
              <p:cNvPr id="19" name="Text Box 9"/>
              <p:cNvSpPr txBox="1">
                <a:spLocks noChangeAspect="1" noChangeArrowheads="1"/>
              </p:cNvSpPr>
              <p:nvPr/>
            </p:nvSpPr>
            <p:spPr bwMode="gray">
              <a:xfrm>
                <a:off x="1079" y="1500"/>
                <a:ext cx="227" cy="363"/>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a:solidFill>
                      <a:srgbClr val="FFFFFF"/>
                    </a:solidFill>
                    <a:latin typeface="+mn-lt"/>
                    <a:ea typeface="+mn-ea"/>
                  </a:rPr>
                  <a:t>2</a:t>
                </a:r>
              </a:p>
            </p:txBody>
          </p:sp>
        </p:grpSp>
        <p:grpSp>
          <p:nvGrpSpPr>
            <p:cNvPr id="11" name="Group 10"/>
            <p:cNvGrpSpPr>
              <a:grpSpLocks noChangeAspect="1"/>
            </p:cNvGrpSpPr>
            <p:nvPr/>
          </p:nvGrpSpPr>
          <p:grpSpPr bwMode="auto">
            <a:xfrm>
              <a:off x="1079" y="2700"/>
              <a:ext cx="4082" cy="227"/>
              <a:chOff x="1079" y="2065"/>
              <a:chExt cx="4082" cy="227"/>
            </a:xfrm>
          </p:grpSpPr>
          <p:sp>
            <p:nvSpPr>
              <p:cNvPr id="15" name="Rectangle 11"/>
              <p:cNvSpPr>
                <a:spLocks noChangeAspect="1" noChangeArrowheads="1"/>
              </p:cNvSpPr>
              <p:nvPr/>
            </p:nvSpPr>
            <p:spPr bwMode="gray">
              <a:xfrm>
                <a:off x="1306" y="2065"/>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smtClean="0"/>
                  <a:t>異動があった際はアカウントの作成・削除の管理を必ずする</a:t>
                </a:r>
                <a:endParaRPr lang="en-US" altLang="ja-JP" dirty="0"/>
              </a:p>
            </p:txBody>
          </p:sp>
          <p:sp>
            <p:nvSpPr>
              <p:cNvPr id="17" name="Text Box 12"/>
              <p:cNvSpPr txBox="1">
                <a:spLocks noChangeAspect="1" noChangeArrowheads="1"/>
              </p:cNvSpPr>
              <p:nvPr/>
            </p:nvSpPr>
            <p:spPr bwMode="gray">
              <a:xfrm>
                <a:off x="1079" y="2065"/>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dirty="0">
                    <a:solidFill>
                      <a:srgbClr val="FFFFFF"/>
                    </a:solidFill>
                    <a:latin typeface="+mn-lt"/>
                    <a:ea typeface="+mn-ea"/>
                  </a:rPr>
                  <a:t>3</a:t>
                </a:r>
              </a:p>
            </p:txBody>
          </p:sp>
        </p:grpSp>
      </p:grpSp>
      <p:sp>
        <p:nvSpPr>
          <p:cNvPr id="24" name="Rectangle 11"/>
          <p:cNvSpPr>
            <a:spLocks noChangeAspect="1" noChangeArrowheads="1"/>
          </p:cNvSpPr>
          <p:nvPr/>
        </p:nvSpPr>
        <p:spPr bwMode="gray">
          <a:xfrm>
            <a:off x="1297033" y="5085184"/>
            <a:ext cx="7616407" cy="792088"/>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smtClean="0"/>
              <a:t>将来推計アカウントの作成は、</a:t>
            </a:r>
            <a:r>
              <a:rPr lang="ja-JP" altLang="en-US" b="1" dirty="0" smtClean="0"/>
              <a:t>保険者では今回のリリースから、都道府県では年度末のリリース以降必要</a:t>
            </a:r>
            <a:endParaRPr lang="en-US" altLang="ja-JP" b="1" dirty="0"/>
          </a:p>
        </p:txBody>
      </p:sp>
      <p:sp>
        <p:nvSpPr>
          <p:cNvPr id="25" name="Text Box 12"/>
          <p:cNvSpPr txBox="1">
            <a:spLocks noChangeAspect="1" noChangeArrowheads="1"/>
          </p:cNvSpPr>
          <p:nvPr/>
        </p:nvSpPr>
        <p:spPr bwMode="gray">
          <a:xfrm>
            <a:off x="848544" y="5085184"/>
            <a:ext cx="448489" cy="792088"/>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dirty="0">
                <a:solidFill>
                  <a:srgbClr val="FFFFFF"/>
                </a:solidFill>
                <a:latin typeface="+mn-lt"/>
                <a:ea typeface="+mn-ea"/>
              </a:rPr>
              <a:t>4</a:t>
            </a:r>
          </a:p>
        </p:txBody>
      </p:sp>
    </p:spTree>
    <p:extLst>
      <p:ext uri="{BB962C8B-B14F-4D97-AF65-F5344CB8AC3E}">
        <p14:creationId xmlns:p14="http://schemas.microsoft.com/office/powerpoint/2010/main" val="60423047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将来推計アカウントの作成方法（１）</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5" y="535979"/>
            <a:ext cx="9711529" cy="58785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n"/>
            </a:pPr>
            <a:r>
              <a:rPr lang="ja-JP" altLang="en-US" sz="2800" dirty="0" smtClean="0">
                <a:solidFill>
                  <a:schemeClr val="tx2"/>
                </a:solidFill>
              </a:rPr>
              <a:t>「アカウント管理者」のアカウントでログインをします。</a:t>
            </a:r>
            <a:endParaRPr lang="en-US" altLang="ja-JP" sz="2800" dirty="0" smtClean="0">
              <a:solidFill>
                <a:schemeClr val="tx2"/>
              </a:solidFill>
            </a:endParaRPr>
          </a:p>
          <a:p>
            <a:pPr marL="563562" lvl="1" indent="0" fontAlgn="base"/>
            <a:r>
              <a:rPr lang="en-US" altLang="ja-JP" sz="2000" dirty="0">
                <a:solidFill>
                  <a:schemeClr val="tx2"/>
                </a:solidFill>
              </a:rPr>
              <a:t>※</a:t>
            </a:r>
            <a:r>
              <a:rPr lang="ja-JP" altLang="en-US" sz="2000" dirty="0" smtClean="0">
                <a:solidFill>
                  <a:schemeClr val="tx2"/>
                </a:solidFill>
              </a:rPr>
              <a:t>昨年</a:t>
            </a:r>
            <a:r>
              <a:rPr lang="en-US" altLang="ja-JP" sz="2000" dirty="0" smtClean="0">
                <a:solidFill>
                  <a:schemeClr val="tx2"/>
                </a:solidFill>
              </a:rPr>
              <a:t>7</a:t>
            </a:r>
            <a:r>
              <a:rPr lang="ja-JP" altLang="en-US" sz="2000" dirty="0" smtClean="0">
                <a:solidFill>
                  <a:schemeClr val="tx2"/>
                </a:solidFill>
              </a:rPr>
              <a:t>月の事務連絡時に都道府県経由でお渡ししたアカウント</a:t>
            </a:r>
            <a:r>
              <a:rPr lang="ja-JP" altLang="en-US" sz="2000" dirty="0">
                <a:solidFill>
                  <a:schemeClr val="tx2"/>
                </a:solidFill>
              </a:rPr>
              <a:t>が「アカウント管理者</a:t>
            </a:r>
            <a:r>
              <a:rPr lang="ja-JP" altLang="en-US" sz="2000" dirty="0" smtClean="0">
                <a:solidFill>
                  <a:schemeClr val="tx2"/>
                </a:solidFill>
              </a:rPr>
              <a:t>」です。</a:t>
            </a:r>
            <a:endParaRPr lang="en-US" altLang="ja-JP" sz="2800" dirty="0"/>
          </a:p>
          <a:p>
            <a:pPr marL="563562" lvl="1" indent="0" fontAlgn="base"/>
            <a:endParaRPr lang="en-US" altLang="ja-JP" sz="2800" dirty="0" smtClean="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smtClean="0"/>
          </a:p>
          <a:p>
            <a:pPr marL="0" indent="0" fontAlgn="base"/>
            <a:endParaRPr lang="en-US" altLang="ja-JP" sz="2800" dirty="0" smtClean="0"/>
          </a:p>
          <a:p>
            <a:pPr marL="0" indent="0" fontAlgn="base"/>
            <a:endParaRPr lang="en-US" altLang="ja-JP" sz="2800" dirty="0" smtClean="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122</a:t>
            </a:fld>
            <a:endParaRPr kumimoji="1" lang="ja-JP" altLang="en-US" dirty="0"/>
          </a:p>
        </p:txBody>
      </p:sp>
      <p:sp>
        <p:nvSpPr>
          <p:cNvPr id="7" name="Text Box 168"/>
          <p:cNvSpPr txBox="1">
            <a:spLocks noChangeArrowheads="1"/>
          </p:cNvSpPr>
          <p:nvPr/>
        </p:nvSpPr>
        <p:spPr bwMode="auto">
          <a:xfrm>
            <a:off x="4675188" y="5291138"/>
            <a:ext cx="19431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Text Box 173"/>
          <p:cNvSpPr txBox="1">
            <a:spLocks noChangeArrowheads="1"/>
          </p:cNvSpPr>
          <p:nvPr/>
        </p:nvSpPr>
        <p:spPr bwMode="auto">
          <a:xfrm>
            <a:off x="2246313" y="7262813"/>
            <a:ext cx="54387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18" name="グループ化 17"/>
          <p:cNvGrpSpPr/>
          <p:nvPr/>
        </p:nvGrpSpPr>
        <p:grpSpPr>
          <a:xfrm>
            <a:off x="730889" y="2588115"/>
            <a:ext cx="8415503" cy="3627667"/>
            <a:chOff x="560512" y="2371496"/>
            <a:chExt cx="8415503" cy="3627667"/>
          </a:xfrm>
        </p:grpSpPr>
        <p:pic>
          <p:nvPicPr>
            <p:cNvPr id="2059" name="図 149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12" y="2371496"/>
              <a:ext cx="7462471" cy="7776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図 1" descr="キャプチャ.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7065" y="4365104"/>
              <a:ext cx="1733550"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66"/>
            <p:cNvSpPr txBox="1">
              <a:spLocks noChangeArrowheads="1"/>
            </p:cNvSpPr>
            <p:nvPr/>
          </p:nvSpPr>
          <p:spPr bwMode="auto">
            <a:xfrm>
              <a:off x="628774" y="2493733"/>
              <a:ext cx="5989514" cy="10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 name="正方形/長方形 13"/>
            <p:cNvSpPr>
              <a:spLocks/>
            </p:cNvSpPr>
            <p:nvPr/>
          </p:nvSpPr>
          <p:spPr bwMode="auto">
            <a:xfrm>
              <a:off x="5497065" y="2574451"/>
              <a:ext cx="608063" cy="422919"/>
            </a:xfrm>
            <a:prstGeom prst="rect">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ja-JP" altLang="en-US"/>
            </a:p>
          </p:txBody>
        </p:sp>
        <p:sp>
          <p:nvSpPr>
            <p:cNvPr id="6" name="AutoShape 160"/>
            <p:cNvSpPr>
              <a:spLocks/>
            </p:cNvSpPr>
            <p:nvPr/>
          </p:nvSpPr>
          <p:spPr bwMode="auto">
            <a:xfrm>
              <a:off x="5497065" y="3149122"/>
              <a:ext cx="1544167" cy="723362"/>
            </a:xfrm>
            <a:prstGeom prst="borderCallout1">
              <a:avLst>
                <a:gd name="adj1" fmla="val -6162"/>
                <a:gd name="adj2" fmla="val 34105"/>
                <a:gd name="adj3" fmla="val -29800"/>
                <a:gd name="adj4" fmla="val 21425"/>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ポータル画面上部の「利用者情報変更」にマウスカーソルを合わせます。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下矢印 29"/>
            <p:cNvSpPr>
              <a:spLocks/>
            </p:cNvSpPr>
            <p:nvPr/>
          </p:nvSpPr>
          <p:spPr bwMode="auto">
            <a:xfrm>
              <a:off x="6083192" y="3968086"/>
              <a:ext cx="365125" cy="371475"/>
            </a:xfrm>
            <a:prstGeom prst="downArrow">
              <a:avLst>
                <a:gd name="adj1" fmla="val 50000"/>
                <a:gd name="adj2" fmla="val 49913"/>
              </a:avLst>
            </a:prstGeom>
            <a:solidFill>
              <a:srgbClr val="7F7F7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9" name="Rectangle 4"/>
            <p:cNvSpPr>
              <a:spLocks/>
            </p:cNvSpPr>
            <p:nvPr/>
          </p:nvSpPr>
          <p:spPr bwMode="auto">
            <a:xfrm>
              <a:off x="5660916" y="5060429"/>
              <a:ext cx="1209675" cy="171450"/>
            </a:xfrm>
            <a:prstGeom prst="rect">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ja-JP" altLang="en-US"/>
            </a:p>
          </p:txBody>
        </p:sp>
        <p:sp>
          <p:nvSpPr>
            <p:cNvPr id="10" name="AutoShape 171"/>
            <p:cNvSpPr>
              <a:spLocks/>
            </p:cNvSpPr>
            <p:nvPr/>
          </p:nvSpPr>
          <p:spPr bwMode="auto">
            <a:xfrm>
              <a:off x="7486940" y="5088362"/>
              <a:ext cx="1489075" cy="619125"/>
            </a:xfrm>
            <a:prstGeom prst="borderCallout1">
              <a:avLst>
                <a:gd name="adj1" fmla="val 31890"/>
                <a:gd name="adj2" fmla="val 467"/>
                <a:gd name="adj3" fmla="val 12082"/>
                <a:gd name="adj4" fmla="val -41660"/>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表示されたメニューより「利用者情報登録・変更」をクリックします。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3" name="Rectangle 13"/>
            <p:cNvSpPr>
              <a:spLocks noChangeArrowheads="1"/>
            </p:cNvSpPr>
            <p:nvPr/>
          </p:nvSpPr>
          <p:spPr bwMode="auto">
            <a:xfrm>
              <a:off x="2208213" y="423703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Rectangle 16"/>
            <p:cNvSpPr>
              <a:spLocks noChangeArrowheads="1"/>
            </p:cNvSpPr>
            <p:nvPr/>
          </p:nvSpPr>
          <p:spPr bwMode="auto">
            <a:xfrm>
              <a:off x="2208213" y="477996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Rectangle 19"/>
            <p:cNvSpPr>
              <a:spLocks noChangeArrowheads="1"/>
            </p:cNvSpPr>
            <p:nvPr/>
          </p:nvSpPr>
          <p:spPr bwMode="auto">
            <a:xfrm>
              <a:off x="2208213" y="599916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7" name="Rectangle 21"/>
          <p:cNvSpPr>
            <a:spLocks noChangeArrowheads="1"/>
          </p:cNvSpPr>
          <p:nvPr/>
        </p:nvSpPr>
        <p:spPr bwMode="auto">
          <a:xfrm>
            <a:off x="2208213" y="9047163"/>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AutoShape 160"/>
          <p:cNvSpPr>
            <a:spLocks/>
          </p:cNvSpPr>
          <p:nvPr/>
        </p:nvSpPr>
        <p:spPr bwMode="auto">
          <a:xfrm>
            <a:off x="730889" y="2140392"/>
            <a:ext cx="4121492" cy="361681"/>
          </a:xfrm>
          <a:prstGeom prst="roundRect">
            <a:avLst/>
          </a:prstGeom>
          <a:solidFill>
            <a:srgbClr val="FFFFFF"/>
          </a:solidFill>
          <a:ln w="12700">
            <a:solidFill>
              <a:schemeClr val="accent1"/>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ポータル画面</a:t>
            </a: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からアカウントの新規作成・変更等ができます</a:t>
            </a:r>
            <a:endParaRPr kumimoji="1" lang="ja-JP" altLang="ja-JP" sz="2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324099037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将来推計アカウントの作成方法（２）</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5" y="535979"/>
            <a:ext cx="9711529" cy="6124754"/>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123</a:t>
            </a:fld>
            <a:endParaRPr kumimoji="1" lang="ja-JP" altLang="en-US" dirty="0"/>
          </a:p>
        </p:txBody>
      </p:sp>
      <p:sp>
        <p:nvSpPr>
          <p:cNvPr id="7" name="Text Box 168"/>
          <p:cNvSpPr txBox="1">
            <a:spLocks noChangeArrowheads="1"/>
          </p:cNvSpPr>
          <p:nvPr/>
        </p:nvSpPr>
        <p:spPr bwMode="auto">
          <a:xfrm>
            <a:off x="4675188" y="5291138"/>
            <a:ext cx="19431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Text Box 173"/>
          <p:cNvSpPr txBox="1">
            <a:spLocks noChangeArrowheads="1"/>
          </p:cNvSpPr>
          <p:nvPr/>
        </p:nvSpPr>
        <p:spPr bwMode="auto">
          <a:xfrm>
            <a:off x="2246313" y="7262813"/>
            <a:ext cx="54387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 name="Rectangle 21"/>
          <p:cNvSpPr>
            <a:spLocks noChangeArrowheads="1"/>
          </p:cNvSpPr>
          <p:nvPr/>
        </p:nvSpPr>
        <p:spPr bwMode="auto">
          <a:xfrm>
            <a:off x="2208213" y="9047163"/>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AutoShape 160"/>
          <p:cNvSpPr>
            <a:spLocks/>
          </p:cNvSpPr>
          <p:nvPr/>
        </p:nvSpPr>
        <p:spPr bwMode="auto">
          <a:xfrm>
            <a:off x="704528" y="692696"/>
            <a:ext cx="4121492" cy="361681"/>
          </a:xfrm>
          <a:prstGeom prst="roundRect">
            <a:avLst/>
          </a:prstGeom>
          <a:solidFill>
            <a:srgbClr val="FFFFFF"/>
          </a:solidFill>
          <a:ln w="12700">
            <a:solidFill>
              <a:schemeClr val="accent1"/>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rgbClr val="000000"/>
                </a:solidFill>
                <a:latin typeface="Meiryo UI" pitchFamily="50" charset="-128"/>
                <a:ea typeface="Meiryo UI" pitchFamily="50" charset="-128"/>
                <a:cs typeface="Meiryo UI" pitchFamily="50" charset="-128"/>
              </a:rPr>
              <a:t>将来推計</a:t>
            </a: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アカウントの新規作成をしましょう</a:t>
            </a:r>
            <a:endParaRPr kumimoji="1" lang="ja-JP" altLang="ja-JP" sz="2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24" name="図 23"/>
          <p:cNvPicPr/>
          <p:nvPr/>
        </p:nvPicPr>
        <p:blipFill rotWithShape="1">
          <a:blip r:embed="rId3"/>
          <a:srcRect b="27270"/>
          <a:stretch/>
        </p:blipFill>
        <p:spPr bwMode="auto">
          <a:xfrm>
            <a:off x="726778" y="1196752"/>
            <a:ext cx="6170437" cy="2199591"/>
          </a:xfrm>
          <a:prstGeom prst="rect">
            <a:avLst/>
          </a:prstGeom>
          <a:noFill/>
          <a:ln w="9525">
            <a:noFill/>
            <a:miter lim="800000"/>
            <a:headEnd/>
            <a:tailEnd/>
          </a:ln>
        </p:spPr>
      </p:pic>
      <p:sp>
        <p:nvSpPr>
          <p:cNvPr id="25" name="正方形/長方形 13"/>
          <p:cNvSpPr>
            <a:spLocks/>
          </p:cNvSpPr>
          <p:nvPr/>
        </p:nvSpPr>
        <p:spPr bwMode="auto">
          <a:xfrm>
            <a:off x="1352600" y="1772816"/>
            <a:ext cx="608063" cy="288032"/>
          </a:xfrm>
          <a:prstGeom prst="rect">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ja-JP" altLang="en-US"/>
          </a:p>
        </p:txBody>
      </p:sp>
      <p:sp>
        <p:nvSpPr>
          <p:cNvPr id="26" name="AutoShape 160"/>
          <p:cNvSpPr>
            <a:spLocks/>
          </p:cNvSpPr>
          <p:nvPr/>
        </p:nvSpPr>
        <p:spPr bwMode="auto">
          <a:xfrm>
            <a:off x="1352600" y="2404196"/>
            <a:ext cx="1544167" cy="664764"/>
          </a:xfrm>
          <a:prstGeom prst="borderCallout1">
            <a:avLst>
              <a:gd name="adj1" fmla="val -6162"/>
              <a:gd name="adj2" fmla="val 34105"/>
              <a:gd name="adj3" fmla="val -44206"/>
              <a:gd name="adj4" fmla="val 26039"/>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ja-JP" altLang="en-US" sz="1000" dirty="0">
                <a:solidFill>
                  <a:srgbClr val="000000"/>
                </a:solidFill>
                <a:latin typeface="Meiryo UI" pitchFamily="50" charset="-128"/>
                <a:ea typeface="Meiryo UI" pitchFamily="50" charset="-128"/>
                <a:cs typeface="Meiryo UI" pitchFamily="50" charset="-128"/>
              </a:rPr>
              <a:t>「新規登録」ボタンをクリックします</a:t>
            </a:r>
            <a:r>
              <a:rPr lang="ja-JP" altLang="en-US" sz="1000" dirty="0" smtClean="0">
                <a:solidFill>
                  <a:srgbClr val="000000"/>
                </a:solidFill>
                <a:latin typeface="Meiryo UI" pitchFamily="50" charset="-128"/>
                <a:ea typeface="Meiryo UI" pitchFamily="50" charset="-128"/>
                <a:cs typeface="Meiryo UI" pitchFamily="50" charset="-128"/>
              </a:rPr>
              <a:t>。</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31" name="図 30"/>
          <p:cNvPicPr/>
          <p:nvPr/>
        </p:nvPicPr>
        <p:blipFill rotWithShape="1">
          <a:blip r:embed="rId4" cstate="print"/>
          <a:srcRect b="9122"/>
          <a:stretch/>
        </p:blipFill>
        <p:spPr bwMode="auto">
          <a:xfrm>
            <a:off x="1960663" y="3763701"/>
            <a:ext cx="3362325" cy="2780928"/>
          </a:xfrm>
          <a:prstGeom prst="rect">
            <a:avLst/>
          </a:prstGeom>
          <a:noFill/>
          <a:ln w="9525">
            <a:solidFill>
              <a:schemeClr val="bg1">
                <a:lumMod val="75000"/>
              </a:schemeClr>
            </a:solidFill>
            <a:miter lim="800000"/>
            <a:headEnd/>
            <a:tailEnd/>
          </a:ln>
        </p:spPr>
      </p:pic>
      <p:sp>
        <p:nvSpPr>
          <p:cNvPr id="32" name="正方形/長方形 13"/>
          <p:cNvSpPr>
            <a:spLocks/>
          </p:cNvSpPr>
          <p:nvPr/>
        </p:nvSpPr>
        <p:spPr bwMode="auto">
          <a:xfrm>
            <a:off x="2788739" y="4751464"/>
            <a:ext cx="1192532" cy="288032"/>
          </a:xfrm>
          <a:prstGeom prst="rect">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ja-JP" altLang="en-US"/>
          </a:p>
        </p:txBody>
      </p:sp>
      <p:sp>
        <p:nvSpPr>
          <p:cNvPr id="33" name="AutoShape 160"/>
          <p:cNvSpPr>
            <a:spLocks/>
          </p:cNvSpPr>
          <p:nvPr/>
        </p:nvSpPr>
        <p:spPr bwMode="auto">
          <a:xfrm>
            <a:off x="5646738" y="4374732"/>
            <a:ext cx="1544167" cy="664764"/>
          </a:xfrm>
          <a:prstGeom prst="borderCallout1">
            <a:avLst>
              <a:gd name="adj1" fmla="val 36712"/>
              <a:gd name="adj2" fmla="val -2040"/>
              <a:gd name="adj3" fmla="val 73696"/>
              <a:gd name="adj4" fmla="val -107006"/>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ja-JP" altLang="en-US" sz="1000" dirty="0" smtClean="0">
                <a:solidFill>
                  <a:srgbClr val="000000"/>
                </a:solidFill>
                <a:latin typeface="Meiryo UI" pitchFamily="50" charset="-128"/>
                <a:ea typeface="Meiryo UI" pitchFamily="50" charset="-128"/>
                <a:cs typeface="Meiryo UI" pitchFamily="50" charset="-128"/>
              </a:rPr>
              <a:t>権限名を　</a:t>
            </a:r>
            <a:r>
              <a:rPr lang="zh-CN" altLang="en-US" sz="1000" dirty="0" smtClean="0">
                <a:solidFill>
                  <a:srgbClr val="000000"/>
                </a:solidFill>
                <a:latin typeface="Meiryo UI" pitchFamily="50" charset="-128"/>
                <a:ea typeface="Meiryo UI" pitchFamily="50" charset="-128"/>
                <a:cs typeface="Meiryo UI" pitchFamily="50" charset="-128"/>
              </a:rPr>
              <a:t>「</a:t>
            </a:r>
            <a:r>
              <a:rPr lang="zh-CN" altLang="en-US" sz="1000" dirty="0">
                <a:solidFill>
                  <a:srgbClr val="000000"/>
                </a:solidFill>
                <a:latin typeface="Meiryo UI" pitchFamily="50" charset="-128"/>
                <a:ea typeface="Meiryo UI" pitchFamily="50" charset="-128"/>
                <a:cs typeface="Meiryo UI" pitchFamily="50" charset="-128"/>
              </a:rPr>
              <a:t>将来推計」</a:t>
            </a:r>
            <a:r>
              <a:rPr lang="zh-CN" altLang="en-US" sz="1000" dirty="0" smtClean="0">
                <a:solidFill>
                  <a:srgbClr val="000000"/>
                </a:solidFill>
                <a:latin typeface="Meiryo UI" pitchFamily="50" charset="-128"/>
                <a:ea typeface="Meiryo UI" pitchFamily="50" charset="-128"/>
                <a:cs typeface="Meiryo UI" pitchFamily="50" charset="-128"/>
              </a:rPr>
              <a:t>担当</a:t>
            </a:r>
            <a:r>
              <a:rPr lang="ja-JP" altLang="en-US" sz="1000" dirty="0" smtClean="0">
                <a:solidFill>
                  <a:srgbClr val="000000"/>
                </a:solidFill>
                <a:latin typeface="Meiryo UI" pitchFamily="50" charset="-128"/>
                <a:ea typeface="Meiryo UI" pitchFamily="50" charset="-128"/>
                <a:cs typeface="Meiryo UI" pitchFamily="50" charset="-128"/>
              </a:rPr>
              <a:t>　にします。</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 name="正方形/長方形 13"/>
          <p:cNvSpPr>
            <a:spLocks/>
          </p:cNvSpPr>
          <p:nvPr/>
        </p:nvSpPr>
        <p:spPr bwMode="auto">
          <a:xfrm>
            <a:off x="4241629" y="6220972"/>
            <a:ext cx="445434" cy="288032"/>
          </a:xfrm>
          <a:prstGeom prst="rect">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ja-JP" altLang="en-US"/>
          </a:p>
        </p:txBody>
      </p:sp>
      <p:sp>
        <p:nvSpPr>
          <p:cNvPr id="19" name="AutoShape 160"/>
          <p:cNvSpPr>
            <a:spLocks/>
          </p:cNvSpPr>
          <p:nvPr/>
        </p:nvSpPr>
        <p:spPr bwMode="auto">
          <a:xfrm>
            <a:off x="6389129" y="5702603"/>
            <a:ext cx="1544167" cy="664764"/>
          </a:xfrm>
          <a:prstGeom prst="borderCallout1">
            <a:avLst>
              <a:gd name="adj1" fmla="val 36712"/>
              <a:gd name="adj2" fmla="val -2040"/>
              <a:gd name="adj3" fmla="val 91560"/>
              <a:gd name="adj4" fmla="val -109313"/>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ja-JP" altLang="en-US" sz="1000" dirty="0" smtClean="0">
                <a:solidFill>
                  <a:srgbClr val="000000"/>
                </a:solidFill>
                <a:latin typeface="Meiryo UI" pitchFamily="50" charset="-128"/>
                <a:ea typeface="Meiryo UI" pitchFamily="50" charset="-128"/>
                <a:cs typeface="Meiryo UI" pitchFamily="50" charset="-128"/>
              </a:rPr>
              <a:t>登録ボタンを押して完了です。</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下矢印 29"/>
          <p:cNvSpPr>
            <a:spLocks/>
          </p:cNvSpPr>
          <p:nvPr/>
        </p:nvSpPr>
        <p:spPr bwMode="auto">
          <a:xfrm>
            <a:off x="3446871" y="3489573"/>
            <a:ext cx="365125" cy="371475"/>
          </a:xfrm>
          <a:prstGeom prst="downArrow">
            <a:avLst>
              <a:gd name="adj1" fmla="val 50000"/>
              <a:gd name="adj2" fmla="val 49913"/>
            </a:avLst>
          </a:prstGeom>
          <a:solidFill>
            <a:srgbClr val="7F7F7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Tree>
    <p:extLst>
      <p:ext uri="{BB962C8B-B14F-4D97-AF65-F5344CB8AC3E}">
        <p14:creationId xmlns:p14="http://schemas.microsoft.com/office/powerpoint/2010/main" val="218687727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136"/>
          <p:cNvSpPr txBox="1">
            <a:spLocks noChangeArrowheads="1"/>
          </p:cNvSpPr>
          <p:nvPr/>
        </p:nvSpPr>
        <p:spPr bwMode="auto">
          <a:xfrm>
            <a:off x="78015" y="535979"/>
            <a:ext cx="9711529" cy="5989365"/>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o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fontAlgn="base"/>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endParaRPr lang="en-US" altLang="ja-JP" sz="2800" dirty="0"/>
          </a:p>
          <a:p>
            <a:pPr marL="457200" indent="-457200" fontAlgn="base">
              <a:buFont typeface="Wingdings" panose="05000000000000000000" pitchFamily="2" charset="2"/>
              <a:buChar char="p"/>
            </a:pPr>
            <a:endParaRPr lang="en-US" altLang="ja-JP" sz="2800" dirty="0" smtClean="0"/>
          </a:p>
          <a:p>
            <a:pPr marL="0" indent="0" fontAlgn="base"/>
            <a:endParaRPr lang="en-US" altLang="ja-JP" sz="2800" dirty="0"/>
          </a:p>
        </p:txBody>
      </p:sp>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操作演習にあたって</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124</a:t>
            </a:fld>
            <a:endParaRPr kumimoji="1" lang="ja-JP" altLang="en-US" dirty="0"/>
          </a:p>
        </p:txBody>
      </p:sp>
      <p:grpSp>
        <p:nvGrpSpPr>
          <p:cNvPr id="26" name="Group 21"/>
          <p:cNvGrpSpPr>
            <a:grpSpLocks/>
          </p:cNvGrpSpPr>
          <p:nvPr/>
        </p:nvGrpSpPr>
        <p:grpSpPr bwMode="auto">
          <a:xfrm>
            <a:off x="1138625" y="1556792"/>
            <a:ext cx="7990840" cy="1446823"/>
            <a:chOff x="1170" y="2739"/>
            <a:chExt cx="3901" cy="556"/>
          </a:xfrm>
        </p:grpSpPr>
        <p:grpSp>
          <p:nvGrpSpPr>
            <p:cNvPr id="30" name="Group 10"/>
            <p:cNvGrpSpPr>
              <a:grpSpLocks/>
            </p:cNvGrpSpPr>
            <p:nvPr/>
          </p:nvGrpSpPr>
          <p:grpSpPr bwMode="auto">
            <a:xfrm>
              <a:off x="1170" y="2739"/>
              <a:ext cx="3901" cy="228"/>
              <a:chOff x="1170" y="2104"/>
              <a:chExt cx="3901" cy="228"/>
            </a:xfrm>
          </p:grpSpPr>
          <p:sp>
            <p:nvSpPr>
              <p:cNvPr id="37" name="Text Box 11"/>
              <p:cNvSpPr txBox="1">
                <a:spLocks noChangeArrowheads="1"/>
              </p:cNvSpPr>
              <p:nvPr/>
            </p:nvSpPr>
            <p:spPr bwMode="gray">
              <a:xfrm>
                <a:off x="1170" y="2104"/>
                <a:ext cx="46"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endParaRPr lang="ja-JP" altLang="ja-JP" sz="1800">
                  <a:solidFill>
                    <a:srgbClr val="FFFFFF"/>
                  </a:solidFill>
                  <a:latin typeface="+mn-lt"/>
                  <a:ea typeface="+mn-ea"/>
                </a:endParaRPr>
              </a:p>
            </p:txBody>
          </p:sp>
          <p:sp>
            <p:nvSpPr>
              <p:cNvPr id="38" name="Rectangle 12"/>
              <p:cNvSpPr>
                <a:spLocks noChangeArrowheads="1"/>
              </p:cNvSpPr>
              <p:nvPr/>
            </p:nvSpPr>
            <p:spPr bwMode="gray">
              <a:xfrm>
                <a:off x="1216" y="2105"/>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a:solidFill>
                      <a:srgbClr val="000000"/>
                    </a:solidFill>
                  </a:rPr>
                  <a:t>演習中は周りの方と操作を確認し合いながら進めてください。</a:t>
                </a:r>
              </a:p>
            </p:txBody>
          </p:sp>
        </p:grpSp>
        <p:grpSp>
          <p:nvGrpSpPr>
            <p:cNvPr id="31" name="Group 13"/>
            <p:cNvGrpSpPr>
              <a:grpSpLocks/>
            </p:cNvGrpSpPr>
            <p:nvPr/>
          </p:nvGrpSpPr>
          <p:grpSpPr bwMode="auto">
            <a:xfrm>
              <a:off x="1170" y="3067"/>
              <a:ext cx="3901" cy="228"/>
              <a:chOff x="1170" y="2432"/>
              <a:chExt cx="3901" cy="228"/>
            </a:xfrm>
          </p:grpSpPr>
          <p:sp>
            <p:nvSpPr>
              <p:cNvPr id="35" name="Text Box 14"/>
              <p:cNvSpPr txBox="1">
                <a:spLocks noChangeArrowheads="1"/>
              </p:cNvSpPr>
              <p:nvPr/>
            </p:nvSpPr>
            <p:spPr bwMode="gray">
              <a:xfrm>
                <a:off x="1170" y="2432"/>
                <a:ext cx="46"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endParaRPr lang="ja-JP" altLang="ja-JP" sz="1800">
                  <a:solidFill>
                    <a:srgbClr val="FFFFFF"/>
                  </a:solidFill>
                  <a:latin typeface="+mn-lt"/>
                  <a:ea typeface="+mn-ea"/>
                </a:endParaRPr>
              </a:p>
            </p:txBody>
          </p:sp>
          <p:sp>
            <p:nvSpPr>
              <p:cNvPr id="36" name="Rectangle 15"/>
              <p:cNvSpPr>
                <a:spLocks noChangeArrowheads="1"/>
              </p:cNvSpPr>
              <p:nvPr/>
            </p:nvSpPr>
            <p:spPr bwMode="gray">
              <a:xfrm>
                <a:off x="1216" y="2433"/>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dirty="0">
                    <a:solidFill>
                      <a:srgbClr val="000000"/>
                    </a:solidFill>
                  </a:rPr>
                  <a:t>演習中、分からない点は適宜、講師や助手に質問をして頂いて構いません。</a:t>
                </a:r>
              </a:p>
            </p:txBody>
          </p:sp>
        </p:grpSp>
      </p:grpSp>
      <p:sp>
        <p:nvSpPr>
          <p:cNvPr id="44" name="テキスト プレースホルダー 2"/>
          <p:cNvSpPr txBox="1">
            <a:spLocks/>
          </p:cNvSpPr>
          <p:nvPr/>
        </p:nvSpPr>
        <p:spPr>
          <a:xfrm>
            <a:off x="410400" y="836712"/>
            <a:ext cx="9086400" cy="546152"/>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457200" indent="-457200" defTabSz="912813" eaLnBrk="0" fontAlgn="base" hangingPunct="0">
              <a:buFont typeface="Wingdings" panose="05000000000000000000" pitchFamily="2" charset="2"/>
              <a:buChar char="n"/>
            </a:pPr>
            <a:r>
              <a:rPr lang="ja-JP" altLang="en-US" sz="2800" dirty="0" smtClean="0">
                <a:solidFill>
                  <a:schemeClr val="tx2"/>
                </a:solidFill>
                <a:latin typeface="Arial" charset="0"/>
                <a:ea typeface="ＭＳ Ｐゴシック" charset="-128"/>
              </a:rPr>
              <a:t>操作</a:t>
            </a:r>
            <a:r>
              <a:rPr lang="ja-JP" altLang="en-US" sz="2800" dirty="0">
                <a:solidFill>
                  <a:schemeClr val="tx2"/>
                </a:solidFill>
                <a:latin typeface="Arial" charset="0"/>
                <a:ea typeface="ＭＳ Ｐゴシック" charset="-128"/>
              </a:rPr>
              <a:t>演習にあたっての注意</a:t>
            </a:r>
          </a:p>
        </p:txBody>
      </p:sp>
    </p:spTree>
    <p:extLst>
      <p:ext uri="{BB962C8B-B14F-4D97-AF65-F5344CB8AC3E}">
        <p14:creationId xmlns:p14="http://schemas.microsoft.com/office/powerpoint/2010/main" val="275796416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操作演習①（課題設定）</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5" y="535979"/>
            <a:ext cx="9711529" cy="620538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oAutofit/>
          </a:bodyPr>
          <a:lstStyle>
            <a:defPPr>
              <a:defRPr lang="ja-JP"/>
            </a:defPPr>
            <a:lvl1pPr indent="0" defTabSz="912813" eaLnBrk="0" fontAlgn="base" hangingPunct="0">
              <a:defRPr sz="2800">
                <a:latin typeface="Arial" charset="0"/>
                <a:ea typeface="ＭＳ Ｐゴシック" charset="-128"/>
              </a:defRPr>
            </a:lvl1pPr>
            <a:lvl2pPr marL="742950" indent="-285750" defTabSz="912813" eaLnBrk="0" hangingPunct="0">
              <a:defRPr>
                <a:latin typeface="Arial" charset="0"/>
                <a:ea typeface="ＭＳ Ｐゴシック" charset="-128"/>
              </a:defRPr>
            </a:lvl2pPr>
            <a:lvl3pPr marL="1143000" indent="-228600" defTabSz="912813" eaLnBrk="0" hangingPunct="0">
              <a:defRPr>
                <a:latin typeface="Arial" charset="0"/>
                <a:ea typeface="ＭＳ Ｐゴシック" charset="-128"/>
              </a:defRPr>
            </a:lvl3pPr>
            <a:lvl4pPr marL="1600200" indent="-228600" defTabSz="912813" eaLnBrk="0" hangingPunct="0">
              <a:defRPr>
                <a:latin typeface="Arial" charset="0"/>
                <a:ea typeface="ＭＳ Ｐゴシック" charset="-128"/>
              </a:defRPr>
            </a:lvl4pPr>
            <a:lvl5pPr marL="2057400" indent="-228600" defTabSz="912813" eaLnBrk="0" hangingPunct="0">
              <a:defRPr>
                <a:latin typeface="Arial" charset="0"/>
                <a:ea typeface="ＭＳ Ｐゴシック" charset="-128"/>
              </a:defRPr>
            </a:lvl5pPr>
            <a:lvl6pPr marL="2514600" indent="-228600" defTabSz="912813" eaLnBrk="0" fontAlgn="base" hangingPunct="0">
              <a:spcBef>
                <a:spcPct val="0"/>
              </a:spcBef>
              <a:spcAft>
                <a:spcPct val="0"/>
              </a:spcAft>
              <a:defRPr>
                <a:latin typeface="Arial" charset="0"/>
                <a:ea typeface="ＭＳ Ｐゴシック" charset="-128"/>
              </a:defRPr>
            </a:lvl6pPr>
            <a:lvl7pPr marL="2971800" indent="-228600" defTabSz="912813" eaLnBrk="0" fontAlgn="base" hangingPunct="0">
              <a:spcBef>
                <a:spcPct val="0"/>
              </a:spcBef>
              <a:spcAft>
                <a:spcPct val="0"/>
              </a:spcAft>
              <a:defRPr>
                <a:latin typeface="Arial" charset="0"/>
                <a:ea typeface="ＭＳ Ｐゴシック" charset="-128"/>
              </a:defRPr>
            </a:lvl7pPr>
            <a:lvl8pPr marL="3429000" indent="-228600" defTabSz="912813" eaLnBrk="0" fontAlgn="base" hangingPunct="0">
              <a:spcBef>
                <a:spcPct val="0"/>
              </a:spcBef>
              <a:spcAft>
                <a:spcPct val="0"/>
              </a:spcAft>
              <a:defRPr>
                <a:latin typeface="Arial" charset="0"/>
                <a:ea typeface="ＭＳ Ｐゴシック" charset="-128"/>
              </a:defRPr>
            </a:lvl8pPr>
            <a:lvl9pPr marL="3886200" indent="-228600" defTabSz="912813" eaLnBrk="0" fontAlgn="base" hangingPunct="0">
              <a:spcBef>
                <a:spcPct val="0"/>
              </a:spcBef>
              <a:spcAft>
                <a:spcPct val="0"/>
              </a:spcAft>
              <a:defRPr>
                <a:latin typeface="Arial" charset="0"/>
                <a:ea typeface="ＭＳ Ｐゴシック" charset="-128"/>
              </a:defRPr>
            </a:lvl9pPr>
          </a:lstStyle>
          <a:p>
            <a:endParaRPr lang="en-US" altLang="ja-JP" dirty="0"/>
          </a:p>
          <a:p>
            <a:pPr marL="457200" indent="-457200">
              <a:buFont typeface="Wingdings" panose="05000000000000000000" pitchFamily="2" charset="2"/>
              <a:buChar char="n"/>
            </a:pPr>
            <a:r>
              <a:rPr lang="ja-JP" altLang="en-US" dirty="0">
                <a:solidFill>
                  <a:schemeClr val="tx2"/>
                </a:solidFill>
              </a:rPr>
              <a:t>はじめに自然体推計を算出まで実施してください。</a:t>
            </a:r>
            <a:endParaRPr lang="en-US" altLang="ja-JP" dirty="0">
              <a:solidFill>
                <a:schemeClr val="tx2"/>
              </a:solidFill>
            </a:endParaRPr>
          </a:p>
          <a:p>
            <a:endParaRPr lang="en-US" altLang="ja-JP" dirty="0"/>
          </a:p>
          <a:p>
            <a:pPr marL="457200" indent="-457200">
              <a:buFont typeface="Wingdings" panose="05000000000000000000" pitchFamily="2" charset="2"/>
              <a:buChar char="n"/>
            </a:pPr>
            <a:r>
              <a:rPr lang="ja-JP" altLang="en-US" dirty="0">
                <a:solidFill>
                  <a:schemeClr val="tx2"/>
                </a:solidFill>
              </a:rPr>
              <a:t>前半の操作手順説明を振り返りながら、下記のアクションをシステム上でやってみましょう。（</a:t>
            </a:r>
            <a:r>
              <a:rPr lang="en-US" altLang="ja-JP" dirty="0">
                <a:solidFill>
                  <a:schemeClr val="tx2"/>
                </a:solidFill>
              </a:rPr>
              <a:t>15</a:t>
            </a:r>
            <a:r>
              <a:rPr lang="ja-JP" altLang="en-US" dirty="0">
                <a:solidFill>
                  <a:schemeClr val="tx2"/>
                </a:solidFill>
              </a:rPr>
              <a:t>分間）</a:t>
            </a:r>
            <a:endParaRPr lang="en-US" altLang="ja-JP" dirty="0">
              <a:solidFill>
                <a:schemeClr val="tx2"/>
              </a:solidFill>
            </a:endParaRPr>
          </a:p>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pPr lvl="1"/>
            <a:endParaRPr lang="en-US" altLang="ja-JP"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125</a:t>
            </a:fld>
            <a:endParaRPr kumimoji="1" lang="ja-JP" altLang="en-US" dirty="0"/>
          </a:p>
        </p:txBody>
      </p:sp>
      <p:grpSp>
        <p:nvGrpSpPr>
          <p:cNvPr id="7" name="Group 21"/>
          <p:cNvGrpSpPr>
            <a:grpSpLocks/>
          </p:cNvGrpSpPr>
          <p:nvPr/>
        </p:nvGrpSpPr>
        <p:grpSpPr bwMode="auto">
          <a:xfrm>
            <a:off x="1136576" y="3140298"/>
            <a:ext cx="8064896" cy="2809290"/>
            <a:chOff x="1079" y="1706"/>
            <a:chExt cx="4082" cy="1674"/>
          </a:xfrm>
        </p:grpSpPr>
        <p:grpSp>
          <p:nvGrpSpPr>
            <p:cNvPr id="8" name="Group 4"/>
            <p:cNvGrpSpPr>
              <a:grpSpLocks noChangeAspect="1"/>
            </p:cNvGrpSpPr>
            <p:nvPr/>
          </p:nvGrpSpPr>
          <p:grpSpPr bwMode="auto">
            <a:xfrm>
              <a:off x="1079" y="1706"/>
              <a:ext cx="4082" cy="227"/>
              <a:chOff x="1079" y="1071"/>
              <a:chExt cx="4082" cy="227"/>
            </a:xfrm>
          </p:grpSpPr>
          <p:sp>
            <p:nvSpPr>
              <p:cNvPr id="24" name="Rectangle 5"/>
              <p:cNvSpPr>
                <a:spLocks noChangeAspect="1" noChangeArrowheads="1"/>
              </p:cNvSpPr>
              <p:nvPr/>
            </p:nvSpPr>
            <p:spPr bwMode="gray">
              <a:xfrm>
                <a:off x="1306" y="1071"/>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a:t>平成</a:t>
                </a:r>
                <a:r>
                  <a:rPr lang="en-US" altLang="ja-JP" dirty="0"/>
                  <a:t>32</a:t>
                </a:r>
                <a:r>
                  <a:rPr lang="ja-JP" altLang="en-US" dirty="0"/>
                  <a:t>年度の男女・要支援１の認定者数を、</a:t>
                </a:r>
                <a:r>
                  <a:rPr lang="en-US" altLang="ja-JP" dirty="0"/>
                  <a:t>10</a:t>
                </a:r>
                <a:r>
                  <a:rPr lang="ja-JP" altLang="en-US" dirty="0"/>
                  <a:t>人ずつ減らす</a:t>
                </a:r>
              </a:p>
            </p:txBody>
          </p:sp>
          <p:sp>
            <p:nvSpPr>
              <p:cNvPr id="25" name="Text Box 6"/>
              <p:cNvSpPr txBox="1">
                <a:spLocks noChangeAspect="1" noChangeArrowheads="1"/>
              </p:cNvSpPr>
              <p:nvPr/>
            </p:nvSpPr>
            <p:spPr bwMode="gray">
              <a:xfrm>
                <a:off x="1079" y="1071"/>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dirty="0">
                    <a:solidFill>
                      <a:srgbClr val="FFFFFF"/>
                    </a:solidFill>
                    <a:latin typeface="+mn-lt"/>
                    <a:ea typeface="+mn-ea"/>
                  </a:rPr>
                  <a:t>1</a:t>
                </a:r>
              </a:p>
            </p:txBody>
          </p:sp>
        </p:grpSp>
        <p:grpSp>
          <p:nvGrpSpPr>
            <p:cNvPr id="9" name="Group 7"/>
            <p:cNvGrpSpPr>
              <a:grpSpLocks noChangeAspect="1"/>
            </p:cNvGrpSpPr>
            <p:nvPr/>
          </p:nvGrpSpPr>
          <p:grpSpPr bwMode="auto">
            <a:xfrm>
              <a:off x="1079" y="2135"/>
              <a:ext cx="4082" cy="363"/>
              <a:chOff x="1079" y="1500"/>
              <a:chExt cx="4082" cy="363"/>
            </a:xfrm>
          </p:grpSpPr>
          <p:sp>
            <p:nvSpPr>
              <p:cNvPr id="20" name="Rectangle 8"/>
              <p:cNvSpPr>
                <a:spLocks noChangeAspect="1" noChangeArrowheads="1"/>
              </p:cNvSpPr>
              <p:nvPr/>
            </p:nvSpPr>
            <p:spPr bwMode="gray">
              <a:xfrm>
                <a:off x="1306" y="1500"/>
                <a:ext cx="3855" cy="363"/>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a:t>平成</a:t>
                </a:r>
                <a:r>
                  <a:rPr lang="en-US" altLang="ja-JP" dirty="0"/>
                  <a:t>32</a:t>
                </a:r>
                <a:r>
                  <a:rPr lang="ja-JP" altLang="en-US" dirty="0"/>
                  <a:t>年度の認知症対応型共同生活介護の利用見込み人数</a:t>
                </a:r>
                <a:r>
                  <a:rPr lang="ja-JP" altLang="en-US" dirty="0" smtClean="0"/>
                  <a:t>を、各要介護度</a:t>
                </a:r>
                <a:r>
                  <a:rPr lang="en-US" altLang="ja-JP" dirty="0" smtClean="0"/>
                  <a:t>5</a:t>
                </a:r>
                <a:r>
                  <a:rPr lang="ja-JP" altLang="en-US" dirty="0" smtClean="0"/>
                  <a:t>人</a:t>
                </a:r>
                <a:r>
                  <a:rPr lang="ja-JP" altLang="en-US" dirty="0"/>
                  <a:t>ずつ</a:t>
                </a:r>
                <a:r>
                  <a:rPr lang="ja-JP" altLang="en-US" dirty="0" smtClean="0"/>
                  <a:t>減らす</a:t>
                </a:r>
                <a:endParaRPr lang="ja-JP" altLang="en-US" dirty="0"/>
              </a:p>
            </p:txBody>
          </p:sp>
          <p:sp>
            <p:nvSpPr>
              <p:cNvPr id="21" name="Text Box 9"/>
              <p:cNvSpPr txBox="1">
                <a:spLocks noChangeAspect="1" noChangeArrowheads="1"/>
              </p:cNvSpPr>
              <p:nvPr/>
            </p:nvSpPr>
            <p:spPr bwMode="gray">
              <a:xfrm>
                <a:off x="1079" y="1500"/>
                <a:ext cx="227" cy="363"/>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a:solidFill>
                      <a:srgbClr val="FFFFFF"/>
                    </a:solidFill>
                    <a:latin typeface="+mn-lt"/>
                    <a:ea typeface="+mn-ea"/>
                  </a:rPr>
                  <a:t>2</a:t>
                </a:r>
              </a:p>
            </p:txBody>
          </p:sp>
        </p:grpSp>
        <p:grpSp>
          <p:nvGrpSpPr>
            <p:cNvPr id="10" name="Group 10"/>
            <p:cNvGrpSpPr>
              <a:grpSpLocks noChangeAspect="1"/>
            </p:cNvGrpSpPr>
            <p:nvPr/>
          </p:nvGrpSpPr>
          <p:grpSpPr bwMode="auto">
            <a:xfrm>
              <a:off x="1079" y="2700"/>
              <a:ext cx="4082" cy="227"/>
              <a:chOff x="1079" y="2065"/>
              <a:chExt cx="4082" cy="227"/>
            </a:xfrm>
          </p:grpSpPr>
          <p:sp>
            <p:nvSpPr>
              <p:cNvPr id="18" name="Rectangle 11"/>
              <p:cNvSpPr>
                <a:spLocks noChangeAspect="1" noChangeArrowheads="1"/>
              </p:cNvSpPr>
              <p:nvPr/>
            </p:nvSpPr>
            <p:spPr bwMode="gray">
              <a:xfrm>
                <a:off x="1306" y="2065"/>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a:t>平成</a:t>
                </a:r>
                <a:r>
                  <a:rPr lang="en-US" altLang="ja-JP" dirty="0"/>
                  <a:t>30</a:t>
                </a:r>
                <a:r>
                  <a:rPr lang="ja-JP" altLang="en-US" dirty="0"/>
                  <a:t>年度の訪問介護の要介護１の利用者数を</a:t>
                </a:r>
                <a:r>
                  <a:rPr lang="en-US" altLang="ja-JP" dirty="0"/>
                  <a:t>20</a:t>
                </a:r>
                <a:r>
                  <a:rPr lang="ja-JP" altLang="en-US" dirty="0"/>
                  <a:t>人増やす</a:t>
                </a:r>
                <a:endParaRPr lang="en-US" altLang="ja-JP" dirty="0"/>
              </a:p>
            </p:txBody>
          </p:sp>
          <p:sp>
            <p:nvSpPr>
              <p:cNvPr id="19" name="Text Box 12"/>
              <p:cNvSpPr txBox="1">
                <a:spLocks noChangeAspect="1" noChangeArrowheads="1"/>
              </p:cNvSpPr>
              <p:nvPr/>
            </p:nvSpPr>
            <p:spPr bwMode="gray">
              <a:xfrm>
                <a:off x="1079" y="2065"/>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a:solidFill>
                      <a:srgbClr val="FFFFFF"/>
                    </a:solidFill>
                    <a:latin typeface="+mn-lt"/>
                    <a:ea typeface="+mn-ea"/>
                  </a:rPr>
                  <a:t>3</a:t>
                </a:r>
              </a:p>
            </p:txBody>
          </p:sp>
        </p:grpSp>
        <p:grpSp>
          <p:nvGrpSpPr>
            <p:cNvPr id="11" name="Group 13"/>
            <p:cNvGrpSpPr>
              <a:grpSpLocks noChangeAspect="1"/>
            </p:cNvGrpSpPr>
            <p:nvPr/>
          </p:nvGrpSpPr>
          <p:grpSpPr bwMode="auto">
            <a:xfrm>
              <a:off x="1079" y="3153"/>
              <a:ext cx="4082" cy="227"/>
              <a:chOff x="1079" y="2518"/>
              <a:chExt cx="4082" cy="227"/>
            </a:xfrm>
          </p:grpSpPr>
          <p:sp>
            <p:nvSpPr>
              <p:cNvPr id="15" name="Rectangle 14"/>
              <p:cNvSpPr>
                <a:spLocks noChangeAspect="1" noChangeArrowheads="1"/>
              </p:cNvSpPr>
              <p:nvPr/>
            </p:nvSpPr>
            <p:spPr bwMode="gray">
              <a:xfrm>
                <a:off x="1306" y="2518"/>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a:t>平成</a:t>
                </a:r>
                <a:r>
                  <a:rPr lang="en-US" altLang="ja-JP" dirty="0"/>
                  <a:t>37</a:t>
                </a:r>
                <a:r>
                  <a:rPr lang="ja-JP" altLang="en-US" dirty="0"/>
                  <a:t>年度の小規模多機能型居宅介護の要介護４の利用率を</a:t>
                </a:r>
                <a:r>
                  <a:rPr lang="en-US" altLang="ja-JP" dirty="0"/>
                  <a:t>3%</a:t>
                </a:r>
                <a:r>
                  <a:rPr lang="ja-JP" altLang="en-US" dirty="0" smtClean="0"/>
                  <a:t>上げる</a:t>
                </a:r>
                <a:endParaRPr lang="en-US" altLang="ja-JP" dirty="0"/>
              </a:p>
            </p:txBody>
          </p:sp>
          <p:sp>
            <p:nvSpPr>
              <p:cNvPr id="17" name="Text Box 15"/>
              <p:cNvSpPr txBox="1">
                <a:spLocks noChangeAspect="1" noChangeArrowheads="1"/>
              </p:cNvSpPr>
              <p:nvPr/>
            </p:nvSpPr>
            <p:spPr bwMode="gray">
              <a:xfrm>
                <a:off x="1079" y="2518"/>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a:solidFill>
                      <a:srgbClr val="FFFFFF"/>
                    </a:solidFill>
                    <a:latin typeface="+mn-lt"/>
                    <a:ea typeface="+mn-ea"/>
                  </a:rPr>
                  <a:t>4</a:t>
                </a:r>
              </a:p>
            </p:txBody>
          </p:sp>
        </p:grpSp>
      </p:grpSp>
      <p:sp>
        <p:nvSpPr>
          <p:cNvPr id="2" name="テキスト ボックス 1"/>
          <p:cNvSpPr txBox="1"/>
          <p:nvPr/>
        </p:nvSpPr>
        <p:spPr>
          <a:xfrm>
            <a:off x="1102344" y="6021288"/>
            <a:ext cx="5799986" cy="461665"/>
          </a:xfrm>
          <a:prstGeom prst="rect">
            <a:avLst/>
          </a:prstGeom>
          <a:noFill/>
        </p:spPr>
        <p:txBody>
          <a:bodyPr wrap="none" rtlCol="0">
            <a:spAutoFit/>
          </a:bodyPr>
          <a:lstStyle/>
          <a:p>
            <a:r>
              <a:rPr kumimoji="1" lang="en-US" altLang="ja-JP" sz="1200" dirty="0" smtClean="0"/>
              <a:t>※</a:t>
            </a:r>
            <a:r>
              <a:rPr kumimoji="1" lang="ja-JP" altLang="en-US" sz="1200" dirty="0" smtClean="0"/>
              <a:t>上記の設定は、あくまで</a:t>
            </a:r>
            <a:r>
              <a:rPr lang="ja-JP" altLang="en-US" sz="1200" dirty="0"/>
              <a:t>操作</a:t>
            </a:r>
            <a:r>
              <a:rPr lang="ja-JP" altLang="en-US" sz="1200" dirty="0" smtClean="0"/>
              <a:t>練習のための課題ですので、内容に意図はありません。</a:t>
            </a:r>
            <a:endParaRPr lang="en-US" altLang="ja-JP" sz="1200" dirty="0" smtClean="0"/>
          </a:p>
          <a:p>
            <a:r>
              <a:rPr kumimoji="1" lang="en-US" altLang="ja-JP" sz="1200" dirty="0" smtClean="0"/>
              <a:t>※</a:t>
            </a:r>
            <a:r>
              <a:rPr kumimoji="1" lang="ja-JP" altLang="en-US" sz="1200" dirty="0" smtClean="0"/>
              <a:t>時間に余裕があれば、当該年度の前後の推計値についても適宜調整してください。</a:t>
            </a:r>
            <a:endParaRPr kumimoji="1" lang="ja-JP" altLang="en-US" sz="1200" dirty="0"/>
          </a:p>
        </p:txBody>
      </p:sp>
      <p:grpSp>
        <p:nvGrpSpPr>
          <p:cNvPr id="26" name="Group 28"/>
          <p:cNvGrpSpPr>
            <a:grpSpLocks/>
          </p:cNvGrpSpPr>
          <p:nvPr/>
        </p:nvGrpSpPr>
        <p:grpSpPr bwMode="auto">
          <a:xfrm>
            <a:off x="8312224" y="692696"/>
            <a:ext cx="1249288" cy="1224136"/>
            <a:chOff x="4027" y="3008"/>
            <a:chExt cx="576" cy="562"/>
          </a:xfrm>
        </p:grpSpPr>
        <p:sp>
          <p:nvSpPr>
            <p:cNvPr id="27" name="Freeform 29"/>
            <p:cNvSpPr>
              <a:spLocks noChangeAspect="1" noEditPoints="1"/>
            </p:cNvSpPr>
            <p:nvPr/>
          </p:nvSpPr>
          <p:spPr bwMode="auto">
            <a:xfrm>
              <a:off x="4164" y="3157"/>
              <a:ext cx="435" cy="373"/>
            </a:xfrm>
            <a:custGeom>
              <a:avLst/>
              <a:gdLst>
                <a:gd name="T0" fmla="*/ 67 w 218"/>
                <a:gd name="T1" fmla="*/ 149 h 187"/>
                <a:gd name="T2" fmla="*/ 148 w 218"/>
                <a:gd name="T3" fmla="*/ 149 h 187"/>
                <a:gd name="T4" fmla="*/ 148 w 218"/>
                <a:gd name="T5" fmla="*/ 165 h 187"/>
                <a:gd name="T6" fmla="*/ 85 w 218"/>
                <a:gd name="T7" fmla="*/ 165 h 187"/>
                <a:gd name="T8" fmla="*/ 33 w 218"/>
                <a:gd name="T9" fmla="*/ 181 h 187"/>
                <a:gd name="T10" fmla="*/ 25 w 218"/>
                <a:gd name="T11" fmla="*/ 171 h 187"/>
                <a:gd name="T12" fmla="*/ 10 w 218"/>
                <a:gd name="T13" fmla="*/ 174 h 187"/>
                <a:gd name="T14" fmla="*/ 4 w 218"/>
                <a:gd name="T15" fmla="*/ 173 h 187"/>
                <a:gd name="T16" fmla="*/ 0 w 218"/>
                <a:gd name="T17" fmla="*/ 185 h 187"/>
                <a:gd name="T18" fmla="*/ 0 w 218"/>
                <a:gd name="T19" fmla="*/ 187 h 187"/>
                <a:gd name="T20" fmla="*/ 33 w 218"/>
                <a:gd name="T21" fmla="*/ 187 h 187"/>
                <a:gd name="T22" fmla="*/ 33 w 218"/>
                <a:gd name="T23" fmla="*/ 187 h 187"/>
                <a:gd name="T24" fmla="*/ 85 w 218"/>
                <a:gd name="T25" fmla="*/ 187 h 187"/>
                <a:gd name="T26" fmla="*/ 208 w 218"/>
                <a:gd name="T27" fmla="*/ 187 h 187"/>
                <a:gd name="T28" fmla="*/ 208 w 218"/>
                <a:gd name="T29" fmla="*/ 165 h 187"/>
                <a:gd name="T30" fmla="*/ 176 w 218"/>
                <a:gd name="T31" fmla="*/ 165 h 187"/>
                <a:gd name="T32" fmla="*/ 176 w 218"/>
                <a:gd name="T33" fmla="*/ 149 h 187"/>
                <a:gd name="T34" fmla="*/ 205 w 218"/>
                <a:gd name="T35" fmla="*/ 149 h 187"/>
                <a:gd name="T36" fmla="*/ 218 w 218"/>
                <a:gd name="T37" fmla="*/ 3 h 187"/>
                <a:gd name="T38" fmla="*/ 218 w 218"/>
                <a:gd name="T39" fmla="*/ 3 h 187"/>
                <a:gd name="T40" fmla="*/ 218 w 218"/>
                <a:gd name="T41" fmla="*/ 3 h 187"/>
                <a:gd name="T42" fmla="*/ 213 w 218"/>
                <a:gd name="T43" fmla="*/ 0 h 187"/>
                <a:gd name="T44" fmla="*/ 70 w 218"/>
                <a:gd name="T45" fmla="*/ 0 h 187"/>
                <a:gd name="T46" fmla="*/ 70 w 218"/>
                <a:gd name="T47" fmla="*/ 0 h 187"/>
                <a:gd name="T48" fmla="*/ 70 w 218"/>
                <a:gd name="T49" fmla="*/ 1 h 187"/>
                <a:gd name="T50" fmla="*/ 60 w 218"/>
                <a:gd name="T51" fmla="*/ 145 h 187"/>
                <a:gd name="T52" fmla="*/ 67 w 218"/>
                <a:gd name="T53" fmla="*/ 149 h 187"/>
                <a:gd name="T54" fmla="*/ 156 w 218"/>
                <a:gd name="T55" fmla="*/ 165 h 187"/>
                <a:gd name="T56" fmla="*/ 156 w 218"/>
                <a:gd name="T57" fmla="*/ 165 h 187"/>
                <a:gd name="T58" fmla="*/ 156 w 218"/>
                <a:gd name="T59" fmla="*/ 149 h 187"/>
                <a:gd name="T60" fmla="*/ 156 w 218"/>
                <a:gd name="T61" fmla="*/ 149 h 187"/>
                <a:gd name="T62" fmla="*/ 156 w 218"/>
                <a:gd name="T63" fmla="*/ 16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187">
                  <a:moveTo>
                    <a:pt x="67" y="149"/>
                  </a:moveTo>
                  <a:cubicBezTo>
                    <a:pt x="148" y="149"/>
                    <a:pt x="148" y="149"/>
                    <a:pt x="148" y="149"/>
                  </a:cubicBezTo>
                  <a:cubicBezTo>
                    <a:pt x="148" y="165"/>
                    <a:pt x="148" y="165"/>
                    <a:pt x="148" y="165"/>
                  </a:cubicBezTo>
                  <a:cubicBezTo>
                    <a:pt x="85" y="165"/>
                    <a:pt x="85" y="165"/>
                    <a:pt x="85" y="165"/>
                  </a:cubicBezTo>
                  <a:cubicBezTo>
                    <a:pt x="33" y="181"/>
                    <a:pt x="33" y="181"/>
                    <a:pt x="33" y="181"/>
                  </a:cubicBezTo>
                  <a:cubicBezTo>
                    <a:pt x="32" y="177"/>
                    <a:pt x="29" y="173"/>
                    <a:pt x="25" y="171"/>
                  </a:cubicBezTo>
                  <a:cubicBezTo>
                    <a:pt x="21" y="172"/>
                    <a:pt x="16" y="174"/>
                    <a:pt x="10" y="174"/>
                  </a:cubicBezTo>
                  <a:cubicBezTo>
                    <a:pt x="8" y="174"/>
                    <a:pt x="6" y="174"/>
                    <a:pt x="4" y="173"/>
                  </a:cubicBezTo>
                  <a:cubicBezTo>
                    <a:pt x="1" y="176"/>
                    <a:pt x="0" y="180"/>
                    <a:pt x="0" y="185"/>
                  </a:cubicBezTo>
                  <a:cubicBezTo>
                    <a:pt x="0" y="186"/>
                    <a:pt x="0" y="186"/>
                    <a:pt x="0" y="187"/>
                  </a:cubicBezTo>
                  <a:cubicBezTo>
                    <a:pt x="26" y="187"/>
                    <a:pt x="31" y="187"/>
                    <a:pt x="33" y="187"/>
                  </a:cubicBezTo>
                  <a:cubicBezTo>
                    <a:pt x="33" y="187"/>
                    <a:pt x="33" y="187"/>
                    <a:pt x="33" y="187"/>
                  </a:cubicBezTo>
                  <a:cubicBezTo>
                    <a:pt x="85" y="187"/>
                    <a:pt x="85" y="187"/>
                    <a:pt x="85" y="187"/>
                  </a:cubicBezTo>
                  <a:cubicBezTo>
                    <a:pt x="208" y="187"/>
                    <a:pt x="208" y="187"/>
                    <a:pt x="208" y="187"/>
                  </a:cubicBezTo>
                  <a:cubicBezTo>
                    <a:pt x="208" y="165"/>
                    <a:pt x="208" y="165"/>
                    <a:pt x="208" y="165"/>
                  </a:cubicBezTo>
                  <a:cubicBezTo>
                    <a:pt x="176" y="165"/>
                    <a:pt x="176" y="165"/>
                    <a:pt x="176" y="165"/>
                  </a:cubicBezTo>
                  <a:cubicBezTo>
                    <a:pt x="176" y="149"/>
                    <a:pt x="176" y="149"/>
                    <a:pt x="176" y="149"/>
                  </a:cubicBezTo>
                  <a:cubicBezTo>
                    <a:pt x="205" y="149"/>
                    <a:pt x="205" y="149"/>
                    <a:pt x="205" y="149"/>
                  </a:cubicBezTo>
                  <a:cubicBezTo>
                    <a:pt x="218" y="3"/>
                    <a:pt x="218" y="3"/>
                    <a:pt x="218" y="3"/>
                  </a:cubicBezTo>
                  <a:cubicBezTo>
                    <a:pt x="218" y="3"/>
                    <a:pt x="218" y="3"/>
                    <a:pt x="218" y="3"/>
                  </a:cubicBezTo>
                  <a:cubicBezTo>
                    <a:pt x="218" y="3"/>
                    <a:pt x="218" y="3"/>
                    <a:pt x="218" y="3"/>
                  </a:cubicBezTo>
                  <a:cubicBezTo>
                    <a:pt x="213" y="0"/>
                    <a:pt x="213" y="0"/>
                    <a:pt x="213" y="0"/>
                  </a:cubicBezTo>
                  <a:cubicBezTo>
                    <a:pt x="70" y="0"/>
                    <a:pt x="70" y="0"/>
                    <a:pt x="70" y="0"/>
                  </a:cubicBezTo>
                  <a:cubicBezTo>
                    <a:pt x="70" y="0"/>
                    <a:pt x="70" y="0"/>
                    <a:pt x="70" y="0"/>
                  </a:cubicBezTo>
                  <a:cubicBezTo>
                    <a:pt x="70" y="1"/>
                    <a:pt x="70" y="1"/>
                    <a:pt x="70" y="1"/>
                  </a:cubicBezTo>
                  <a:cubicBezTo>
                    <a:pt x="60" y="145"/>
                    <a:pt x="60" y="145"/>
                    <a:pt x="60" y="145"/>
                  </a:cubicBezTo>
                  <a:lnTo>
                    <a:pt x="67" y="149"/>
                  </a:lnTo>
                  <a:close/>
                  <a:moveTo>
                    <a:pt x="156" y="165"/>
                  </a:moveTo>
                  <a:cubicBezTo>
                    <a:pt x="156" y="165"/>
                    <a:pt x="156" y="165"/>
                    <a:pt x="156" y="165"/>
                  </a:cubicBezTo>
                  <a:cubicBezTo>
                    <a:pt x="156" y="149"/>
                    <a:pt x="156" y="149"/>
                    <a:pt x="156" y="149"/>
                  </a:cubicBezTo>
                  <a:cubicBezTo>
                    <a:pt x="156" y="149"/>
                    <a:pt x="156" y="149"/>
                    <a:pt x="156" y="149"/>
                  </a:cubicBezTo>
                  <a:lnTo>
                    <a:pt x="156" y="165"/>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Rectangle 30"/>
            <p:cNvSpPr>
              <a:spLocks noChangeAspect="1" noChangeArrowheads="1"/>
            </p:cNvSpPr>
            <p:nvPr/>
          </p:nvSpPr>
          <p:spPr bwMode="auto">
            <a:xfrm>
              <a:off x="4027" y="3540"/>
              <a:ext cx="576" cy="30"/>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endParaRPr>
            </a:p>
          </p:txBody>
        </p:sp>
        <p:grpSp>
          <p:nvGrpSpPr>
            <p:cNvPr id="31" name="Group 31"/>
            <p:cNvGrpSpPr>
              <a:grpSpLocks/>
            </p:cNvGrpSpPr>
            <p:nvPr/>
          </p:nvGrpSpPr>
          <p:grpSpPr bwMode="auto">
            <a:xfrm>
              <a:off x="4027" y="3008"/>
              <a:ext cx="399" cy="520"/>
              <a:chOff x="4027" y="3008"/>
              <a:chExt cx="399" cy="520"/>
            </a:xfrm>
          </p:grpSpPr>
          <p:sp>
            <p:nvSpPr>
              <p:cNvPr id="32" name="Oval 32"/>
              <p:cNvSpPr>
                <a:spLocks noChangeAspect="1" noChangeArrowheads="1"/>
              </p:cNvSpPr>
              <p:nvPr/>
            </p:nvSpPr>
            <p:spPr bwMode="auto">
              <a:xfrm>
                <a:off x="4103" y="3008"/>
                <a:ext cx="167" cy="167"/>
              </a:xfrm>
              <a:prstGeom prst="ellipse">
                <a:avLst/>
              </a:prstGeom>
              <a:solidFill>
                <a:srgbClr val="3E5E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33"/>
              <p:cNvSpPr>
                <a:spLocks noChangeAspect="1"/>
              </p:cNvSpPr>
              <p:nvPr/>
            </p:nvSpPr>
            <p:spPr bwMode="auto">
              <a:xfrm>
                <a:off x="4027" y="3194"/>
                <a:ext cx="399" cy="334"/>
              </a:xfrm>
              <a:custGeom>
                <a:avLst/>
                <a:gdLst>
                  <a:gd name="T0" fmla="*/ 9 w 200"/>
                  <a:gd name="T1" fmla="*/ 164 h 168"/>
                  <a:gd name="T2" fmla="*/ 27 w 200"/>
                  <a:gd name="T3" fmla="*/ 168 h 168"/>
                  <a:gd name="T4" fmla="*/ 65 w 200"/>
                  <a:gd name="T5" fmla="*/ 168 h 168"/>
                  <a:gd name="T6" fmla="*/ 65 w 200"/>
                  <a:gd name="T7" fmla="*/ 166 h 168"/>
                  <a:gd name="T8" fmla="*/ 70 w 200"/>
                  <a:gd name="T9" fmla="*/ 152 h 168"/>
                  <a:gd name="T10" fmla="*/ 72 w 200"/>
                  <a:gd name="T11" fmla="*/ 151 h 168"/>
                  <a:gd name="T12" fmla="*/ 74 w 200"/>
                  <a:gd name="T13" fmla="*/ 151 h 168"/>
                  <a:gd name="T14" fmla="*/ 79 w 200"/>
                  <a:gd name="T15" fmla="*/ 152 h 168"/>
                  <a:gd name="T16" fmla="*/ 92 w 200"/>
                  <a:gd name="T17" fmla="*/ 149 h 168"/>
                  <a:gd name="T18" fmla="*/ 94 w 200"/>
                  <a:gd name="T19" fmla="*/ 148 h 168"/>
                  <a:gd name="T20" fmla="*/ 96 w 200"/>
                  <a:gd name="T21" fmla="*/ 149 h 168"/>
                  <a:gd name="T22" fmla="*/ 97 w 200"/>
                  <a:gd name="T23" fmla="*/ 150 h 168"/>
                  <a:gd name="T24" fmla="*/ 80 w 200"/>
                  <a:gd name="T25" fmla="*/ 133 h 168"/>
                  <a:gd name="T26" fmla="*/ 27 w 200"/>
                  <a:gd name="T27" fmla="*/ 133 h 168"/>
                  <a:gd name="T28" fmla="*/ 27 w 200"/>
                  <a:gd name="T29" fmla="*/ 45 h 168"/>
                  <a:gd name="T30" fmla="*/ 31 w 200"/>
                  <a:gd name="T31" fmla="*/ 45 h 168"/>
                  <a:gd name="T32" fmla="*/ 31 w 200"/>
                  <a:gd name="T33" fmla="*/ 129 h 168"/>
                  <a:gd name="T34" fmla="*/ 80 w 200"/>
                  <a:gd name="T35" fmla="*/ 129 h 168"/>
                  <a:gd name="T36" fmla="*/ 102 w 200"/>
                  <a:gd name="T37" fmla="*/ 150 h 168"/>
                  <a:gd name="T38" fmla="*/ 101 w 200"/>
                  <a:gd name="T39" fmla="*/ 153 h 168"/>
                  <a:gd name="T40" fmla="*/ 104 w 200"/>
                  <a:gd name="T41" fmla="*/ 158 h 168"/>
                  <a:gd name="T42" fmla="*/ 118 w 200"/>
                  <a:gd name="T43" fmla="*/ 153 h 168"/>
                  <a:gd name="T44" fmla="*/ 118 w 200"/>
                  <a:gd name="T45" fmla="*/ 44 h 168"/>
                  <a:gd name="T46" fmla="*/ 122 w 200"/>
                  <a:gd name="T47" fmla="*/ 44 h 168"/>
                  <a:gd name="T48" fmla="*/ 122 w 200"/>
                  <a:gd name="T49" fmla="*/ 152 h 168"/>
                  <a:gd name="T50" fmla="*/ 153 w 200"/>
                  <a:gd name="T51" fmla="*/ 142 h 168"/>
                  <a:gd name="T52" fmla="*/ 170 w 200"/>
                  <a:gd name="T53" fmla="*/ 142 h 168"/>
                  <a:gd name="T54" fmla="*/ 195 w 200"/>
                  <a:gd name="T55" fmla="*/ 142 h 168"/>
                  <a:gd name="T56" fmla="*/ 200 w 200"/>
                  <a:gd name="T57" fmla="*/ 142 h 168"/>
                  <a:gd name="T58" fmla="*/ 193 w 200"/>
                  <a:gd name="T59" fmla="*/ 134 h 168"/>
                  <a:gd name="T60" fmla="*/ 134 w 200"/>
                  <a:gd name="T61" fmla="*/ 134 h 168"/>
                  <a:gd name="T62" fmla="*/ 124 w 200"/>
                  <a:gd name="T63" fmla="*/ 129 h 168"/>
                  <a:gd name="T64" fmla="*/ 133 w 200"/>
                  <a:gd name="T65" fmla="*/ 15 h 168"/>
                  <a:gd name="T66" fmla="*/ 108 w 200"/>
                  <a:gd name="T67" fmla="*/ 0 h 168"/>
                  <a:gd name="T68" fmla="*/ 101 w 200"/>
                  <a:gd name="T69" fmla="*/ 0 h 168"/>
                  <a:gd name="T70" fmla="*/ 88 w 200"/>
                  <a:gd name="T71" fmla="*/ 0 h 168"/>
                  <a:gd name="T72" fmla="*/ 73 w 200"/>
                  <a:gd name="T73" fmla="*/ 0 h 168"/>
                  <a:gd name="T74" fmla="*/ 54 w 200"/>
                  <a:gd name="T75" fmla="*/ 0 h 168"/>
                  <a:gd name="T76" fmla="*/ 34 w 200"/>
                  <a:gd name="T77" fmla="*/ 0 h 168"/>
                  <a:gd name="T78" fmla="*/ 0 w 200"/>
                  <a:gd name="T79" fmla="*/ 35 h 168"/>
                  <a:gd name="T80" fmla="*/ 0 w 200"/>
                  <a:gd name="T81" fmla="*/ 147 h 168"/>
                  <a:gd name="T82" fmla="*/ 9 w 200"/>
                  <a:gd name="T83" fmla="*/ 16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0" h="168">
                    <a:moveTo>
                      <a:pt x="9" y="164"/>
                    </a:moveTo>
                    <a:cubicBezTo>
                      <a:pt x="15" y="167"/>
                      <a:pt x="24" y="168"/>
                      <a:pt x="27" y="168"/>
                    </a:cubicBezTo>
                    <a:cubicBezTo>
                      <a:pt x="29" y="168"/>
                      <a:pt x="50" y="168"/>
                      <a:pt x="65" y="168"/>
                    </a:cubicBezTo>
                    <a:cubicBezTo>
                      <a:pt x="65" y="168"/>
                      <a:pt x="65" y="167"/>
                      <a:pt x="65" y="166"/>
                    </a:cubicBezTo>
                    <a:cubicBezTo>
                      <a:pt x="65" y="161"/>
                      <a:pt x="67" y="156"/>
                      <a:pt x="70" y="152"/>
                    </a:cubicBezTo>
                    <a:cubicBezTo>
                      <a:pt x="72" y="151"/>
                      <a:pt x="72" y="151"/>
                      <a:pt x="72" y="151"/>
                    </a:cubicBezTo>
                    <a:cubicBezTo>
                      <a:pt x="74" y="151"/>
                      <a:pt x="74" y="151"/>
                      <a:pt x="74" y="151"/>
                    </a:cubicBezTo>
                    <a:cubicBezTo>
                      <a:pt x="76" y="151"/>
                      <a:pt x="77" y="152"/>
                      <a:pt x="79" y="152"/>
                    </a:cubicBezTo>
                    <a:cubicBezTo>
                      <a:pt x="84" y="152"/>
                      <a:pt x="89" y="150"/>
                      <a:pt x="92" y="149"/>
                    </a:cubicBezTo>
                    <a:cubicBezTo>
                      <a:pt x="94" y="148"/>
                      <a:pt x="94" y="148"/>
                      <a:pt x="94" y="148"/>
                    </a:cubicBezTo>
                    <a:cubicBezTo>
                      <a:pt x="96" y="149"/>
                      <a:pt x="96" y="149"/>
                      <a:pt x="96" y="149"/>
                    </a:cubicBezTo>
                    <a:cubicBezTo>
                      <a:pt x="96" y="149"/>
                      <a:pt x="97" y="150"/>
                      <a:pt x="97" y="150"/>
                    </a:cubicBezTo>
                    <a:cubicBezTo>
                      <a:pt x="97" y="140"/>
                      <a:pt x="89" y="133"/>
                      <a:pt x="80" y="133"/>
                    </a:cubicBezTo>
                    <a:cubicBezTo>
                      <a:pt x="27" y="133"/>
                      <a:pt x="27" y="133"/>
                      <a:pt x="27" y="133"/>
                    </a:cubicBezTo>
                    <a:cubicBezTo>
                      <a:pt x="27" y="90"/>
                      <a:pt x="27" y="45"/>
                      <a:pt x="27" y="45"/>
                    </a:cubicBezTo>
                    <a:cubicBezTo>
                      <a:pt x="31" y="45"/>
                      <a:pt x="31" y="45"/>
                      <a:pt x="31" y="45"/>
                    </a:cubicBezTo>
                    <a:cubicBezTo>
                      <a:pt x="31" y="45"/>
                      <a:pt x="31" y="87"/>
                      <a:pt x="31" y="129"/>
                    </a:cubicBezTo>
                    <a:cubicBezTo>
                      <a:pt x="80" y="129"/>
                      <a:pt x="80" y="129"/>
                      <a:pt x="80" y="129"/>
                    </a:cubicBezTo>
                    <a:cubicBezTo>
                      <a:pt x="92" y="129"/>
                      <a:pt x="102" y="138"/>
                      <a:pt x="102" y="150"/>
                    </a:cubicBezTo>
                    <a:cubicBezTo>
                      <a:pt x="102" y="151"/>
                      <a:pt x="101" y="152"/>
                      <a:pt x="101" y="153"/>
                    </a:cubicBezTo>
                    <a:cubicBezTo>
                      <a:pt x="102" y="155"/>
                      <a:pt x="103" y="156"/>
                      <a:pt x="104" y="158"/>
                    </a:cubicBezTo>
                    <a:cubicBezTo>
                      <a:pt x="118" y="153"/>
                      <a:pt x="118" y="153"/>
                      <a:pt x="118" y="153"/>
                    </a:cubicBezTo>
                    <a:cubicBezTo>
                      <a:pt x="118" y="44"/>
                      <a:pt x="118" y="44"/>
                      <a:pt x="118" y="44"/>
                    </a:cubicBezTo>
                    <a:cubicBezTo>
                      <a:pt x="122" y="44"/>
                      <a:pt x="122" y="44"/>
                      <a:pt x="122" y="44"/>
                    </a:cubicBezTo>
                    <a:cubicBezTo>
                      <a:pt x="122" y="152"/>
                      <a:pt x="122" y="152"/>
                      <a:pt x="122" y="152"/>
                    </a:cubicBezTo>
                    <a:cubicBezTo>
                      <a:pt x="153" y="142"/>
                      <a:pt x="153" y="142"/>
                      <a:pt x="153" y="142"/>
                    </a:cubicBezTo>
                    <a:cubicBezTo>
                      <a:pt x="160" y="142"/>
                      <a:pt x="165" y="142"/>
                      <a:pt x="170" y="142"/>
                    </a:cubicBezTo>
                    <a:cubicBezTo>
                      <a:pt x="184" y="142"/>
                      <a:pt x="191" y="142"/>
                      <a:pt x="195" y="142"/>
                    </a:cubicBezTo>
                    <a:cubicBezTo>
                      <a:pt x="200" y="142"/>
                      <a:pt x="200" y="142"/>
                      <a:pt x="200" y="142"/>
                    </a:cubicBezTo>
                    <a:cubicBezTo>
                      <a:pt x="199" y="138"/>
                      <a:pt x="196" y="135"/>
                      <a:pt x="193" y="134"/>
                    </a:cubicBezTo>
                    <a:cubicBezTo>
                      <a:pt x="134" y="134"/>
                      <a:pt x="134" y="134"/>
                      <a:pt x="134" y="134"/>
                    </a:cubicBezTo>
                    <a:cubicBezTo>
                      <a:pt x="124" y="129"/>
                      <a:pt x="124" y="129"/>
                      <a:pt x="124" y="129"/>
                    </a:cubicBezTo>
                    <a:cubicBezTo>
                      <a:pt x="133" y="15"/>
                      <a:pt x="133" y="15"/>
                      <a:pt x="133" y="15"/>
                    </a:cubicBezTo>
                    <a:cubicBezTo>
                      <a:pt x="128" y="5"/>
                      <a:pt x="119" y="0"/>
                      <a:pt x="108" y="0"/>
                    </a:cubicBezTo>
                    <a:cubicBezTo>
                      <a:pt x="106" y="0"/>
                      <a:pt x="103" y="0"/>
                      <a:pt x="101" y="0"/>
                    </a:cubicBezTo>
                    <a:cubicBezTo>
                      <a:pt x="97" y="0"/>
                      <a:pt x="93" y="0"/>
                      <a:pt x="88" y="0"/>
                    </a:cubicBezTo>
                    <a:cubicBezTo>
                      <a:pt x="84" y="0"/>
                      <a:pt x="78" y="0"/>
                      <a:pt x="73" y="0"/>
                    </a:cubicBezTo>
                    <a:cubicBezTo>
                      <a:pt x="67" y="0"/>
                      <a:pt x="60" y="0"/>
                      <a:pt x="54" y="0"/>
                    </a:cubicBezTo>
                    <a:cubicBezTo>
                      <a:pt x="46" y="0"/>
                      <a:pt x="39" y="0"/>
                      <a:pt x="34" y="0"/>
                    </a:cubicBezTo>
                    <a:cubicBezTo>
                      <a:pt x="15" y="0"/>
                      <a:pt x="0" y="13"/>
                      <a:pt x="0" y="35"/>
                    </a:cubicBezTo>
                    <a:cubicBezTo>
                      <a:pt x="0" y="36"/>
                      <a:pt x="0" y="147"/>
                      <a:pt x="0" y="147"/>
                    </a:cubicBezTo>
                    <a:cubicBezTo>
                      <a:pt x="0" y="155"/>
                      <a:pt x="4" y="160"/>
                      <a:pt x="9" y="164"/>
                    </a:cubicBezTo>
                    <a:close/>
                  </a:path>
                </a:pathLst>
              </a:custGeom>
              <a:solidFill>
                <a:srgbClr val="3E5E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spTree>
    <p:extLst>
      <p:ext uri="{BB962C8B-B14F-4D97-AF65-F5344CB8AC3E}">
        <p14:creationId xmlns:p14="http://schemas.microsoft.com/office/powerpoint/2010/main" val="145627707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操作演習①（実演）</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607987"/>
            <a:ext cx="9711529" cy="5917357"/>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oAutofit/>
          </a:bodyPr>
          <a:lstStyle>
            <a:defPPr>
              <a:defRPr lang="ja-JP"/>
            </a:defPPr>
            <a:lvl1pPr indent="0" defTabSz="912813" eaLnBrk="0" fontAlgn="base" hangingPunct="0">
              <a:defRPr sz="2800">
                <a:latin typeface="Arial" charset="0"/>
                <a:ea typeface="ＭＳ Ｐゴシック" charset="-128"/>
              </a:defRPr>
            </a:lvl1pPr>
            <a:lvl2pPr marL="742950" indent="-285750" defTabSz="912813" eaLnBrk="0" hangingPunct="0">
              <a:defRPr>
                <a:latin typeface="Arial" charset="0"/>
                <a:ea typeface="ＭＳ Ｐゴシック" charset="-128"/>
              </a:defRPr>
            </a:lvl2pPr>
            <a:lvl3pPr marL="1143000" indent="-228600" defTabSz="912813" eaLnBrk="0" hangingPunct="0">
              <a:defRPr>
                <a:latin typeface="Arial" charset="0"/>
                <a:ea typeface="ＭＳ Ｐゴシック" charset="-128"/>
              </a:defRPr>
            </a:lvl3pPr>
            <a:lvl4pPr marL="1600200" indent="-228600" defTabSz="912813" eaLnBrk="0" hangingPunct="0">
              <a:defRPr>
                <a:latin typeface="Arial" charset="0"/>
                <a:ea typeface="ＭＳ Ｐゴシック" charset="-128"/>
              </a:defRPr>
            </a:lvl4pPr>
            <a:lvl5pPr marL="2057400" indent="-228600" defTabSz="912813" eaLnBrk="0" hangingPunct="0">
              <a:defRPr>
                <a:latin typeface="Arial" charset="0"/>
                <a:ea typeface="ＭＳ Ｐゴシック" charset="-128"/>
              </a:defRPr>
            </a:lvl5pPr>
            <a:lvl6pPr marL="2514600" indent="-228600" defTabSz="912813" eaLnBrk="0" fontAlgn="base" hangingPunct="0">
              <a:spcBef>
                <a:spcPct val="0"/>
              </a:spcBef>
              <a:spcAft>
                <a:spcPct val="0"/>
              </a:spcAft>
              <a:defRPr>
                <a:latin typeface="Arial" charset="0"/>
                <a:ea typeface="ＭＳ Ｐゴシック" charset="-128"/>
              </a:defRPr>
            </a:lvl6pPr>
            <a:lvl7pPr marL="2971800" indent="-228600" defTabSz="912813" eaLnBrk="0" fontAlgn="base" hangingPunct="0">
              <a:spcBef>
                <a:spcPct val="0"/>
              </a:spcBef>
              <a:spcAft>
                <a:spcPct val="0"/>
              </a:spcAft>
              <a:defRPr>
                <a:latin typeface="Arial" charset="0"/>
                <a:ea typeface="ＭＳ Ｐゴシック" charset="-128"/>
              </a:defRPr>
            </a:lvl7pPr>
            <a:lvl8pPr marL="3429000" indent="-228600" defTabSz="912813" eaLnBrk="0" fontAlgn="base" hangingPunct="0">
              <a:spcBef>
                <a:spcPct val="0"/>
              </a:spcBef>
              <a:spcAft>
                <a:spcPct val="0"/>
              </a:spcAft>
              <a:defRPr>
                <a:latin typeface="Arial" charset="0"/>
                <a:ea typeface="ＭＳ Ｐゴシック" charset="-128"/>
              </a:defRPr>
            </a:lvl8pPr>
            <a:lvl9pPr marL="3886200" indent="-228600" defTabSz="912813" eaLnBrk="0" fontAlgn="base" hangingPunct="0">
              <a:spcBef>
                <a:spcPct val="0"/>
              </a:spcBef>
              <a:spcAft>
                <a:spcPct val="0"/>
              </a:spcAft>
              <a:defRPr>
                <a:latin typeface="Arial" charset="0"/>
                <a:ea typeface="ＭＳ Ｐゴシック" charset="-128"/>
              </a:defRPr>
            </a:lvl9pPr>
          </a:lstStyle>
          <a:p>
            <a:endParaRPr lang="en-US" altLang="ja-JP" dirty="0"/>
          </a:p>
          <a:p>
            <a:pPr marL="457200" indent="-457200">
              <a:buFont typeface="Wingdings" panose="05000000000000000000" pitchFamily="2" charset="2"/>
              <a:buChar char="n"/>
            </a:pPr>
            <a:endParaRPr lang="en-US" altLang="ja-JP" dirty="0" smtClean="0">
              <a:solidFill>
                <a:schemeClr val="tx2"/>
              </a:solidFill>
            </a:endParaRPr>
          </a:p>
          <a:p>
            <a:pPr marL="457200" indent="-457200">
              <a:buFont typeface="Wingdings" panose="05000000000000000000" pitchFamily="2" charset="2"/>
              <a:buChar char="n"/>
            </a:pPr>
            <a:endParaRPr lang="en-US" altLang="ja-JP" dirty="0">
              <a:solidFill>
                <a:schemeClr val="tx2"/>
              </a:solidFill>
            </a:endParaRPr>
          </a:p>
          <a:p>
            <a:pPr marL="457200" indent="-457200">
              <a:buFont typeface="Wingdings" panose="05000000000000000000" pitchFamily="2" charset="2"/>
              <a:buChar char="n"/>
            </a:pPr>
            <a:endParaRPr lang="en-US" altLang="ja-JP" dirty="0" smtClean="0">
              <a:solidFill>
                <a:schemeClr val="tx2"/>
              </a:solidFill>
            </a:endParaRPr>
          </a:p>
          <a:p>
            <a:pPr algn="ctr"/>
            <a:r>
              <a:rPr lang="en-US" altLang="ja-JP" sz="8800" dirty="0" smtClean="0">
                <a:solidFill>
                  <a:schemeClr val="tx2"/>
                </a:solidFill>
              </a:rPr>
              <a:t>~</a:t>
            </a:r>
            <a:r>
              <a:rPr lang="ja-JP" altLang="en-US" sz="8800" dirty="0" smtClean="0">
                <a:solidFill>
                  <a:schemeClr val="tx2"/>
                </a:solidFill>
              </a:rPr>
              <a:t>実演</a:t>
            </a:r>
            <a:r>
              <a:rPr lang="en-US" altLang="ja-JP" sz="8800" dirty="0" smtClean="0">
                <a:solidFill>
                  <a:schemeClr val="tx2"/>
                </a:solidFill>
              </a:rPr>
              <a:t>~</a:t>
            </a:r>
          </a:p>
          <a:p>
            <a:pPr algn="ctr"/>
            <a:endParaRPr lang="en-US" altLang="ja-JP" sz="6000" dirty="0" smtClean="0">
              <a:solidFill>
                <a:schemeClr val="tx2"/>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126</a:t>
            </a:fld>
            <a:endParaRPr kumimoji="1" lang="ja-JP" altLang="en-US" dirty="0"/>
          </a:p>
        </p:txBody>
      </p:sp>
    </p:spTree>
    <p:extLst>
      <p:ext uri="{BB962C8B-B14F-4D97-AF65-F5344CB8AC3E}">
        <p14:creationId xmlns:p14="http://schemas.microsoft.com/office/powerpoint/2010/main" val="375431655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操作演習①（参照マニュアルページ）</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5" y="535979"/>
            <a:ext cx="9711529" cy="5917357"/>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oAutofit/>
          </a:bodyPr>
          <a:lstStyle>
            <a:defPPr>
              <a:defRPr lang="ja-JP"/>
            </a:defPPr>
            <a:lvl1pPr indent="0" defTabSz="912813" eaLnBrk="0" fontAlgn="base" hangingPunct="0">
              <a:defRPr sz="2800">
                <a:latin typeface="Arial" charset="0"/>
                <a:ea typeface="ＭＳ Ｐゴシック" charset="-128"/>
              </a:defRPr>
            </a:lvl1pPr>
            <a:lvl2pPr marL="742950" indent="-285750" defTabSz="912813" eaLnBrk="0" hangingPunct="0">
              <a:defRPr>
                <a:latin typeface="Arial" charset="0"/>
                <a:ea typeface="ＭＳ Ｐゴシック" charset="-128"/>
              </a:defRPr>
            </a:lvl2pPr>
            <a:lvl3pPr marL="1143000" indent="-228600" defTabSz="912813" eaLnBrk="0" hangingPunct="0">
              <a:defRPr>
                <a:latin typeface="Arial" charset="0"/>
                <a:ea typeface="ＭＳ Ｐゴシック" charset="-128"/>
              </a:defRPr>
            </a:lvl3pPr>
            <a:lvl4pPr marL="1600200" indent="-228600" defTabSz="912813" eaLnBrk="0" hangingPunct="0">
              <a:defRPr>
                <a:latin typeface="Arial" charset="0"/>
                <a:ea typeface="ＭＳ Ｐゴシック" charset="-128"/>
              </a:defRPr>
            </a:lvl4pPr>
            <a:lvl5pPr marL="2057400" indent="-228600" defTabSz="912813" eaLnBrk="0" hangingPunct="0">
              <a:defRPr>
                <a:latin typeface="Arial" charset="0"/>
                <a:ea typeface="ＭＳ Ｐゴシック" charset="-128"/>
              </a:defRPr>
            </a:lvl5pPr>
            <a:lvl6pPr marL="2514600" indent="-228600" defTabSz="912813" eaLnBrk="0" fontAlgn="base" hangingPunct="0">
              <a:spcBef>
                <a:spcPct val="0"/>
              </a:spcBef>
              <a:spcAft>
                <a:spcPct val="0"/>
              </a:spcAft>
              <a:defRPr>
                <a:latin typeface="Arial" charset="0"/>
                <a:ea typeface="ＭＳ Ｐゴシック" charset="-128"/>
              </a:defRPr>
            </a:lvl6pPr>
            <a:lvl7pPr marL="2971800" indent="-228600" defTabSz="912813" eaLnBrk="0" fontAlgn="base" hangingPunct="0">
              <a:spcBef>
                <a:spcPct val="0"/>
              </a:spcBef>
              <a:spcAft>
                <a:spcPct val="0"/>
              </a:spcAft>
              <a:defRPr>
                <a:latin typeface="Arial" charset="0"/>
                <a:ea typeface="ＭＳ Ｐゴシック" charset="-128"/>
              </a:defRPr>
            </a:lvl7pPr>
            <a:lvl8pPr marL="3429000" indent="-228600" defTabSz="912813" eaLnBrk="0" fontAlgn="base" hangingPunct="0">
              <a:spcBef>
                <a:spcPct val="0"/>
              </a:spcBef>
              <a:spcAft>
                <a:spcPct val="0"/>
              </a:spcAft>
              <a:defRPr>
                <a:latin typeface="Arial" charset="0"/>
                <a:ea typeface="ＭＳ Ｐゴシック" charset="-128"/>
              </a:defRPr>
            </a:lvl8pPr>
            <a:lvl9pPr marL="3886200" indent="-228600" defTabSz="912813" eaLnBrk="0" fontAlgn="base" hangingPunct="0">
              <a:spcBef>
                <a:spcPct val="0"/>
              </a:spcBef>
              <a:spcAft>
                <a:spcPct val="0"/>
              </a:spcAft>
              <a:defRPr>
                <a:latin typeface="Arial" charset="0"/>
                <a:ea typeface="ＭＳ Ｐゴシック" charset="-128"/>
              </a:defRPr>
            </a:lvl9pPr>
          </a:lstStyle>
          <a:p>
            <a:endParaRPr lang="en-US" altLang="ja-JP" dirty="0"/>
          </a:p>
          <a:p>
            <a:pPr marL="457200" indent="-457200">
              <a:buFont typeface="Wingdings" panose="05000000000000000000" pitchFamily="2" charset="2"/>
              <a:buChar char="n"/>
            </a:pPr>
            <a:r>
              <a:rPr lang="ja-JP" altLang="en-US" dirty="0">
                <a:solidFill>
                  <a:schemeClr val="tx2"/>
                </a:solidFill>
              </a:rPr>
              <a:t>はじめに自然体推計を算出まで実施してください。</a:t>
            </a:r>
            <a:endParaRPr lang="en-US" altLang="ja-JP" dirty="0">
              <a:solidFill>
                <a:schemeClr val="tx2"/>
              </a:solidFill>
            </a:endParaRPr>
          </a:p>
          <a:p>
            <a:endParaRPr lang="en-US" altLang="ja-JP" dirty="0"/>
          </a:p>
          <a:p>
            <a:pPr marL="457200" indent="-457200">
              <a:buFont typeface="Wingdings" panose="05000000000000000000" pitchFamily="2" charset="2"/>
              <a:buChar char="n"/>
            </a:pPr>
            <a:r>
              <a:rPr lang="ja-JP" altLang="en-US" dirty="0">
                <a:solidFill>
                  <a:schemeClr val="tx2"/>
                </a:solidFill>
              </a:rPr>
              <a:t>前半の操作手順説明を振り返りながら、下記のアクションをシステム上でやってみましょう。（</a:t>
            </a:r>
            <a:r>
              <a:rPr lang="en-US" altLang="ja-JP" dirty="0">
                <a:solidFill>
                  <a:schemeClr val="tx2"/>
                </a:solidFill>
              </a:rPr>
              <a:t>15</a:t>
            </a:r>
            <a:r>
              <a:rPr lang="ja-JP" altLang="en-US" dirty="0">
                <a:solidFill>
                  <a:schemeClr val="tx2"/>
                </a:solidFill>
              </a:rPr>
              <a:t>分間）</a:t>
            </a:r>
            <a:endParaRPr lang="en-US" altLang="ja-JP" dirty="0">
              <a:solidFill>
                <a:schemeClr val="tx2"/>
              </a:solidFill>
            </a:endParaRPr>
          </a:p>
          <a:p>
            <a:endParaRPr lang="en-US" altLang="ja-JP" dirty="0"/>
          </a:p>
          <a:p>
            <a:pPr lvl="1"/>
            <a:endParaRPr lang="en-US" altLang="ja-JP"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127</a:t>
            </a:fld>
            <a:endParaRPr kumimoji="1" lang="ja-JP" altLang="en-US" dirty="0"/>
          </a:p>
        </p:txBody>
      </p:sp>
      <p:grpSp>
        <p:nvGrpSpPr>
          <p:cNvPr id="7" name="Group 21"/>
          <p:cNvGrpSpPr>
            <a:grpSpLocks/>
          </p:cNvGrpSpPr>
          <p:nvPr/>
        </p:nvGrpSpPr>
        <p:grpSpPr bwMode="auto">
          <a:xfrm>
            <a:off x="1136576" y="3140298"/>
            <a:ext cx="8064896" cy="2809290"/>
            <a:chOff x="1079" y="1706"/>
            <a:chExt cx="4082" cy="1674"/>
          </a:xfrm>
        </p:grpSpPr>
        <p:grpSp>
          <p:nvGrpSpPr>
            <p:cNvPr id="8" name="Group 4"/>
            <p:cNvGrpSpPr>
              <a:grpSpLocks noChangeAspect="1"/>
            </p:cNvGrpSpPr>
            <p:nvPr/>
          </p:nvGrpSpPr>
          <p:grpSpPr bwMode="auto">
            <a:xfrm>
              <a:off x="1079" y="1706"/>
              <a:ext cx="4082" cy="227"/>
              <a:chOff x="1079" y="1071"/>
              <a:chExt cx="4082" cy="227"/>
            </a:xfrm>
          </p:grpSpPr>
          <p:sp>
            <p:nvSpPr>
              <p:cNvPr id="24" name="Rectangle 5"/>
              <p:cNvSpPr>
                <a:spLocks noChangeAspect="1" noChangeArrowheads="1"/>
              </p:cNvSpPr>
              <p:nvPr/>
            </p:nvSpPr>
            <p:spPr bwMode="gray">
              <a:xfrm>
                <a:off x="1306" y="1071"/>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a:t>平成</a:t>
                </a:r>
                <a:r>
                  <a:rPr lang="en-US" altLang="ja-JP" dirty="0"/>
                  <a:t>32</a:t>
                </a:r>
                <a:r>
                  <a:rPr lang="ja-JP" altLang="en-US" dirty="0"/>
                  <a:t>年度の男女・要支援１の認定者数を、</a:t>
                </a:r>
                <a:r>
                  <a:rPr lang="en-US" altLang="ja-JP" dirty="0"/>
                  <a:t>10</a:t>
                </a:r>
                <a:r>
                  <a:rPr lang="ja-JP" altLang="en-US" dirty="0"/>
                  <a:t>人ずつ減らす</a:t>
                </a:r>
              </a:p>
            </p:txBody>
          </p:sp>
          <p:sp>
            <p:nvSpPr>
              <p:cNvPr id="25" name="Text Box 6"/>
              <p:cNvSpPr txBox="1">
                <a:spLocks noChangeAspect="1" noChangeArrowheads="1"/>
              </p:cNvSpPr>
              <p:nvPr/>
            </p:nvSpPr>
            <p:spPr bwMode="gray">
              <a:xfrm>
                <a:off x="1079" y="1071"/>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dirty="0">
                    <a:solidFill>
                      <a:srgbClr val="FFFFFF"/>
                    </a:solidFill>
                    <a:latin typeface="+mn-lt"/>
                    <a:ea typeface="+mn-ea"/>
                  </a:rPr>
                  <a:t>1</a:t>
                </a:r>
              </a:p>
            </p:txBody>
          </p:sp>
        </p:grpSp>
        <p:grpSp>
          <p:nvGrpSpPr>
            <p:cNvPr id="9" name="Group 7"/>
            <p:cNvGrpSpPr>
              <a:grpSpLocks noChangeAspect="1"/>
            </p:cNvGrpSpPr>
            <p:nvPr/>
          </p:nvGrpSpPr>
          <p:grpSpPr bwMode="auto">
            <a:xfrm>
              <a:off x="1079" y="2135"/>
              <a:ext cx="4082" cy="363"/>
              <a:chOff x="1079" y="1500"/>
              <a:chExt cx="4082" cy="363"/>
            </a:xfrm>
          </p:grpSpPr>
          <p:sp>
            <p:nvSpPr>
              <p:cNvPr id="20" name="Rectangle 8"/>
              <p:cNvSpPr>
                <a:spLocks noChangeAspect="1" noChangeArrowheads="1"/>
              </p:cNvSpPr>
              <p:nvPr/>
            </p:nvSpPr>
            <p:spPr bwMode="gray">
              <a:xfrm>
                <a:off x="1306" y="1500"/>
                <a:ext cx="3855" cy="363"/>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smtClean="0"/>
                  <a:t>平成</a:t>
                </a:r>
                <a:r>
                  <a:rPr lang="en-US" altLang="ja-JP" dirty="0"/>
                  <a:t>32</a:t>
                </a:r>
                <a:r>
                  <a:rPr lang="ja-JP" altLang="en-US" dirty="0"/>
                  <a:t>年度の認知症対応型共同生活介護の利用見込み人数を</a:t>
                </a:r>
                <a:r>
                  <a:rPr lang="ja-JP" altLang="en-US" dirty="0" smtClean="0"/>
                  <a:t>、</a:t>
                </a:r>
                <a:endParaRPr lang="en-US" altLang="ja-JP" dirty="0" smtClean="0"/>
              </a:p>
              <a:p>
                <a:pPr fontAlgn="base">
                  <a:lnSpc>
                    <a:spcPct val="110000"/>
                  </a:lnSpc>
                  <a:buClr>
                    <a:schemeClr val="accent2"/>
                  </a:buClr>
                </a:pPr>
                <a:r>
                  <a:rPr lang="ja-JP" altLang="en-US" dirty="0" smtClean="0"/>
                  <a:t>各要介護度</a:t>
                </a:r>
                <a:r>
                  <a:rPr lang="en-US" altLang="ja-JP" dirty="0"/>
                  <a:t>5</a:t>
                </a:r>
                <a:r>
                  <a:rPr lang="ja-JP" altLang="en-US" dirty="0"/>
                  <a:t>人ずつ</a:t>
                </a:r>
                <a:r>
                  <a:rPr lang="ja-JP" altLang="en-US" dirty="0" smtClean="0"/>
                  <a:t>減らす</a:t>
                </a:r>
                <a:endParaRPr lang="ja-JP" altLang="en-US" dirty="0"/>
              </a:p>
            </p:txBody>
          </p:sp>
          <p:sp>
            <p:nvSpPr>
              <p:cNvPr id="21" name="Text Box 9"/>
              <p:cNvSpPr txBox="1">
                <a:spLocks noChangeAspect="1" noChangeArrowheads="1"/>
              </p:cNvSpPr>
              <p:nvPr/>
            </p:nvSpPr>
            <p:spPr bwMode="gray">
              <a:xfrm>
                <a:off x="1079" y="1500"/>
                <a:ext cx="227" cy="363"/>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a:solidFill>
                      <a:srgbClr val="FFFFFF"/>
                    </a:solidFill>
                    <a:latin typeface="+mn-lt"/>
                    <a:ea typeface="+mn-ea"/>
                  </a:rPr>
                  <a:t>2</a:t>
                </a:r>
              </a:p>
            </p:txBody>
          </p:sp>
        </p:grpSp>
        <p:grpSp>
          <p:nvGrpSpPr>
            <p:cNvPr id="10" name="Group 10"/>
            <p:cNvGrpSpPr>
              <a:grpSpLocks noChangeAspect="1"/>
            </p:cNvGrpSpPr>
            <p:nvPr/>
          </p:nvGrpSpPr>
          <p:grpSpPr bwMode="auto">
            <a:xfrm>
              <a:off x="1079" y="2700"/>
              <a:ext cx="4082" cy="227"/>
              <a:chOff x="1079" y="2065"/>
              <a:chExt cx="4082" cy="227"/>
            </a:xfrm>
          </p:grpSpPr>
          <p:sp>
            <p:nvSpPr>
              <p:cNvPr id="18" name="Rectangle 11"/>
              <p:cNvSpPr>
                <a:spLocks noChangeAspect="1" noChangeArrowheads="1"/>
              </p:cNvSpPr>
              <p:nvPr/>
            </p:nvSpPr>
            <p:spPr bwMode="gray">
              <a:xfrm>
                <a:off x="1306" y="2065"/>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a:t>平成</a:t>
                </a:r>
                <a:r>
                  <a:rPr lang="en-US" altLang="ja-JP" dirty="0"/>
                  <a:t>30</a:t>
                </a:r>
                <a:r>
                  <a:rPr lang="ja-JP" altLang="en-US" dirty="0"/>
                  <a:t>年度の訪問介護の要介護１の利用者数を</a:t>
                </a:r>
                <a:r>
                  <a:rPr lang="en-US" altLang="ja-JP" dirty="0"/>
                  <a:t>20</a:t>
                </a:r>
                <a:r>
                  <a:rPr lang="ja-JP" altLang="en-US" dirty="0"/>
                  <a:t>人増やす</a:t>
                </a:r>
                <a:endParaRPr lang="en-US" altLang="ja-JP" dirty="0"/>
              </a:p>
            </p:txBody>
          </p:sp>
          <p:sp>
            <p:nvSpPr>
              <p:cNvPr id="19" name="Text Box 12"/>
              <p:cNvSpPr txBox="1">
                <a:spLocks noChangeAspect="1" noChangeArrowheads="1"/>
              </p:cNvSpPr>
              <p:nvPr/>
            </p:nvSpPr>
            <p:spPr bwMode="gray">
              <a:xfrm>
                <a:off x="1079" y="2065"/>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a:solidFill>
                      <a:srgbClr val="FFFFFF"/>
                    </a:solidFill>
                    <a:latin typeface="+mn-lt"/>
                    <a:ea typeface="+mn-ea"/>
                  </a:rPr>
                  <a:t>3</a:t>
                </a:r>
              </a:p>
            </p:txBody>
          </p:sp>
        </p:grpSp>
        <p:grpSp>
          <p:nvGrpSpPr>
            <p:cNvPr id="11" name="Group 13"/>
            <p:cNvGrpSpPr>
              <a:grpSpLocks noChangeAspect="1"/>
            </p:cNvGrpSpPr>
            <p:nvPr/>
          </p:nvGrpSpPr>
          <p:grpSpPr bwMode="auto">
            <a:xfrm>
              <a:off x="1079" y="3153"/>
              <a:ext cx="4082" cy="227"/>
              <a:chOff x="1079" y="2518"/>
              <a:chExt cx="4082" cy="227"/>
            </a:xfrm>
          </p:grpSpPr>
          <p:sp>
            <p:nvSpPr>
              <p:cNvPr id="15" name="Rectangle 14"/>
              <p:cNvSpPr>
                <a:spLocks noChangeAspect="1" noChangeArrowheads="1"/>
              </p:cNvSpPr>
              <p:nvPr/>
            </p:nvSpPr>
            <p:spPr bwMode="gray">
              <a:xfrm>
                <a:off x="1306" y="2518"/>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nchorCtr="0"/>
              <a:lstStyle/>
              <a:p>
                <a:pPr fontAlgn="base">
                  <a:lnSpc>
                    <a:spcPct val="110000"/>
                  </a:lnSpc>
                  <a:buClr>
                    <a:schemeClr val="accent2"/>
                  </a:buClr>
                </a:pPr>
                <a:r>
                  <a:rPr lang="ja-JP" altLang="en-US" dirty="0"/>
                  <a:t>平成</a:t>
                </a:r>
                <a:r>
                  <a:rPr lang="en-US" altLang="ja-JP" dirty="0"/>
                  <a:t>37</a:t>
                </a:r>
                <a:r>
                  <a:rPr lang="ja-JP" altLang="en-US" dirty="0"/>
                  <a:t>年度の小規模多機能型居宅介護の要介護４の利用率を</a:t>
                </a:r>
                <a:r>
                  <a:rPr lang="en-US" altLang="ja-JP" dirty="0"/>
                  <a:t>3%</a:t>
                </a:r>
                <a:r>
                  <a:rPr lang="ja-JP" altLang="en-US" dirty="0" smtClean="0"/>
                  <a:t>上げる</a:t>
                </a:r>
                <a:endParaRPr lang="en-US" altLang="ja-JP" dirty="0"/>
              </a:p>
            </p:txBody>
          </p:sp>
          <p:sp>
            <p:nvSpPr>
              <p:cNvPr id="17" name="Text Box 15"/>
              <p:cNvSpPr txBox="1">
                <a:spLocks noChangeAspect="1" noChangeArrowheads="1"/>
              </p:cNvSpPr>
              <p:nvPr/>
            </p:nvSpPr>
            <p:spPr bwMode="gray">
              <a:xfrm>
                <a:off x="1079" y="2518"/>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nchorCtr="0"/>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1800" b="1">
                    <a:solidFill>
                      <a:srgbClr val="FFFFFF"/>
                    </a:solidFill>
                    <a:latin typeface="+mn-lt"/>
                    <a:ea typeface="+mn-ea"/>
                  </a:rPr>
                  <a:t>4</a:t>
                </a:r>
              </a:p>
            </p:txBody>
          </p:sp>
        </p:grpSp>
      </p:grpSp>
      <p:sp>
        <p:nvSpPr>
          <p:cNvPr id="2" name="テキスト ボックス 1"/>
          <p:cNvSpPr txBox="1"/>
          <p:nvPr/>
        </p:nvSpPr>
        <p:spPr>
          <a:xfrm>
            <a:off x="1102344" y="6021288"/>
            <a:ext cx="5799986" cy="276999"/>
          </a:xfrm>
          <a:prstGeom prst="rect">
            <a:avLst/>
          </a:prstGeom>
          <a:noFill/>
        </p:spPr>
        <p:txBody>
          <a:bodyPr wrap="none" rtlCol="0">
            <a:spAutoFit/>
          </a:bodyPr>
          <a:lstStyle/>
          <a:p>
            <a:r>
              <a:rPr kumimoji="1" lang="en-US" altLang="ja-JP" sz="1200" dirty="0" smtClean="0"/>
              <a:t>※</a:t>
            </a:r>
            <a:r>
              <a:rPr kumimoji="1" lang="ja-JP" altLang="en-US" sz="1200" dirty="0" smtClean="0"/>
              <a:t>上記の設定は、あくまで</a:t>
            </a:r>
            <a:r>
              <a:rPr lang="ja-JP" altLang="en-US" sz="1200" dirty="0"/>
              <a:t>操作</a:t>
            </a:r>
            <a:r>
              <a:rPr lang="ja-JP" altLang="en-US" sz="1200" dirty="0" smtClean="0"/>
              <a:t>練習のための課題ですので、内容に意図はありません。</a:t>
            </a:r>
            <a:endParaRPr kumimoji="1" lang="ja-JP" altLang="en-US" sz="1200" dirty="0"/>
          </a:p>
        </p:txBody>
      </p:sp>
      <p:grpSp>
        <p:nvGrpSpPr>
          <p:cNvPr id="26" name="Group 28"/>
          <p:cNvGrpSpPr>
            <a:grpSpLocks/>
          </p:cNvGrpSpPr>
          <p:nvPr/>
        </p:nvGrpSpPr>
        <p:grpSpPr bwMode="auto">
          <a:xfrm>
            <a:off x="8312224" y="692696"/>
            <a:ext cx="1249288" cy="1224136"/>
            <a:chOff x="4027" y="3008"/>
            <a:chExt cx="576" cy="562"/>
          </a:xfrm>
        </p:grpSpPr>
        <p:sp>
          <p:nvSpPr>
            <p:cNvPr id="27" name="Freeform 29"/>
            <p:cNvSpPr>
              <a:spLocks noChangeAspect="1" noEditPoints="1"/>
            </p:cNvSpPr>
            <p:nvPr/>
          </p:nvSpPr>
          <p:spPr bwMode="auto">
            <a:xfrm>
              <a:off x="4164" y="3157"/>
              <a:ext cx="435" cy="373"/>
            </a:xfrm>
            <a:custGeom>
              <a:avLst/>
              <a:gdLst>
                <a:gd name="T0" fmla="*/ 67 w 218"/>
                <a:gd name="T1" fmla="*/ 149 h 187"/>
                <a:gd name="T2" fmla="*/ 148 w 218"/>
                <a:gd name="T3" fmla="*/ 149 h 187"/>
                <a:gd name="T4" fmla="*/ 148 w 218"/>
                <a:gd name="T5" fmla="*/ 165 h 187"/>
                <a:gd name="T6" fmla="*/ 85 w 218"/>
                <a:gd name="T7" fmla="*/ 165 h 187"/>
                <a:gd name="T8" fmla="*/ 33 w 218"/>
                <a:gd name="T9" fmla="*/ 181 h 187"/>
                <a:gd name="T10" fmla="*/ 25 w 218"/>
                <a:gd name="T11" fmla="*/ 171 h 187"/>
                <a:gd name="T12" fmla="*/ 10 w 218"/>
                <a:gd name="T13" fmla="*/ 174 h 187"/>
                <a:gd name="T14" fmla="*/ 4 w 218"/>
                <a:gd name="T15" fmla="*/ 173 h 187"/>
                <a:gd name="T16" fmla="*/ 0 w 218"/>
                <a:gd name="T17" fmla="*/ 185 h 187"/>
                <a:gd name="T18" fmla="*/ 0 w 218"/>
                <a:gd name="T19" fmla="*/ 187 h 187"/>
                <a:gd name="T20" fmla="*/ 33 w 218"/>
                <a:gd name="T21" fmla="*/ 187 h 187"/>
                <a:gd name="T22" fmla="*/ 33 w 218"/>
                <a:gd name="T23" fmla="*/ 187 h 187"/>
                <a:gd name="T24" fmla="*/ 85 w 218"/>
                <a:gd name="T25" fmla="*/ 187 h 187"/>
                <a:gd name="T26" fmla="*/ 208 w 218"/>
                <a:gd name="T27" fmla="*/ 187 h 187"/>
                <a:gd name="T28" fmla="*/ 208 w 218"/>
                <a:gd name="T29" fmla="*/ 165 h 187"/>
                <a:gd name="T30" fmla="*/ 176 w 218"/>
                <a:gd name="T31" fmla="*/ 165 h 187"/>
                <a:gd name="T32" fmla="*/ 176 w 218"/>
                <a:gd name="T33" fmla="*/ 149 h 187"/>
                <a:gd name="T34" fmla="*/ 205 w 218"/>
                <a:gd name="T35" fmla="*/ 149 h 187"/>
                <a:gd name="T36" fmla="*/ 218 w 218"/>
                <a:gd name="T37" fmla="*/ 3 h 187"/>
                <a:gd name="T38" fmla="*/ 218 w 218"/>
                <a:gd name="T39" fmla="*/ 3 h 187"/>
                <a:gd name="T40" fmla="*/ 218 w 218"/>
                <a:gd name="T41" fmla="*/ 3 h 187"/>
                <a:gd name="T42" fmla="*/ 213 w 218"/>
                <a:gd name="T43" fmla="*/ 0 h 187"/>
                <a:gd name="T44" fmla="*/ 70 w 218"/>
                <a:gd name="T45" fmla="*/ 0 h 187"/>
                <a:gd name="T46" fmla="*/ 70 w 218"/>
                <a:gd name="T47" fmla="*/ 0 h 187"/>
                <a:gd name="T48" fmla="*/ 70 w 218"/>
                <a:gd name="T49" fmla="*/ 1 h 187"/>
                <a:gd name="T50" fmla="*/ 60 w 218"/>
                <a:gd name="T51" fmla="*/ 145 h 187"/>
                <a:gd name="T52" fmla="*/ 67 w 218"/>
                <a:gd name="T53" fmla="*/ 149 h 187"/>
                <a:gd name="T54" fmla="*/ 156 w 218"/>
                <a:gd name="T55" fmla="*/ 165 h 187"/>
                <a:gd name="T56" fmla="*/ 156 w 218"/>
                <a:gd name="T57" fmla="*/ 165 h 187"/>
                <a:gd name="T58" fmla="*/ 156 w 218"/>
                <a:gd name="T59" fmla="*/ 149 h 187"/>
                <a:gd name="T60" fmla="*/ 156 w 218"/>
                <a:gd name="T61" fmla="*/ 149 h 187"/>
                <a:gd name="T62" fmla="*/ 156 w 218"/>
                <a:gd name="T63" fmla="*/ 16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187">
                  <a:moveTo>
                    <a:pt x="67" y="149"/>
                  </a:moveTo>
                  <a:cubicBezTo>
                    <a:pt x="148" y="149"/>
                    <a:pt x="148" y="149"/>
                    <a:pt x="148" y="149"/>
                  </a:cubicBezTo>
                  <a:cubicBezTo>
                    <a:pt x="148" y="165"/>
                    <a:pt x="148" y="165"/>
                    <a:pt x="148" y="165"/>
                  </a:cubicBezTo>
                  <a:cubicBezTo>
                    <a:pt x="85" y="165"/>
                    <a:pt x="85" y="165"/>
                    <a:pt x="85" y="165"/>
                  </a:cubicBezTo>
                  <a:cubicBezTo>
                    <a:pt x="33" y="181"/>
                    <a:pt x="33" y="181"/>
                    <a:pt x="33" y="181"/>
                  </a:cubicBezTo>
                  <a:cubicBezTo>
                    <a:pt x="32" y="177"/>
                    <a:pt x="29" y="173"/>
                    <a:pt x="25" y="171"/>
                  </a:cubicBezTo>
                  <a:cubicBezTo>
                    <a:pt x="21" y="172"/>
                    <a:pt x="16" y="174"/>
                    <a:pt x="10" y="174"/>
                  </a:cubicBezTo>
                  <a:cubicBezTo>
                    <a:pt x="8" y="174"/>
                    <a:pt x="6" y="174"/>
                    <a:pt x="4" y="173"/>
                  </a:cubicBezTo>
                  <a:cubicBezTo>
                    <a:pt x="1" y="176"/>
                    <a:pt x="0" y="180"/>
                    <a:pt x="0" y="185"/>
                  </a:cubicBezTo>
                  <a:cubicBezTo>
                    <a:pt x="0" y="186"/>
                    <a:pt x="0" y="186"/>
                    <a:pt x="0" y="187"/>
                  </a:cubicBezTo>
                  <a:cubicBezTo>
                    <a:pt x="26" y="187"/>
                    <a:pt x="31" y="187"/>
                    <a:pt x="33" y="187"/>
                  </a:cubicBezTo>
                  <a:cubicBezTo>
                    <a:pt x="33" y="187"/>
                    <a:pt x="33" y="187"/>
                    <a:pt x="33" y="187"/>
                  </a:cubicBezTo>
                  <a:cubicBezTo>
                    <a:pt x="85" y="187"/>
                    <a:pt x="85" y="187"/>
                    <a:pt x="85" y="187"/>
                  </a:cubicBezTo>
                  <a:cubicBezTo>
                    <a:pt x="208" y="187"/>
                    <a:pt x="208" y="187"/>
                    <a:pt x="208" y="187"/>
                  </a:cubicBezTo>
                  <a:cubicBezTo>
                    <a:pt x="208" y="165"/>
                    <a:pt x="208" y="165"/>
                    <a:pt x="208" y="165"/>
                  </a:cubicBezTo>
                  <a:cubicBezTo>
                    <a:pt x="176" y="165"/>
                    <a:pt x="176" y="165"/>
                    <a:pt x="176" y="165"/>
                  </a:cubicBezTo>
                  <a:cubicBezTo>
                    <a:pt x="176" y="149"/>
                    <a:pt x="176" y="149"/>
                    <a:pt x="176" y="149"/>
                  </a:cubicBezTo>
                  <a:cubicBezTo>
                    <a:pt x="205" y="149"/>
                    <a:pt x="205" y="149"/>
                    <a:pt x="205" y="149"/>
                  </a:cubicBezTo>
                  <a:cubicBezTo>
                    <a:pt x="218" y="3"/>
                    <a:pt x="218" y="3"/>
                    <a:pt x="218" y="3"/>
                  </a:cubicBezTo>
                  <a:cubicBezTo>
                    <a:pt x="218" y="3"/>
                    <a:pt x="218" y="3"/>
                    <a:pt x="218" y="3"/>
                  </a:cubicBezTo>
                  <a:cubicBezTo>
                    <a:pt x="218" y="3"/>
                    <a:pt x="218" y="3"/>
                    <a:pt x="218" y="3"/>
                  </a:cubicBezTo>
                  <a:cubicBezTo>
                    <a:pt x="213" y="0"/>
                    <a:pt x="213" y="0"/>
                    <a:pt x="213" y="0"/>
                  </a:cubicBezTo>
                  <a:cubicBezTo>
                    <a:pt x="70" y="0"/>
                    <a:pt x="70" y="0"/>
                    <a:pt x="70" y="0"/>
                  </a:cubicBezTo>
                  <a:cubicBezTo>
                    <a:pt x="70" y="0"/>
                    <a:pt x="70" y="0"/>
                    <a:pt x="70" y="0"/>
                  </a:cubicBezTo>
                  <a:cubicBezTo>
                    <a:pt x="70" y="1"/>
                    <a:pt x="70" y="1"/>
                    <a:pt x="70" y="1"/>
                  </a:cubicBezTo>
                  <a:cubicBezTo>
                    <a:pt x="60" y="145"/>
                    <a:pt x="60" y="145"/>
                    <a:pt x="60" y="145"/>
                  </a:cubicBezTo>
                  <a:lnTo>
                    <a:pt x="67" y="149"/>
                  </a:lnTo>
                  <a:close/>
                  <a:moveTo>
                    <a:pt x="156" y="165"/>
                  </a:moveTo>
                  <a:cubicBezTo>
                    <a:pt x="156" y="165"/>
                    <a:pt x="156" y="165"/>
                    <a:pt x="156" y="165"/>
                  </a:cubicBezTo>
                  <a:cubicBezTo>
                    <a:pt x="156" y="149"/>
                    <a:pt x="156" y="149"/>
                    <a:pt x="156" y="149"/>
                  </a:cubicBezTo>
                  <a:cubicBezTo>
                    <a:pt x="156" y="149"/>
                    <a:pt x="156" y="149"/>
                    <a:pt x="156" y="149"/>
                  </a:cubicBezTo>
                  <a:lnTo>
                    <a:pt x="156" y="165"/>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Rectangle 30"/>
            <p:cNvSpPr>
              <a:spLocks noChangeAspect="1" noChangeArrowheads="1"/>
            </p:cNvSpPr>
            <p:nvPr/>
          </p:nvSpPr>
          <p:spPr bwMode="auto">
            <a:xfrm>
              <a:off x="4027" y="3540"/>
              <a:ext cx="576" cy="30"/>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endParaRPr>
            </a:p>
          </p:txBody>
        </p:sp>
        <p:grpSp>
          <p:nvGrpSpPr>
            <p:cNvPr id="31" name="Group 31"/>
            <p:cNvGrpSpPr>
              <a:grpSpLocks/>
            </p:cNvGrpSpPr>
            <p:nvPr/>
          </p:nvGrpSpPr>
          <p:grpSpPr bwMode="auto">
            <a:xfrm>
              <a:off x="4027" y="3008"/>
              <a:ext cx="399" cy="520"/>
              <a:chOff x="4027" y="3008"/>
              <a:chExt cx="399" cy="520"/>
            </a:xfrm>
          </p:grpSpPr>
          <p:sp>
            <p:nvSpPr>
              <p:cNvPr id="32" name="Oval 32"/>
              <p:cNvSpPr>
                <a:spLocks noChangeAspect="1" noChangeArrowheads="1"/>
              </p:cNvSpPr>
              <p:nvPr/>
            </p:nvSpPr>
            <p:spPr bwMode="auto">
              <a:xfrm>
                <a:off x="4103" y="3008"/>
                <a:ext cx="167" cy="167"/>
              </a:xfrm>
              <a:prstGeom prst="ellipse">
                <a:avLst/>
              </a:prstGeom>
              <a:solidFill>
                <a:srgbClr val="3E5E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33"/>
              <p:cNvSpPr>
                <a:spLocks noChangeAspect="1"/>
              </p:cNvSpPr>
              <p:nvPr/>
            </p:nvSpPr>
            <p:spPr bwMode="auto">
              <a:xfrm>
                <a:off x="4027" y="3194"/>
                <a:ext cx="399" cy="334"/>
              </a:xfrm>
              <a:custGeom>
                <a:avLst/>
                <a:gdLst>
                  <a:gd name="T0" fmla="*/ 9 w 200"/>
                  <a:gd name="T1" fmla="*/ 164 h 168"/>
                  <a:gd name="T2" fmla="*/ 27 w 200"/>
                  <a:gd name="T3" fmla="*/ 168 h 168"/>
                  <a:gd name="T4" fmla="*/ 65 w 200"/>
                  <a:gd name="T5" fmla="*/ 168 h 168"/>
                  <a:gd name="T6" fmla="*/ 65 w 200"/>
                  <a:gd name="T7" fmla="*/ 166 h 168"/>
                  <a:gd name="T8" fmla="*/ 70 w 200"/>
                  <a:gd name="T9" fmla="*/ 152 h 168"/>
                  <a:gd name="T10" fmla="*/ 72 w 200"/>
                  <a:gd name="T11" fmla="*/ 151 h 168"/>
                  <a:gd name="T12" fmla="*/ 74 w 200"/>
                  <a:gd name="T13" fmla="*/ 151 h 168"/>
                  <a:gd name="T14" fmla="*/ 79 w 200"/>
                  <a:gd name="T15" fmla="*/ 152 h 168"/>
                  <a:gd name="T16" fmla="*/ 92 w 200"/>
                  <a:gd name="T17" fmla="*/ 149 h 168"/>
                  <a:gd name="T18" fmla="*/ 94 w 200"/>
                  <a:gd name="T19" fmla="*/ 148 h 168"/>
                  <a:gd name="T20" fmla="*/ 96 w 200"/>
                  <a:gd name="T21" fmla="*/ 149 h 168"/>
                  <a:gd name="T22" fmla="*/ 97 w 200"/>
                  <a:gd name="T23" fmla="*/ 150 h 168"/>
                  <a:gd name="T24" fmla="*/ 80 w 200"/>
                  <a:gd name="T25" fmla="*/ 133 h 168"/>
                  <a:gd name="T26" fmla="*/ 27 w 200"/>
                  <a:gd name="T27" fmla="*/ 133 h 168"/>
                  <a:gd name="T28" fmla="*/ 27 w 200"/>
                  <a:gd name="T29" fmla="*/ 45 h 168"/>
                  <a:gd name="T30" fmla="*/ 31 w 200"/>
                  <a:gd name="T31" fmla="*/ 45 h 168"/>
                  <a:gd name="T32" fmla="*/ 31 w 200"/>
                  <a:gd name="T33" fmla="*/ 129 h 168"/>
                  <a:gd name="T34" fmla="*/ 80 w 200"/>
                  <a:gd name="T35" fmla="*/ 129 h 168"/>
                  <a:gd name="T36" fmla="*/ 102 w 200"/>
                  <a:gd name="T37" fmla="*/ 150 h 168"/>
                  <a:gd name="T38" fmla="*/ 101 w 200"/>
                  <a:gd name="T39" fmla="*/ 153 h 168"/>
                  <a:gd name="T40" fmla="*/ 104 w 200"/>
                  <a:gd name="T41" fmla="*/ 158 h 168"/>
                  <a:gd name="T42" fmla="*/ 118 w 200"/>
                  <a:gd name="T43" fmla="*/ 153 h 168"/>
                  <a:gd name="T44" fmla="*/ 118 w 200"/>
                  <a:gd name="T45" fmla="*/ 44 h 168"/>
                  <a:gd name="T46" fmla="*/ 122 w 200"/>
                  <a:gd name="T47" fmla="*/ 44 h 168"/>
                  <a:gd name="T48" fmla="*/ 122 w 200"/>
                  <a:gd name="T49" fmla="*/ 152 h 168"/>
                  <a:gd name="T50" fmla="*/ 153 w 200"/>
                  <a:gd name="T51" fmla="*/ 142 h 168"/>
                  <a:gd name="T52" fmla="*/ 170 w 200"/>
                  <a:gd name="T53" fmla="*/ 142 h 168"/>
                  <a:gd name="T54" fmla="*/ 195 w 200"/>
                  <a:gd name="T55" fmla="*/ 142 h 168"/>
                  <a:gd name="T56" fmla="*/ 200 w 200"/>
                  <a:gd name="T57" fmla="*/ 142 h 168"/>
                  <a:gd name="T58" fmla="*/ 193 w 200"/>
                  <a:gd name="T59" fmla="*/ 134 h 168"/>
                  <a:gd name="T60" fmla="*/ 134 w 200"/>
                  <a:gd name="T61" fmla="*/ 134 h 168"/>
                  <a:gd name="T62" fmla="*/ 124 w 200"/>
                  <a:gd name="T63" fmla="*/ 129 h 168"/>
                  <a:gd name="T64" fmla="*/ 133 w 200"/>
                  <a:gd name="T65" fmla="*/ 15 h 168"/>
                  <a:gd name="T66" fmla="*/ 108 w 200"/>
                  <a:gd name="T67" fmla="*/ 0 h 168"/>
                  <a:gd name="T68" fmla="*/ 101 w 200"/>
                  <a:gd name="T69" fmla="*/ 0 h 168"/>
                  <a:gd name="T70" fmla="*/ 88 w 200"/>
                  <a:gd name="T71" fmla="*/ 0 h 168"/>
                  <a:gd name="T72" fmla="*/ 73 w 200"/>
                  <a:gd name="T73" fmla="*/ 0 h 168"/>
                  <a:gd name="T74" fmla="*/ 54 w 200"/>
                  <a:gd name="T75" fmla="*/ 0 h 168"/>
                  <a:gd name="T76" fmla="*/ 34 w 200"/>
                  <a:gd name="T77" fmla="*/ 0 h 168"/>
                  <a:gd name="T78" fmla="*/ 0 w 200"/>
                  <a:gd name="T79" fmla="*/ 35 h 168"/>
                  <a:gd name="T80" fmla="*/ 0 w 200"/>
                  <a:gd name="T81" fmla="*/ 147 h 168"/>
                  <a:gd name="T82" fmla="*/ 9 w 200"/>
                  <a:gd name="T83" fmla="*/ 16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0" h="168">
                    <a:moveTo>
                      <a:pt x="9" y="164"/>
                    </a:moveTo>
                    <a:cubicBezTo>
                      <a:pt x="15" y="167"/>
                      <a:pt x="24" y="168"/>
                      <a:pt x="27" y="168"/>
                    </a:cubicBezTo>
                    <a:cubicBezTo>
                      <a:pt x="29" y="168"/>
                      <a:pt x="50" y="168"/>
                      <a:pt x="65" y="168"/>
                    </a:cubicBezTo>
                    <a:cubicBezTo>
                      <a:pt x="65" y="168"/>
                      <a:pt x="65" y="167"/>
                      <a:pt x="65" y="166"/>
                    </a:cubicBezTo>
                    <a:cubicBezTo>
                      <a:pt x="65" y="161"/>
                      <a:pt x="67" y="156"/>
                      <a:pt x="70" y="152"/>
                    </a:cubicBezTo>
                    <a:cubicBezTo>
                      <a:pt x="72" y="151"/>
                      <a:pt x="72" y="151"/>
                      <a:pt x="72" y="151"/>
                    </a:cubicBezTo>
                    <a:cubicBezTo>
                      <a:pt x="74" y="151"/>
                      <a:pt x="74" y="151"/>
                      <a:pt x="74" y="151"/>
                    </a:cubicBezTo>
                    <a:cubicBezTo>
                      <a:pt x="76" y="151"/>
                      <a:pt x="77" y="152"/>
                      <a:pt x="79" y="152"/>
                    </a:cubicBezTo>
                    <a:cubicBezTo>
                      <a:pt x="84" y="152"/>
                      <a:pt x="89" y="150"/>
                      <a:pt x="92" y="149"/>
                    </a:cubicBezTo>
                    <a:cubicBezTo>
                      <a:pt x="94" y="148"/>
                      <a:pt x="94" y="148"/>
                      <a:pt x="94" y="148"/>
                    </a:cubicBezTo>
                    <a:cubicBezTo>
                      <a:pt x="96" y="149"/>
                      <a:pt x="96" y="149"/>
                      <a:pt x="96" y="149"/>
                    </a:cubicBezTo>
                    <a:cubicBezTo>
                      <a:pt x="96" y="149"/>
                      <a:pt x="97" y="150"/>
                      <a:pt x="97" y="150"/>
                    </a:cubicBezTo>
                    <a:cubicBezTo>
                      <a:pt x="97" y="140"/>
                      <a:pt x="89" y="133"/>
                      <a:pt x="80" y="133"/>
                    </a:cubicBezTo>
                    <a:cubicBezTo>
                      <a:pt x="27" y="133"/>
                      <a:pt x="27" y="133"/>
                      <a:pt x="27" y="133"/>
                    </a:cubicBezTo>
                    <a:cubicBezTo>
                      <a:pt x="27" y="90"/>
                      <a:pt x="27" y="45"/>
                      <a:pt x="27" y="45"/>
                    </a:cubicBezTo>
                    <a:cubicBezTo>
                      <a:pt x="31" y="45"/>
                      <a:pt x="31" y="45"/>
                      <a:pt x="31" y="45"/>
                    </a:cubicBezTo>
                    <a:cubicBezTo>
                      <a:pt x="31" y="45"/>
                      <a:pt x="31" y="87"/>
                      <a:pt x="31" y="129"/>
                    </a:cubicBezTo>
                    <a:cubicBezTo>
                      <a:pt x="80" y="129"/>
                      <a:pt x="80" y="129"/>
                      <a:pt x="80" y="129"/>
                    </a:cubicBezTo>
                    <a:cubicBezTo>
                      <a:pt x="92" y="129"/>
                      <a:pt x="102" y="138"/>
                      <a:pt x="102" y="150"/>
                    </a:cubicBezTo>
                    <a:cubicBezTo>
                      <a:pt x="102" y="151"/>
                      <a:pt x="101" y="152"/>
                      <a:pt x="101" y="153"/>
                    </a:cubicBezTo>
                    <a:cubicBezTo>
                      <a:pt x="102" y="155"/>
                      <a:pt x="103" y="156"/>
                      <a:pt x="104" y="158"/>
                    </a:cubicBezTo>
                    <a:cubicBezTo>
                      <a:pt x="118" y="153"/>
                      <a:pt x="118" y="153"/>
                      <a:pt x="118" y="153"/>
                    </a:cubicBezTo>
                    <a:cubicBezTo>
                      <a:pt x="118" y="44"/>
                      <a:pt x="118" y="44"/>
                      <a:pt x="118" y="44"/>
                    </a:cubicBezTo>
                    <a:cubicBezTo>
                      <a:pt x="122" y="44"/>
                      <a:pt x="122" y="44"/>
                      <a:pt x="122" y="44"/>
                    </a:cubicBezTo>
                    <a:cubicBezTo>
                      <a:pt x="122" y="152"/>
                      <a:pt x="122" y="152"/>
                      <a:pt x="122" y="152"/>
                    </a:cubicBezTo>
                    <a:cubicBezTo>
                      <a:pt x="153" y="142"/>
                      <a:pt x="153" y="142"/>
                      <a:pt x="153" y="142"/>
                    </a:cubicBezTo>
                    <a:cubicBezTo>
                      <a:pt x="160" y="142"/>
                      <a:pt x="165" y="142"/>
                      <a:pt x="170" y="142"/>
                    </a:cubicBezTo>
                    <a:cubicBezTo>
                      <a:pt x="184" y="142"/>
                      <a:pt x="191" y="142"/>
                      <a:pt x="195" y="142"/>
                    </a:cubicBezTo>
                    <a:cubicBezTo>
                      <a:pt x="200" y="142"/>
                      <a:pt x="200" y="142"/>
                      <a:pt x="200" y="142"/>
                    </a:cubicBezTo>
                    <a:cubicBezTo>
                      <a:pt x="199" y="138"/>
                      <a:pt x="196" y="135"/>
                      <a:pt x="193" y="134"/>
                    </a:cubicBezTo>
                    <a:cubicBezTo>
                      <a:pt x="134" y="134"/>
                      <a:pt x="134" y="134"/>
                      <a:pt x="134" y="134"/>
                    </a:cubicBezTo>
                    <a:cubicBezTo>
                      <a:pt x="124" y="129"/>
                      <a:pt x="124" y="129"/>
                      <a:pt x="124" y="129"/>
                    </a:cubicBezTo>
                    <a:cubicBezTo>
                      <a:pt x="133" y="15"/>
                      <a:pt x="133" y="15"/>
                      <a:pt x="133" y="15"/>
                    </a:cubicBezTo>
                    <a:cubicBezTo>
                      <a:pt x="128" y="5"/>
                      <a:pt x="119" y="0"/>
                      <a:pt x="108" y="0"/>
                    </a:cubicBezTo>
                    <a:cubicBezTo>
                      <a:pt x="106" y="0"/>
                      <a:pt x="103" y="0"/>
                      <a:pt x="101" y="0"/>
                    </a:cubicBezTo>
                    <a:cubicBezTo>
                      <a:pt x="97" y="0"/>
                      <a:pt x="93" y="0"/>
                      <a:pt x="88" y="0"/>
                    </a:cubicBezTo>
                    <a:cubicBezTo>
                      <a:pt x="84" y="0"/>
                      <a:pt x="78" y="0"/>
                      <a:pt x="73" y="0"/>
                    </a:cubicBezTo>
                    <a:cubicBezTo>
                      <a:pt x="67" y="0"/>
                      <a:pt x="60" y="0"/>
                      <a:pt x="54" y="0"/>
                    </a:cubicBezTo>
                    <a:cubicBezTo>
                      <a:pt x="46" y="0"/>
                      <a:pt x="39" y="0"/>
                      <a:pt x="34" y="0"/>
                    </a:cubicBezTo>
                    <a:cubicBezTo>
                      <a:pt x="15" y="0"/>
                      <a:pt x="0" y="13"/>
                      <a:pt x="0" y="35"/>
                    </a:cubicBezTo>
                    <a:cubicBezTo>
                      <a:pt x="0" y="36"/>
                      <a:pt x="0" y="147"/>
                      <a:pt x="0" y="147"/>
                    </a:cubicBezTo>
                    <a:cubicBezTo>
                      <a:pt x="0" y="155"/>
                      <a:pt x="4" y="160"/>
                      <a:pt x="9" y="164"/>
                    </a:cubicBezTo>
                    <a:close/>
                  </a:path>
                </a:pathLst>
              </a:custGeom>
              <a:solidFill>
                <a:srgbClr val="3E5E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 name="円/楕円 2"/>
          <p:cNvSpPr/>
          <p:nvPr/>
        </p:nvSpPr>
        <p:spPr>
          <a:xfrm>
            <a:off x="7977336" y="3048387"/>
            <a:ext cx="1512168" cy="524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W2-40</a:t>
            </a:r>
            <a:r>
              <a:rPr kumimoji="1" lang="ja-JP" altLang="en-US" dirty="0" smtClean="0"/>
              <a:t>頁</a:t>
            </a:r>
            <a:endParaRPr kumimoji="1" lang="ja-JP" altLang="en-US" dirty="0"/>
          </a:p>
        </p:txBody>
      </p:sp>
      <p:sp>
        <p:nvSpPr>
          <p:cNvPr id="35" name="円/楕円 34"/>
          <p:cNvSpPr/>
          <p:nvPr/>
        </p:nvSpPr>
        <p:spPr>
          <a:xfrm>
            <a:off x="7977336" y="4129207"/>
            <a:ext cx="1512168" cy="524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W2-58</a:t>
            </a:r>
            <a:r>
              <a:rPr kumimoji="1" lang="ja-JP" altLang="en-US" dirty="0" smtClean="0"/>
              <a:t>頁</a:t>
            </a:r>
            <a:endParaRPr kumimoji="1" lang="ja-JP" altLang="en-US" dirty="0"/>
          </a:p>
        </p:txBody>
      </p:sp>
      <p:sp>
        <p:nvSpPr>
          <p:cNvPr id="36" name="円/楕円 35"/>
          <p:cNvSpPr/>
          <p:nvPr/>
        </p:nvSpPr>
        <p:spPr>
          <a:xfrm>
            <a:off x="7977336" y="4745774"/>
            <a:ext cx="1512168" cy="524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W2-80</a:t>
            </a:r>
            <a:r>
              <a:rPr kumimoji="1" lang="ja-JP" altLang="en-US" dirty="0" smtClean="0"/>
              <a:t>頁</a:t>
            </a:r>
            <a:endParaRPr kumimoji="1" lang="ja-JP" altLang="en-US" dirty="0"/>
          </a:p>
        </p:txBody>
      </p:sp>
      <p:sp>
        <p:nvSpPr>
          <p:cNvPr id="37" name="円/楕円 36"/>
          <p:cNvSpPr/>
          <p:nvPr/>
        </p:nvSpPr>
        <p:spPr>
          <a:xfrm>
            <a:off x="7977336" y="5861847"/>
            <a:ext cx="1512168" cy="524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W2-79</a:t>
            </a:r>
            <a:r>
              <a:rPr kumimoji="1" lang="ja-JP" altLang="en-US" dirty="0" smtClean="0"/>
              <a:t>頁</a:t>
            </a:r>
            <a:endParaRPr kumimoji="1" lang="ja-JP" altLang="en-US" dirty="0"/>
          </a:p>
        </p:txBody>
      </p:sp>
    </p:spTree>
    <p:extLst>
      <p:ext uri="{BB962C8B-B14F-4D97-AF65-F5344CB8AC3E}">
        <p14:creationId xmlns:p14="http://schemas.microsoft.com/office/powerpoint/2010/main" val="374619889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操作演習</a:t>
            </a:r>
            <a:r>
              <a:rPr lang="ja-JP" altLang="en-US" sz="2000" b="1" dirty="0">
                <a:solidFill>
                  <a:prstClr val="white"/>
                </a:solidFill>
                <a:latin typeface="HG丸ｺﾞｼｯｸM-PRO" pitchFamily="50" charset="-128"/>
                <a:ea typeface="HG丸ｺﾞｼｯｸM-PRO" pitchFamily="50" charset="-128"/>
              </a:rPr>
              <a:t>②（課題設定</a:t>
            </a:r>
            <a:r>
              <a:rPr lang="ja-JP" altLang="en-US" sz="2000" b="1" dirty="0" smtClean="0">
                <a:solidFill>
                  <a:prstClr val="white"/>
                </a:solidFill>
                <a:latin typeface="HG丸ｺﾞｼｯｸM-PRO" pitchFamily="50" charset="-128"/>
                <a:ea typeface="HG丸ｺﾞｼｯｸM-PRO" pitchFamily="50" charset="-128"/>
              </a:rPr>
              <a:t>）</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5" y="535978"/>
            <a:ext cx="9711529" cy="620539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o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457200" indent="-457200" fontAlgn="base">
              <a:buFont typeface="Wingdings" panose="05000000000000000000" pitchFamily="2" charset="2"/>
              <a:buChar char="n"/>
            </a:pPr>
            <a:r>
              <a:rPr lang="ja-JP" altLang="en-US" sz="2800" dirty="0" smtClean="0">
                <a:solidFill>
                  <a:schemeClr val="tx2"/>
                </a:solidFill>
              </a:rPr>
              <a:t>今回</a:t>
            </a:r>
            <a:r>
              <a:rPr lang="ja-JP" altLang="en-US" sz="2800" dirty="0">
                <a:solidFill>
                  <a:schemeClr val="tx2"/>
                </a:solidFill>
              </a:rPr>
              <a:t>から追加になった、下記の新機能を実際に使ってみましょう。（</a:t>
            </a:r>
            <a:r>
              <a:rPr lang="en-US" altLang="ja-JP" sz="2800" dirty="0">
                <a:solidFill>
                  <a:schemeClr val="tx2"/>
                </a:solidFill>
              </a:rPr>
              <a:t>15</a:t>
            </a:r>
            <a:r>
              <a:rPr lang="ja-JP" altLang="en-US" sz="2800" dirty="0">
                <a:solidFill>
                  <a:schemeClr val="tx2"/>
                </a:solidFill>
              </a:rPr>
              <a:t>分間）</a:t>
            </a:r>
            <a:endParaRPr lang="en-US" altLang="ja-JP" sz="2800" dirty="0">
              <a:solidFill>
                <a:schemeClr val="tx2"/>
              </a:solidFill>
            </a:endParaRPr>
          </a:p>
          <a:p>
            <a:pPr marL="0" indent="0" fontAlgn="base"/>
            <a:endParaRPr lang="en-US" altLang="ja-JP" sz="2800" dirty="0">
              <a:solidFill>
                <a:srgbClr val="FF0000"/>
              </a:solidFill>
            </a:endParaRPr>
          </a:p>
          <a:p>
            <a:pPr marL="563562" lvl="1" indent="0" fontAlgn="base"/>
            <a:endParaRPr lang="en-US" altLang="ja-JP" sz="2400" dirty="0" smtClean="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128</a:t>
            </a:fld>
            <a:endParaRPr kumimoji="1" lang="ja-JP" altLang="en-US" dirty="0"/>
          </a:p>
        </p:txBody>
      </p:sp>
      <p:grpSp>
        <p:nvGrpSpPr>
          <p:cNvPr id="2" name="グループ化 1"/>
          <p:cNvGrpSpPr/>
          <p:nvPr/>
        </p:nvGrpSpPr>
        <p:grpSpPr>
          <a:xfrm>
            <a:off x="1784917" y="1628800"/>
            <a:ext cx="6480451" cy="3961085"/>
            <a:chOff x="1712639" y="2708275"/>
            <a:chExt cx="6480451" cy="3961085"/>
          </a:xfrm>
        </p:grpSpPr>
        <p:grpSp>
          <p:nvGrpSpPr>
            <p:cNvPr id="8" name="Group 4"/>
            <p:cNvGrpSpPr>
              <a:grpSpLocks noChangeAspect="1"/>
            </p:cNvGrpSpPr>
            <p:nvPr/>
          </p:nvGrpSpPr>
          <p:grpSpPr bwMode="auto">
            <a:xfrm>
              <a:off x="1712914" y="2708275"/>
              <a:ext cx="6480176" cy="360363"/>
              <a:chOff x="1079" y="1071"/>
              <a:chExt cx="4082" cy="227"/>
            </a:xfrm>
          </p:grpSpPr>
          <p:sp>
            <p:nvSpPr>
              <p:cNvPr id="24" name="Rectangle 5"/>
              <p:cNvSpPr>
                <a:spLocks noChangeAspect="1" noChangeArrowheads="1"/>
              </p:cNvSpPr>
              <p:nvPr/>
            </p:nvSpPr>
            <p:spPr bwMode="gray">
              <a:xfrm>
                <a:off x="1306" y="1071"/>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a:t>施策反映した値をグラフに反映する</a:t>
                </a:r>
              </a:p>
            </p:txBody>
          </p:sp>
          <p:sp>
            <p:nvSpPr>
              <p:cNvPr id="25" name="Text Box 6"/>
              <p:cNvSpPr txBox="1">
                <a:spLocks noChangeAspect="1" noChangeArrowheads="1"/>
              </p:cNvSpPr>
              <p:nvPr/>
            </p:nvSpPr>
            <p:spPr bwMode="gray">
              <a:xfrm>
                <a:off x="1079" y="1071"/>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a:solidFill>
                      <a:srgbClr val="FFFFFF"/>
                    </a:solidFill>
                    <a:latin typeface="+mn-lt"/>
                    <a:ea typeface="+mn-ea"/>
                  </a:rPr>
                  <a:t>1</a:t>
                </a:r>
              </a:p>
            </p:txBody>
          </p:sp>
        </p:grpSp>
        <p:grpSp>
          <p:nvGrpSpPr>
            <p:cNvPr id="9" name="Group 7"/>
            <p:cNvGrpSpPr>
              <a:grpSpLocks noChangeAspect="1"/>
            </p:cNvGrpSpPr>
            <p:nvPr/>
          </p:nvGrpSpPr>
          <p:grpSpPr bwMode="auto">
            <a:xfrm>
              <a:off x="1712914" y="3429000"/>
              <a:ext cx="6480176" cy="360363"/>
              <a:chOff x="1079" y="1525"/>
              <a:chExt cx="4082" cy="227"/>
            </a:xfrm>
          </p:grpSpPr>
          <p:sp>
            <p:nvSpPr>
              <p:cNvPr id="20" name="Rectangle 8"/>
              <p:cNvSpPr>
                <a:spLocks noChangeAspect="1" noChangeArrowheads="1"/>
              </p:cNvSpPr>
              <p:nvPr/>
            </p:nvSpPr>
            <p:spPr bwMode="gray">
              <a:xfrm>
                <a:off x="1306" y="1525"/>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a:t>施策反映後に保険料額を計算する</a:t>
                </a:r>
              </a:p>
            </p:txBody>
          </p:sp>
          <p:sp>
            <p:nvSpPr>
              <p:cNvPr id="21" name="Text Box 9"/>
              <p:cNvSpPr txBox="1">
                <a:spLocks noChangeAspect="1" noChangeArrowheads="1"/>
              </p:cNvSpPr>
              <p:nvPr/>
            </p:nvSpPr>
            <p:spPr bwMode="gray">
              <a:xfrm>
                <a:off x="1079" y="1525"/>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a:solidFill>
                      <a:srgbClr val="FFFFFF"/>
                    </a:solidFill>
                    <a:latin typeface="+mn-lt"/>
                    <a:ea typeface="+mn-ea"/>
                  </a:rPr>
                  <a:t>2</a:t>
                </a:r>
              </a:p>
            </p:txBody>
          </p:sp>
        </p:grpSp>
        <p:grpSp>
          <p:nvGrpSpPr>
            <p:cNvPr id="10" name="Group 10"/>
            <p:cNvGrpSpPr>
              <a:grpSpLocks noChangeAspect="1"/>
            </p:cNvGrpSpPr>
            <p:nvPr/>
          </p:nvGrpSpPr>
          <p:grpSpPr bwMode="auto">
            <a:xfrm>
              <a:off x="1712913" y="4149725"/>
              <a:ext cx="6480175" cy="360363"/>
              <a:chOff x="1079" y="1979"/>
              <a:chExt cx="4082" cy="227"/>
            </a:xfrm>
          </p:grpSpPr>
          <p:sp>
            <p:nvSpPr>
              <p:cNvPr id="18" name="Rectangle 11"/>
              <p:cNvSpPr>
                <a:spLocks noChangeAspect="1" noChangeArrowheads="1"/>
              </p:cNvSpPr>
              <p:nvPr/>
            </p:nvSpPr>
            <p:spPr bwMode="gray">
              <a:xfrm>
                <a:off x="1306" y="1979"/>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a:t>参考情報の閲覧</a:t>
                </a:r>
              </a:p>
            </p:txBody>
          </p:sp>
          <p:sp>
            <p:nvSpPr>
              <p:cNvPr id="19" name="Text Box 12"/>
              <p:cNvSpPr txBox="1">
                <a:spLocks noChangeAspect="1" noChangeArrowheads="1"/>
              </p:cNvSpPr>
              <p:nvPr/>
            </p:nvSpPr>
            <p:spPr bwMode="gray">
              <a:xfrm>
                <a:off x="1079" y="1979"/>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a:solidFill>
                      <a:srgbClr val="FFFFFF"/>
                    </a:solidFill>
                    <a:latin typeface="+mn-lt"/>
                    <a:ea typeface="+mn-ea"/>
                  </a:rPr>
                  <a:t>3</a:t>
                </a:r>
              </a:p>
            </p:txBody>
          </p:sp>
        </p:grpSp>
        <p:grpSp>
          <p:nvGrpSpPr>
            <p:cNvPr id="11" name="Group 13"/>
            <p:cNvGrpSpPr>
              <a:grpSpLocks noChangeAspect="1"/>
            </p:cNvGrpSpPr>
            <p:nvPr/>
          </p:nvGrpSpPr>
          <p:grpSpPr bwMode="auto">
            <a:xfrm>
              <a:off x="1712913" y="4868863"/>
              <a:ext cx="6480175" cy="360363"/>
              <a:chOff x="1079" y="2432"/>
              <a:chExt cx="4082" cy="227"/>
            </a:xfrm>
          </p:grpSpPr>
          <p:sp>
            <p:nvSpPr>
              <p:cNvPr id="15" name="Rectangle 14"/>
              <p:cNvSpPr>
                <a:spLocks noChangeAspect="1" noChangeArrowheads="1"/>
              </p:cNvSpPr>
              <p:nvPr/>
            </p:nvSpPr>
            <p:spPr bwMode="gray">
              <a:xfrm>
                <a:off x="1306" y="2432"/>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a:t>総括表のダウンロード</a:t>
                </a:r>
              </a:p>
            </p:txBody>
          </p:sp>
          <p:sp>
            <p:nvSpPr>
              <p:cNvPr id="17" name="Text Box 15"/>
              <p:cNvSpPr txBox="1">
                <a:spLocks noChangeAspect="1" noChangeArrowheads="1"/>
              </p:cNvSpPr>
              <p:nvPr/>
            </p:nvSpPr>
            <p:spPr bwMode="gray">
              <a:xfrm>
                <a:off x="1079" y="2432"/>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a:solidFill>
                      <a:srgbClr val="FFFFFF"/>
                    </a:solidFill>
                    <a:latin typeface="+mn-lt"/>
                    <a:ea typeface="+mn-ea"/>
                  </a:rPr>
                  <a:t>4</a:t>
                </a:r>
              </a:p>
            </p:txBody>
          </p:sp>
        </p:grpSp>
        <p:grpSp>
          <p:nvGrpSpPr>
            <p:cNvPr id="12" name="Group 16"/>
            <p:cNvGrpSpPr>
              <a:grpSpLocks noChangeAspect="1"/>
            </p:cNvGrpSpPr>
            <p:nvPr/>
          </p:nvGrpSpPr>
          <p:grpSpPr bwMode="auto">
            <a:xfrm>
              <a:off x="1712913" y="5589588"/>
              <a:ext cx="6480175" cy="360363"/>
              <a:chOff x="1079" y="2886"/>
              <a:chExt cx="4082" cy="227"/>
            </a:xfrm>
          </p:grpSpPr>
          <p:sp>
            <p:nvSpPr>
              <p:cNvPr id="13" name="Rectangle 17"/>
              <p:cNvSpPr>
                <a:spLocks noChangeAspect="1" noChangeArrowheads="1"/>
              </p:cNvSpPr>
              <p:nvPr/>
            </p:nvSpPr>
            <p:spPr bwMode="gray">
              <a:xfrm>
                <a:off x="1306" y="2886"/>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a:t>施策反映の経緯の記入</a:t>
                </a:r>
              </a:p>
            </p:txBody>
          </p:sp>
          <p:sp>
            <p:nvSpPr>
              <p:cNvPr id="14" name="Text Box 18"/>
              <p:cNvSpPr txBox="1">
                <a:spLocks noChangeAspect="1" noChangeArrowheads="1"/>
              </p:cNvSpPr>
              <p:nvPr/>
            </p:nvSpPr>
            <p:spPr bwMode="gray">
              <a:xfrm>
                <a:off x="1079" y="2886"/>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dirty="0">
                    <a:solidFill>
                      <a:srgbClr val="FFFFFF"/>
                    </a:solidFill>
                    <a:latin typeface="+mn-lt"/>
                    <a:ea typeface="+mn-ea"/>
                  </a:rPr>
                  <a:t>5</a:t>
                </a:r>
              </a:p>
            </p:txBody>
          </p:sp>
        </p:grpSp>
        <p:sp>
          <p:nvSpPr>
            <p:cNvPr id="26" name="Rectangle 17"/>
            <p:cNvSpPr>
              <a:spLocks noChangeAspect="1" noChangeArrowheads="1"/>
            </p:cNvSpPr>
            <p:nvPr/>
          </p:nvSpPr>
          <p:spPr bwMode="gray">
            <a:xfrm>
              <a:off x="2073002" y="6308997"/>
              <a:ext cx="6119813" cy="360363"/>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smtClean="0"/>
                <a:t>推計値に対するワーニングチェックの実施</a:t>
              </a:r>
              <a:endParaRPr lang="ja-JP" altLang="en-US" sz="2200" dirty="0"/>
            </a:p>
          </p:txBody>
        </p:sp>
        <p:sp>
          <p:nvSpPr>
            <p:cNvPr id="27" name="Text Box 18"/>
            <p:cNvSpPr txBox="1">
              <a:spLocks noChangeAspect="1" noChangeArrowheads="1"/>
            </p:cNvSpPr>
            <p:nvPr/>
          </p:nvSpPr>
          <p:spPr bwMode="gray">
            <a:xfrm>
              <a:off x="1712639" y="6308997"/>
              <a:ext cx="360363" cy="360363"/>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dirty="0">
                  <a:solidFill>
                    <a:srgbClr val="FFFFFF"/>
                  </a:solidFill>
                  <a:latin typeface="+mn-lt"/>
                  <a:ea typeface="+mn-ea"/>
                </a:rPr>
                <a:t>6</a:t>
              </a:r>
            </a:p>
          </p:txBody>
        </p:sp>
      </p:grpSp>
      <p:sp>
        <p:nvSpPr>
          <p:cNvPr id="30" name="Rectangle 17"/>
          <p:cNvSpPr>
            <a:spLocks noChangeAspect="1" noChangeArrowheads="1"/>
          </p:cNvSpPr>
          <p:nvPr/>
        </p:nvSpPr>
        <p:spPr bwMode="gray">
          <a:xfrm>
            <a:off x="2145281" y="5960397"/>
            <a:ext cx="6119813" cy="360363"/>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en-US" altLang="ja-JP" sz="2200" dirty="0"/>
              <a:t>Excel</a:t>
            </a:r>
            <a:r>
              <a:rPr lang="ja-JP" altLang="en-US" sz="2200" dirty="0"/>
              <a:t>等外部ファイルへコピー・</a:t>
            </a:r>
            <a:r>
              <a:rPr lang="ja-JP" altLang="en-US" sz="2200" dirty="0" smtClean="0"/>
              <a:t>貼り付け</a:t>
            </a:r>
            <a:endParaRPr lang="ja-JP" altLang="en-US" sz="2200" dirty="0"/>
          </a:p>
        </p:txBody>
      </p:sp>
      <p:sp>
        <p:nvSpPr>
          <p:cNvPr id="31" name="Text Box 18"/>
          <p:cNvSpPr txBox="1">
            <a:spLocks noChangeAspect="1" noChangeArrowheads="1"/>
          </p:cNvSpPr>
          <p:nvPr/>
        </p:nvSpPr>
        <p:spPr bwMode="gray">
          <a:xfrm>
            <a:off x="1784918" y="5960397"/>
            <a:ext cx="360363" cy="360363"/>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dirty="0">
                <a:solidFill>
                  <a:srgbClr val="FFFFFF"/>
                </a:solidFill>
                <a:latin typeface="+mn-lt"/>
                <a:ea typeface="+mn-ea"/>
              </a:rPr>
              <a:t>7</a:t>
            </a:r>
          </a:p>
        </p:txBody>
      </p:sp>
    </p:spTree>
    <p:extLst>
      <p:ext uri="{BB962C8B-B14F-4D97-AF65-F5344CB8AC3E}">
        <p14:creationId xmlns:p14="http://schemas.microsoft.com/office/powerpoint/2010/main" val="287477361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操作演習</a:t>
            </a:r>
            <a:r>
              <a:rPr lang="ja-JP" altLang="en-US" sz="2000" b="1" dirty="0">
                <a:solidFill>
                  <a:prstClr val="white"/>
                </a:solidFill>
                <a:latin typeface="HG丸ｺﾞｼｯｸM-PRO" pitchFamily="50" charset="-128"/>
                <a:ea typeface="HG丸ｺﾞｼｯｸM-PRO" pitchFamily="50" charset="-128"/>
              </a:rPr>
              <a:t>②</a:t>
            </a:r>
            <a:r>
              <a:rPr lang="ja-JP" altLang="en-US" sz="2000" b="1" dirty="0" smtClean="0">
                <a:solidFill>
                  <a:prstClr val="white"/>
                </a:solidFill>
                <a:latin typeface="HG丸ｺﾞｼｯｸM-PRO" pitchFamily="50" charset="-128"/>
                <a:ea typeface="HG丸ｺﾞｼｯｸM-PRO" pitchFamily="50" charset="-128"/>
              </a:rPr>
              <a:t>（実演）</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607987"/>
            <a:ext cx="9711529" cy="5917357"/>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oAutofit/>
          </a:bodyPr>
          <a:lstStyle>
            <a:defPPr>
              <a:defRPr lang="ja-JP"/>
            </a:defPPr>
            <a:lvl1pPr indent="0" defTabSz="912813" eaLnBrk="0" fontAlgn="base" hangingPunct="0">
              <a:defRPr sz="2800">
                <a:latin typeface="Arial" charset="0"/>
                <a:ea typeface="ＭＳ Ｐゴシック" charset="-128"/>
              </a:defRPr>
            </a:lvl1pPr>
            <a:lvl2pPr marL="742950" indent="-285750" defTabSz="912813" eaLnBrk="0" hangingPunct="0">
              <a:defRPr>
                <a:latin typeface="Arial" charset="0"/>
                <a:ea typeface="ＭＳ Ｐゴシック" charset="-128"/>
              </a:defRPr>
            </a:lvl2pPr>
            <a:lvl3pPr marL="1143000" indent="-228600" defTabSz="912813" eaLnBrk="0" hangingPunct="0">
              <a:defRPr>
                <a:latin typeface="Arial" charset="0"/>
                <a:ea typeface="ＭＳ Ｐゴシック" charset="-128"/>
              </a:defRPr>
            </a:lvl3pPr>
            <a:lvl4pPr marL="1600200" indent="-228600" defTabSz="912813" eaLnBrk="0" hangingPunct="0">
              <a:defRPr>
                <a:latin typeface="Arial" charset="0"/>
                <a:ea typeface="ＭＳ Ｐゴシック" charset="-128"/>
              </a:defRPr>
            </a:lvl4pPr>
            <a:lvl5pPr marL="2057400" indent="-228600" defTabSz="912813" eaLnBrk="0" hangingPunct="0">
              <a:defRPr>
                <a:latin typeface="Arial" charset="0"/>
                <a:ea typeface="ＭＳ Ｐゴシック" charset="-128"/>
              </a:defRPr>
            </a:lvl5pPr>
            <a:lvl6pPr marL="2514600" indent="-228600" defTabSz="912813" eaLnBrk="0" fontAlgn="base" hangingPunct="0">
              <a:spcBef>
                <a:spcPct val="0"/>
              </a:spcBef>
              <a:spcAft>
                <a:spcPct val="0"/>
              </a:spcAft>
              <a:defRPr>
                <a:latin typeface="Arial" charset="0"/>
                <a:ea typeface="ＭＳ Ｐゴシック" charset="-128"/>
              </a:defRPr>
            </a:lvl6pPr>
            <a:lvl7pPr marL="2971800" indent="-228600" defTabSz="912813" eaLnBrk="0" fontAlgn="base" hangingPunct="0">
              <a:spcBef>
                <a:spcPct val="0"/>
              </a:spcBef>
              <a:spcAft>
                <a:spcPct val="0"/>
              </a:spcAft>
              <a:defRPr>
                <a:latin typeface="Arial" charset="0"/>
                <a:ea typeface="ＭＳ Ｐゴシック" charset="-128"/>
              </a:defRPr>
            </a:lvl7pPr>
            <a:lvl8pPr marL="3429000" indent="-228600" defTabSz="912813" eaLnBrk="0" fontAlgn="base" hangingPunct="0">
              <a:spcBef>
                <a:spcPct val="0"/>
              </a:spcBef>
              <a:spcAft>
                <a:spcPct val="0"/>
              </a:spcAft>
              <a:defRPr>
                <a:latin typeface="Arial" charset="0"/>
                <a:ea typeface="ＭＳ Ｐゴシック" charset="-128"/>
              </a:defRPr>
            </a:lvl8pPr>
            <a:lvl9pPr marL="3886200" indent="-228600" defTabSz="912813" eaLnBrk="0" fontAlgn="base" hangingPunct="0">
              <a:spcBef>
                <a:spcPct val="0"/>
              </a:spcBef>
              <a:spcAft>
                <a:spcPct val="0"/>
              </a:spcAft>
              <a:defRPr>
                <a:latin typeface="Arial" charset="0"/>
                <a:ea typeface="ＭＳ Ｐゴシック" charset="-128"/>
              </a:defRPr>
            </a:lvl9pPr>
          </a:lstStyle>
          <a:p>
            <a:endParaRPr lang="en-US" altLang="ja-JP" dirty="0"/>
          </a:p>
          <a:p>
            <a:pPr marL="457200" indent="-457200">
              <a:buFont typeface="Wingdings" panose="05000000000000000000" pitchFamily="2" charset="2"/>
              <a:buChar char="n"/>
            </a:pPr>
            <a:endParaRPr lang="en-US" altLang="ja-JP" dirty="0" smtClean="0">
              <a:solidFill>
                <a:schemeClr val="tx2"/>
              </a:solidFill>
            </a:endParaRPr>
          </a:p>
          <a:p>
            <a:pPr marL="457200" indent="-457200">
              <a:buFont typeface="Wingdings" panose="05000000000000000000" pitchFamily="2" charset="2"/>
              <a:buChar char="n"/>
            </a:pPr>
            <a:endParaRPr lang="en-US" altLang="ja-JP" dirty="0">
              <a:solidFill>
                <a:schemeClr val="tx2"/>
              </a:solidFill>
            </a:endParaRPr>
          </a:p>
          <a:p>
            <a:pPr marL="457200" indent="-457200">
              <a:buFont typeface="Wingdings" panose="05000000000000000000" pitchFamily="2" charset="2"/>
              <a:buChar char="n"/>
            </a:pPr>
            <a:endParaRPr lang="en-US" altLang="ja-JP" dirty="0" smtClean="0">
              <a:solidFill>
                <a:schemeClr val="tx2"/>
              </a:solidFill>
            </a:endParaRPr>
          </a:p>
          <a:p>
            <a:pPr algn="ctr"/>
            <a:r>
              <a:rPr lang="en-US" altLang="ja-JP" sz="8800" dirty="0" smtClean="0">
                <a:solidFill>
                  <a:schemeClr val="tx2"/>
                </a:solidFill>
              </a:rPr>
              <a:t>~</a:t>
            </a:r>
            <a:r>
              <a:rPr lang="ja-JP" altLang="en-US" sz="8800" dirty="0" smtClean="0">
                <a:solidFill>
                  <a:schemeClr val="tx2"/>
                </a:solidFill>
              </a:rPr>
              <a:t>実演</a:t>
            </a:r>
            <a:r>
              <a:rPr lang="en-US" altLang="ja-JP" sz="8800" dirty="0" smtClean="0">
                <a:solidFill>
                  <a:schemeClr val="tx2"/>
                </a:solidFill>
              </a:rPr>
              <a:t>~</a:t>
            </a:r>
          </a:p>
          <a:p>
            <a:pPr algn="ctr"/>
            <a:endParaRPr lang="en-US" altLang="ja-JP" sz="6000" dirty="0" smtClean="0">
              <a:solidFill>
                <a:schemeClr val="tx2"/>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129</a:t>
            </a:fld>
            <a:endParaRPr kumimoji="1" lang="ja-JP" altLang="en-US" dirty="0"/>
          </a:p>
        </p:txBody>
      </p:sp>
    </p:spTree>
    <p:extLst>
      <p:ext uri="{BB962C8B-B14F-4D97-AF65-F5344CB8AC3E}">
        <p14:creationId xmlns:p14="http://schemas.microsoft.com/office/powerpoint/2010/main" val="3071051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a:t>
            </a:r>
            <a:r>
              <a:rPr lang="ja-JP" altLang="en-US" sz="2000" b="1" dirty="0" smtClean="0">
                <a:solidFill>
                  <a:prstClr val="white"/>
                </a:solidFill>
                <a:latin typeface="HG丸ｺﾞｼｯｸM-PRO" pitchFamily="50" charset="-128"/>
                <a:ea typeface="HG丸ｺﾞｼｯｸM-PRO" pitchFamily="50" charset="-128"/>
              </a:rPr>
              <a:t>推計</a:t>
            </a:r>
            <a:r>
              <a:rPr lang="ja-JP" altLang="en-US" sz="2000" b="1" dirty="0">
                <a:solidFill>
                  <a:prstClr val="white"/>
                </a:solidFill>
                <a:latin typeface="HG丸ｺﾞｼｯｸM-PRO" pitchFamily="50" charset="-128"/>
                <a:ea typeface="HG丸ｺﾞｼｯｸM-PRO" pitchFamily="50" charset="-128"/>
              </a:rPr>
              <a:t>の</a:t>
            </a:r>
            <a:r>
              <a:rPr lang="ja-JP" altLang="en-US" sz="2000" b="1" dirty="0" smtClean="0">
                <a:solidFill>
                  <a:prstClr val="white"/>
                </a:solidFill>
                <a:latin typeface="HG丸ｺﾞｼｯｸM-PRO" pitchFamily="50" charset="-128"/>
                <a:ea typeface="HG丸ｺﾞｼｯｸM-PRO" pitchFamily="50" charset="-128"/>
              </a:rPr>
              <a:t>流れ</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22467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z="2000" dirty="0" smtClean="0"/>
              <a:t>将来推計の全体の流れを以下に示します。</a:t>
            </a:r>
            <a:endParaRPr lang="en-US" altLang="ja-JP" sz="2000" dirty="0" smtClean="0"/>
          </a:p>
          <a:p>
            <a:pPr marL="0" lvl="1" indent="0"/>
            <a:r>
              <a:rPr lang="ja-JP" altLang="en-US" sz="2000" dirty="0" smtClean="0"/>
              <a:t>　</a:t>
            </a:r>
            <a:r>
              <a:rPr lang="ja-JP" altLang="en-US" sz="2000" dirty="0" smtClean="0">
                <a:solidFill>
                  <a:srgbClr val="FF0000"/>
                </a:solidFill>
              </a:rPr>
              <a:t>①実績及び推計方法の設定</a:t>
            </a:r>
            <a:endParaRPr lang="en-US" altLang="ja-JP" sz="2000" dirty="0" smtClean="0">
              <a:solidFill>
                <a:srgbClr val="FF0000"/>
              </a:solidFill>
            </a:endParaRPr>
          </a:p>
          <a:p>
            <a:pPr marL="0" lvl="1" indent="0"/>
            <a:r>
              <a:rPr lang="ja-JP" altLang="en-US" sz="2000" dirty="0" smtClean="0"/>
              <a:t>　②認定者数の施策反映</a:t>
            </a:r>
            <a:endParaRPr lang="en-US" altLang="ja-JP" sz="2000" dirty="0" smtClean="0"/>
          </a:p>
          <a:p>
            <a:pPr marL="0" lvl="1" indent="0"/>
            <a:r>
              <a:rPr lang="ja-JP" altLang="en-US" sz="2000" dirty="0" smtClean="0"/>
              <a:t>　③施設・居住系サービス利用者数の施策反映</a:t>
            </a:r>
            <a:endParaRPr lang="en-US" altLang="ja-JP" sz="2000" dirty="0" smtClean="0"/>
          </a:p>
          <a:p>
            <a:pPr marL="0" lvl="1" indent="0"/>
            <a:r>
              <a:rPr lang="ja-JP" altLang="en-US" sz="2000" dirty="0" smtClean="0"/>
              <a:t>　④在宅サービスの利用者数の施策反映</a:t>
            </a:r>
            <a:endParaRPr lang="en-US" altLang="ja-JP" sz="2000" dirty="0" smtClean="0"/>
          </a:p>
          <a:p>
            <a:pPr marL="0" lvl="1" indent="0"/>
            <a:r>
              <a:rPr lang="ja-JP" altLang="en-US" sz="2000" dirty="0" smtClean="0"/>
              <a:t>　⑤保険料額の算定</a:t>
            </a:r>
            <a:endParaRPr lang="en-US" altLang="ja-JP" sz="2000" dirty="0" smtClean="0"/>
          </a:p>
          <a:p>
            <a:pPr marL="0" lvl="1" indent="0"/>
            <a:r>
              <a:rPr lang="ja-JP" altLang="en-US" sz="2000" dirty="0" smtClean="0"/>
              <a:t>　⑥推計結果概要の確認</a:t>
            </a:r>
            <a:endParaRPr lang="ja-JP" altLang="en-US" sz="24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13</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3662440442"/>
              </p:ext>
            </p:extLst>
          </p:nvPr>
        </p:nvGraphicFramePr>
        <p:xfrm>
          <a:off x="200472" y="2996953"/>
          <a:ext cx="9483498" cy="3603795"/>
        </p:xfrm>
        <a:graphic>
          <a:graphicData uri="http://schemas.openxmlformats.org/drawingml/2006/table">
            <a:tbl>
              <a:tblPr firstRow="1" bandRow="1">
                <a:tableStyleId>{2D5ABB26-0587-4C30-8999-92F81FD0307C}</a:tableStyleId>
              </a:tblPr>
              <a:tblGrid>
                <a:gridCol w="4873945"/>
                <a:gridCol w="4609553"/>
              </a:tblGrid>
              <a:tr h="432896">
                <a:tc rowSpan="3">
                  <a:txBody>
                    <a:bodyPr/>
                    <a:lstStyle/>
                    <a:p>
                      <a:r>
                        <a:rPr kumimoji="1" lang="ja-JP" altLang="en-US" dirty="0" smtClean="0"/>
                        <a:t>①実績及び推計方法の設定</a:t>
                      </a:r>
                      <a:endParaRPr kumimoji="1" lang="ja-JP" altLang="en-US" dirty="0"/>
                    </a:p>
                  </a:txBody>
                  <a:tcPr>
                    <a:solidFill>
                      <a:schemeClr val="accent1">
                        <a:lumMod val="20000"/>
                        <a:lumOff val="80000"/>
                      </a:schemeClr>
                    </a:solidFill>
                  </a:tcPr>
                </a:tc>
                <a:tc>
                  <a:txBody>
                    <a:bodyPr/>
                    <a:lstStyle/>
                    <a:p>
                      <a:endParaRPr kumimoji="1" lang="ja-JP" altLang="en-US" dirty="0"/>
                    </a:p>
                  </a:txBody>
                  <a:tcPr/>
                </a:tc>
              </a:tr>
              <a:tr h="1387636">
                <a:tc vMerge="1">
                  <a:txBody>
                    <a:bodyPr/>
                    <a:lstStyle/>
                    <a:p>
                      <a:endParaRPr kumimoji="1" lang="ja-JP" altLang="en-US" dirty="0"/>
                    </a:p>
                  </a:txBody>
                  <a:tcPr/>
                </a:tc>
                <a:tc>
                  <a:txBody>
                    <a:bodyPr/>
                    <a:lstStyle/>
                    <a:p>
                      <a:r>
                        <a:rPr kumimoji="1" lang="ja-JP" altLang="en-US" dirty="0" smtClean="0"/>
                        <a:t>将来推計を開始すると最初に表示される画面です。</a:t>
                      </a:r>
                      <a:endParaRPr kumimoji="1" lang="en-US" altLang="ja-JP" dirty="0" smtClean="0"/>
                    </a:p>
                    <a:p>
                      <a:r>
                        <a:rPr kumimoji="1" lang="ja-JP" altLang="en-US" dirty="0" smtClean="0"/>
                        <a:t>自然体推計に用いる各種実績データや設定内容を確認・変更することができます。</a:t>
                      </a:r>
                    </a:p>
                    <a:p>
                      <a:endParaRPr kumimoji="1" lang="ja-JP" altLang="en-US" dirty="0"/>
                    </a:p>
                  </a:txBody>
                  <a:tcPr/>
                </a:tc>
              </a:tr>
              <a:tr h="1707859">
                <a:tc vMerge="1">
                  <a:txBody>
                    <a:bodyPr/>
                    <a:lstStyle/>
                    <a:p>
                      <a:endParaRPr kumimoji="1" lang="ja-JP" altLang="en-US" dirty="0"/>
                    </a:p>
                  </a:txBody>
                  <a:tcPr/>
                </a:tc>
                <a:tc>
                  <a:txBody>
                    <a:bodyPr/>
                    <a:lstStyle/>
                    <a:p>
                      <a:r>
                        <a:rPr kumimoji="1" lang="ja-JP" altLang="en-US" dirty="0" smtClean="0"/>
                        <a:t>主な目的</a:t>
                      </a:r>
                    </a:p>
                    <a:p>
                      <a:pPr marL="173038" indent="-173038">
                        <a:buFont typeface="Arial" panose="020B0604020202020204" pitchFamily="34" charset="0"/>
                        <a:buChar char="•"/>
                      </a:pPr>
                      <a:r>
                        <a:rPr kumimoji="1" lang="ja-JP" altLang="en-US" dirty="0" smtClean="0"/>
                        <a:t>総人口、被保険者数の実績、推計値の確認</a:t>
                      </a:r>
                    </a:p>
                    <a:p>
                      <a:pPr marL="173038" indent="-173038">
                        <a:buFont typeface="Arial" panose="020B0604020202020204" pitchFamily="34" charset="0"/>
                        <a:buChar char="•"/>
                      </a:pPr>
                      <a:r>
                        <a:rPr kumimoji="1" lang="ja-JP" altLang="en-US" dirty="0" smtClean="0"/>
                        <a:t>自然体推計に用いる実績値と変化量の設定</a:t>
                      </a:r>
                    </a:p>
                    <a:p>
                      <a:pPr marL="173038" indent="-173038">
                        <a:buFont typeface="Arial" panose="020B0604020202020204" pitchFamily="34" charset="0"/>
                        <a:buChar char="•"/>
                      </a:pPr>
                      <a:r>
                        <a:rPr kumimoji="1" lang="ja-JP" altLang="en-US" dirty="0" smtClean="0"/>
                        <a:t>自然体推計値の算出</a:t>
                      </a:r>
                    </a:p>
                    <a:p>
                      <a:endParaRPr kumimoji="1" lang="ja-JP" altLang="en-US" dirty="0"/>
                    </a:p>
                  </a:txBody>
                  <a:tcPr/>
                </a:tc>
              </a:tr>
            </a:tbl>
          </a:graphicData>
        </a:graphic>
      </p:graphicFrame>
      <p:pic>
        <p:nvPicPr>
          <p:cNvPr id="2049" name="図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22" y="3570837"/>
            <a:ext cx="4752000" cy="2854619"/>
          </a:xfrm>
          <a:prstGeom prst="rect">
            <a:avLst/>
          </a:prstGeom>
          <a:noFill/>
          <a:extLst>
            <a:ext uri="{909E8E84-426E-40DD-AFC4-6F175D3DCCD1}">
              <a14:hiddenFill xmlns:a14="http://schemas.microsoft.com/office/drawing/2010/main">
                <a:solidFill>
                  <a:srgbClr val="FFFFFF"/>
                </a:solidFill>
              </a14:hiddenFill>
            </a:ext>
          </a:extLst>
        </p:spPr>
      </p:pic>
      <p:sp>
        <p:nvSpPr>
          <p:cNvPr id="13" name="角丸四角形 12"/>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W2-2</a:t>
            </a:r>
            <a:r>
              <a:rPr lang="ja-JP" altLang="en-US" sz="1400" dirty="0" smtClean="0"/>
              <a:t>ページ</a:t>
            </a:r>
            <a:endParaRPr lang="en-US" altLang="ja-JP" sz="1400" dirty="0" smtClean="0"/>
          </a:p>
        </p:txBody>
      </p:sp>
    </p:spTree>
    <p:extLst>
      <p:ext uri="{BB962C8B-B14F-4D97-AF65-F5344CB8AC3E}">
        <p14:creationId xmlns:p14="http://schemas.microsoft.com/office/powerpoint/2010/main" val="40217869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操作演習②</a:t>
            </a:r>
            <a:r>
              <a:rPr lang="ja-JP" altLang="en-US" sz="2000" b="1" dirty="0">
                <a:solidFill>
                  <a:prstClr val="white"/>
                </a:solidFill>
                <a:latin typeface="HG丸ｺﾞｼｯｸM-PRO" pitchFamily="50" charset="-128"/>
                <a:ea typeface="HG丸ｺﾞｼｯｸM-PRO" pitchFamily="50" charset="-128"/>
              </a:rPr>
              <a:t>（参照マニュアルページ</a:t>
            </a:r>
            <a:r>
              <a:rPr lang="ja-JP" altLang="en-US" sz="2000" b="1" dirty="0" smtClean="0">
                <a:solidFill>
                  <a:prstClr val="white"/>
                </a:solidFill>
                <a:latin typeface="HG丸ｺﾞｼｯｸM-PRO" pitchFamily="50" charset="-128"/>
                <a:ea typeface="HG丸ｺﾞｼｯｸM-PRO" pitchFamily="50" charset="-128"/>
              </a:rPr>
              <a:t>）</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5" y="535978"/>
            <a:ext cx="9711529" cy="620539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o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457200" indent="-457200" fontAlgn="base">
              <a:buFont typeface="Wingdings" panose="05000000000000000000" pitchFamily="2" charset="2"/>
              <a:buChar char="n"/>
            </a:pPr>
            <a:r>
              <a:rPr lang="ja-JP" altLang="en-US" sz="2800" dirty="0" smtClean="0">
                <a:solidFill>
                  <a:schemeClr val="tx2"/>
                </a:solidFill>
              </a:rPr>
              <a:t>今回</a:t>
            </a:r>
            <a:r>
              <a:rPr lang="ja-JP" altLang="en-US" sz="2800" dirty="0">
                <a:solidFill>
                  <a:schemeClr val="tx2"/>
                </a:solidFill>
              </a:rPr>
              <a:t>から追加になった、下記の新機能を実際に使ってみましょう。（</a:t>
            </a:r>
            <a:r>
              <a:rPr lang="en-US" altLang="ja-JP" sz="2800" dirty="0">
                <a:solidFill>
                  <a:schemeClr val="tx2"/>
                </a:solidFill>
              </a:rPr>
              <a:t>15</a:t>
            </a:r>
            <a:r>
              <a:rPr lang="ja-JP" altLang="en-US" sz="2800" dirty="0">
                <a:solidFill>
                  <a:schemeClr val="tx2"/>
                </a:solidFill>
              </a:rPr>
              <a:t>分間）</a:t>
            </a:r>
            <a:endParaRPr lang="en-US" altLang="ja-JP" sz="2800" dirty="0">
              <a:solidFill>
                <a:schemeClr val="tx2"/>
              </a:solidFill>
            </a:endParaRPr>
          </a:p>
          <a:p>
            <a:pPr marL="0" indent="0" fontAlgn="base"/>
            <a:endParaRPr lang="en-US" altLang="ja-JP" sz="2800" dirty="0">
              <a:solidFill>
                <a:srgbClr val="FF0000"/>
              </a:solidFill>
            </a:endParaRPr>
          </a:p>
          <a:p>
            <a:pPr marL="563562" lvl="1" indent="0" fontAlgn="base"/>
            <a:endParaRPr lang="en-US" altLang="ja-JP" sz="2400" dirty="0" smtClean="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130</a:t>
            </a:fld>
            <a:endParaRPr kumimoji="1" lang="ja-JP" altLang="en-US" dirty="0"/>
          </a:p>
        </p:txBody>
      </p:sp>
      <p:grpSp>
        <p:nvGrpSpPr>
          <p:cNvPr id="2" name="グループ化 1"/>
          <p:cNvGrpSpPr/>
          <p:nvPr/>
        </p:nvGrpSpPr>
        <p:grpSpPr>
          <a:xfrm>
            <a:off x="1784917" y="1628800"/>
            <a:ext cx="6480451" cy="3961085"/>
            <a:chOff x="1712639" y="2708275"/>
            <a:chExt cx="6480451" cy="3961085"/>
          </a:xfrm>
        </p:grpSpPr>
        <p:grpSp>
          <p:nvGrpSpPr>
            <p:cNvPr id="8" name="Group 4"/>
            <p:cNvGrpSpPr>
              <a:grpSpLocks noChangeAspect="1"/>
            </p:cNvGrpSpPr>
            <p:nvPr/>
          </p:nvGrpSpPr>
          <p:grpSpPr bwMode="auto">
            <a:xfrm>
              <a:off x="1712914" y="2708275"/>
              <a:ext cx="6480176" cy="360363"/>
              <a:chOff x="1079" y="1071"/>
              <a:chExt cx="4082" cy="227"/>
            </a:xfrm>
          </p:grpSpPr>
          <p:sp>
            <p:nvSpPr>
              <p:cNvPr id="24" name="Rectangle 5"/>
              <p:cNvSpPr>
                <a:spLocks noChangeAspect="1" noChangeArrowheads="1"/>
              </p:cNvSpPr>
              <p:nvPr/>
            </p:nvSpPr>
            <p:spPr bwMode="gray">
              <a:xfrm>
                <a:off x="1306" y="1071"/>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a:t>施策反映した値をグラフに反映する</a:t>
                </a:r>
              </a:p>
            </p:txBody>
          </p:sp>
          <p:sp>
            <p:nvSpPr>
              <p:cNvPr id="25" name="Text Box 6"/>
              <p:cNvSpPr txBox="1">
                <a:spLocks noChangeAspect="1" noChangeArrowheads="1"/>
              </p:cNvSpPr>
              <p:nvPr/>
            </p:nvSpPr>
            <p:spPr bwMode="gray">
              <a:xfrm>
                <a:off x="1079" y="1071"/>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a:solidFill>
                      <a:srgbClr val="FFFFFF"/>
                    </a:solidFill>
                    <a:latin typeface="+mn-lt"/>
                    <a:ea typeface="+mn-ea"/>
                  </a:rPr>
                  <a:t>1</a:t>
                </a:r>
              </a:p>
            </p:txBody>
          </p:sp>
        </p:grpSp>
        <p:grpSp>
          <p:nvGrpSpPr>
            <p:cNvPr id="9" name="Group 7"/>
            <p:cNvGrpSpPr>
              <a:grpSpLocks noChangeAspect="1"/>
            </p:cNvGrpSpPr>
            <p:nvPr/>
          </p:nvGrpSpPr>
          <p:grpSpPr bwMode="auto">
            <a:xfrm>
              <a:off x="1712914" y="3429000"/>
              <a:ext cx="6480176" cy="360363"/>
              <a:chOff x="1079" y="1525"/>
              <a:chExt cx="4082" cy="227"/>
            </a:xfrm>
          </p:grpSpPr>
          <p:sp>
            <p:nvSpPr>
              <p:cNvPr id="20" name="Rectangle 8"/>
              <p:cNvSpPr>
                <a:spLocks noChangeAspect="1" noChangeArrowheads="1"/>
              </p:cNvSpPr>
              <p:nvPr/>
            </p:nvSpPr>
            <p:spPr bwMode="gray">
              <a:xfrm>
                <a:off x="1306" y="1525"/>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a:t>施策反映後に保険料額を計算する</a:t>
                </a:r>
              </a:p>
            </p:txBody>
          </p:sp>
          <p:sp>
            <p:nvSpPr>
              <p:cNvPr id="21" name="Text Box 9"/>
              <p:cNvSpPr txBox="1">
                <a:spLocks noChangeAspect="1" noChangeArrowheads="1"/>
              </p:cNvSpPr>
              <p:nvPr/>
            </p:nvSpPr>
            <p:spPr bwMode="gray">
              <a:xfrm>
                <a:off x="1079" y="1525"/>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a:solidFill>
                      <a:srgbClr val="FFFFFF"/>
                    </a:solidFill>
                    <a:latin typeface="+mn-lt"/>
                    <a:ea typeface="+mn-ea"/>
                  </a:rPr>
                  <a:t>2</a:t>
                </a:r>
              </a:p>
            </p:txBody>
          </p:sp>
        </p:grpSp>
        <p:grpSp>
          <p:nvGrpSpPr>
            <p:cNvPr id="10" name="Group 10"/>
            <p:cNvGrpSpPr>
              <a:grpSpLocks noChangeAspect="1"/>
            </p:cNvGrpSpPr>
            <p:nvPr/>
          </p:nvGrpSpPr>
          <p:grpSpPr bwMode="auto">
            <a:xfrm>
              <a:off x="1712913" y="4149725"/>
              <a:ext cx="6480175" cy="360363"/>
              <a:chOff x="1079" y="1979"/>
              <a:chExt cx="4082" cy="227"/>
            </a:xfrm>
          </p:grpSpPr>
          <p:sp>
            <p:nvSpPr>
              <p:cNvPr id="18" name="Rectangle 11"/>
              <p:cNvSpPr>
                <a:spLocks noChangeAspect="1" noChangeArrowheads="1"/>
              </p:cNvSpPr>
              <p:nvPr/>
            </p:nvSpPr>
            <p:spPr bwMode="gray">
              <a:xfrm>
                <a:off x="1306" y="1979"/>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a:t>参考情報の閲覧</a:t>
                </a:r>
              </a:p>
            </p:txBody>
          </p:sp>
          <p:sp>
            <p:nvSpPr>
              <p:cNvPr id="19" name="Text Box 12"/>
              <p:cNvSpPr txBox="1">
                <a:spLocks noChangeAspect="1" noChangeArrowheads="1"/>
              </p:cNvSpPr>
              <p:nvPr/>
            </p:nvSpPr>
            <p:spPr bwMode="gray">
              <a:xfrm>
                <a:off x="1079" y="1979"/>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a:solidFill>
                      <a:srgbClr val="FFFFFF"/>
                    </a:solidFill>
                    <a:latin typeface="+mn-lt"/>
                    <a:ea typeface="+mn-ea"/>
                  </a:rPr>
                  <a:t>3</a:t>
                </a:r>
              </a:p>
            </p:txBody>
          </p:sp>
        </p:grpSp>
        <p:grpSp>
          <p:nvGrpSpPr>
            <p:cNvPr id="11" name="Group 13"/>
            <p:cNvGrpSpPr>
              <a:grpSpLocks noChangeAspect="1"/>
            </p:cNvGrpSpPr>
            <p:nvPr/>
          </p:nvGrpSpPr>
          <p:grpSpPr bwMode="auto">
            <a:xfrm>
              <a:off x="1712913" y="4868863"/>
              <a:ext cx="6480175" cy="360363"/>
              <a:chOff x="1079" y="2432"/>
              <a:chExt cx="4082" cy="227"/>
            </a:xfrm>
          </p:grpSpPr>
          <p:sp>
            <p:nvSpPr>
              <p:cNvPr id="15" name="Rectangle 14"/>
              <p:cNvSpPr>
                <a:spLocks noChangeAspect="1" noChangeArrowheads="1"/>
              </p:cNvSpPr>
              <p:nvPr/>
            </p:nvSpPr>
            <p:spPr bwMode="gray">
              <a:xfrm>
                <a:off x="1306" y="2432"/>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a:t>総括表のダウンロード</a:t>
                </a:r>
              </a:p>
            </p:txBody>
          </p:sp>
          <p:sp>
            <p:nvSpPr>
              <p:cNvPr id="17" name="Text Box 15"/>
              <p:cNvSpPr txBox="1">
                <a:spLocks noChangeAspect="1" noChangeArrowheads="1"/>
              </p:cNvSpPr>
              <p:nvPr/>
            </p:nvSpPr>
            <p:spPr bwMode="gray">
              <a:xfrm>
                <a:off x="1079" y="2432"/>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a:solidFill>
                      <a:srgbClr val="FFFFFF"/>
                    </a:solidFill>
                    <a:latin typeface="+mn-lt"/>
                    <a:ea typeface="+mn-ea"/>
                  </a:rPr>
                  <a:t>4</a:t>
                </a:r>
              </a:p>
            </p:txBody>
          </p:sp>
        </p:grpSp>
        <p:grpSp>
          <p:nvGrpSpPr>
            <p:cNvPr id="12" name="Group 16"/>
            <p:cNvGrpSpPr>
              <a:grpSpLocks noChangeAspect="1"/>
            </p:cNvGrpSpPr>
            <p:nvPr/>
          </p:nvGrpSpPr>
          <p:grpSpPr bwMode="auto">
            <a:xfrm>
              <a:off x="1712913" y="5589588"/>
              <a:ext cx="6480175" cy="360363"/>
              <a:chOff x="1079" y="2886"/>
              <a:chExt cx="4082" cy="227"/>
            </a:xfrm>
          </p:grpSpPr>
          <p:sp>
            <p:nvSpPr>
              <p:cNvPr id="13" name="Rectangle 17"/>
              <p:cNvSpPr>
                <a:spLocks noChangeAspect="1" noChangeArrowheads="1"/>
              </p:cNvSpPr>
              <p:nvPr/>
            </p:nvSpPr>
            <p:spPr bwMode="gray">
              <a:xfrm>
                <a:off x="1306" y="2886"/>
                <a:ext cx="3855" cy="227"/>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a:t>施策反映の経緯の記入</a:t>
                </a:r>
              </a:p>
            </p:txBody>
          </p:sp>
          <p:sp>
            <p:nvSpPr>
              <p:cNvPr id="14" name="Text Box 18"/>
              <p:cNvSpPr txBox="1">
                <a:spLocks noChangeAspect="1" noChangeArrowheads="1"/>
              </p:cNvSpPr>
              <p:nvPr/>
            </p:nvSpPr>
            <p:spPr bwMode="gray">
              <a:xfrm>
                <a:off x="1079" y="2886"/>
                <a:ext cx="227" cy="227"/>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dirty="0">
                    <a:solidFill>
                      <a:srgbClr val="FFFFFF"/>
                    </a:solidFill>
                    <a:latin typeface="+mn-lt"/>
                    <a:ea typeface="+mn-ea"/>
                  </a:rPr>
                  <a:t>5</a:t>
                </a:r>
              </a:p>
            </p:txBody>
          </p:sp>
        </p:grpSp>
        <p:sp>
          <p:nvSpPr>
            <p:cNvPr id="26" name="Rectangle 17"/>
            <p:cNvSpPr>
              <a:spLocks noChangeAspect="1" noChangeArrowheads="1"/>
            </p:cNvSpPr>
            <p:nvPr/>
          </p:nvSpPr>
          <p:spPr bwMode="gray">
            <a:xfrm>
              <a:off x="2073002" y="6308997"/>
              <a:ext cx="6119813" cy="360363"/>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ja-JP" altLang="en-US" sz="2200" dirty="0" smtClean="0"/>
                <a:t>推計値に対するワーニングチェックの実施</a:t>
              </a:r>
              <a:endParaRPr lang="ja-JP" altLang="en-US" sz="2200" dirty="0"/>
            </a:p>
          </p:txBody>
        </p:sp>
        <p:sp>
          <p:nvSpPr>
            <p:cNvPr id="27" name="Text Box 18"/>
            <p:cNvSpPr txBox="1">
              <a:spLocks noChangeAspect="1" noChangeArrowheads="1"/>
            </p:cNvSpPr>
            <p:nvPr/>
          </p:nvSpPr>
          <p:spPr bwMode="gray">
            <a:xfrm>
              <a:off x="1712639" y="6308997"/>
              <a:ext cx="360363" cy="360363"/>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dirty="0">
                  <a:solidFill>
                    <a:srgbClr val="FFFFFF"/>
                  </a:solidFill>
                  <a:latin typeface="+mn-lt"/>
                  <a:ea typeface="+mn-ea"/>
                </a:rPr>
                <a:t>6</a:t>
              </a:r>
            </a:p>
          </p:txBody>
        </p:sp>
      </p:grpSp>
      <p:sp>
        <p:nvSpPr>
          <p:cNvPr id="30" name="Rectangle 17"/>
          <p:cNvSpPr>
            <a:spLocks noChangeAspect="1" noChangeArrowheads="1"/>
          </p:cNvSpPr>
          <p:nvPr/>
        </p:nvSpPr>
        <p:spPr bwMode="gray">
          <a:xfrm>
            <a:off x="2145281" y="5960397"/>
            <a:ext cx="6119813" cy="360363"/>
          </a:xfrm>
          <a:prstGeom prst="rect">
            <a:avLst/>
          </a:prstGeom>
          <a:solidFill>
            <a:schemeClr val="bg1"/>
          </a:solidFill>
          <a:ln>
            <a:noFill/>
          </a:ln>
          <a:effectLst>
            <a:outerShdw dist="25400" dir="5400000" algn="ctr" rotWithShape="0">
              <a:srgbClr val="3E5E84"/>
            </a:outerShdw>
          </a:effectLst>
          <a:extLst>
            <a:ext uri="{91240B29-F687-4F45-9708-019B960494DF}">
              <a14:hiddenLine xmlns:a14="http://schemas.microsoft.com/office/drawing/2010/main" w="9525" algn="ctr">
                <a:solidFill>
                  <a:schemeClr val="tx1"/>
                </a:solidFill>
                <a:miter lim="800000"/>
                <a:headEnd/>
                <a:tailEnd/>
              </a14:hiddenLine>
            </a:ext>
          </a:extLst>
        </p:spPr>
        <p:txBody>
          <a:bodyPr lIns="108000" tIns="25200" rIns="108000" bIns="0" anchor="ctr"/>
          <a:lstStyle/>
          <a:p>
            <a:pPr fontAlgn="base">
              <a:lnSpc>
                <a:spcPct val="110000"/>
              </a:lnSpc>
              <a:buClr>
                <a:schemeClr val="accent2"/>
              </a:buClr>
            </a:pPr>
            <a:r>
              <a:rPr lang="en-US" altLang="ja-JP" sz="2200" dirty="0"/>
              <a:t>Excel</a:t>
            </a:r>
            <a:r>
              <a:rPr lang="ja-JP" altLang="en-US" sz="2200" dirty="0"/>
              <a:t>等外部ファイルへコピー・</a:t>
            </a:r>
            <a:r>
              <a:rPr lang="ja-JP" altLang="en-US" sz="2200" dirty="0" smtClean="0"/>
              <a:t>貼り付け</a:t>
            </a:r>
            <a:endParaRPr lang="ja-JP" altLang="en-US" sz="2200" dirty="0"/>
          </a:p>
        </p:txBody>
      </p:sp>
      <p:sp>
        <p:nvSpPr>
          <p:cNvPr id="31" name="Text Box 18"/>
          <p:cNvSpPr txBox="1">
            <a:spLocks noChangeAspect="1" noChangeArrowheads="1"/>
          </p:cNvSpPr>
          <p:nvPr/>
        </p:nvSpPr>
        <p:spPr bwMode="gray">
          <a:xfrm>
            <a:off x="1784918" y="5960397"/>
            <a:ext cx="360363" cy="360363"/>
          </a:xfrm>
          <a:prstGeom prst="rect">
            <a:avLst/>
          </a:prstGeom>
          <a:solidFill>
            <a:srgbClr val="3E5E84"/>
          </a:solidFill>
          <a:ln>
            <a:noFill/>
          </a:ln>
          <a:effectLst>
            <a:outerShdw dist="25400" dir="5400000" algn="ctr" rotWithShape="0">
              <a:srgbClr val="3E5E84"/>
            </a:outerShdw>
          </a:effectLst>
          <a:extLst>
            <a:ext uri="{91240B29-F687-4F45-9708-019B960494DF}">
              <a14:hiddenLine xmlns:a14="http://schemas.microsoft.com/office/drawing/2010/main" w="9525" algn="ctr">
                <a:solidFill>
                  <a:srgbClr val="5C5C5C"/>
                </a:solidFill>
                <a:miter lim="800000"/>
                <a:headEnd/>
                <a:tailEnd/>
              </a14:hiddenLine>
            </a:ext>
          </a:extLst>
        </p:spPr>
        <p:txBody>
          <a:bodyPr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buClr>
                <a:schemeClr val="accent2"/>
              </a:buClr>
            </a:pPr>
            <a:r>
              <a:rPr lang="en-US" altLang="ja-JP" sz="2000" b="1" dirty="0">
                <a:solidFill>
                  <a:srgbClr val="FFFFFF"/>
                </a:solidFill>
                <a:latin typeface="+mn-lt"/>
                <a:ea typeface="+mn-ea"/>
              </a:rPr>
              <a:t>7</a:t>
            </a:r>
          </a:p>
        </p:txBody>
      </p:sp>
      <p:sp>
        <p:nvSpPr>
          <p:cNvPr id="32" name="円/楕円 31"/>
          <p:cNvSpPr/>
          <p:nvPr/>
        </p:nvSpPr>
        <p:spPr>
          <a:xfrm>
            <a:off x="7509009" y="1546666"/>
            <a:ext cx="1512168" cy="524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W2-44</a:t>
            </a:r>
            <a:r>
              <a:rPr kumimoji="1" lang="ja-JP" altLang="en-US" dirty="0" smtClean="0"/>
              <a:t>頁</a:t>
            </a:r>
            <a:endParaRPr kumimoji="1" lang="ja-JP" altLang="en-US" dirty="0"/>
          </a:p>
        </p:txBody>
      </p:sp>
      <p:sp>
        <p:nvSpPr>
          <p:cNvPr id="33" name="円/楕円 32"/>
          <p:cNvSpPr/>
          <p:nvPr/>
        </p:nvSpPr>
        <p:spPr>
          <a:xfrm>
            <a:off x="7509009" y="2267391"/>
            <a:ext cx="1512168" cy="524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W2-46</a:t>
            </a:r>
            <a:r>
              <a:rPr kumimoji="1" lang="ja-JP" altLang="en-US" dirty="0" smtClean="0"/>
              <a:t>頁</a:t>
            </a:r>
            <a:endParaRPr kumimoji="1" lang="ja-JP" altLang="en-US" dirty="0"/>
          </a:p>
        </p:txBody>
      </p:sp>
      <p:sp>
        <p:nvSpPr>
          <p:cNvPr id="34" name="円/楕円 33"/>
          <p:cNvSpPr/>
          <p:nvPr/>
        </p:nvSpPr>
        <p:spPr>
          <a:xfrm>
            <a:off x="6609184" y="2988116"/>
            <a:ext cx="2411993" cy="524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W2-45,62,84</a:t>
            </a:r>
            <a:r>
              <a:rPr kumimoji="1" lang="ja-JP" altLang="en-US" dirty="0" smtClean="0"/>
              <a:t>頁</a:t>
            </a:r>
            <a:endParaRPr kumimoji="1" lang="ja-JP" altLang="en-US" dirty="0"/>
          </a:p>
        </p:txBody>
      </p:sp>
      <p:sp>
        <p:nvSpPr>
          <p:cNvPr id="35" name="円/楕円 34"/>
          <p:cNvSpPr/>
          <p:nvPr/>
        </p:nvSpPr>
        <p:spPr>
          <a:xfrm>
            <a:off x="7257256" y="3717470"/>
            <a:ext cx="1763921" cy="524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W2-122</a:t>
            </a:r>
            <a:r>
              <a:rPr kumimoji="1" lang="ja-JP" altLang="en-US" dirty="0" smtClean="0"/>
              <a:t>頁</a:t>
            </a:r>
            <a:endParaRPr kumimoji="1" lang="ja-JP" altLang="en-US" dirty="0"/>
          </a:p>
        </p:txBody>
      </p:sp>
      <p:sp>
        <p:nvSpPr>
          <p:cNvPr id="36" name="円/楕円 35"/>
          <p:cNvSpPr/>
          <p:nvPr/>
        </p:nvSpPr>
        <p:spPr>
          <a:xfrm>
            <a:off x="6609184" y="4427979"/>
            <a:ext cx="2411993" cy="524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W2-48,66,88</a:t>
            </a:r>
            <a:r>
              <a:rPr kumimoji="1" lang="ja-JP" altLang="en-US" dirty="0" smtClean="0"/>
              <a:t>頁</a:t>
            </a:r>
            <a:endParaRPr kumimoji="1" lang="ja-JP" altLang="en-US" dirty="0"/>
          </a:p>
        </p:txBody>
      </p:sp>
      <p:sp>
        <p:nvSpPr>
          <p:cNvPr id="37" name="円/楕円 36"/>
          <p:cNvSpPr/>
          <p:nvPr/>
        </p:nvSpPr>
        <p:spPr>
          <a:xfrm>
            <a:off x="7509009" y="5174878"/>
            <a:ext cx="1512168" cy="524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W2-51</a:t>
            </a:r>
            <a:r>
              <a:rPr kumimoji="1" lang="ja-JP" altLang="en-US" dirty="0" smtClean="0"/>
              <a:t>頁</a:t>
            </a:r>
            <a:endParaRPr kumimoji="1" lang="ja-JP" altLang="en-US" dirty="0"/>
          </a:p>
        </p:txBody>
      </p:sp>
      <p:sp>
        <p:nvSpPr>
          <p:cNvPr id="38" name="円/楕円 37"/>
          <p:cNvSpPr/>
          <p:nvPr/>
        </p:nvSpPr>
        <p:spPr>
          <a:xfrm>
            <a:off x="7509009" y="5912247"/>
            <a:ext cx="1512168" cy="524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W2-8</a:t>
            </a:r>
            <a:r>
              <a:rPr kumimoji="1" lang="ja-JP" altLang="en-US" dirty="0" smtClean="0"/>
              <a:t>頁</a:t>
            </a:r>
            <a:endParaRPr kumimoji="1" lang="ja-JP" altLang="en-US" dirty="0"/>
          </a:p>
        </p:txBody>
      </p:sp>
    </p:spTree>
    <p:extLst>
      <p:ext uri="{BB962C8B-B14F-4D97-AF65-F5344CB8AC3E}">
        <p14:creationId xmlns:p14="http://schemas.microsoft.com/office/powerpoint/2010/main" val="353627278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操作演習②（５．施策</a:t>
            </a:r>
            <a:r>
              <a:rPr lang="ja-JP" altLang="en-US" sz="2000" b="1" dirty="0">
                <a:solidFill>
                  <a:prstClr val="white"/>
                </a:solidFill>
                <a:latin typeface="HG丸ｺﾞｼｯｸM-PRO" pitchFamily="50" charset="-128"/>
                <a:ea typeface="HG丸ｺﾞｼｯｸM-PRO" pitchFamily="50" charset="-128"/>
              </a:rPr>
              <a:t>反映の経緯の</a:t>
            </a:r>
            <a:r>
              <a:rPr lang="ja-JP" altLang="en-US" sz="2000" b="1" dirty="0" smtClean="0">
                <a:solidFill>
                  <a:prstClr val="white"/>
                </a:solidFill>
                <a:latin typeface="HG丸ｺﾞｼｯｸM-PRO" pitchFamily="50" charset="-128"/>
                <a:ea typeface="HG丸ｺﾞｼｯｸM-PRO" pitchFamily="50" charset="-128"/>
              </a:rPr>
              <a:t>記入）</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5" y="535978"/>
            <a:ext cx="9711529" cy="620539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o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fontAlgn="base"/>
            <a:endParaRPr lang="en-US" altLang="ja-JP" sz="2800" dirty="0">
              <a:solidFill>
                <a:srgbClr val="FF0000"/>
              </a:solidFill>
            </a:endParaRPr>
          </a:p>
          <a:p>
            <a:pPr marL="563562" lvl="1" indent="0" fontAlgn="base"/>
            <a:endParaRPr lang="en-US" altLang="ja-JP" sz="2400" dirty="0" smtClean="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131</a:t>
            </a:fld>
            <a:endParaRPr kumimoji="1" lang="ja-JP" altLang="en-US" dirty="0"/>
          </a:p>
        </p:txBody>
      </p:sp>
      <p:pic>
        <p:nvPicPr>
          <p:cNvPr id="3080" name="図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84" y="1144265"/>
            <a:ext cx="8971512" cy="5390691"/>
          </a:xfrm>
          <a:prstGeom prst="rect">
            <a:avLst/>
          </a:prstGeom>
          <a:noFill/>
          <a:extLst>
            <a:ext uri="{909E8E84-426E-40DD-AFC4-6F175D3DCCD1}">
              <a14:hiddenFill xmlns:a14="http://schemas.microsoft.com/office/drawing/2010/main">
                <a:solidFill>
                  <a:srgbClr val="FFFFFF"/>
                </a:solidFill>
              </a14:hiddenFill>
            </a:ext>
          </a:extLst>
        </p:spPr>
      </p:pic>
      <p:sp>
        <p:nvSpPr>
          <p:cNvPr id="40" name="角丸四角形 33972"/>
          <p:cNvSpPr>
            <a:spLocks/>
          </p:cNvSpPr>
          <p:nvPr/>
        </p:nvSpPr>
        <p:spPr bwMode="auto">
          <a:xfrm>
            <a:off x="3296816" y="3676294"/>
            <a:ext cx="3192102" cy="976842"/>
          </a:xfrm>
          <a:prstGeom prst="roundRect">
            <a:avLst>
              <a:gd name="adj" fmla="val 0"/>
            </a:avLst>
          </a:prstGeom>
          <a:noFill/>
          <a:ln w="28575">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1" name="線吹き出し 1 (枠付き) 33976"/>
          <p:cNvSpPr>
            <a:spLocks/>
          </p:cNvSpPr>
          <p:nvPr/>
        </p:nvSpPr>
        <p:spPr bwMode="auto">
          <a:xfrm>
            <a:off x="6753200" y="1144266"/>
            <a:ext cx="2736304" cy="2695344"/>
          </a:xfrm>
          <a:prstGeom prst="borderCallout1">
            <a:avLst>
              <a:gd name="adj1" fmla="val 100263"/>
              <a:gd name="adj2" fmla="val 23562"/>
              <a:gd name="adj3" fmla="val 110552"/>
              <a:gd name="adj4" fmla="val -9229"/>
            </a:avLst>
          </a:prstGeom>
          <a:solidFill>
            <a:srgbClr val="FFFFFF"/>
          </a:solidFill>
          <a:ln w="28575">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sz="1600" dirty="0" smtClean="0">
                <a:solidFill>
                  <a:srgbClr val="000000"/>
                </a:solidFill>
                <a:latin typeface="Meiryo UI" pitchFamily="50" charset="-128"/>
                <a:ea typeface="Meiryo UI" pitchFamily="50" charset="-128"/>
                <a:cs typeface="Meiryo UI" pitchFamily="50" charset="-128"/>
              </a:rPr>
              <a:t>保険者</a:t>
            </a:r>
            <a:r>
              <a:rPr lang="ja-JP" altLang="en-US" sz="1600" dirty="0">
                <a:solidFill>
                  <a:srgbClr val="000000"/>
                </a:solidFill>
                <a:latin typeface="Meiryo UI" pitchFamily="50" charset="-128"/>
                <a:ea typeface="Meiryo UI" pitchFamily="50" charset="-128"/>
                <a:cs typeface="Meiryo UI" pitchFamily="50" charset="-128"/>
              </a:rPr>
              <a:t>が</a:t>
            </a:r>
            <a:r>
              <a:rPr lang="ja-JP" altLang="en-US" sz="1600" dirty="0" smtClean="0">
                <a:solidFill>
                  <a:srgbClr val="000000"/>
                </a:solidFill>
                <a:latin typeface="Meiryo UI" pitchFamily="50" charset="-128"/>
                <a:ea typeface="Meiryo UI" pitchFamily="50" charset="-128"/>
                <a:cs typeface="Meiryo UI" pitchFamily="50" charset="-128"/>
              </a:rPr>
              <a:t>施策反映時に考慮した取組の内容やその影響について記載</a:t>
            </a:r>
            <a:endParaRPr lang="en-US" altLang="ja-JP" sz="1600" dirty="0">
              <a:solidFill>
                <a:srgbClr val="000000"/>
              </a:solidFill>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　　　　　　　　　↓</a:t>
            </a:r>
            <a:endParaRPr kumimoji="1" lang="en-US" altLang="ja-JP" sz="16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6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lang="ja-JP" altLang="en-US" sz="1600" u="sng" dirty="0" smtClean="0">
                <a:solidFill>
                  <a:srgbClr val="000000"/>
                </a:solidFill>
                <a:latin typeface="Meiryo UI" pitchFamily="50" charset="-128"/>
                <a:ea typeface="Meiryo UI" pitchFamily="50" charset="-128"/>
                <a:cs typeface="Meiryo UI" pitchFamily="50" charset="-128"/>
              </a:rPr>
              <a:t>都道府県と保険者間で、認定者数やサービス量の見込みについて、共通の理解を共有する</a:t>
            </a:r>
            <a:r>
              <a:rPr lang="ja-JP" altLang="en-US" sz="1600" dirty="0" smtClean="0">
                <a:solidFill>
                  <a:srgbClr val="000000"/>
                </a:solidFill>
                <a:latin typeface="Meiryo UI" pitchFamily="50" charset="-128"/>
                <a:ea typeface="Meiryo UI" pitchFamily="50" charset="-128"/>
                <a:cs typeface="Meiryo UI" pitchFamily="50" charset="-128"/>
              </a:rPr>
              <a:t>ことが可能になります</a:t>
            </a:r>
            <a:endParaRPr kumimoji="1" lang="ja-JP" altLang="ja-JP" sz="36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3" name="Rectangle 10"/>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 name="Rectangle 11"/>
          <p:cNvSpPr>
            <a:spLocks noChangeArrowheads="1"/>
          </p:cNvSpPr>
          <p:nvPr/>
        </p:nvSpPr>
        <p:spPr bwMode="auto">
          <a:xfrm>
            <a:off x="445984" y="114426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Rectangle 16"/>
          <p:cNvSpPr>
            <a:spLocks noChangeArrowheads="1"/>
          </p:cNvSpPr>
          <p:nvPr/>
        </p:nvSpPr>
        <p:spPr bwMode="auto">
          <a:xfrm>
            <a:off x="0" y="30956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 name="AutoShape 160"/>
          <p:cNvSpPr>
            <a:spLocks/>
          </p:cNvSpPr>
          <p:nvPr/>
        </p:nvSpPr>
        <p:spPr bwMode="auto">
          <a:xfrm>
            <a:off x="212280" y="620688"/>
            <a:ext cx="9205216" cy="361681"/>
          </a:xfrm>
          <a:prstGeom prst="roundRect">
            <a:avLst/>
          </a:prstGeom>
          <a:solidFill>
            <a:srgbClr val="FFFFFF"/>
          </a:solidFill>
          <a:ln w="12700">
            <a:solidFill>
              <a:schemeClr val="accent1"/>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ja-JP" altLang="en-US" sz="1200" dirty="0">
                <a:solidFill>
                  <a:srgbClr val="000000"/>
                </a:solidFill>
                <a:latin typeface="Meiryo UI" pitchFamily="50" charset="-128"/>
                <a:ea typeface="Meiryo UI" pitchFamily="50" charset="-128"/>
                <a:cs typeface="Meiryo UI" pitchFamily="50" charset="-128"/>
              </a:rPr>
              <a:t>施策</a:t>
            </a:r>
            <a:r>
              <a:rPr lang="ja-JP" altLang="en-US" sz="1200" dirty="0" smtClean="0">
                <a:solidFill>
                  <a:srgbClr val="000000"/>
                </a:solidFill>
                <a:latin typeface="Meiryo UI" pitchFamily="50" charset="-128"/>
                <a:ea typeface="Meiryo UI" pitchFamily="50" charset="-128"/>
                <a:cs typeface="Meiryo UI" pitchFamily="50" charset="-128"/>
              </a:rPr>
              <a:t>反映の経緯の</a:t>
            </a:r>
            <a:r>
              <a:rPr lang="ja-JP" altLang="en-US" sz="1200" dirty="0">
                <a:solidFill>
                  <a:srgbClr val="000000"/>
                </a:solidFill>
                <a:latin typeface="Meiryo UI" pitchFamily="50" charset="-128"/>
                <a:ea typeface="Meiryo UI" pitchFamily="50" charset="-128"/>
                <a:cs typeface="Meiryo UI" pitchFamily="50" charset="-128"/>
              </a:rPr>
              <a:t>ポイント：認定者数やサービス量の</a:t>
            </a:r>
            <a:r>
              <a:rPr lang="ja-JP" altLang="en-US" sz="1200" dirty="0" smtClean="0">
                <a:solidFill>
                  <a:srgbClr val="000000"/>
                </a:solidFill>
                <a:latin typeface="Meiryo UI" pitchFamily="50" charset="-128"/>
                <a:ea typeface="Meiryo UI" pitchFamily="50" charset="-128"/>
                <a:cs typeface="Meiryo UI" pitchFamily="50" charset="-128"/>
              </a:rPr>
              <a:t>見込みに関する、都道府県と保険者の担当者間の共通理解の促進する</a:t>
            </a:r>
            <a:endParaRPr kumimoji="1" lang="ja-JP" altLang="ja-JP" sz="2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107321063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36"/>
          <p:cNvSpPr txBox="1">
            <a:spLocks noChangeArrowheads="1"/>
          </p:cNvSpPr>
          <p:nvPr/>
        </p:nvSpPr>
        <p:spPr bwMode="auto">
          <a:xfrm>
            <a:off x="78015" y="535978"/>
            <a:ext cx="9711529" cy="620539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o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fontAlgn="base"/>
            <a:endParaRPr lang="en-US" altLang="ja-JP" sz="2800" dirty="0">
              <a:solidFill>
                <a:srgbClr val="FF0000"/>
              </a:solidFill>
            </a:endParaRPr>
          </a:p>
          <a:p>
            <a:pPr marL="563562" lvl="1" indent="0" fontAlgn="base"/>
            <a:endParaRPr lang="en-US" altLang="ja-JP" sz="2400" dirty="0" smtClean="0"/>
          </a:p>
        </p:txBody>
      </p:sp>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操作演習②（６．</a:t>
            </a:r>
            <a:r>
              <a:rPr lang="ja-JP" altLang="en-US" sz="2000" b="1" dirty="0">
                <a:solidFill>
                  <a:prstClr val="white"/>
                </a:solidFill>
                <a:latin typeface="HG丸ｺﾞｼｯｸM-PRO" pitchFamily="50" charset="-128"/>
                <a:ea typeface="HG丸ｺﾞｼｯｸM-PRO" pitchFamily="50" charset="-128"/>
              </a:rPr>
              <a:t>推計値に対するワーニングチェックの</a:t>
            </a:r>
            <a:r>
              <a:rPr lang="ja-JP" altLang="en-US" sz="2000" b="1" dirty="0" smtClean="0">
                <a:solidFill>
                  <a:prstClr val="white"/>
                </a:solidFill>
                <a:latin typeface="HG丸ｺﾞｼｯｸM-PRO" pitchFamily="50" charset="-128"/>
                <a:ea typeface="HG丸ｺﾞｼｯｸM-PRO" pitchFamily="50" charset="-128"/>
              </a:rPr>
              <a:t>実施）</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132</a:t>
            </a:fld>
            <a:endParaRPr kumimoji="1" lang="ja-JP" altLang="en-US" dirty="0"/>
          </a:p>
        </p:txBody>
      </p:sp>
      <p:sp>
        <p:nvSpPr>
          <p:cNvPr id="41" name="線吹き出し 1 (枠付き) 33976"/>
          <p:cNvSpPr>
            <a:spLocks/>
          </p:cNvSpPr>
          <p:nvPr/>
        </p:nvSpPr>
        <p:spPr bwMode="auto">
          <a:xfrm>
            <a:off x="1280592" y="2564904"/>
            <a:ext cx="2736304" cy="2695344"/>
          </a:xfrm>
          <a:prstGeom prst="borderCallout1">
            <a:avLst>
              <a:gd name="adj1" fmla="val 100263"/>
              <a:gd name="adj2" fmla="val 23562"/>
              <a:gd name="adj3" fmla="val 110552"/>
              <a:gd name="adj4" fmla="val -9229"/>
            </a:avLst>
          </a:prstGeom>
          <a:solidFill>
            <a:srgbClr val="FFFFFF"/>
          </a:solidFill>
          <a:ln w="28575">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sz="1600" dirty="0" smtClean="0">
                <a:solidFill>
                  <a:srgbClr val="000000"/>
                </a:solidFill>
                <a:latin typeface="Meiryo UI" pitchFamily="50" charset="-128"/>
                <a:ea typeface="Meiryo UI" pitchFamily="50" charset="-128"/>
                <a:cs typeface="Meiryo UI" pitchFamily="50" charset="-128"/>
              </a:rPr>
              <a:t>保険者</a:t>
            </a:r>
            <a:r>
              <a:rPr lang="ja-JP" altLang="en-US" sz="1600" dirty="0">
                <a:solidFill>
                  <a:srgbClr val="000000"/>
                </a:solidFill>
                <a:latin typeface="Meiryo UI" pitchFamily="50" charset="-128"/>
                <a:ea typeface="Meiryo UI" pitchFamily="50" charset="-128"/>
                <a:cs typeface="Meiryo UI" pitchFamily="50" charset="-128"/>
              </a:rPr>
              <a:t>が</a:t>
            </a:r>
            <a:r>
              <a:rPr lang="ja-JP" altLang="en-US" sz="1600" dirty="0" smtClean="0">
                <a:solidFill>
                  <a:srgbClr val="000000"/>
                </a:solidFill>
                <a:latin typeface="Meiryo UI" pitchFamily="50" charset="-128"/>
                <a:ea typeface="Meiryo UI" pitchFamily="50" charset="-128"/>
                <a:cs typeface="Meiryo UI" pitchFamily="50" charset="-128"/>
              </a:rPr>
              <a:t>施策反映時に考慮した取組の内容やその影響について記載</a:t>
            </a:r>
            <a:endParaRPr lang="en-US" altLang="ja-JP" sz="1600" dirty="0">
              <a:solidFill>
                <a:srgbClr val="000000"/>
              </a:solidFill>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　　　　　　　　　↓</a:t>
            </a:r>
            <a:endParaRPr kumimoji="1" lang="en-US" altLang="ja-JP" sz="16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6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lang="ja-JP" altLang="en-US" sz="1600" u="sng" dirty="0" smtClean="0">
                <a:solidFill>
                  <a:srgbClr val="000000"/>
                </a:solidFill>
                <a:latin typeface="Meiryo UI" pitchFamily="50" charset="-128"/>
                <a:ea typeface="Meiryo UI" pitchFamily="50" charset="-128"/>
                <a:cs typeface="Meiryo UI" pitchFamily="50" charset="-128"/>
              </a:rPr>
              <a:t>都道府県と保険者間で、認定者数やサービス量の見込みについて、共通の理解を共有する</a:t>
            </a:r>
            <a:r>
              <a:rPr lang="ja-JP" altLang="en-US" sz="1600" dirty="0" smtClean="0">
                <a:solidFill>
                  <a:srgbClr val="000000"/>
                </a:solidFill>
                <a:latin typeface="Meiryo UI" pitchFamily="50" charset="-128"/>
                <a:ea typeface="Meiryo UI" pitchFamily="50" charset="-128"/>
                <a:cs typeface="Meiryo UI" pitchFamily="50" charset="-128"/>
              </a:rPr>
              <a:t>ことが可能になります</a:t>
            </a:r>
            <a:endParaRPr kumimoji="1" lang="ja-JP" altLang="ja-JP" sz="36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3" name="Rectangle 10"/>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 name="Rectangle 11"/>
          <p:cNvSpPr>
            <a:spLocks noChangeArrowheads="1"/>
          </p:cNvSpPr>
          <p:nvPr/>
        </p:nvSpPr>
        <p:spPr bwMode="auto">
          <a:xfrm>
            <a:off x="445984" y="114426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Rectangle 16"/>
          <p:cNvSpPr>
            <a:spLocks noChangeArrowheads="1"/>
          </p:cNvSpPr>
          <p:nvPr/>
        </p:nvSpPr>
        <p:spPr bwMode="auto">
          <a:xfrm>
            <a:off x="0" y="30956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 name="AutoShape 160"/>
          <p:cNvSpPr>
            <a:spLocks/>
          </p:cNvSpPr>
          <p:nvPr/>
        </p:nvSpPr>
        <p:spPr bwMode="auto">
          <a:xfrm>
            <a:off x="196193" y="620688"/>
            <a:ext cx="9205216" cy="361681"/>
          </a:xfrm>
          <a:prstGeom prst="roundRect">
            <a:avLst/>
          </a:prstGeom>
          <a:solidFill>
            <a:srgbClr val="FFFFFF"/>
          </a:solidFill>
          <a:ln w="12700">
            <a:solidFill>
              <a:schemeClr val="accent1"/>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ja-JP" altLang="en-US" sz="1200" dirty="0" smtClean="0">
                <a:solidFill>
                  <a:srgbClr val="000000"/>
                </a:solidFill>
                <a:latin typeface="Meiryo UI" pitchFamily="50" charset="-128"/>
                <a:ea typeface="Meiryo UI" pitchFamily="50" charset="-128"/>
                <a:cs typeface="Meiryo UI" pitchFamily="50" charset="-128"/>
              </a:rPr>
              <a:t>ワーニングチェックのポイント：全国</a:t>
            </a:r>
            <a:r>
              <a:rPr lang="ja-JP" altLang="en-US" sz="1200" dirty="0">
                <a:solidFill>
                  <a:srgbClr val="000000"/>
                </a:solidFill>
                <a:latin typeface="Meiryo UI" pitchFamily="50" charset="-128"/>
                <a:ea typeface="Meiryo UI" pitchFamily="50" charset="-128"/>
                <a:cs typeface="Meiryo UI" pitchFamily="50" charset="-128"/>
              </a:rPr>
              <a:t>の実績値に基づいて算出したおおよその各数値の</a:t>
            </a:r>
            <a:r>
              <a:rPr lang="ja-JP" altLang="en-US" sz="1200" dirty="0" smtClean="0">
                <a:solidFill>
                  <a:srgbClr val="000000"/>
                </a:solidFill>
                <a:latin typeface="Meiryo UI" pitchFamily="50" charset="-128"/>
                <a:ea typeface="Meiryo UI" pitchFamily="50" charset="-128"/>
                <a:cs typeface="Meiryo UI" pitchFamily="50" charset="-128"/>
              </a:rPr>
              <a:t>目安との比較により、異常値の発生に気付きを与える</a:t>
            </a:r>
            <a:endParaRPr kumimoji="1" lang="ja-JP" altLang="ja-JP" sz="2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 t="13160" r="47021" b="40145"/>
          <a:stretch/>
        </p:blipFill>
        <p:spPr bwMode="auto">
          <a:xfrm>
            <a:off x="488504" y="1268760"/>
            <a:ext cx="8801228" cy="4369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角丸四角形 33972"/>
          <p:cNvSpPr>
            <a:spLocks/>
          </p:cNvSpPr>
          <p:nvPr/>
        </p:nvSpPr>
        <p:spPr bwMode="auto">
          <a:xfrm>
            <a:off x="6009370" y="1772816"/>
            <a:ext cx="3048086" cy="3960440"/>
          </a:xfrm>
          <a:prstGeom prst="roundRect">
            <a:avLst>
              <a:gd name="adj" fmla="val 0"/>
            </a:avLst>
          </a:prstGeom>
          <a:noFill/>
          <a:ln w="28575">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20" name="線吹き出し 1 (枠付き) 33976"/>
          <p:cNvSpPr>
            <a:spLocks/>
          </p:cNvSpPr>
          <p:nvPr/>
        </p:nvSpPr>
        <p:spPr bwMode="auto">
          <a:xfrm>
            <a:off x="1136576" y="3820094"/>
            <a:ext cx="2736304" cy="2695344"/>
          </a:xfrm>
          <a:prstGeom prst="borderCallout1">
            <a:avLst>
              <a:gd name="adj1" fmla="val 27566"/>
              <a:gd name="adj2" fmla="val 101246"/>
              <a:gd name="adj3" fmla="val 5252"/>
              <a:gd name="adj4" fmla="val 176953"/>
            </a:avLst>
          </a:prstGeom>
          <a:solidFill>
            <a:srgbClr val="FFFFFF"/>
          </a:solidFill>
          <a:ln w="28575">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sz="1600" dirty="0" smtClean="0">
                <a:solidFill>
                  <a:srgbClr val="000000"/>
                </a:solidFill>
                <a:latin typeface="Meiryo UI" pitchFamily="50" charset="-128"/>
                <a:ea typeface="Meiryo UI" pitchFamily="50" charset="-128"/>
                <a:cs typeface="Meiryo UI" pitchFamily="50" charset="-128"/>
              </a:rPr>
              <a:t>・現在の推計値が全国の実績値と比較して、どのような位置づけにあるかを確認可能</a:t>
            </a:r>
            <a:endParaRPr lang="en-US" altLang="ja-JP" sz="1600" dirty="0" smtClean="0">
              <a:solidFill>
                <a:srgbClr val="000000"/>
              </a:solidFill>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lang="ja-JP" altLang="en-US" sz="1600" dirty="0" smtClean="0">
                <a:solidFill>
                  <a:srgbClr val="000000"/>
                </a:solidFill>
                <a:latin typeface="Meiryo UI" pitchFamily="50" charset="-128"/>
                <a:ea typeface="Meiryo UI" pitchFamily="50" charset="-128"/>
                <a:cs typeface="Meiryo UI" pitchFamily="50" charset="-128"/>
              </a:rPr>
              <a:t>・意図しない異常値等への気付きを促す役割</a:t>
            </a:r>
            <a:endParaRPr kumimoji="1" lang="en-US" altLang="ja-JP" sz="16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6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lang="en-US" altLang="ja-JP" sz="1600" u="sng" dirty="0" smtClean="0">
                <a:solidFill>
                  <a:srgbClr val="000000"/>
                </a:solidFill>
                <a:latin typeface="Meiryo UI" pitchFamily="50" charset="-128"/>
                <a:ea typeface="Meiryo UI" pitchFamily="50" charset="-128"/>
                <a:cs typeface="Meiryo UI" pitchFamily="50" charset="-128"/>
              </a:rPr>
              <a:t>※</a:t>
            </a:r>
            <a:r>
              <a:rPr lang="ja-JP" altLang="en-US" sz="1600" u="sng" dirty="0" smtClean="0">
                <a:solidFill>
                  <a:srgbClr val="000000"/>
                </a:solidFill>
                <a:latin typeface="Meiryo UI" pitchFamily="50" charset="-128"/>
                <a:ea typeface="Meiryo UI" pitchFamily="50" charset="-128"/>
                <a:cs typeface="Meiryo UI" pitchFamily="50" charset="-128"/>
              </a:rPr>
              <a:t>上限値を上回ることや、下限値を下回ることが、推計値として不適ということではないので、留意してください</a:t>
            </a:r>
            <a:endParaRPr kumimoji="1" lang="ja-JP" altLang="ja-JP" sz="36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136244682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36"/>
          <p:cNvSpPr txBox="1">
            <a:spLocks noChangeArrowheads="1"/>
          </p:cNvSpPr>
          <p:nvPr/>
        </p:nvSpPr>
        <p:spPr bwMode="auto">
          <a:xfrm>
            <a:off x="78015" y="535978"/>
            <a:ext cx="9711529" cy="361310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o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457200" indent="-457200" fontAlgn="base">
              <a:buFont typeface="Wingdings" panose="05000000000000000000" pitchFamily="2" charset="2"/>
              <a:buChar char="n"/>
            </a:pPr>
            <a:r>
              <a:rPr lang="ja-JP" altLang="en-US" sz="2800" dirty="0" smtClean="0">
                <a:solidFill>
                  <a:schemeClr val="tx2"/>
                </a:solidFill>
              </a:rPr>
              <a:t>将来推計機能の操作方法が不明な場合は、地域包括ケア</a:t>
            </a:r>
            <a:endParaRPr lang="en-US" altLang="ja-JP" sz="2800" dirty="0" smtClean="0">
              <a:solidFill>
                <a:schemeClr val="tx2"/>
              </a:solidFill>
            </a:endParaRPr>
          </a:p>
          <a:p>
            <a:pPr marL="0" indent="0" fontAlgn="base"/>
            <a:r>
              <a:rPr lang="ja-JP" altLang="en-US" sz="2800" dirty="0">
                <a:solidFill>
                  <a:schemeClr val="tx2"/>
                </a:solidFill>
              </a:rPr>
              <a:t>　</a:t>
            </a:r>
            <a:r>
              <a:rPr lang="ja-JP" altLang="en-US" sz="2800" dirty="0" smtClean="0">
                <a:solidFill>
                  <a:schemeClr val="tx2"/>
                </a:solidFill>
              </a:rPr>
              <a:t>　「見える化」システム　ヘルプデスクをご活用ください。</a:t>
            </a:r>
            <a:endParaRPr lang="en-US" altLang="ja-JP" sz="2800" dirty="0" smtClean="0">
              <a:solidFill>
                <a:schemeClr val="tx2"/>
              </a:solidFill>
            </a:endParaRPr>
          </a:p>
          <a:p>
            <a:pPr marL="457200" indent="-457200" fontAlgn="base">
              <a:buFont typeface="Wingdings" panose="05000000000000000000" pitchFamily="2" charset="2"/>
              <a:buChar char="n"/>
            </a:pPr>
            <a:endParaRPr lang="en-US" altLang="ja-JP" sz="2800" dirty="0">
              <a:solidFill>
                <a:schemeClr val="tx2"/>
              </a:solidFill>
            </a:endParaRPr>
          </a:p>
          <a:p>
            <a:pPr marL="1020762" lvl="1" indent="-457200" fontAlgn="base">
              <a:buFont typeface="Wingdings" panose="05000000000000000000" pitchFamily="2" charset="2"/>
              <a:buChar char="ü"/>
            </a:pPr>
            <a:r>
              <a:rPr lang="ja-JP" altLang="en-US" sz="2800" dirty="0">
                <a:solidFill>
                  <a:schemeClr val="tx2"/>
                </a:solidFill>
              </a:rPr>
              <a:t>ヘルプデスク専用メールアドレス</a:t>
            </a:r>
            <a:r>
              <a:rPr lang="ja-JP" altLang="en-US" sz="2800" dirty="0" smtClean="0">
                <a:solidFill>
                  <a:schemeClr val="tx2"/>
                </a:solidFill>
              </a:rPr>
              <a:t>：</a:t>
            </a:r>
            <a:endParaRPr lang="en-US" altLang="ja-JP" sz="2800" dirty="0" smtClean="0">
              <a:solidFill>
                <a:schemeClr val="tx2"/>
              </a:solidFill>
            </a:endParaRPr>
          </a:p>
          <a:p>
            <a:pPr marL="963612" lvl="2" indent="0" fontAlgn="base"/>
            <a:r>
              <a:rPr lang="en-US" altLang="ja-JP" sz="2800" dirty="0" smtClean="0">
                <a:solidFill>
                  <a:schemeClr val="tx2"/>
                </a:solidFill>
                <a:hlinkClick r:id="rId3"/>
              </a:rPr>
              <a:t>mieruka-sys@toshiba-sol.co.jp</a:t>
            </a:r>
            <a:endParaRPr lang="en-US" altLang="ja-JP" sz="2800" dirty="0" smtClean="0">
              <a:solidFill>
                <a:schemeClr val="tx2"/>
              </a:solidFill>
            </a:endParaRPr>
          </a:p>
          <a:p>
            <a:pPr marL="1020762" lvl="1" indent="-457200" fontAlgn="base">
              <a:buFont typeface="Wingdings" panose="05000000000000000000" pitchFamily="2" charset="2"/>
              <a:buChar char="n"/>
            </a:pPr>
            <a:endParaRPr lang="en-US" altLang="ja-JP" sz="2800" dirty="0">
              <a:solidFill>
                <a:schemeClr val="tx2"/>
              </a:solidFill>
            </a:endParaRPr>
          </a:p>
          <a:p>
            <a:pPr marL="1020762" lvl="1" indent="-457200" fontAlgn="base">
              <a:buFont typeface="Wingdings" panose="05000000000000000000" pitchFamily="2" charset="2"/>
              <a:buChar char="ü"/>
            </a:pPr>
            <a:r>
              <a:rPr lang="ja-JP" altLang="en-US" sz="2800" dirty="0">
                <a:solidFill>
                  <a:schemeClr val="tx2"/>
                </a:solidFill>
              </a:rPr>
              <a:t>開設時間：</a:t>
            </a:r>
            <a:r>
              <a:rPr lang="en-US" altLang="ja-JP" sz="2800" dirty="0">
                <a:solidFill>
                  <a:schemeClr val="tx2"/>
                </a:solidFill>
              </a:rPr>
              <a:t>9:00</a:t>
            </a:r>
            <a:r>
              <a:rPr lang="ja-JP" altLang="en-US" sz="2800" dirty="0">
                <a:solidFill>
                  <a:schemeClr val="tx2"/>
                </a:solidFill>
              </a:rPr>
              <a:t>～</a:t>
            </a:r>
            <a:r>
              <a:rPr lang="en-US" altLang="ja-JP" sz="2800" dirty="0">
                <a:solidFill>
                  <a:schemeClr val="tx2"/>
                </a:solidFill>
              </a:rPr>
              <a:t>18:00</a:t>
            </a:r>
            <a:r>
              <a:rPr lang="ja-JP" altLang="en-US" sz="2800" dirty="0">
                <a:solidFill>
                  <a:schemeClr val="tx2"/>
                </a:solidFill>
              </a:rPr>
              <a:t>（土日・祝日を除く）</a:t>
            </a:r>
          </a:p>
          <a:p>
            <a:pPr marL="0" indent="0" fontAlgn="base"/>
            <a:endParaRPr lang="en-US" altLang="ja-JP" sz="2800" dirty="0">
              <a:solidFill>
                <a:schemeClr val="tx2"/>
              </a:solidFill>
            </a:endParaRPr>
          </a:p>
          <a:p>
            <a:pPr marL="0" indent="0" fontAlgn="base"/>
            <a:r>
              <a:rPr lang="ja-JP" altLang="en-US" sz="2800" dirty="0" smtClean="0">
                <a:solidFill>
                  <a:schemeClr val="tx2"/>
                </a:solidFill>
              </a:rPr>
              <a:t>　　</a:t>
            </a:r>
            <a:endParaRPr lang="en-US" altLang="ja-JP" sz="2800" dirty="0">
              <a:solidFill>
                <a:schemeClr val="tx2"/>
              </a:solidFill>
            </a:endParaRPr>
          </a:p>
        </p:txBody>
      </p:sp>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ヘルプデスク</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133</a:t>
            </a:fld>
            <a:endParaRPr kumimoji="1" lang="ja-JP" altLang="en-US" dirty="0"/>
          </a:p>
        </p:txBody>
      </p:sp>
      <p:sp>
        <p:nvSpPr>
          <p:cNvPr id="43" name="Rectangle 10"/>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3281918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a:t>
            </a:r>
            <a:r>
              <a:rPr lang="ja-JP" altLang="en-US" sz="2000" b="1" dirty="0" smtClean="0">
                <a:solidFill>
                  <a:prstClr val="white"/>
                </a:solidFill>
                <a:latin typeface="HG丸ｺﾞｼｯｸM-PRO" pitchFamily="50" charset="-128"/>
                <a:ea typeface="HG丸ｺﾞｼｯｸM-PRO" pitchFamily="50" charset="-128"/>
              </a:rPr>
              <a:t>推計</a:t>
            </a:r>
            <a:r>
              <a:rPr lang="ja-JP" altLang="en-US" sz="2000" b="1" dirty="0">
                <a:solidFill>
                  <a:prstClr val="white"/>
                </a:solidFill>
                <a:latin typeface="HG丸ｺﾞｼｯｸM-PRO" pitchFamily="50" charset="-128"/>
                <a:ea typeface="HG丸ｺﾞｼｯｸM-PRO" pitchFamily="50" charset="-128"/>
              </a:rPr>
              <a:t>の</a:t>
            </a:r>
            <a:r>
              <a:rPr lang="ja-JP" altLang="en-US" sz="2000" b="1" dirty="0" smtClean="0">
                <a:solidFill>
                  <a:prstClr val="white"/>
                </a:solidFill>
                <a:latin typeface="HG丸ｺﾞｼｯｸM-PRO" pitchFamily="50" charset="-128"/>
                <a:ea typeface="HG丸ｺﾞｼｯｸM-PRO" pitchFamily="50" charset="-128"/>
              </a:rPr>
              <a:t>流れ</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22467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z="2000" dirty="0" smtClean="0"/>
              <a:t>将来推計の全体の流れを以下に示します。</a:t>
            </a:r>
            <a:endParaRPr lang="en-US" altLang="ja-JP" sz="2000" dirty="0" smtClean="0"/>
          </a:p>
          <a:p>
            <a:pPr marL="0" lvl="1" indent="0"/>
            <a:r>
              <a:rPr lang="ja-JP" altLang="en-US" sz="2000" dirty="0" smtClean="0"/>
              <a:t>　①実績及び推計方法の設定</a:t>
            </a:r>
            <a:endParaRPr lang="en-US" altLang="ja-JP" sz="2000" dirty="0" smtClean="0"/>
          </a:p>
          <a:p>
            <a:pPr marL="0" lvl="1" indent="0"/>
            <a:r>
              <a:rPr lang="ja-JP" altLang="en-US" sz="2000" dirty="0" smtClean="0"/>
              <a:t>　</a:t>
            </a:r>
            <a:r>
              <a:rPr lang="ja-JP" altLang="en-US" sz="2000" dirty="0" smtClean="0">
                <a:solidFill>
                  <a:srgbClr val="FF0000"/>
                </a:solidFill>
              </a:rPr>
              <a:t>②認定者数の施策反映</a:t>
            </a:r>
            <a:endParaRPr lang="en-US" altLang="ja-JP" sz="2000" dirty="0" smtClean="0">
              <a:solidFill>
                <a:srgbClr val="FF0000"/>
              </a:solidFill>
            </a:endParaRPr>
          </a:p>
          <a:p>
            <a:pPr marL="0" lvl="1" indent="0"/>
            <a:r>
              <a:rPr lang="ja-JP" altLang="en-US" sz="2000" dirty="0" smtClean="0"/>
              <a:t>　③施設・居住系サービス利用者数の施策反映</a:t>
            </a:r>
            <a:endParaRPr lang="en-US" altLang="ja-JP" sz="2000" dirty="0" smtClean="0"/>
          </a:p>
          <a:p>
            <a:pPr marL="0" lvl="1" indent="0"/>
            <a:r>
              <a:rPr lang="ja-JP" altLang="en-US" sz="2000" dirty="0" smtClean="0"/>
              <a:t>　④在宅サービスの利用者数の施策反映</a:t>
            </a:r>
            <a:endParaRPr lang="en-US" altLang="ja-JP" sz="2000" dirty="0" smtClean="0"/>
          </a:p>
          <a:p>
            <a:pPr marL="0" lvl="1" indent="0"/>
            <a:r>
              <a:rPr lang="ja-JP" altLang="en-US" sz="2000" dirty="0" smtClean="0"/>
              <a:t>　⑤保険料額の算定</a:t>
            </a:r>
            <a:endParaRPr lang="en-US" altLang="ja-JP" sz="2000" dirty="0" smtClean="0"/>
          </a:p>
          <a:p>
            <a:pPr marL="0" lvl="1" indent="0"/>
            <a:r>
              <a:rPr lang="ja-JP" altLang="en-US" sz="2000" dirty="0" smtClean="0"/>
              <a:t>　⑥推計結果概要の確認</a:t>
            </a:r>
            <a:endParaRPr lang="ja-JP" altLang="en-US" sz="24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14</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854741330"/>
              </p:ext>
            </p:extLst>
          </p:nvPr>
        </p:nvGraphicFramePr>
        <p:xfrm>
          <a:off x="200472" y="2996953"/>
          <a:ext cx="9483498" cy="3528391"/>
        </p:xfrm>
        <a:graphic>
          <a:graphicData uri="http://schemas.openxmlformats.org/drawingml/2006/table">
            <a:tbl>
              <a:tblPr firstRow="1" bandRow="1">
                <a:tableStyleId>{2D5ABB26-0587-4C30-8999-92F81FD0307C}</a:tableStyleId>
              </a:tblPr>
              <a:tblGrid>
                <a:gridCol w="4873945"/>
                <a:gridCol w="4609553"/>
              </a:tblGrid>
              <a:tr h="432896">
                <a:tc rowSpan="3">
                  <a:txBody>
                    <a:bodyPr/>
                    <a:lstStyle/>
                    <a:p>
                      <a:r>
                        <a:rPr kumimoji="1" lang="ja-JP" altLang="en-US" dirty="0" smtClean="0"/>
                        <a:t>②認定者数の施策反映</a:t>
                      </a:r>
                      <a:endParaRPr kumimoji="1" lang="ja-JP" altLang="en-US" dirty="0"/>
                    </a:p>
                  </a:txBody>
                  <a:tcPr>
                    <a:solidFill>
                      <a:schemeClr val="accent1">
                        <a:lumMod val="20000"/>
                        <a:lumOff val="80000"/>
                      </a:schemeClr>
                    </a:solidFill>
                  </a:tcPr>
                </a:tc>
                <a:tc>
                  <a:txBody>
                    <a:bodyPr/>
                    <a:lstStyle/>
                    <a:p>
                      <a:endParaRPr kumimoji="1" lang="ja-JP" altLang="en-US" dirty="0"/>
                    </a:p>
                  </a:txBody>
                  <a:tcPr/>
                </a:tc>
              </a:tr>
              <a:tr h="1387636">
                <a:tc vMerge="1">
                  <a:txBody>
                    <a:bodyPr/>
                    <a:lstStyle/>
                    <a:p>
                      <a:endParaRPr kumimoji="1" lang="ja-JP" altLang="en-US" dirty="0"/>
                    </a:p>
                  </a:txBody>
                  <a:tcPr/>
                </a:tc>
                <a:tc>
                  <a:txBody>
                    <a:bodyPr/>
                    <a:lstStyle/>
                    <a:p>
                      <a:r>
                        <a:rPr kumimoji="1" lang="ja-JP" altLang="ja-JP" sz="1800" kern="1200" dirty="0" smtClean="0">
                          <a:solidFill>
                            <a:schemeClr val="tx1"/>
                          </a:solidFill>
                          <a:effectLst/>
                          <a:latin typeface="+mn-lt"/>
                          <a:ea typeface="+mn-ea"/>
                          <a:cs typeface="+mn-cs"/>
                        </a:rPr>
                        <a:t>要介護</a:t>
                      </a:r>
                      <a:r>
                        <a:rPr kumimoji="1" lang="ja-JP" altLang="en-US" sz="1800" kern="1200" dirty="0" smtClean="0">
                          <a:solidFill>
                            <a:schemeClr val="tx1"/>
                          </a:solidFill>
                          <a:effectLst/>
                          <a:latin typeface="+mn-lt"/>
                          <a:ea typeface="+mn-ea"/>
                          <a:cs typeface="+mn-cs"/>
                        </a:rPr>
                        <a:t>（</a:t>
                      </a:r>
                      <a:r>
                        <a:rPr kumimoji="1" lang="ja-JP" altLang="ja-JP" sz="1800" kern="1200" dirty="0" smtClean="0">
                          <a:solidFill>
                            <a:schemeClr val="tx1"/>
                          </a:solidFill>
                          <a:effectLst/>
                          <a:latin typeface="+mn-lt"/>
                          <a:ea typeface="+mn-ea"/>
                          <a:cs typeface="+mn-cs"/>
                        </a:rPr>
                        <a:t>支援</a:t>
                      </a:r>
                      <a:r>
                        <a:rPr kumimoji="1" lang="ja-JP" altLang="en-US" sz="1800" kern="1200" dirty="0" smtClean="0">
                          <a:solidFill>
                            <a:schemeClr val="tx1"/>
                          </a:solidFill>
                          <a:effectLst/>
                          <a:latin typeface="+mn-lt"/>
                          <a:ea typeface="+mn-ea"/>
                          <a:cs typeface="+mn-cs"/>
                        </a:rPr>
                        <a:t>）</a:t>
                      </a:r>
                      <a:r>
                        <a:rPr kumimoji="1" lang="ja-JP" altLang="ja-JP" sz="1800" kern="1200" dirty="0" smtClean="0">
                          <a:solidFill>
                            <a:schemeClr val="tx1"/>
                          </a:solidFill>
                          <a:effectLst/>
                          <a:latin typeface="+mn-lt"/>
                          <a:ea typeface="+mn-ea"/>
                          <a:cs typeface="+mn-cs"/>
                        </a:rPr>
                        <a:t>認定者数の施策反映をします。</a:t>
                      </a:r>
                      <a:endParaRPr kumimoji="1" lang="en-US" altLang="ja-JP" sz="1800" kern="1200" dirty="0" smtClean="0">
                        <a:solidFill>
                          <a:schemeClr val="tx1"/>
                        </a:solidFill>
                        <a:effectLst/>
                        <a:latin typeface="+mn-lt"/>
                        <a:ea typeface="+mn-ea"/>
                        <a:cs typeface="+mn-cs"/>
                      </a:endParaRPr>
                    </a:p>
                    <a:p>
                      <a:r>
                        <a:rPr kumimoji="1" lang="ja-JP" altLang="ja-JP" sz="1800" kern="1200" dirty="0" smtClean="0">
                          <a:solidFill>
                            <a:schemeClr val="tx1"/>
                          </a:solidFill>
                          <a:effectLst/>
                          <a:latin typeface="+mn-lt"/>
                          <a:ea typeface="+mn-ea"/>
                          <a:cs typeface="+mn-cs"/>
                        </a:rPr>
                        <a:t>初期値として自然体推計値が表示されています</a:t>
                      </a:r>
                      <a:r>
                        <a:rPr kumimoji="1" lang="ja-JP" altLang="en-US" dirty="0" smtClean="0"/>
                        <a:t>。</a:t>
                      </a:r>
                    </a:p>
                  </a:txBody>
                  <a:tcPr/>
                </a:tc>
              </a:tr>
              <a:tr h="1707859">
                <a:tc vMerge="1">
                  <a:txBody>
                    <a:bodyPr/>
                    <a:lstStyle/>
                    <a:p>
                      <a:endParaRPr kumimoji="1" lang="ja-JP" altLang="en-US" dirty="0"/>
                    </a:p>
                  </a:txBody>
                  <a:tcPr/>
                </a:tc>
                <a:tc>
                  <a:txBody>
                    <a:bodyPr/>
                    <a:lstStyle/>
                    <a:p>
                      <a:r>
                        <a:rPr kumimoji="1" lang="ja-JP" altLang="en-US" dirty="0" smtClean="0"/>
                        <a:t>主な目的</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認定者数の実績値確認</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認定者数の年度ごとの推移確認</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施策の結果として見込まれる値の入力</a:t>
                      </a:r>
                      <a:endParaRPr kumimoji="1" lang="ja-JP" altLang="en-US" dirty="0" smtClean="0"/>
                    </a:p>
                  </a:txBody>
                  <a:tcPr/>
                </a:tc>
              </a:tr>
            </a:tbl>
          </a:graphicData>
        </a:graphic>
      </p:graphicFrame>
      <p:sp>
        <p:nvSpPr>
          <p:cNvPr id="13" name="角丸四角形 12"/>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W2-2</a:t>
            </a:r>
            <a:r>
              <a:rPr lang="ja-JP" altLang="en-US" sz="1400" dirty="0" smtClean="0"/>
              <a:t>ページ</a:t>
            </a:r>
            <a:endParaRPr lang="en-US" altLang="ja-JP" sz="1400" dirty="0" smtClean="0"/>
          </a:p>
        </p:txBody>
      </p:sp>
      <p:pic>
        <p:nvPicPr>
          <p:cNvPr id="10" name="図 9"/>
          <p:cNvPicPr/>
          <p:nvPr/>
        </p:nvPicPr>
        <p:blipFill>
          <a:blip r:embed="rId3" cstate="print"/>
          <a:stretch>
            <a:fillRect/>
          </a:stretch>
        </p:blipFill>
        <p:spPr>
          <a:xfrm>
            <a:off x="252000" y="3571200"/>
            <a:ext cx="4752000" cy="2854800"/>
          </a:xfrm>
          <a:prstGeom prst="rect">
            <a:avLst/>
          </a:prstGeom>
        </p:spPr>
      </p:pic>
    </p:spTree>
    <p:extLst>
      <p:ext uri="{BB962C8B-B14F-4D97-AF65-F5344CB8AC3E}">
        <p14:creationId xmlns:p14="http://schemas.microsoft.com/office/powerpoint/2010/main" val="937268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a:t>
            </a:r>
            <a:r>
              <a:rPr lang="ja-JP" altLang="en-US" sz="2000" b="1" dirty="0" smtClean="0">
                <a:solidFill>
                  <a:prstClr val="white"/>
                </a:solidFill>
                <a:latin typeface="HG丸ｺﾞｼｯｸM-PRO" pitchFamily="50" charset="-128"/>
                <a:ea typeface="HG丸ｺﾞｼｯｸM-PRO" pitchFamily="50" charset="-128"/>
              </a:rPr>
              <a:t>推計</a:t>
            </a:r>
            <a:r>
              <a:rPr lang="ja-JP" altLang="en-US" sz="2000" b="1" dirty="0">
                <a:solidFill>
                  <a:prstClr val="white"/>
                </a:solidFill>
                <a:latin typeface="HG丸ｺﾞｼｯｸM-PRO" pitchFamily="50" charset="-128"/>
                <a:ea typeface="HG丸ｺﾞｼｯｸM-PRO" pitchFamily="50" charset="-128"/>
              </a:rPr>
              <a:t>の</a:t>
            </a:r>
            <a:r>
              <a:rPr lang="ja-JP" altLang="en-US" sz="2000" b="1" dirty="0" smtClean="0">
                <a:solidFill>
                  <a:prstClr val="white"/>
                </a:solidFill>
                <a:latin typeface="HG丸ｺﾞｼｯｸM-PRO" pitchFamily="50" charset="-128"/>
                <a:ea typeface="HG丸ｺﾞｼｯｸM-PRO" pitchFamily="50" charset="-128"/>
              </a:rPr>
              <a:t>流れ</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22467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z="2000" dirty="0" smtClean="0"/>
              <a:t>将来推計の全体の流れを以下に示します。</a:t>
            </a:r>
            <a:endParaRPr lang="en-US" altLang="ja-JP" sz="2000" dirty="0" smtClean="0"/>
          </a:p>
          <a:p>
            <a:pPr marL="0" lvl="1" indent="0"/>
            <a:r>
              <a:rPr lang="ja-JP" altLang="en-US" sz="2000" dirty="0" smtClean="0"/>
              <a:t>　①実績及び推計方法の設定</a:t>
            </a:r>
            <a:endParaRPr lang="en-US" altLang="ja-JP" sz="2000" dirty="0" smtClean="0"/>
          </a:p>
          <a:p>
            <a:pPr marL="0" lvl="1" indent="0"/>
            <a:r>
              <a:rPr lang="ja-JP" altLang="en-US" sz="2000" dirty="0" smtClean="0"/>
              <a:t>　②認定者数の施策反映</a:t>
            </a:r>
            <a:endParaRPr lang="en-US" altLang="ja-JP" sz="2000" dirty="0" smtClean="0"/>
          </a:p>
          <a:p>
            <a:pPr marL="0" lvl="1" indent="0"/>
            <a:r>
              <a:rPr lang="ja-JP" altLang="en-US" sz="2000" dirty="0" smtClean="0"/>
              <a:t>　</a:t>
            </a:r>
            <a:r>
              <a:rPr lang="ja-JP" altLang="en-US" sz="2000" dirty="0" smtClean="0">
                <a:solidFill>
                  <a:srgbClr val="FF0000"/>
                </a:solidFill>
              </a:rPr>
              <a:t>③施設・居住系サービス利用者数の施策反映</a:t>
            </a:r>
            <a:endParaRPr lang="en-US" altLang="ja-JP" sz="2000" dirty="0" smtClean="0">
              <a:solidFill>
                <a:srgbClr val="FF0000"/>
              </a:solidFill>
            </a:endParaRPr>
          </a:p>
          <a:p>
            <a:pPr marL="0" lvl="1" indent="0"/>
            <a:r>
              <a:rPr lang="ja-JP" altLang="en-US" sz="2000" dirty="0" smtClean="0"/>
              <a:t>　④在宅サービスの利用者数の施策反映</a:t>
            </a:r>
            <a:endParaRPr lang="en-US" altLang="ja-JP" sz="2000" dirty="0" smtClean="0"/>
          </a:p>
          <a:p>
            <a:pPr marL="0" lvl="1" indent="0"/>
            <a:r>
              <a:rPr lang="ja-JP" altLang="en-US" sz="2000" dirty="0" smtClean="0"/>
              <a:t>　⑤保険料額の算定</a:t>
            </a:r>
            <a:endParaRPr lang="en-US" altLang="ja-JP" sz="2000" dirty="0" smtClean="0"/>
          </a:p>
          <a:p>
            <a:pPr marL="0" lvl="1" indent="0"/>
            <a:r>
              <a:rPr lang="ja-JP" altLang="en-US" sz="2000" dirty="0" smtClean="0"/>
              <a:t>　⑥推計結果概要の確認</a:t>
            </a:r>
            <a:endParaRPr lang="ja-JP" altLang="en-US" sz="24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15</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1552317416"/>
              </p:ext>
            </p:extLst>
          </p:nvPr>
        </p:nvGraphicFramePr>
        <p:xfrm>
          <a:off x="200472" y="2996953"/>
          <a:ext cx="9483498" cy="3528391"/>
        </p:xfrm>
        <a:graphic>
          <a:graphicData uri="http://schemas.openxmlformats.org/drawingml/2006/table">
            <a:tbl>
              <a:tblPr firstRow="1" bandRow="1">
                <a:tableStyleId>{2D5ABB26-0587-4C30-8999-92F81FD0307C}</a:tableStyleId>
              </a:tblPr>
              <a:tblGrid>
                <a:gridCol w="4873945"/>
                <a:gridCol w="4609553"/>
              </a:tblGrid>
              <a:tr h="432896">
                <a:tc rowSpan="3">
                  <a:txBody>
                    <a:bodyPr/>
                    <a:lstStyle/>
                    <a:p>
                      <a:r>
                        <a:rPr kumimoji="1" lang="ja-JP" altLang="en-US" dirty="0" smtClean="0"/>
                        <a:t>③施設・居住系サービス利用者数の施策反映</a:t>
                      </a:r>
                      <a:endParaRPr kumimoji="1" lang="ja-JP" altLang="en-US" dirty="0"/>
                    </a:p>
                  </a:txBody>
                  <a:tcPr>
                    <a:solidFill>
                      <a:schemeClr val="accent1">
                        <a:lumMod val="20000"/>
                        <a:lumOff val="80000"/>
                      </a:schemeClr>
                    </a:solidFill>
                  </a:tcPr>
                </a:tc>
                <a:tc>
                  <a:txBody>
                    <a:bodyPr/>
                    <a:lstStyle/>
                    <a:p>
                      <a:endParaRPr kumimoji="1" lang="ja-JP" altLang="en-US" dirty="0"/>
                    </a:p>
                  </a:txBody>
                  <a:tcPr/>
                </a:tc>
              </a:tr>
              <a:tr h="1387636">
                <a:tc vMerge="1">
                  <a:txBody>
                    <a:bodyPr/>
                    <a:lstStyle/>
                    <a:p>
                      <a:endParaRPr kumimoji="1" lang="ja-JP" altLang="en-US" dirty="0"/>
                    </a:p>
                  </a:txBody>
                  <a:tcPr/>
                </a:tc>
                <a:tc>
                  <a:txBody>
                    <a:bodyPr/>
                    <a:lstStyle/>
                    <a:p>
                      <a:r>
                        <a:rPr kumimoji="1" lang="ja-JP" altLang="ja-JP" sz="1800" kern="1200" dirty="0" smtClean="0">
                          <a:solidFill>
                            <a:schemeClr val="tx1"/>
                          </a:solidFill>
                          <a:effectLst/>
                          <a:latin typeface="+mn-lt"/>
                          <a:ea typeface="+mn-ea"/>
                          <a:cs typeface="+mn-cs"/>
                        </a:rPr>
                        <a:t>施設・居住系サービス利用者数の施策反映をします。</a:t>
                      </a:r>
                      <a:endParaRPr kumimoji="1" lang="en-US" altLang="ja-JP" sz="1800" kern="1200" dirty="0" smtClean="0">
                        <a:solidFill>
                          <a:schemeClr val="tx1"/>
                        </a:solidFill>
                        <a:effectLst/>
                        <a:latin typeface="+mn-lt"/>
                        <a:ea typeface="+mn-ea"/>
                        <a:cs typeface="+mn-cs"/>
                      </a:endParaRPr>
                    </a:p>
                    <a:p>
                      <a:r>
                        <a:rPr kumimoji="1" lang="ja-JP" altLang="ja-JP" sz="1800" kern="1200" dirty="0" smtClean="0">
                          <a:solidFill>
                            <a:schemeClr val="tx1"/>
                          </a:solidFill>
                          <a:effectLst/>
                          <a:latin typeface="+mn-lt"/>
                          <a:ea typeface="+mn-ea"/>
                          <a:cs typeface="+mn-cs"/>
                        </a:rPr>
                        <a:t>初期値としては自然体推計値が表示されています</a:t>
                      </a:r>
                      <a:r>
                        <a:rPr kumimoji="1" lang="ja-JP" altLang="en-US" dirty="0" smtClean="0"/>
                        <a:t>。</a:t>
                      </a:r>
                    </a:p>
                  </a:txBody>
                  <a:tcPr/>
                </a:tc>
              </a:tr>
              <a:tr h="1707859">
                <a:tc vMerge="1">
                  <a:txBody>
                    <a:bodyPr/>
                    <a:lstStyle/>
                    <a:p>
                      <a:endParaRPr kumimoji="1" lang="ja-JP" altLang="en-US" dirty="0"/>
                    </a:p>
                  </a:txBody>
                  <a:tcPr/>
                </a:tc>
                <a:tc>
                  <a:txBody>
                    <a:bodyPr/>
                    <a:lstStyle/>
                    <a:p>
                      <a:r>
                        <a:rPr kumimoji="1" lang="ja-JP" altLang="en-US" dirty="0" smtClean="0"/>
                        <a:t>主な目的</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施設居住系サービス利用者数の年度ごとの推移確認</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施策の結果として見込まれる値の入力</a:t>
                      </a:r>
                      <a:endParaRPr kumimoji="1" lang="ja-JP" altLang="en-US" dirty="0"/>
                    </a:p>
                  </a:txBody>
                  <a:tcPr/>
                </a:tc>
              </a:tr>
            </a:tbl>
          </a:graphicData>
        </a:graphic>
      </p:graphicFrame>
      <p:sp>
        <p:nvSpPr>
          <p:cNvPr id="13" name="角丸四角形 12"/>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W2-2</a:t>
            </a:r>
            <a:r>
              <a:rPr lang="ja-JP" altLang="en-US" sz="1400" dirty="0" smtClean="0"/>
              <a:t>ページ</a:t>
            </a:r>
            <a:endParaRPr lang="en-US" altLang="ja-JP" sz="1400" dirty="0" smtClean="0"/>
          </a:p>
        </p:txBody>
      </p:sp>
      <p:pic>
        <p:nvPicPr>
          <p:cNvPr id="10" name="図 9"/>
          <p:cNvPicPr preferRelativeResize="0">
            <a:picLocks noChangeAspect="1"/>
          </p:cNvPicPr>
          <p:nvPr/>
        </p:nvPicPr>
        <p:blipFill>
          <a:blip r:embed="rId3" cstate="print"/>
          <a:stretch>
            <a:fillRect/>
          </a:stretch>
        </p:blipFill>
        <p:spPr>
          <a:xfrm>
            <a:off x="252000" y="3571200"/>
            <a:ext cx="4758000" cy="2854800"/>
          </a:xfrm>
          <a:prstGeom prst="rect">
            <a:avLst/>
          </a:prstGeom>
        </p:spPr>
      </p:pic>
    </p:spTree>
    <p:extLst>
      <p:ext uri="{BB962C8B-B14F-4D97-AF65-F5344CB8AC3E}">
        <p14:creationId xmlns:p14="http://schemas.microsoft.com/office/powerpoint/2010/main" val="2766407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a:t>
            </a:r>
            <a:r>
              <a:rPr lang="ja-JP" altLang="en-US" sz="2000" b="1" dirty="0" smtClean="0">
                <a:solidFill>
                  <a:prstClr val="white"/>
                </a:solidFill>
                <a:latin typeface="HG丸ｺﾞｼｯｸM-PRO" pitchFamily="50" charset="-128"/>
                <a:ea typeface="HG丸ｺﾞｼｯｸM-PRO" pitchFamily="50" charset="-128"/>
              </a:rPr>
              <a:t>推計</a:t>
            </a:r>
            <a:r>
              <a:rPr lang="ja-JP" altLang="en-US" sz="2000" b="1" dirty="0">
                <a:solidFill>
                  <a:prstClr val="white"/>
                </a:solidFill>
                <a:latin typeface="HG丸ｺﾞｼｯｸM-PRO" pitchFamily="50" charset="-128"/>
                <a:ea typeface="HG丸ｺﾞｼｯｸM-PRO" pitchFamily="50" charset="-128"/>
              </a:rPr>
              <a:t>の</a:t>
            </a:r>
            <a:r>
              <a:rPr lang="ja-JP" altLang="en-US" sz="2000" b="1" dirty="0" smtClean="0">
                <a:solidFill>
                  <a:prstClr val="white"/>
                </a:solidFill>
                <a:latin typeface="HG丸ｺﾞｼｯｸM-PRO" pitchFamily="50" charset="-128"/>
                <a:ea typeface="HG丸ｺﾞｼｯｸM-PRO" pitchFamily="50" charset="-128"/>
              </a:rPr>
              <a:t>流れ</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22467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z="2000" dirty="0" smtClean="0"/>
              <a:t>将来推計の全体の流れを以下に示します。</a:t>
            </a:r>
            <a:endParaRPr lang="en-US" altLang="ja-JP" sz="2000" dirty="0" smtClean="0"/>
          </a:p>
          <a:p>
            <a:pPr marL="0" lvl="1" indent="0"/>
            <a:r>
              <a:rPr lang="ja-JP" altLang="en-US" sz="2000" dirty="0" smtClean="0"/>
              <a:t>　①実績及び推計方法の設定</a:t>
            </a:r>
            <a:endParaRPr lang="en-US" altLang="ja-JP" sz="2000" dirty="0" smtClean="0"/>
          </a:p>
          <a:p>
            <a:pPr marL="0" lvl="1" indent="0"/>
            <a:r>
              <a:rPr lang="ja-JP" altLang="en-US" sz="2000" dirty="0" smtClean="0"/>
              <a:t>　②認定者数の施策反映</a:t>
            </a:r>
            <a:endParaRPr lang="en-US" altLang="ja-JP" sz="2000" dirty="0" smtClean="0"/>
          </a:p>
          <a:p>
            <a:pPr marL="0" lvl="1" indent="0"/>
            <a:r>
              <a:rPr lang="ja-JP" altLang="en-US" sz="2000" dirty="0" smtClean="0"/>
              <a:t>　③施設・居住系サービス利用者数の施策反映</a:t>
            </a:r>
            <a:endParaRPr lang="en-US" altLang="ja-JP" sz="2000" dirty="0" smtClean="0"/>
          </a:p>
          <a:p>
            <a:pPr marL="0" lvl="1" indent="0"/>
            <a:r>
              <a:rPr lang="ja-JP" altLang="en-US" sz="2000" dirty="0" smtClean="0"/>
              <a:t>　</a:t>
            </a:r>
            <a:r>
              <a:rPr lang="ja-JP" altLang="en-US" sz="2000" dirty="0" smtClean="0">
                <a:solidFill>
                  <a:srgbClr val="FF0000"/>
                </a:solidFill>
              </a:rPr>
              <a:t>④在宅サービスの利用者数の施策反映</a:t>
            </a:r>
            <a:endParaRPr lang="en-US" altLang="ja-JP" sz="2000" dirty="0" smtClean="0">
              <a:solidFill>
                <a:srgbClr val="FF0000"/>
              </a:solidFill>
            </a:endParaRPr>
          </a:p>
          <a:p>
            <a:pPr marL="0" lvl="1" indent="0"/>
            <a:r>
              <a:rPr lang="ja-JP" altLang="en-US" sz="2000" dirty="0" smtClean="0"/>
              <a:t>　⑤保険料額の算定</a:t>
            </a:r>
            <a:endParaRPr lang="en-US" altLang="ja-JP" sz="2000" dirty="0" smtClean="0"/>
          </a:p>
          <a:p>
            <a:pPr marL="0" lvl="1" indent="0"/>
            <a:r>
              <a:rPr lang="ja-JP" altLang="en-US" sz="2000" dirty="0" smtClean="0"/>
              <a:t>　⑥推計結果概要の確認</a:t>
            </a:r>
            <a:endParaRPr lang="ja-JP" altLang="en-US" sz="24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16</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174584643"/>
              </p:ext>
            </p:extLst>
          </p:nvPr>
        </p:nvGraphicFramePr>
        <p:xfrm>
          <a:off x="200472" y="2996953"/>
          <a:ext cx="9483498" cy="3528391"/>
        </p:xfrm>
        <a:graphic>
          <a:graphicData uri="http://schemas.openxmlformats.org/drawingml/2006/table">
            <a:tbl>
              <a:tblPr firstRow="1" bandRow="1">
                <a:tableStyleId>{2D5ABB26-0587-4C30-8999-92F81FD0307C}</a:tableStyleId>
              </a:tblPr>
              <a:tblGrid>
                <a:gridCol w="4873945"/>
                <a:gridCol w="4609553"/>
              </a:tblGrid>
              <a:tr h="432896">
                <a:tc rowSpan="3">
                  <a:txBody>
                    <a:bodyPr/>
                    <a:lstStyle/>
                    <a:p>
                      <a:r>
                        <a:rPr kumimoji="1" lang="ja-JP" altLang="en-US" dirty="0" smtClean="0"/>
                        <a:t>④在宅サービスの利用者数の施策反映</a:t>
                      </a:r>
                      <a:endParaRPr kumimoji="1" lang="ja-JP" altLang="en-US" dirty="0"/>
                    </a:p>
                  </a:txBody>
                  <a:tcPr>
                    <a:solidFill>
                      <a:schemeClr val="accent1">
                        <a:lumMod val="20000"/>
                        <a:lumOff val="80000"/>
                      </a:schemeClr>
                    </a:solidFill>
                  </a:tcPr>
                </a:tc>
                <a:tc>
                  <a:txBody>
                    <a:bodyPr/>
                    <a:lstStyle/>
                    <a:p>
                      <a:endParaRPr kumimoji="1" lang="ja-JP" altLang="en-US" dirty="0"/>
                    </a:p>
                  </a:txBody>
                  <a:tcPr/>
                </a:tc>
              </a:tr>
              <a:tr h="1387636">
                <a:tc vMerge="1">
                  <a:txBody>
                    <a:bodyPr/>
                    <a:lstStyle/>
                    <a:p>
                      <a:endParaRPr kumimoji="1" lang="ja-JP" altLang="en-US" dirty="0"/>
                    </a:p>
                  </a:txBody>
                  <a:tcPr/>
                </a:tc>
                <a:tc>
                  <a:txBody>
                    <a:bodyPr/>
                    <a:lstStyle/>
                    <a:p>
                      <a:r>
                        <a:rPr kumimoji="1" lang="ja-JP" altLang="ja-JP" sz="1800" kern="1200" dirty="0" smtClean="0">
                          <a:solidFill>
                            <a:schemeClr val="tx1"/>
                          </a:solidFill>
                          <a:effectLst/>
                          <a:latin typeface="+mn-lt"/>
                          <a:ea typeface="+mn-ea"/>
                          <a:cs typeface="+mn-cs"/>
                        </a:rPr>
                        <a:t>在宅サービス利用者数の施策反映をします。</a:t>
                      </a:r>
                      <a:endParaRPr kumimoji="1" lang="en-US" altLang="ja-JP" sz="1800" kern="1200" dirty="0" smtClean="0">
                        <a:solidFill>
                          <a:schemeClr val="tx1"/>
                        </a:solidFill>
                        <a:effectLst/>
                        <a:latin typeface="+mn-lt"/>
                        <a:ea typeface="+mn-ea"/>
                        <a:cs typeface="+mn-cs"/>
                      </a:endParaRPr>
                    </a:p>
                    <a:p>
                      <a:r>
                        <a:rPr kumimoji="1" lang="ja-JP" altLang="ja-JP" sz="1800" kern="1200" dirty="0" smtClean="0">
                          <a:solidFill>
                            <a:schemeClr val="tx1"/>
                          </a:solidFill>
                          <a:effectLst/>
                          <a:latin typeface="+mn-lt"/>
                          <a:ea typeface="+mn-ea"/>
                          <a:cs typeface="+mn-cs"/>
                        </a:rPr>
                        <a:t>初期値としては自然体推計値が表示されています。</a:t>
                      </a:r>
                      <a:endParaRPr kumimoji="1" lang="ja-JP" altLang="en-US" dirty="0"/>
                    </a:p>
                  </a:txBody>
                  <a:tcPr/>
                </a:tc>
              </a:tr>
              <a:tr h="1707859">
                <a:tc vMerge="1">
                  <a:txBody>
                    <a:bodyPr/>
                    <a:lstStyle/>
                    <a:p>
                      <a:endParaRPr kumimoji="1" lang="ja-JP" altLang="en-US" dirty="0"/>
                    </a:p>
                  </a:txBody>
                  <a:tcPr/>
                </a:tc>
                <a:tc>
                  <a:txBody>
                    <a:bodyPr/>
                    <a:lstStyle/>
                    <a:p>
                      <a:r>
                        <a:rPr kumimoji="1" lang="ja-JP" altLang="en-US" dirty="0" smtClean="0"/>
                        <a:t>主な目的</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利用者数の年度ごとの推移確認</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施策の結果として見込まれる値の入力</a:t>
                      </a:r>
                      <a:endParaRPr kumimoji="1" lang="ja-JP" altLang="en-US" dirty="0"/>
                    </a:p>
                  </a:txBody>
                  <a:tcPr/>
                </a:tc>
              </a:tr>
            </a:tbl>
          </a:graphicData>
        </a:graphic>
      </p:graphicFrame>
      <p:sp>
        <p:nvSpPr>
          <p:cNvPr id="13" name="角丸四角形 12"/>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W2-2</a:t>
            </a:r>
            <a:r>
              <a:rPr lang="ja-JP" altLang="en-US" sz="1400" dirty="0" smtClean="0"/>
              <a:t>ページ</a:t>
            </a:r>
            <a:endParaRPr lang="en-US" altLang="ja-JP" sz="1400" dirty="0" smtClean="0"/>
          </a:p>
        </p:txBody>
      </p:sp>
      <p:pic>
        <p:nvPicPr>
          <p:cNvPr id="10" name="図 9"/>
          <p:cNvPicPr>
            <a:picLocks noChangeAspect="1"/>
          </p:cNvPicPr>
          <p:nvPr/>
        </p:nvPicPr>
        <p:blipFill>
          <a:blip r:embed="rId3" cstate="print"/>
          <a:stretch>
            <a:fillRect/>
          </a:stretch>
        </p:blipFill>
        <p:spPr>
          <a:xfrm>
            <a:off x="247769" y="3573016"/>
            <a:ext cx="4758000" cy="2854800"/>
          </a:xfrm>
          <a:prstGeom prst="rect">
            <a:avLst/>
          </a:prstGeom>
        </p:spPr>
      </p:pic>
    </p:spTree>
    <p:extLst>
      <p:ext uri="{BB962C8B-B14F-4D97-AF65-F5344CB8AC3E}">
        <p14:creationId xmlns:p14="http://schemas.microsoft.com/office/powerpoint/2010/main" val="1064679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a:t>
            </a:r>
            <a:r>
              <a:rPr lang="ja-JP" altLang="en-US" sz="2000" b="1" dirty="0" smtClean="0">
                <a:solidFill>
                  <a:prstClr val="white"/>
                </a:solidFill>
                <a:latin typeface="HG丸ｺﾞｼｯｸM-PRO" pitchFamily="50" charset="-128"/>
                <a:ea typeface="HG丸ｺﾞｼｯｸM-PRO" pitchFamily="50" charset="-128"/>
              </a:rPr>
              <a:t>推計</a:t>
            </a:r>
            <a:r>
              <a:rPr lang="ja-JP" altLang="en-US" sz="2000" b="1" dirty="0">
                <a:solidFill>
                  <a:prstClr val="white"/>
                </a:solidFill>
                <a:latin typeface="HG丸ｺﾞｼｯｸM-PRO" pitchFamily="50" charset="-128"/>
                <a:ea typeface="HG丸ｺﾞｼｯｸM-PRO" pitchFamily="50" charset="-128"/>
              </a:rPr>
              <a:t>の</a:t>
            </a:r>
            <a:r>
              <a:rPr lang="ja-JP" altLang="en-US" sz="2000" b="1" dirty="0" smtClean="0">
                <a:solidFill>
                  <a:prstClr val="white"/>
                </a:solidFill>
                <a:latin typeface="HG丸ｺﾞｼｯｸM-PRO" pitchFamily="50" charset="-128"/>
                <a:ea typeface="HG丸ｺﾞｼｯｸM-PRO" pitchFamily="50" charset="-128"/>
              </a:rPr>
              <a:t>流れ</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22467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z="2000" dirty="0" smtClean="0"/>
              <a:t>将来推計の全体の流れを以下に示します。</a:t>
            </a:r>
            <a:endParaRPr lang="en-US" altLang="ja-JP" sz="2000" dirty="0" smtClean="0"/>
          </a:p>
          <a:p>
            <a:pPr marL="0" lvl="1" indent="0"/>
            <a:r>
              <a:rPr lang="ja-JP" altLang="en-US" sz="2000" dirty="0" smtClean="0"/>
              <a:t>　①実績及び推計方法の設定</a:t>
            </a:r>
            <a:endParaRPr lang="en-US" altLang="ja-JP" sz="2000" dirty="0" smtClean="0"/>
          </a:p>
          <a:p>
            <a:pPr marL="0" lvl="1" indent="0"/>
            <a:r>
              <a:rPr lang="ja-JP" altLang="en-US" sz="2000" dirty="0" smtClean="0"/>
              <a:t>　②認定者数の施策反映</a:t>
            </a:r>
            <a:endParaRPr lang="en-US" altLang="ja-JP" sz="2000" dirty="0" smtClean="0"/>
          </a:p>
          <a:p>
            <a:pPr marL="0" lvl="1" indent="0"/>
            <a:r>
              <a:rPr lang="ja-JP" altLang="en-US" sz="2000" dirty="0" smtClean="0"/>
              <a:t>　③施設・居住系サービス利用者数の施策反映</a:t>
            </a:r>
            <a:endParaRPr lang="en-US" altLang="ja-JP" sz="2000" dirty="0" smtClean="0"/>
          </a:p>
          <a:p>
            <a:pPr marL="0" lvl="1" indent="0"/>
            <a:r>
              <a:rPr lang="ja-JP" altLang="en-US" sz="2000" dirty="0" smtClean="0"/>
              <a:t>　④在宅サービスの利用者数の施策反映</a:t>
            </a:r>
            <a:endParaRPr lang="en-US" altLang="ja-JP" sz="2000" dirty="0" smtClean="0"/>
          </a:p>
          <a:p>
            <a:pPr marL="0" lvl="1" indent="0"/>
            <a:r>
              <a:rPr lang="ja-JP" altLang="en-US" sz="2000" dirty="0" smtClean="0"/>
              <a:t>　</a:t>
            </a:r>
            <a:r>
              <a:rPr lang="ja-JP" altLang="en-US" sz="2000" dirty="0" smtClean="0">
                <a:solidFill>
                  <a:srgbClr val="FF0000"/>
                </a:solidFill>
              </a:rPr>
              <a:t>⑤保険料額の算定</a:t>
            </a:r>
            <a:endParaRPr lang="en-US" altLang="ja-JP" sz="2000" dirty="0" smtClean="0">
              <a:solidFill>
                <a:srgbClr val="FF0000"/>
              </a:solidFill>
            </a:endParaRPr>
          </a:p>
          <a:p>
            <a:pPr marL="0" lvl="1" indent="0"/>
            <a:r>
              <a:rPr lang="ja-JP" altLang="en-US" sz="2000" dirty="0" smtClean="0"/>
              <a:t>　⑥推計結果概要の確認</a:t>
            </a:r>
            <a:endParaRPr lang="ja-JP" altLang="en-US" sz="24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17</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1423163634"/>
              </p:ext>
            </p:extLst>
          </p:nvPr>
        </p:nvGraphicFramePr>
        <p:xfrm>
          <a:off x="200472" y="2996953"/>
          <a:ext cx="9483498" cy="3528391"/>
        </p:xfrm>
        <a:graphic>
          <a:graphicData uri="http://schemas.openxmlformats.org/drawingml/2006/table">
            <a:tbl>
              <a:tblPr firstRow="1" bandRow="1">
                <a:tableStyleId>{2D5ABB26-0587-4C30-8999-92F81FD0307C}</a:tableStyleId>
              </a:tblPr>
              <a:tblGrid>
                <a:gridCol w="4873945"/>
                <a:gridCol w="4609553"/>
              </a:tblGrid>
              <a:tr h="432896">
                <a:tc rowSpan="3">
                  <a:txBody>
                    <a:bodyPr/>
                    <a:lstStyle/>
                    <a:p>
                      <a:r>
                        <a:rPr kumimoji="1" lang="ja-JP" altLang="en-US" dirty="0" smtClean="0"/>
                        <a:t>⑤保険料額の算定</a:t>
                      </a:r>
                      <a:endParaRPr kumimoji="1" lang="ja-JP" altLang="en-US" dirty="0"/>
                    </a:p>
                  </a:txBody>
                  <a:tcPr>
                    <a:solidFill>
                      <a:schemeClr val="accent1">
                        <a:lumMod val="20000"/>
                        <a:lumOff val="80000"/>
                      </a:schemeClr>
                    </a:solidFill>
                  </a:tcPr>
                </a:tc>
                <a:tc>
                  <a:txBody>
                    <a:bodyPr/>
                    <a:lstStyle/>
                    <a:p>
                      <a:endParaRPr kumimoji="1" lang="ja-JP" altLang="en-US" dirty="0"/>
                    </a:p>
                  </a:txBody>
                  <a:tcPr/>
                </a:tc>
              </a:tr>
              <a:tr h="1387636">
                <a:tc vMerge="1">
                  <a:txBody>
                    <a:bodyPr/>
                    <a:lstStyle/>
                    <a:p>
                      <a:endParaRPr kumimoji="1" lang="ja-JP" altLang="en-US" dirty="0"/>
                    </a:p>
                  </a:txBody>
                  <a:tcPr/>
                </a:tc>
                <a:tc>
                  <a:txBody>
                    <a:bodyPr/>
                    <a:lstStyle/>
                    <a:p>
                      <a:r>
                        <a:rPr kumimoji="1" lang="ja-JP" altLang="ja-JP" sz="1800" kern="1200" dirty="0" smtClean="0">
                          <a:solidFill>
                            <a:schemeClr val="tx1"/>
                          </a:solidFill>
                          <a:effectLst/>
                          <a:latin typeface="+mn-lt"/>
                          <a:ea typeface="+mn-ea"/>
                          <a:cs typeface="+mn-cs"/>
                        </a:rPr>
                        <a:t>第</a:t>
                      </a:r>
                      <a:r>
                        <a:rPr kumimoji="1" lang="en-US" altLang="ja-JP" sz="1800" kern="1200" dirty="0" smtClean="0">
                          <a:solidFill>
                            <a:schemeClr val="tx1"/>
                          </a:solidFill>
                          <a:effectLst/>
                          <a:latin typeface="+mn-lt"/>
                          <a:ea typeface="+mn-ea"/>
                          <a:cs typeface="+mn-cs"/>
                        </a:rPr>
                        <a:t>1</a:t>
                      </a:r>
                      <a:r>
                        <a:rPr kumimoji="1" lang="ja-JP" altLang="ja-JP" sz="1800" kern="1200" dirty="0" smtClean="0">
                          <a:solidFill>
                            <a:schemeClr val="tx1"/>
                          </a:solidFill>
                          <a:effectLst/>
                          <a:latin typeface="+mn-lt"/>
                          <a:ea typeface="+mn-ea"/>
                          <a:cs typeface="+mn-cs"/>
                        </a:rPr>
                        <a:t>号被保険者の保険料額推計に必要な数値を入力し、保険料額を算定します。</a:t>
                      </a:r>
                      <a:endParaRPr kumimoji="1" lang="en-US" altLang="ja-JP" sz="1800" kern="1200" dirty="0" smtClean="0">
                        <a:solidFill>
                          <a:schemeClr val="tx1"/>
                        </a:solidFill>
                        <a:effectLst/>
                        <a:latin typeface="+mn-lt"/>
                        <a:ea typeface="+mn-ea"/>
                        <a:cs typeface="+mn-cs"/>
                      </a:endParaRPr>
                    </a:p>
                    <a:p>
                      <a:r>
                        <a:rPr kumimoji="1" lang="ja-JP" altLang="ja-JP" sz="1800" kern="1200" dirty="0" smtClean="0">
                          <a:solidFill>
                            <a:schemeClr val="tx1"/>
                          </a:solidFill>
                          <a:effectLst/>
                          <a:latin typeface="+mn-lt"/>
                          <a:ea typeface="+mn-ea"/>
                          <a:cs typeface="+mn-cs"/>
                        </a:rPr>
                        <a:t>保険料額の内訳を確認することができます。</a:t>
                      </a:r>
                      <a:endParaRPr kumimoji="1" lang="ja-JP" altLang="en-US" dirty="0"/>
                    </a:p>
                  </a:txBody>
                  <a:tcPr/>
                </a:tc>
              </a:tr>
              <a:tr h="1707859">
                <a:tc vMerge="1">
                  <a:txBody>
                    <a:bodyPr/>
                    <a:lstStyle/>
                    <a:p>
                      <a:endParaRPr kumimoji="1" lang="ja-JP" altLang="en-US" dirty="0"/>
                    </a:p>
                  </a:txBody>
                  <a:tcPr/>
                </a:tc>
                <a:tc>
                  <a:txBody>
                    <a:bodyPr/>
                    <a:lstStyle/>
                    <a:p>
                      <a:r>
                        <a:rPr kumimoji="1" lang="ja-JP" altLang="en-US" dirty="0" smtClean="0"/>
                        <a:t>主な目的</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所得段階別第</a:t>
                      </a:r>
                      <a:r>
                        <a:rPr kumimoji="1" lang="en-US" altLang="ja-JP" sz="1800" kern="1200" dirty="0" smtClean="0">
                          <a:solidFill>
                            <a:schemeClr val="tx1"/>
                          </a:solidFill>
                          <a:effectLst/>
                          <a:latin typeface="+mn-lt"/>
                          <a:ea typeface="+mn-ea"/>
                          <a:cs typeface="+mn-cs"/>
                        </a:rPr>
                        <a:t>1</a:t>
                      </a:r>
                      <a:r>
                        <a:rPr kumimoji="1" lang="ja-JP" altLang="ja-JP" sz="1800" kern="1200" dirty="0" smtClean="0">
                          <a:solidFill>
                            <a:schemeClr val="tx1"/>
                          </a:solidFill>
                          <a:effectLst/>
                          <a:latin typeface="+mn-lt"/>
                          <a:ea typeface="+mn-ea"/>
                          <a:cs typeface="+mn-cs"/>
                        </a:rPr>
                        <a:t>号被保険者数の入力</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保険料収納必要額算出に必要な数値の入力</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保険料額の確認</a:t>
                      </a:r>
                      <a:endParaRPr kumimoji="1" lang="ja-JP" altLang="en-US" dirty="0"/>
                    </a:p>
                  </a:txBody>
                  <a:tcPr/>
                </a:tc>
              </a:tr>
            </a:tbl>
          </a:graphicData>
        </a:graphic>
      </p:graphicFrame>
      <p:sp>
        <p:nvSpPr>
          <p:cNvPr id="13" name="角丸四角形 12"/>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W2-2</a:t>
            </a:r>
            <a:r>
              <a:rPr lang="ja-JP" altLang="en-US" sz="1400" dirty="0" smtClean="0"/>
              <a:t>ページ</a:t>
            </a:r>
            <a:endParaRPr lang="en-US" altLang="ja-JP" sz="1400" dirty="0" smtClean="0"/>
          </a:p>
        </p:txBody>
      </p:sp>
      <p:pic>
        <p:nvPicPr>
          <p:cNvPr id="10" name="図 9"/>
          <p:cNvPicPr>
            <a:picLocks noChangeAspect="1"/>
          </p:cNvPicPr>
          <p:nvPr/>
        </p:nvPicPr>
        <p:blipFill>
          <a:blip r:embed="rId3" cstate="print"/>
          <a:stretch>
            <a:fillRect/>
          </a:stretch>
        </p:blipFill>
        <p:spPr>
          <a:xfrm>
            <a:off x="267008" y="3573016"/>
            <a:ext cx="4758000" cy="2854800"/>
          </a:xfrm>
          <a:prstGeom prst="rect">
            <a:avLst/>
          </a:prstGeom>
        </p:spPr>
      </p:pic>
    </p:spTree>
    <p:extLst>
      <p:ext uri="{BB962C8B-B14F-4D97-AF65-F5344CB8AC3E}">
        <p14:creationId xmlns:p14="http://schemas.microsoft.com/office/powerpoint/2010/main" val="1736812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a:t>
            </a:r>
            <a:r>
              <a:rPr lang="ja-JP" altLang="en-US" sz="2000" b="1" dirty="0" smtClean="0">
                <a:solidFill>
                  <a:prstClr val="white"/>
                </a:solidFill>
                <a:latin typeface="HG丸ｺﾞｼｯｸM-PRO" pitchFamily="50" charset="-128"/>
                <a:ea typeface="HG丸ｺﾞｼｯｸM-PRO" pitchFamily="50" charset="-128"/>
              </a:rPr>
              <a:t>推計</a:t>
            </a:r>
            <a:r>
              <a:rPr lang="ja-JP" altLang="en-US" sz="2000" b="1" dirty="0">
                <a:solidFill>
                  <a:prstClr val="white"/>
                </a:solidFill>
                <a:latin typeface="HG丸ｺﾞｼｯｸM-PRO" pitchFamily="50" charset="-128"/>
                <a:ea typeface="HG丸ｺﾞｼｯｸM-PRO" pitchFamily="50" charset="-128"/>
              </a:rPr>
              <a:t>の</a:t>
            </a:r>
            <a:r>
              <a:rPr lang="ja-JP" altLang="en-US" sz="2000" b="1" dirty="0" smtClean="0">
                <a:solidFill>
                  <a:prstClr val="white"/>
                </a:solidFill>
                <a:latin typeface="HG丸ｺﾞｼｯｸM-PRO" pitchFamily="50" charset="-128"/>
                <a:ea typeface="HG丸ｺﾞｼｯｸM-PRO" pitchFamily="50" charset="-128"/>
              </a:rPr>
              <a:t>流れ</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22467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z="2000" dirty="0" smtClean="0"/>
              <a:t>将来推計の全体の流れを以下に示します。</a:t>
            </a:r>
            <a:endParaRPr lang="en-US" altLang="ja-JP" sz="2000" dirty="0" smtClean="0"/>
          </a:p>
          <a:p>
            <a:pPr marL="0" lvl="1" indent="0"/>
            <a:r>
              <a:rPr lang="ja-JP" altLang="en-US" sz="2000" dirty="0" smtClean="0"/>
              <a:t>　①実績及び推計方法の設定</a:t>
            </a:r>
            <a:endParaRPr lang="en-US" altLang="ja-JP" sz="2000" dirty="0" smtClean="0"/>
          </a:p>
          <a:p>
            <a:pPr marL="0" lvl="1" indent="0"/>
            <a:r>
              <a:rPr lang="ja-JP" altLang="en-US" sz="2000" dirty="0" smtClean="0"/>
              <a:t>　②認定者数の施策反映</a:t>
            </a:r>
            <a:endParaRPr lang="en-US" altLang="ja-JP" sz="2000" dirty="0" smtClean="0"/>
          </a:p>
          <a:p>
            <a:pPr marL="0" lvl="1" indent="0"/>
            <a:r>
              <a:rPr lang="ja-JP" altLang="en-US" sz="2000" dirty="0" smtClean="0"/>
              <a:t>　③施設・居住系サービス利用者数の施策反映</a:t>
            </a:r>
            <a:endParaRPr lang="en-US" altLang="ja-JP" sz="2000" dirty="0" smtClean="0"/>
          </a:p>
          <a:p>
            <a:pPr marL="0" lvl="1" indent="0"/>
            <a:r>
              <a:rPr lang="ja-JP" altLang="en-US" sz="2000" dirty="0" smtClean="0"/>
              <a:t>　④在宅サービスの利用者数の施策反映</a:t>
            </a:r>
            <a:endParaRPr lang="en-US" altLang="ja-JP" sz="2000" dirty="0" smtClean="0"/>
          </a:p>
          <a:p>
            <a:pPr marL="0" lvl="1" indent="0"/>
            <a:r>
              <a:rPr lang="ja-JP" altLang="en-US" sz="2000" dirty="0" smtClean="0"/>
              <a:t>　⑤保険料額の算定</a:t>
            </a:r>
            <a:endParaRPr lang="en-US" altLang="ja-JP" sz="2000" dirty="0" smtClean="0"/>
          </a:p>
          <a:p>
            <a:pPr marL="0" lvl="1" indent="0"/>
            <a:r>
              <a:rPr lang="ja-JP" altLang="en-US" sz="2000" dirty="0" smtClean="0"/>
              <a:t>　</a:t>
            </a:r>
            <a:r>
              <a:rPr lang="ja-JP" altLang="en-US" sz="2000" dirty="0" smtClean="0">
                <a:solidFill>
                  <a:srgbClr val="FF0000"/>
                </a:solidFill>
              </a:rPr>
              <a:t>⑥推計結果概要の確認</a:t>
            </a:r>
            <a:endParaRPr lang="ja-JP" altLang="en-US" sz="2400" dirty="0">
              <a:solidFill>
                <a:srgbClr val="FF0000"/>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18</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1245430035"/>
              </p:ext>
            </p:extLst>
          </p:nvPr>
        </p:nvGraphicFramePr>
        <p:xfrm>
          <a:off x="200472" y="2996953"/>
          <a:ext cx="9483498" cy="3603795"/>
        </p:xfrm>
        <a:graphic>
          <a:graphicData uri="http://schemas.openxmlformats.org/drawingml/2006/table">
            <a:tbl>
              <a:tblPr firstRow="1" bandRow="1">
                <a:tableStyleId>{2D5ABB26-0587-4C30-8999-92F81FD0307C}</a:tableStyleId>
              </a:tblPr>
              <a:tblGrid>
                <a:gridCol w="4873945"/>
                <a:gridCol w="4609553"/>
              </a:tblGrid>
              <a:tr h="432896">
                <a:tc rowSpan="3">
                  <a:txBody>
                    <a:bodyPr/>
                    <a:lstStyle/>
                    <a:p>
                      <a:r>
                        <a:rPr kumimoji="1" lang="ja-JP" altLang="en-US" dirty="0" smtClean="0"/>
                        <a:t>⑥推計結果概要の確認</a:t>
                      </a:r>
                      <a:endParaRPr kumimoji="1" lang="ja-JP" altLang="en-US" dirty="0"/>
                    </a:p>
                  </a:txBody>
                  <a:tcPr>
                    <a:solidFill>
                      <a:schemeClr val="accent1">
                        <a:lumMod val="20000"/>
                        <a:lumOff val="80000"/>
                      </a:schemeClr>
                    </a:solidFill>
                  </a:tcPr>
                </a:tc>
                <a:tc>
                  <a:txBody>
                    <a:bodyPr/>
                    <a:lstStyle/>
                    <a:p>
                      <a:endParaRPr kumimoji="1" lang="ja-JP" altLang="en-US" dirty="0"/>
                    </a:p>
                  </a:txBody>
                  <a:tcPr/>
                </a:tc>
              </a:tr>
              <a:tr h="1387636">
                <a:tc vMerge="1">
                  <a:txBody>
                    <a:bodyPr/>
                    <a:lstStyle/>
                    <a:p>
                      <a:endParaRPr kumimoji="1" lang="ja-JP" altLang="en-US" dirty="0"/>
                    </a:p>
                  </a:txBody>
                  <a:tcPr/>
                </a:tc>
                <a:tc>
                  <a:txBody>
                    <a:bodyPr/>
                    <a:lstStyle/>
                    <a:p>
                      <a:r>
                        <a:rPr kumimoji="1" lang="ja-JP" altLang="ja-JP" sz="1800" kern="1200" dirty="0" smtClean="0">
                          <a:solidFill>
                            <a:schemeClr val="tx1"/>
                          </a:solidFill>
                          <a:effectLst/>
                          <a:latin typeface="+mn-lt"/>
                          <a:ea typeface="+mn-ea"/>
                          <a:cs typeface="+mn-cs"/>
                        </a:rPr>
                        <a:t>各入力項目の数値や推移および、保険料額推計結果を年度別で詳細に確認することができます。</a:t>
                      </a:r>
                      <a:endParaRPr kumimoji="1" lang="en-US" altLang="ja-JP" sz="1800" kern="1200" dirty="0" smtClean="0">
                        <a:solidFill>
                          <a:schemeClr val="tx1"/>
                        </a:solidFill>
                        <a:effectLst/>
                        <a:latin typeface="+mn-lt"/>
                        <a:ea typeface="+mn-ea"/>
                        <a:cs typeface="+mn-cs"/>
                      </a:endParaRPr>
                    </a:p>
                    <a:p>
                      <a:r>
                        <a:rPr kumimoji="1" lang="ja-JP" altLang="ja-JP" sz="1800" kern="1200" dirty="0" smtClean="0">
                          <a:solidFill>
                            <a:schemeClr val="tx1"/>
                          </a:solidFill>
                          <a:effectLst/>
                          <a:latin typeface="+mn-lt"/>
                          <a:ea typeface="+mn-ea"/>
                          <a:cs typeface="+mn-cs"/>
                        </a:rPr>
                        <a:t>これらのデータをまとめた総括表をダウンロードできます。</a:t>
                      </a:r>
                      <a:endParaRPr kumimoji="1" lang="ja-JP" altLang="en-US" dirty="0"/>
                    </a:p>
                  </a:txBody>
                  <a:tcPr/>
                </a:tc>
              </a:tr>
              <a:tr h="1707859">
                <a:tc vMerge="1">
                  <a:txBody>
                    <a:bodyPr/>
                    <a:lstStyle/>
                    <a:p>
                      <a:endParaRPr kumimoji="1" lang="ja-JP" altLang="en-US" dirty="0"/>
                    </a:p>
                  </a:txBody>
                  <a:tcPr/>
                </a:tc>
                <a:tc>
                  <a:txBody>
                    <a:bodyPr/>
                    <a:lstStyle/>
                    <a:p>
                      <a:r>
                        <a:rPr kumimoji="1" lang="ja-JP" altLang="en-US" dirty="0" smtClean="0"/>
                        <a:t>主な目的</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施策反映、推計結果、保険料額詳細の確認</a:t>
                      </a:r>
                    </a:p>
                    <a:p>
                      <a:pPr marL="173038" indent="-173038">
                        <a:buFont typeface="Arial" panose="020B0604020202020204" pitchFamily="34" charset="0"/>
                        <a:buChar char="•"/>
                      </a:pPr>
                      <a:r>
                        <a:rPr kumimoji="1" lang="ja-JP" altLang="ja-JP" sz="1800" kern="1200" dirty="0" smtClean="0">
                          <a:solidFill>
                            <a:schemeClr val="tx1"/>
                          </a:solidFill>
                          <a:effectLst/>
                          <a:latin typeface="+mn-lt"/>
                          <a:ea typeface="+mn-ea"/>
                          <a:cs typeface="+mn-cs"/>
                        </a:rPr>
                        <a:t>総括表のダウンロード</a:t>
                      </a:r>
                      <a:endParaRPr kumimoji="1" lang="ja-JP" altLang="en-US" dirty="0"/>
                    </a:p>
                  </a:txBody>
                  <a:tcPr/>
                </a:tc>
              </a:tr>
            </a:tbl>
          </a:graphicData>
        </a:graphic>
      </p:graphicFrame>
      <p:sp>
        <p:nvSpPr>
          <p:cNvPr id="13" name="角丸四角形 12"/>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W2-2</a:t>
            </a:r>
            <a:r>
              <a:rPr lang="ja-JP" altLang="en-US" sz="1400" dirty="0" smtClean="0"/>
              <a:t>ページ</a:t>
            </a:r>
            <a:endParaRPr lang="en-US" altLang="ja-JP" sz="1400" dirty="0" smtClean="0"/>
          </a:p>
        </p:txBody>
      </p:sp>
      <p:pic>
        <p:nvPicPr>
          <p:cNvPr id="10" name="図 9"/>
          <p:cNvPicPr>
            <a:picLocks noChangeAspect="1"/>
          </p:cNvPicPr>
          <p:nvPr/>
        </p:nvPicPr>
        <p:blipFill>
          <a:blip r:embed="rId3" cstate="print"/>
          <a:stretch>
            <a:fillRect/>
          </a:stretch>
        </p:blipFill>
        <p:spPr>
          <a:xfrm>
            <a:off x="254788" y="3636060"/>
            <a:ext cx="4752000" cy="2700290"/>
          </a:xfrm>
          <a:prstGeom prst="rect">
            <a:avLst/>
          </a:prstGeom>
        </p:spPr>
      </p:pic>
    </p:spTree>
    <p:extLst>
      <p:ext uri="{BB962C8B-B14F-4D97-AF65-F5344CB8AC3E}">
        <p14:creationId xmlns:p14="http://schemas.microsoft.com/office/powerpoint/2010/main" val="18883941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将来推計機能の主な使い方</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2585323"/>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○将来</a:t>
            </a:r>
            <a:r>
              <a:rPr lang="ja-JP" altLang="en-US" dirty="0"/>
              <a:t>推計機能におけるデータの仕組み</a:t>
            </a:r>
          </a:p>
          <a:p>
            <a:pPr marL="285750" lvl="1">
              <a:buFont typeface="Wingdings" panose="05000000000000000000" pitchFamily="2" charset="2"/>
              <a:buChar char="Ø"/>
            </a:pPr>
            <a:r>
              <a:rPr lang="ja-JP" altLang="en-US" dirty="0" smtClean="0"/>
              <a:t>第７期</a:t>
            </a:r>
            <a:r>
              <a:rPr lang="ja-JP" altLang="en-US" dirty="0"/>
              <a:t>の保険料基準額を算定するため</a:t>
            </a:r>
            <a:r>
              <a:rPr lang="ja-JP" altLang="en-US" dirty="0" smtClean="0"/>
              <a:t>、推計方法や認定者数及び介護サービス見込み量の施策反映値等の情報</a:t>
            </a:r>
            <a:r>
              <a:rPr lang="ja-JP" altLang="en-US" dirty="0"/>
              <a:t>を利用者がシステムに入力します。</a:t>
            </a:r>
          </a:p>
          <a:p>
            <a:pPr marL="285750" lvl="1">
              <a:buFont typeface="Wingdings" panose="05000000000000000000" pitchFamily="2" charset="2"/>
              <a:buChar char="Ø"/>
            </a:pPr>
            <a:r>
              <a:rPr lang="ja-JP" altLang="en-US" dirty="0" smtClean="0"/>
              <a:t>入力</a:t>
            </a:r>
            <a:r>
              <a:rPr lang="ja-JP" altLang="en-US" dirty="0"/>
              <a:t>された各種データと算定された保険料基準額の結果は、</a:t>
            </a:r>
            <a:r>
              <a:rPr lang="ja-JP" altLang="en-US" dirty="0">
                <a:solidFill>
                  <a:srgbClr val="FF0000"/>
                </a:solidFill>
              </a:rPr>
              <a:t>任意の推計名を付けてデータ保存</a:t>
            </a:r>
            <a:r>
              <a:rPr lang="ja-JP" altLang="en-US" dirty="0"/>
              <a:t>します（これを本システムでは推計データと呼びます）</a:t>
            </a:r>
            <a:r>
              <a:rPr lang="ja-JP" altLang="en-US" dirty="0" smtClean="0"/>
              <a:t>。</a:t>
            </a:r>
            <a:endParaRPr lang="en-US" altLang="ja-JP" dirty="0" smtClean="0"/>
          </a:p>
          <a:p>
            <a:pPr marL="285750" lvl="1">
              <a:buFont typeface="Wingdings" panose="05000000000000000000" pitchFamily="2" charset="2"/>
              <a:buChar char="Ø"/>
            </a:pPr>
            <a:r>
              <a:rPr lang="ja-JP" altLang="en-US" dirty="0" smtClean="0"/>
              <a:t>保存</a:t>
            </a:r>
            <a:r>
              <a:rPr lang="ja-JP" altLang="en-US" dirty="0"/>
              <a:t>された推計データは、</a:t>
            </a:r>
            <a:r>
              <a:rPr lang="ja-JP" altLang="en-US" dirty="0">
                <a:solidFill>
                  <a:srgbClr val="FF0000"/>
                </a:solidFill>
              </a:rPr>
              <a:t>入力途中の状態でも保存しておくことができ、ログアウト後も再ログインして推計の続きを実施</a:t>
            </a:r>
            <a:r>
              <a:rPr lang="ja-JP" altLang="en-US" dirty="0"/>
              <a:t>することができます。</a:t>
            </a:r>
          </a:p>
          <a:p>
            <a:pPr marL="285750" lvl="1">
              <a:buFont typeface="Wingdings" panose="05000000000000000000" pitchFamily="2" charset="2"/>
              <a:buChar char="Ø"/>
            </a:pPr>
            <a:r>
              <a:rPr lang="ja-JP" altLang="en-US" dirty="0"/>
              <a:t>また、推計データは</a:t>
            </a:r>
            <a:r>
              <a:rPr lang="en-US" altLang="ja-JP" dirty="0">
                <a:solidFill>
                  <a:srgbClr val="FF0000"/>
                </a:solidFill>
              </a:rPr>
              <a:t>1</a:t>
            </a:r>
            <a:r>
              <a:rPr lang="ja-JP" altLang="en-US" dirty="0">
                <a:solidFill>
                  <a:srgbClr val="FF0000"/>
                </a:solidFill>
              </a:rPr>
              <a:t>保険者</a:t>
            </a:r>
            <a:r>
              <a:rPr lang="ja-JP" altLang="en-US" dirty="0" smtClean="0">
                <a:solidFill>
                  <a:srgbClr val="FF0000"/>
                </a:solidFill>
              </a:rPr>
              <a:t>あたり最大</a:t>
            </a:r>
            <a:r>
              <a:rPr lang="en-US" altLang="ja-JP" dirty="0">
                <a:solidFill>
                  <a:srgbClr val="FF0000"/>
                </a:solidFill>
              </a:rPr>
              <a:t>50</a:t>
            </a:r>
            <a:r>
              <a:rPr lang="ja-JP" altLang="en-US" dirty="0">
                <a:solidFill>
                  <a:srgbClr val="FF0000"/>
                </a:solidFill>
              </a:rPr>
              <a:t>件まで登録</a:t>
            </a:r>
            <a:r>
              <a:rPr lang="ja-JP" altLang="en-US" dirty="0"/>
              <a:t>することができる他、保存した推計データを別名保存して流用することにより、複数の推計パターンを比較・検討することが</a:t>
            </a:r>
            <a:r>
              <a:rPr lang="ja-JP" altLang="en-US" dirty="0" smtClean="0"/>
              <a:t>できます</a:t>
            </a:r>
            <a:r>
              <a:rPr lang="ja-JP" altLang="en-US" dirty="0"/>
              <a:t>。</a:t>
            </a:r>
            <a:endParaRPr lang="en-US" altLang="ja-JP" dirty="0" smtClean="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19</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a:t>
            </a:r>
            <a:r>
              <a:rPr lang="ja-JP" altLang="en-US" sz="1400" dirty="0" smtClean="0"/>
              <a:t>ページ</a:t>
            </a:r>
            <a:endParaRPr lang="en-US" altLang="ja-JP" sz="1400" dirty="0" smtClean="0"/>
          </a:p>
        </p:txBody>
      </p:sp>
      <p:pic>
        <p:nvPicPr>
          <p:cNvPr id="14" name="図 13"/>
          <p:cNvPicPr/>
          <p:nvPr/>
        </p:nvPicPr>
        <p:blipFill>
          <a:blip r:embed="rId3"/>
          <a:srcRect/>
          <a:stretch>
            <a:fillRect/>
          </a:stretch>
        </p:blipFill>
        <p:spPr bwMode="auto">
          <a:xfrm>
            <a:off x="1928664" y="3191262"/>
            <a:ext cx="6048672" cy="3622114"/>
          </a:xfrm>
          <a:prstGeom prst="rect">
            <a:avLst/>
          </a:prstGeom>
          <a:noFill/>
          <a:ln w="9525">
            <a:noFill/>
            <a:miter lim="800000"/>
            <a:headEnd/>
            <a:tailEnd/>
          </a:ln>
        </p:spPr>
      </p:pic>
    </p:spTree>
    <p:extLst>
      <p:ext uri="{BB962C8B-B14F-4D97-AF65-F5344CB8AC3E}">
        <p14:creationId xmlns:p14="http://schemas.microsoft.com/office/powerpoint/2010/main" val="4157880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893617"/>
            <a:ext cx="9906000" cy="11834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marL="0" lvl="1" algn="ctr"/>
            <a:r>
              <a:rPr lang="ja-JP" altLang="en-US" sz="2800" dirty="0" smtClean="0"/>
              <a:t>３．推計ツールの操作説明</a:t>
            </a:r>
            <a:endParaRPr lang="ja-JP" altLang="ja-JP" sz="28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2</a:t>
            </a:fld>
            <a:endParaRPr kumimoji="1" lang="ja-JP" altLang="en-US" dirty="0"/>
          </a:p>
        </p:txBody>
      </p:sp>
    </p:spTree>
    <p:extLst>
      <p:ext uri="{BB962C8B-B14F-4D97-AF65-F5344CB8AC3E}">
        <p14:creationId xmlns:p14="http://schemas.microsoft.com/office/powerpoint/2010/main" val="1740231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将来推計機能</a:t>
            </a:r>
            <a:r>
              <a:rPr lang="ja-JP" altLang="en-US" sz="2000" b="1" dirty="0">
                <a:solidFill>
                  <a:prstClr val="white"/>
                </a:solidFill>
                <a:latin typeface="HG丸ｺﾞｼｯｸM-PRO" pitchFamily="50" charset="-128"/>
                <a:ea typeface="HG丸ｺﾞｼｯｸM-PRO" pitchFamily="50" charset="-128"/>
              </a:rPr>
              <a:t>の主な使い方</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2308324"/>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a:t>
            </a:r>
            <a:r>
              <a:rPr lang="ja-JP" altLang="en-US" dirty="0" smtClean="0"/>
              <a:t>推計データの取り扱い</a:t>
            </a:r>
            <a:endParaRPr lang="en-US" altLang="ja-JP" dirty="0" smtClean="0"/>
          </a:p>
          <a:p>
            <a:pPr marL="0" lvl="1" indent="0"/>
            <a:r>
              <a:rPr lang="ja-JP" altLang="en-US" dirty="0" smtClean="0">
                <a:solidFill>
                  <a:srgbClr val="FF0000"/>
                </a:solidFill>
              </a:rPr>
              <a:t>「</a:t>
            </a:r>
            <a:r>
              <a:rPr lang="ja-JP" altLang="en-US" dirty="0">
                <a:solidFill>
                  <a:srgbClr val="FF0000"/>
                </a:solidFill>
              </a:rPr>
              <a:t>将来推計権限」を持ったユーザアカウントでログインした場合のみ使用</a:t>
            </a:r>
            <a:r>
              <a:rPr lang="ja-JP" altLang="en-US" dirty="0"/>
              <a:t>することが</a:t>
            </a:r>
            <a:r>
              <a:rPr lang="ja-JP" altLang="en-US" dirty="0" smtClean="0"/>
              <a:t>できます。</a:t>
            </a:r>
            <a:endParaRPr lang="ja-JP" altLang="en-US" dirty="0"/>
          </a:p>
          <a:p>
            <a:pPr marL="285750" lvl="1">
              <a:buFont typeface="Wingdings" panose="05000000000000000000" pitchFamily="2" charset="2"/>
              <a:buChar char="Ø"/>
            </a:pPr>
            <a:r>
              <a:rPr lang="ja-JP" altLang="en-US" dirty="0" smtClean="0"/>
              <a:t>作成</a:t>
            </a:r>
            <a:r>
              <a:rPr lang="ja-JP" altLang="en-US" dirty="0"/>
              <a:t>した推計データは、保険者内の</a:t>
            </a:r>
            <a:r>
              <a:rPr lang="ja-JP" altLang="en-US" dirty="0">
                <a:solidFill>
                  <a:srgbClr val="FF0000"/>
                </a:solidFill>
              </a:rPr>
              <a:t>「将来推計権限」を持ったユーザのみ</a:t>
            </a:r>
            <a:r>
              <a:rPr lang="ja-JP" altLang="en-US" dirty="0" smtClean="0">
                <a:solidFill>
                  <a:srgbClr val="FF0000"/>
                </a:solidFill>
              </a:rPr>
              <a:t>参照</a:t>
            </a:r>
            <a:r>
              <a:rPr lang="ja-JP" altLang="en-US" dirty="0" smtClean="0"/>
              <a:t>できます。</a:t>
            </a:r>
            <a:endParaRPr lang="en-US" altLang="ja-JP" dirty="0" smtClean="0"/>
          </a:p>
          <a:p>
            <a:pPr marL="285750" lvl="1">
              <a:buFont typeface="Wingdings" panose="05000000000000000000" pitchFamily="2" charset="2"/>
              <a:buChar char="Ø"/>
            </a:pPr>
            <a:r>
              <a:rPr lang="ja-JP" altLang="en-US" dirty="0" smtClean="0"/>
              <a:t>作成</a:t>
            </a:r>
            <a:r>
              <a:rPr lang="ja-JP" altLang="en-US" dirty="0"/>
              <a:t>された推計データは、</a:t>
            </a:r>
            <a:r>
              <a:rPr lang="ja-JP" altLang="en-US" dirty="0">
                <a:solidFill>
                  <a:srgbClr val="FF0000"/>
                </a:solidFill>
              </a:rPr>
              <a:t>作成したユーザのみ</a:t>
            </a:r>
            <a:r>
              <a:rPr lang="ja-JP" altLang="en-US" dirty="0" smtClean="0">
                <a:solidFill>
                  <a:srgbClr val="FF0000"/>
                </a:solidFill>
              </a:rPr>
              <a:t>編集</a:t>
            </a:r>
            <a:r>
              <a:rPr lang="ja-JP" altLang="en-US" dirty="0" smtClean="0"/>
              <a:t>できます</a:t>
            </a:r>
            <a:r>
              <a:rPr lang="ja-JP" altLang="en-US" dirty="0"/>
              <a:t>。</a:t>
            </a:r>
            <a:r>
              <a:rPr lang="ja-JP" altLang="en-US" dirty="0">
                <a:solidFill>
                  <a:srgbClr val="FF0000"/>
                </a:solidFill>
              </a:rPr>
              <a:t>他のユーザは閲覧のみ</a:t>
            </a:r>
            <a:r>
              <a:rPr lang="ja-JP" altLang="en-US" dirty="0"/>
              <a:t>可能です</a:t>
            </a:r>
            <a:r>
              <a:rPr lang="ja-JP" altLang="en-US" dirty="0" smtClean="0"/>
              <a:t>。</a:t>
            </a:r>
            <a:endParaRPr lang="en-US" altLang="ja-JP" dirty="0" smtClean="0"/>
          </a:p>
          <a:p>
            <a:pPr marL="285750" lvl="1">
              <a:buFont typeface="Wingdings" panose="05000000000000000000" pitchFamily="2" charset="2"/>
              <a:buChar char="Ø"/>
            </a:pPr>
            <a:r>
              <a:rPr lang="ja-JP" altLang="en-US" dirty="0" smtClean="0"/>
              <a:t>他</a:t>
            </a:r>
            <a:r>
              <a:rPr lang="ja-JP" altLang="en-US" dirty="0"/>
              <a:t>のユーザが作成した推計データを利用して別のユーザが推計を続けて行う場合は、当該推計データを別名保存して新たに推計データを作成します</a:t>
            </a:r>
            <a:r>
              <a:rPr lang="ja-JP" altLang="en-US" dirty="0" smtClean="0"/>
              <a:t>。</a:t>
            </a:r>
            <a:endParaRPr lang="en-US" altLang="ja-JP" dirty="0" smtClean="0"/>
          </a:p>
          <a:p>
            <a:pPr marL="285750" lvl="1">
              <a:buFont typeface="Wingdings" panose="05000000000000000000" pitchFamily="2" charset="2"/>
              <a:buChar char="Ø"/>
            </a:pPr>
            <a:r>
              <a:rPr lang="ja-JP" altLang="en-US" dirty="0" smtClean="0"/>
              <a:t>保存</a:t>
            </a:r>
            <a:r>
              <a:rPr lang="ja-JP" altLang="en-US" dirty="0"/>
              <a:t>できる推計データは、</a:t>
            </a:r>
            <a:r>
              <a:rPr lang="en-US" altLang="ja-JP" dirty="0"/>
              <a:t>1</a:t>
            </a:r>
            <a:r>
              <a:rPr lang="ja-JP" altLang="en-US" dirty="0"/>
              <a:t>保険者あたり</a:t>
            </a:r>
            <a:r>
              <a:rPr lang="en-US" altLang="ja-JP" dirty="0"/>
              <a:t>50</a:t>
            </a:r>
            <a:r>
              <a:rPr lang="ja-JP" altLang="en-US" dirty="0"/>
              <a:t>件まで</a:t>
            </a:r>
            <a:r>
              <a:rPr lang="ja-JP" altLang="en-US" dirty="0" smtClean="0"/>
              <a:t>です。</a:t>
            </a:r>
            <a:endParaRPr lang="en-US" altLang="ja-JP" dirty="0" smtClean="0"/>
          </a:p>
          <a:p>
            <a:pPr marL="285750" lvl="1">
              <a:buFont typeface="Wingdings" panose="05000000000000000000" pitchFamily="2" charset="2"/>
              <a:buChar char="Ø"/>
            </a:pPr>
            <a:r>
              <a:rPr lang="ja-JP" altLang="en-US" dirty="0" smtClean="0"/>
              <a:t>画面</a:t>
            </a:r>
            <a:r>
              <a:rPr lang="ja-JP" altLang="en-US" dirty="0"/>
              <a:t>が変わったり保険料額を計算するたびに入力内容や計算結果が自動保存されます</a:t>
            </a:r>
            <a:r>
              <a:rPr lang="ja-JP" altLang="en-US" dirty="0" smtClean="0"/>
              <a:t>。</a:t>
            </a:r>
            <a:endParaRPr lang="ja-JP" altLang="en-US"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20</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W2-5</a:t>
            </a:r>
            <a:r>
              <a:rPr lang="ja-JP" altLang="en-US" sz="1400" dirty="0" smtClean="0"/>
              <a:t>ページ</a:t>
            </a:r>
            <a:endParaRPr lang="en-US" altLang="ja-JP" sz="1400" dirty="0" smtClean="0"/>
          </a:p>
        </p:txBody>
      </p:sp>
      <p:pic>
        <p:nvPicPr>
          <p:cNvPr id="9" name="図 8"/>
          <p:cNvPicPr/>
          <p:nvPr/>
        </p:nvPicPr>
        <p:blipFill>
          <a:blip r:embed="rId3"/>
          <a:srcRect/>
          <a:stretch>
            <a:fillRect/>
          </a:stretch>
        </p:blipFill>
        <p:spPr bwMode="auto">
          <a:xfrm>
            <a:off x="2216696" y="2919049"/>
            <a:ext cx="5472608" cy="3915622"/>
          </a:xfrm>
          <a:prstGeom prst="rect">
            <a:avLst/>
          </a:prstGeom>
          <a:noFill/>
          <a:ln w="9525">
            <a:noFill/>
            <a:miter lim="800000"/>
            <a:headEnd/>
            <a:tailEnd/>
          </a:ln>
        </p:spPr>
      </p:pic>
    </p:spTree>
    <p:extLst>
      <p:ext uri="{BB962C8B-B14F-4D97-AF65-F5344CB8AC3E}">
        <p14:creationId xmlns:p14="http://schemas.microsoft.com/office/powerpoint/2010/main" val="3916444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将来推計機能</a:t>
            </a:r>
            <a:r>
              <a:rPr lang="ja-JP" altLang="en-US" sz="2000" b="1" dirty="0">
                <a:solidFill>
                  <a:prstClr val="white"/>
                </a:solidFill>
                <a:latin typeface="HG丸ｺﾞｼｯｸM-PRO" pitchFamily="50" charset="-128"/>
                <a:ea typeface="HG丸ｺﾞｼｯｸM-PRO" pitchFamily="50" charset="-128"/>
              </a:rPr>
              <a:t>の主な使い方</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○将来推計機能におけるデータ入力方法</a:t>
            </a:r>
            <a:endParaRPr lang="en-US" altLang="ja-JP" dirty="0" smtClean="0"/>
          </a:p>
          <a:p>
            <a:pPr marL="0" lvl="1" indent="0"/>
            <a:r>
              <a:rPr lang="ja-JP" altLang="en-US" dirty="0" smtClean="0"/>
              <a:t>数値</a:t>
            </a:r>
            <a:r>
              <a:rPr lang="ja-JP" altLang="en-US" dirty="0"/>
              <a:t>入力</a:t>
            </a:r>
            <a:r>
              <a:rPr lang="ja-JP" altLang="en-US" dirty="0" smtClean="0"/>
              <a:t>を以下</a:t>
            </a:r>
            <a:r>
              <a:rPr lang="ja-JP" altLang="en-US" dirty="0"/>
              <a:t>のような「表形式」の画面で行います</a:t>
            </a:r>
            <a:r>
              <a:rPr lang="ja-JP" altLang="en-US" dirty="0" smtClean="0"/>
              <a:t>。</a:t>
            </a:r>
            <a:endParaRPr lang="ja-JP" altLang="en-US"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21</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W2-6</a:t>
            </a:r>
            <a:r>
              <a:rPr lang="ja-JP" altLang="en-US" sz="1400" dirty="0" smtClean="0"/>
              <a:t>ページ</a:t>
            </a:r>
            <a:endParaRPr lang="en-US" altLang="ja-JP" sz="1400" dirty="0" smtClean="0"/>
          </a:p>
        </p:txBody>
      </p:sp>
      <p:pic>
        <p:nvPicPr>
          <p:cNvPr id="17" name="図 16"/>
          <p:cNvPicPr/>
          <p:nvPr/>
        </p:nvPicPr>
        <p:blipFill>
          <a:blip r:embed="rId3"/>
          <a:srcRect/>
          <a:stretch>
            <a:fillRect/>
          </a:stretch>
        </p:blipFill>
        <p:spPr bwMode="auto">
          <a:xfrm>
            <a:off x="272354" y="1370698"/>
            <a:ext cx="7149853" cy="1459027"/>
          </a:xfrm>
          <a:prstGeom prst="rect">
            <a:avLst/>
          </a:prstGeom>
          <a:noFill/>
          <a:ln w="9525">
            <a:noFill/>
            <a:miter lim="800000"/>
            <a:headEnd/>
            <a:tailEnd/>
          </a:ln>
        </p:spPr>
      </p:pic>
      <p:pic>
        <p:nvPicPr>
          <p:cNvPr id="19" name="図 18"/>
          <p:cNvPicPr>
            <a:picLocks noChangeAspect="1"/>
          </p:cNvPicPr>
          <p:nvPr/>
        </p:nvPicPr>
        <p:blipFill>
          <a:blip r:embed="rId4"/>
          <a:srcRect/>
          <a:stretch>
            <a:fillRect/>
          </a:stretch>
        </p:blipFill>
        <p:spPr bwMode="auto">
          <a:xfrm>
            <a:off x="272480" y="3624878"/>
            <a:ext cx="7149600" cy="1460061"/>
          </a:xfrm>
          <a:prstGeom prst="rect">
            <a:avLst/>
          </a:prstGeom>
          <a:noFill/>
          <a:ln w="9525">
            <a:noFill/>
            <a:miter lim="800000"/>
            <a:headEnd/>
            <a:tailEnd/>
          </a:ln>
        </p:spPr>
      </p:pic>
      <p:sp>
        <p:nvSpPr>
          <p:cNvPr id="8" name="角丸四角形 7"/>
          <p:cNvSpPr/>
          <p:nvPr/>
        </p:nvSpPr>
        <p:spPr>
          <a:xfrm>
            <a:off x="2792760" y="1874754"/>
            <a:ext cx="936104" cy="288032"/>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2792760" y="4150360"/>
            <a:ext cx="1512168" cy="225974"/>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線吹き出し 1 (枠付き) 9"/>
          <p:cNvSpPr/>
          <p:nvPr/>
        </p:nvSpPr>
        <p:spPr>
          <a:xfrm>
            <a:off x="4905988" y="2325669"/>
            <a:ext cx="4680520" cy="1008112"/>
          </a:xfrm>
          <a:prstGeom prst="borderCallout1">
            <a:avLst>
              <a:gd name="adj1" fmla="val 43118"/>
              <a:gd name="adj2" fmla="val -5417"/>
              <a:gd name="adj3" fmla="val -25587"/>
              <a:gd name="adj4" fmla="val -27836"/>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1600" dirty="0" smtClean="0"/>
              <a:t>①入力したい箇所をマウスでクリックします。</a:t>
            </a:r>
            <a:endParaRPr kumimoji="1" lang="en-US" altLang="ja-JP" sz="1600" dirty="0" smtClean="0"/>
          </a:p>
          <a:p>
            <a:r>
              <a:rPr lang="ja-JP" altLang="en-US" sz="1600" dirty="0" smtClean="0"/>
              <a:t>②</a:t>
            </a:r>
            <a:r>
              <a:rPr kumimoji="1" lang="ja-JP" altLang="en-US" sz="1600" dirty="0" smtClean="0"/>
              <a:t>キーボードの数値キーを押して数値を入力します。</a:t>
            </a:r>
            <a:endParaRPr kumimoji="1" lang="ja-JP" altLang="en-US" sz="1600" dirty="0"/>
          </a:p>
        </p:txBody>
      </p:sp>
      <p:sp>
        <p:nvSpPr>
          <p:cNvPr id="12" name="下矢印 11"/>
          <p:cNvSpPr/>
          <p:nvPr/>
        </p:nvSpPr>
        <p:spPr>
          <a:xfrm>
            <a:off x="3260812" y="2975274"/>
            <a:ext cx="586468" cy="50405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4" name="線吹き出し 1 (枠付き) 23"/>
          <p:cNvSpPr/>
          <p:nvPr/>
        </p:nvSpPr>
        <p:spPr>
          <a:xfrm>
            <a:off x="4905988" y="4510400"/>
            <a:ext cx="4680520" cy="1338222"/>
          </a:xfrm>
          <a:prstGeom prst="borderCallout1">
            <a:avLst>
              <a:gd name="adj1" fmla="val 43118"/>
              <a:gd name="adj2" fmla="val -5417"/>
              <a:gd name="adj3" fmla="val -8530"/>
              <a:gd name="adj4" fmla="val -29002"/>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1600" dirty="0" smtClean="0"/>
              <a:t>③数値を入力した箇所は「ピンク色」の背景色に変わります。（変更されていることを表しています）</a:t>
            </a:r>
            <a:endParaRPr kumimoji="1" lang="en-US" altLang="ja-JP" sz="1600" dirty="0" smtClean="0"/>
          </a:p>
          <a:p>
            <a:r>
              <a:rPr lang="ja-JP" altLang="en-US" sz="1600" dirty="0" smtClean="0"/>
              <a:t>④変更前の数値を知りたいときは、その箇所にマウスカーソルを合わせることで吹き出しが表示されます。</a:t>
            </a:r>
            <a:endParaRPr kumimoji="1" lang="ja-JP" altLang="en-US" sz="1600" dirty="0"/>
          </a:p>
        </p:txBody>
      </p:sp>
      <p:graphicFrame>
        <p:nvGraphicFramePr>
          <p:cNvPr id="25" name="表 24"/>
          <p:cNvGraphicFramePr>
            <a:graphicFrameLocks noGrp="1"/>
          </p:cNvGraphicFramePr>
          <p:nvPr>
            <p:extLst>
              <p:ext uri="{D42A27DB-BD31-4B8C-83A1-F6EECF244321}">
                <p14:modId xmlns:p14="http://schemas.microsoft.com/office/powerpoint/2010/main" val="2771415008"/>
              </p:ext>
            </p:extLst>
          </p:nvPr>
        </p:nvGraphicFramePr>
        <p:xfrm>
          <a:off x="200473" y="5733256"/>
          <a:ext cx="9505055" cy="1008112"/>
        </p:xfrm>
        <a:graphic>
          <a:graphicData uri="http://schemas.openxmlformats.org/drawingml/2006/table">
            <a:tbl>
              <a:tblPr firstRow="1" firstCol="1" bandRow="1">
                <a:tableStyleId>{93296810-A885-4BE3-A3E7-6D5BEEA58F35}</a:tableStyleId>
              </a:tblPr>
              <a:tblGrid>
                <a:gridCol w="1512167"/>
                <a:gridCol w="7992888"/>
              </a:tblGrid>
              <a:tr h="288032">
                <a:tc>
                  <a:txBody>
                    <a:bodyPr/>
                    <a:lstStyle/>
                    <a:p>
                      <a:pPr algn="l">
                        <a:lnSpc>
                          <a:spcPts val="1600"/>
                        </a:lnSpc>
                        <a:spcAft>
                          <a:spcPts val="0"/>
                        </a:spcAft>
                        <a:tabLst>
                          <a:tab pos="4517390" algn="l"/>
                        </a:tabLst>
                      </a:pPr>
                      <a:r>
                        <a:rPr lang="en-US" altLang="ja-JP" sz="1600" b="1" kern="100" dirty="0" smtClean="0">
                          <a:solidFill>
                            <a:schemeClr val="bg1"/>
                          </a:solidFill>
                          <a:effectLst/>
                          <a:latin typeface="+mj-ea"/>
                          <a:ea typeface="+mj-ea"/>
                        </a:rPr>
                        <a:t>POINT</a:t>
                      </a:r>
                      <a:endParaRPr lang="ja-JP" sz="1600" b="1" kern="100" dirty="0">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tr>
              <a:tr h="720080">
                <a:tc gridSpan="2">
                  <a:txBody>
                    <a:bodyPr/>
                    <a:lstStyle/>
                    <a:p>
                      <a:pPr marL="0" indent="0" algn="just">
                        <a:spcAft>
                          <a:spcPts val="0"/>
                        </a:spcAft>
                        <a:buFont typeface="Wingdings" panose="05000000000000000000" pitchFamily="2" charset="2"/>
                        <a:buNone/>
                        <a:tabLst>
                          <a:tab pos="3405505" algn="l"/>
                        </a:tabLst>
                      </a:pPr>
                      <a:r>
                        <a:rPr lang="en-US" altLang="ja-JP" sz="1600" b="0" kern="100" dirty="0" smtClean="0">
                          <a:solidFill>
                            <a:schemeClr val="tx1"/>
                          </a:solidFill>
                          <a:effectLst/>
                          <a:latin typeface="+mj-ea"/>
                          <a:ea typeface="+mj-ea"/>
                          <a:cs typeface="Times New Roman"/>
                        </a:rPr>
                        <a:t>Excel</a:t>
                      </a:r>
                      <a:r>
                        <a:rPr lang="ja-JP" altLang="en-US" sz="1600" b="0" kern="100" dirty="0" smtClean="0">
                          <a:solidFill>
                            <a:schemeClr val="tx1"/>
                          </a:solidFill>
                          <a:effectLst/>
                          <a:latin typeface="+mj-ea"/>
                          <a:ea typeface="+mj-ea"/>
                          <a:cs typeface="Times New Roman"/>
                        </a:rPr>
                        <a:t>等の表計算ソフトにコピーして貼り付けたり、表計算ソフトで作成した表の数値をまとめて画面上に貼り付けることも可能です。⇒詳細はマニュアル</a:t>
                      </a:r>
                      <a:r>
                        <a:rPr lang="en-US" altLang="ja-JP" sz="1600" b="0" kern="100" dirty="0" smtClean="0">
                          <a:solidFill>
                            <a:schemeClr val="tx1"/>
                          </a:solidFill>
                          <a:effectLst/>
                          <a:latin typeface="+mj-ea"/>
                          <a:ea typeface="+mj-ea"/>
                          <a:cs typeface="Times New Roman"/>
                        </a:rPr>
                        <a:t>W2-8</a:t>
                      </a:r>
                      <a:r>
                        <a:rPr lang="ja-JP" altLang="en-US" sz="1600" b="0" kern="100" dirty="0" smtClean="0">
                          <a:solidFill>
                            <a:schemeClr val="tx1"/>
                          </a:solidFill>
                          <a:effectLst/>
                          <a:latin typeface="+mj-ea"/>
                          <a:ea typeface="+mj-ea"/>
                          <a:cs typeface="Times New Roman"/>
                        </a:rPr>
                        <a:t>ページを参照してください。</a:t>
                      </a:r>
                      <a:endParaRPr lang="ja-JP" sz="16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Tree>
    <p:extLst>
      <p:ext uri="{BB962C8B-B14F-4D97-AF65-F5344CB8AC3E}">
        <p14:creationId xmlns:p14="http://schemas.microsoft.com/office/powerpoint/2010/main" val="3392670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solidFill>
                  <a:schemeClr val="bg1">
                    <a:lumMod val="65000"/>
                  </a:schemeClr>
                </a:solidFill>
              </a:rPr>
              <a:t>１．はじめに</a:t>
            </a:r>
            <a:endParaRPr lang="en-US" altLang="ja-JP" sz="2800" dirty="0" smtClean="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t>２．将来推計機能の使い方</a:t>
            </a:r>
            <a:endParaRPr lang="en-US" altLang="ja-JP" sz="2800" dirty="0" smtClean="0"/>
          </a:p>
          <a:p>
            <a:pPr lvl="1"/>
            <a:r>
              <a:rPr lang="ja-JP" altLang="en-US" dirty="0"/>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t>・</a:t>
            </a:r>
            <a:r>
              <a:rPr lang="ja-JP" altLang="en-US" dirty="0" smtClean="0"/>
              <a:t>将来推計画面を表示する</a:t>
            </a:r>
            <a:endParaRPr lang="en-US" altLang="ja-JP" dirty="0" smtClean="0"/>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22</a:t>
            </a:fld>
            <a:endParaRPr kumimoji="1" lang="ja-JP" altLang="en-US" dirty="0"/>
          </a:p>
        </p:txBody>
      </p:sp>
    </p:spTree>
    <p:extLst>
      <p:ext uri="{BB962C8B-B14F-4D97-AF65-F5344CB8AC3E}">
        <p14:creationId xmlns:p14="http://schemas.microsoft.com/office/powerpoint/2010/main" val="284940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将来推計画面を表示する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23</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W2-10</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ja-JP" dirty="0" smtClean="0"/>
              <a:t>最初</a:t>
            </a:r>
            <a:r>
              <a:rPr lang="ja-JP" altLang="ja-JP" dirty="0"/>
              <a:t>に将来推計画面を表示します</a:t>
            </a:r>
            <a:r>
              <a:rPr lang="ja-JP" altLang="ja-JP" dirty="0" smtClean="0"/>
              <a:t>。</a:t>
            </a:r>
            <a:endParaRPr lang="en-US" altLang="ja-JP" dirty="0" smtClean="0"/>
          </a:p>
          <a:p>
            <a:pPr marL="0" indent="0"/>
            <a:endParaRPr lang="en-US" altLang="ja-JP" dirty="0" smtClean="0"/>
          </a:p>
        </p:txBody>
      </p:sp>
      <p:graphicFrame>
        <p:nvGraphicFramePr>
          <p:cNvPr id="9" name="表 8"/>
          <p:cNvGraphicFramePr>
            <a:graphicFrameLocks noGrp="1"/>
          </p:cNvGraphicFramePr>
          <p:nvPr>
            <p:extLst>
              <p:ext uri="{D42A27DB-BD31-4B8C-83A1-F6EECF244321}">
                <p14:modId xmlns:p14="http://schemas.microsoft.com/office/powerpoint/2010/main" val="2324428562"/>
              </p:ext>
            </p:extLst>
          </p:nvPr>
        </p:nvGraphicFramePr>
        <p:xfrm>
          <a:off x="200472" y="4725144"/>
          <a:ext cx="9505055" cy="1584176"/>
        </p:xfrm>
        <a:graphic>
          <a:graphicData uri="http://schemas.openxmlformats.org/drawingml/2006/table">
            <a:tbl>
              <a:tblPr firstRow="1" firstCol="1" bandRow="1">
                <a:tableStyleId>{93296810-A885-4BE3-A3E7-6D5BEEA58F35}</a:tableStyleId>
              </a:tblPr>
              <a:tblGrid>
                <a:gridCol w="1512167"/>
                <a:gridCol w="7992888"/>
              </a:tblGrid>
              <a:tr h="288032">
                <a:tc>
                  <a:txBody>
                    <a:bodyPr/>
                    <a:lstStyle/>
                    <a:p>
                      <a:pPr algn="l">
                        <a:lnSpc>
                          <a:spcPts val="1600"/>
                        </a:lnSpc>
                        <a:spcAft>
                          <a:spcPts val="0"/>
                        </a:spcAft>
                        <a:tabLst>
                          <a:tab pos="4517390" algn="l"/>
                        </a:tabLst>
                      </a:pPr>
                      <a:r>
                        <a:rPr kumimoji="1" lang="en-US" altLang="ja-JP" sz="1800" b="1" kern="100" dirty="0" smtClean="0">
                          <a:ln>
                            <a:solidFill>
                              <a:schemeClr val="bg1"/>
                            </a:solidFill>
                          </a:ln>
                          <a:solidFill>
                            <a:schemeClr val="bg1"/>
                          </a:solidFill>
                          <a:effectLst/>
                          <a:latin typeface="+mj-ea"/>
                          <a:ea typeface="+mn-ea"/>
                          <a:cs typeface="+mn-cs"/>
                        </a:rPr>
                        <a:t>POINT</a:t>
                      </a:r>
                      <a:endParaRPr kumimoji="1" lang="ja-JP" altLang="ja-JP" sz="1800" b="1" kern="100" dirty="0">
                        <a:ln>
                          <a:solidFill>
                            <a:schemeClr val="bg1"/>
                          </a:solidFill>
                        </a:ln>
                        <a:solidFill>
                          <a:schemeClr val="bg1"/>
                        </a:solidFill>
                        <a:effectLst/>
                        <a:latin typeface="+mj-ea"/>
                        <a:ea typeface="+mn-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tr>
              <a:tr h="1296144">
                <a:tc gridSpan="2">
                  <a:txBody>
                    <a:bodyPr/>
                    <a:lstStyle/>
                    <a:p>
                      <a:pPr marL="0" indent="0" algn="just">
                        <a:spcAft>
                          <a:spcPts val="0"/>
                        </a:spcAft>
                        <a:buFont typeface="Wingdings" panose="05000000000000000000" pitchFamily="2" charset="2"/>
                        <a:buNone/>
                        <a:tabLst>
                          <a:tab pos="3405505" algn="l"/>
                        </a:tabLst>
                      </a:pPr>
                      <a:r>
                        <a:rPr lang="ja-JP" altLang="en-US" sz="2000" b="0" kern="100" dirty="0" smtClean="0">
                          <a:solidFill>
                            <a:schemeClr val="tx1"/>
                          </a:solidFill>
                          <a:effectLst/>
                          <a:latin typeface="+mj-ea"/>
                          <a:ea typeface="+mj-ea"/>
                          <a:cs typeface="Times New Roman"/>
                        </a:rPr>
                        <a:t>「将来推計」メニューは、</a:t>
                      </a:r>
                      <a:r>
                        <a:rPr lang="ja-JP" altLang="en-US" sz="2000" b="1" kern="100" dirty="0" smtClean="0">
                          <a:solidFill>
                            <a:srgbClr val="FF0000"/>
                          </a:solidFill>
                          <a:effectLst/>
                          <a:latin typeface="+mj-ea"/>
                          <a:ea typeface="+mj-ea"/>
                          <a:cs typeface="Times New Roman"/>
                        </a:rPr>
                        <a:t>「将来推計権限」を持ったユーザアカウントでログインした場合のみ画面に表示</a:t>
                      </a:r>
                      <a:r>
                        <a:rPr lang="ja-JP" altLang="en-US" sz="2000" b="0" kern="100" dirty="0" smtClean="0">
                          <a:solidFill>
                            <a:schemeClr val="tx1"/>
                          </a:solidFill>
                          <a:effectLst/>
                          <a:latin typeface="+mj-ea"/>
                          <a:ea typeface="+mj-ea"/>
                          <a:cs typeface="Times New Roman"/>
                        </a:rPr>
                        <a:t>されます。お使いのユーザアカウントで「将来推計」メニューが表示されない場合は、組織内のアカウント管理者に問い合わせてください。</a:t>
                      </a:r>
                      <a:endParaRPr lang="ja-JP" sz="20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pic>
        <p:nvPicPr>
          <p:cNvPr id="19" name="図 1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415" y="2348880"/>
            <a:ext cx="8949690" cy="1021080"/>
          </a:xfrm>
          <a:prstGeom prst="rect">
            <a:avLst/>
          </a:prstGeom>
          <a:noFill/>
          <a:extLst/>
        </p:spPr>
      </p:pic>
      <p:sp>
        <p:nvSpPr>
          <p:cNvPr id="29" name="線吹き出し 1 (枠付き) 28"/>
          <p:cNvSpPr/>
          <p:nvPr/>
        </p:nvSpPr>
        <p:spPr>
          <a:xfrm>
            <a:off x="4664437" y="3501008"/>
            <a:ext cx="4857935" cy="738524"/>
          </a:xfrm>
          <a:prstGeom prst="borderCallout1">
            <a:avLst>
              <a:gd name="adj1" fmla="val 43118"/>
              <a:gd name="adj2" fmla="val -5417"/>
              <a:gd name="adj3" fmla="val -36980"/>
              <a:gd name="adj4" fmla="val -1448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ポータル画面上部の「将来推計」ボタンをクリックします。</a:t>
            </a:r>
            <a:endParaRPr lang="ja-JP" altLang="ja-JP" sz="3600" dirty="0">
              <a:solidFill>
                <a:schemeClr val="tx1"/>
              </a:solidFill>
              <a:latin typeface="+mj-ea"/>
              <a:ea typeface="+mj-ea"/>
              <a:cs typeface="ＭＳ Ｐゴシック" pitchFamily="50" charset="-128"/>
            </a:endParaRPr>
          </a:p>
        </p:txBody>
      </p:sp>
      <p:sp>
        <p:nvSpPr>
          <p:cNvPr id="30" name="角丸四角形 29"/>
          <p:cNvSpPr/>
          <p:nvPr/>
        </p:nvSpPr>
        <p:spPr>
          <a:xfrm>
            <a:off x="3152800" y="2780928"/>
            <a:ext cx="1116000" cy="50405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50670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将来推計画面を表示する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24</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W2-10</a:t>
            </a:r>
            <a:r>
              <a:rPr lang="ja-JP" altLang="en-US" sz="1400" dirty="0" smtClean="0"/>
              <a:t>ページ</a:t>
            </a:r>
            <a:endParaRPr lang="en-US" altLang="ja-JP" sz="1400" dirty="0" smtClean="0"/>
          </a:p>
        </p:txBody>
      </p:sp>
      <p:sp>
        <p:nvSpPr>
          <p:cNvPr id="30" name="角丸四角形 29"/>
          <p:cNvSpPr/>
          <p:nvPr/>
        </p:nvSpPr>
        <p:spPr>
          <a:xfrm>
            <a:off x="5894774" y="5399214"/>
            <a:ext cx="1116000" cy="50405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p:nvPr/>
        </p:nvPicPr>
        <p:blipFill>
          <a:blip r:embed="rId3"/>
          <a:stretch>
            <a:fillRect/>
          </a:stretch>
        </p:blipFill>
        <p:spPr>
          <a:xfrm>
            <a:off x="1144128" y="1846088"/>
            <a:ext cx="7620712" cy="4643971"/>
          </a:xfrm>
          <a:prstGeom prst="rect">
            <a:avLst/>
          </a:prstGeom>
        </p:spPr>
      </p:pic>
      <p:sp>
        <p:nvSpPr>
          <p:cNvPr id="29" name="角丸四角形 28"/>
          <p:cNvSpPr/>
          <p:nvPr/>
        </p:nvSpPr>
        <p:spPr>
          <a:xfrm>
            <a:off x="3749575" y="4912718"/>
            <a:ext cx="3240360" cy="7385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将来推計機能</a:t>
            </a:r>
            <a:r>
              <a:rPr lang="ja-JP" altLang="en-US" sz="1600" dirty="0" smtClean="0">
                <a:solidFill>
                  <a:srgbClr val="000000"/>
                </a:solidFill>
                <a:latin typeface="+mj-ea"/>
                <a:ea typeface="+mj-ea"/>
                <a:cs typeface="ＭＳ Ｐゴシック" pitchFamily="50" charset="-128"/>
              </a:rPr>
              <a:t>を初めて使用</a:t>
            </a:r>
            <a:r>
              <a:rPr lang="ja-JP" altLang="en-US" sz="1600" dirty="0">
                <a:solidFill>
                  <a:srgbClr val="000000"/>
                </a:solidFill>
                <a:latin typeface="+mj-ea"/>
                <a:ea typeface="+mj-ea"/>
                <a:cs typeface="ＭＳ Ｐゴシック" pitchFamily="50" charset="-128"/>
              </a:rPr>
              <a:t>する場合は何も表示されません。</a:t>
            </a:r>
            <a:endParaRPr lang="ja-JP" altLang="ja-JP" sz="3600" dirty="0">
              <a:solidFill>
                <a:schemeClr val="tx1"/>
              </a:solidFill>
              <a:latin typeface="+mj-ea"/>
              <a:ea typeface="+mj-ea"/>
              <a:cs typeface="ＭＳ Ｐゴシック" pitchFamily="50" charset="-128"/>
            </a:endParaRPr>
          </a:p>
        </p:txBody>
      </p:sp>
      <p:sp>
        <p:nvSpPr>
          <p:cNvPr id="15" name="線吹き出し 1 (枠付き) 14"/>
          <p:cNvSpPr/>
          <p:nvPr/>
        </p:nvSpPr>
        <p:spPr>
          <a:xfrm>
            <a:off x="2624573" y="3076291"/>
            <a:ext cx="4857935" cy="738524"/>
          </a:xfrm>
          <a:prstGeom prst="borderCallout1">
            <a:avLst>
              <a:gd name="adj1" fmla="val 38849"/>
              <a:gd name="adj2" fmla="val -2172"/>
              <a:gd name="adj3" fmla="val -36980"/>
              <a:gd name="adj4" fmla="val -1448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「将来推計の概要」メニューをクリックすると、将来推計の概要説明資料をダウンロードすることができます。</a:t>
            </a:r>
            <a:endParaRPr lang="ja-JP" altLang="ja-JP" sz="3600" dirty="0">
              <a:solidFill>
                <a:schemeClr val="tx1"/>
              </a:solidFill>
              <a:latin typeface="+mj-ea"/>
              <a:ea typeface="+mj-ea"/>
              <a:cs typeface="ＭＳ Ｐゴシック" pitchFamily="50" charset="-128"/>
            </a:endParaRPr>
          </a:p>
        </p:txBody>
      </p:sp>
      <p:sp>
        <p:nvSpPr>
          <p:cNvPr id="17" name="角丸四角形 16"/>
          <p:cNvSpPr/>
          <p:nvPr/>
        </p:nvSpPr>
        <p:spPr>
          <a:xfrm>
            <a:off x="1112936" y="2490951"/>
            <a:ext cx="1116000" cy="369315"/>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ja-JP" dirty="0" smtClean="0"/>
              <a:t>最初</a:t>
            </a:r>
            <a:r>
              <a:rPr lang="ja-JP" altLang="ja-JP" dirty="0"/>
              <a:t>に将来推計画面を表示します</a:t>
            </a:r>
            <a:r>
              <a:rPr lang="ja-JP" altLang="ja-JP" dirty="0" smtClean="0"/>
              <a:t>。</a:t>
            </a:r>
            <a:endParaRPr lang="en-US" altLang="ja-JP" dirty="0" smtClean="0"/>
          </a:p>
          <a:p>
            <a:pPr marL="0" indent="0"/>
            <a:r>
              <a:rPr lang="ja-JP" altLang="ja-JP" dirty="0" smtClean="0"/>
              <a:t>将来</a:t>
            </a:r>
            <a:r>
              <a:rPr lang="ja-JP" altLang="ja-JP" dirty="0"/>
              <a:t>推計の概要説明資料の</a:t>
            </a:r>
            <a:r>
              <a:rPr lang="en-US" altLang="ja-JP" dirty="0"/>
              <a:t>PDF</a:t>
            </a:r>
            <a:r>
              <a:rPr lang="ja-JP" altLang="ja-JP" dirty="0"/>
              <a:t>ファイルがダウンロード</a:t>
            </a:r>
            <a:r>
              <a:rPr lang="ja-JP" altLang="ja-JP" dirty="0" smtClean="0"/>
              <a:t>できるので</a:t>
            </a:r>
            <a:r>
              <a:rPr lang="ja-JP" altLang="ja-JP" dirty="0"/>
              <a:t>、内容を確認してから将来推計を始めてください。</a:t>
            </a:r>
          </a:p>
        </p:txBody>
      </p:sp>
    </p:spTree>
    <p:extLst>
      <p:ext uri="{BB962C8B-B14F-4D97-AF65-F5344CB8AC3E}">
        <p14:creationId xmlns:p14="http://schemas.microsoft.com/office/powerpoint/2010/main" val="17555810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solidFill>
                  <a:schemeClr val="bg1">
                    <a:lumMod val="65000"/>
                  </a:schemeClr>
                </a:solidFill>
              </a:rPr>
              <a:t>１．はじめに</a:t>
            </a:r>
            <a:endParaRPr lang="en-US" altLang="ja-JP" sz="2800" dirty="0" smtClean="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t>２．将来推計機能の使い方</a:t>
            </a:r>
            <a:endParaRPr lang="en-US" altLang="ja-JP" sz="2800" dirty="0" smtClean="0"/>
          </a:p>
          <a:p>
            <a:pPr lvl="1"/>
            <a:r>
              <a:rPr lang="ja-JP" altLang="en-US" dirty="0"/>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a:t>
            </a:r>
            <a:r>
              <a:rPr lang="ja-JP" altLang="en-US" dirty="0" smtClean="0"/>
              <a:t>・将来推計を始める</a:t>
            </a:r>
            <a:endParaRPr lang="en-US" altLang="ja-JP" dirty="0" smtClean="0"/>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25</a:t>
            </a:fld>
            <a:endParaRPr kumimoji="1" lang="ja-JP" altLang="en-US" dirty="0"/>
          </a:p>
        </p:txBody>
      </p:sp>
    </p:spTree>
    <p:extLst>
      <p:ext uri="{BB962C8B-B14F-4D97-AF65-F5344CB8AC3E}">
        <p14:creationId xmlns:p14="http://schemas.microsoft.com/office/powerpoint/2010/main" val="1291472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将来推計を始める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26</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W2-11</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dirty="0" smtClean="0"/>
              <a:t>将来推計を開始します。</a:t>
            </a:r>
            <a:endParaRPr lang="en-US" altLang="ja-JP" dirty="0" smtClean="0"/>
          </a:p>
          <a:p>
            <a:pPr marL="0" indent="0"/>
            <a:r>
              <a:rPr lang="ja-JP" altLang="ja-JP" dirty="0" smtClean="0"/>
              <a:t>新しい</a:t>
            </a:r>
            <a:r>
              <a:rPr lang="ja-JP" altLang="ja-JP" dirty="0"/>
              <a:t>推計を始める場合は、推計に名前をつける必要があります</a:t>
            </a:r>
            <a:r>
              <a:rPr lang="ja-JP" altLang="ja-JP" dirty="0" smtClean="0"/>
              <a:t>。推計</a:t>
            </a:r>
            <a:r>
              <a:rPr lang="ja-JP" altLang="ja-JP" dirty="0"/>
              <a:t>データは１保険者内で</a:t>
            </a:r>
            <a:r>
              <a:rPr lang="en-US" altLang="ja-JP" dirty="0"/>
              <a:t>50</a:t>
            </a:r>
            <a:r>
              <a:rPr lang="ja-JP" altLang="ja-JP" dirty="0"/>
              <a:t>件まで作成することができますので、他の推計と区別が付きやすい名前を設定してください。</a:t>
            </a:r>
          </a:p>
        </p:txBody>
      </p:sp>
      <p:pic>
        <p:nvPicPr>
          <p:cNvPr id="26" name="図 25"/>
          <p:cNvPicPr/>
          <p:nvPr/>
        </p:nvPicPr>
        <p:blipFill>
          <a:blip r:embed="rId3">
            <a:extLst>
              <a:ext uri="{28A0092B-C50C-407E-A947-70E740481C1C}">
                <a14:useLocalDpi xmlns:a14="http://schemas.microsoft.com/office/drawing/2010/main" val="0"/>
              </a:ext>
            </a:extLst>
          </a:blip>
          <a:srcRect/>
          <a:stretch>
            <a:fillRect/>
          </a:stretch>
        </p:blipFill>
        <p:spPr bwMode="auto">
          <a:xfrm>
            <a:off x="549941" y="2318102"/>
            <a:ext cx="8714366" cy="3500804"/>
          </a:xfrm>
          <a:prstGeom prst="rect">
            <a:avLst/>
          </a:prstGeom>
          <a:noFill/>
          <a:ln>
            <a:noFill/>
          </a:ln>
        </p:spPr>
      </p:pic>
      <p:sp>
        <p:nvSpPr>
          <p:cNvPr id="17" name="線吹き出し 1 (枠付き) 16"/>
          <p:cNvSpPr/>
          <p:nvPr/>
        </p:nvSpPr>
        <p:spPr>
          <a:xfrm>
            <a:off x="2378689" y="5818906"/>
            <a:ext cx="4439147" cy="671464"/>
          </a:xfrm>
          <a:prstGeom prst="borderCallout1">
            <a:avLst>
              <a:gd name="adj1" fmla="val 31378"/>
              <a:gd name="adj2" fmla="val -2576"/>
              <a:gd name="adj3" fmla="val -206377"/>
              <a:gd name="adj4" fmla="val -1327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kumimoji="1" lang="ja-JP" altLang="en-US" sz="1600" dirty="0" smtClean="0">
                <a:latin typeface="+mj-ea"/>
                <a:ea typeface="+mj-ea"/>
              </a:rPr>
              <a:t>①</a:t>
            </a:r>
            <a:r>
              <a:rPr lang="ja-JP" altLang="en-US" sz="1600" dirty="0">
                <a:solidFill>
                  <a:srgbClr val="000000"/>
                </a:solidFill>
                <a:latin typeface="+mj-ea"/>
                <a:ea typeface="+mj-ea"/>
                <a:cs typeface="ＭＳ Ｐゴシック" pitchFamily="50" charset="-128"/>
              </a:rPr>
              <a:t>「推計の開始と保存」メニューをクリックします。</a:t>
            </a:r>
            <a:endParaRPr lang="ja-JP" altLang="ja-JP" sz="3600" dirty="0">
              <a:solidFill>
                <a:schemeClr val="tx1"/>
              </a:solidFill>
              <a:latin typeface="+mj-ea"/>
              <a:ea typeface="+mj-ea"/>
              <a:cs typeface="ＭＳ Ｐゴシック" pitchFamily="50" charset="-128"/>
            </a:endParaRPr>
          </a:p>
        </p:txBody>
      </p:sp>
      <p:sp>
        <p:nvSpPr>
          <p:cNvPr id="18" name="線吹き出し 1 (枠付き) 17"/>
          <p:cNvSpPr/>
          <p:nvPr/>
        </p:nvSpPr>
        <p:spPr>
          <a:xfrm>
            <a:off x="4823727" y="3789112"/>
            <a:ext cx="3873689" cy="648000"/>
          </a:xfrm>
          <a:prstGeom prst="borderCallout1">
            <a:avLst>
              <a:gd name="adj1" fmla="val 43118"/>
              <a:gd name="adj2" fmla="val -3789"/>
              <a:gd name="adj3" fmla="val 46623"/>
              <a:gd name="adj4" fmla="val -3632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②「</a:t>
            </a:r>
            <a:r>
              <a:rPr lang="ja-JP" altLang="en-US" sz="1600" dirty="0">
                <a:solidFill>
                  <a:srgbClr val="000000"/>
                </a:solidFill>
                <a:latin typeface="+mj-ea"/>
                <a:ea typeface="+mj-ea"/>
                <a:cs typeface="ＭＳ Ｐゴシック" pitchFamily="50" charset="-128"/>
              </a:rPr>
              <a:t>新しい推計を始める」をクリックします。</a:t>
            </a:r>
            <a:endParaRPr lang="ja-JP" altLang="ja-JP" sz="3600" dirty="0">
              <a:solidFill>
                <a:schemeClr val="tx1"/>
              </a:solidFill>
              <a:latin typeface="+mj-ea"/>
              <a:ea typeface="+mj-ea"/>
              <a:cs typeface="ＭＳ Ｐゴシック" pitchFamily="50" charset="-128"/>
            </a:endParaRPr>
          </a:p>
        </p:txBody>
      </p:sp>
      <p:sp>
        <p:nvSpPr>
          <p:cNvPr id="19" name="角丸四角形 18"/>
          <p:cNvSpPr/>
          <p:nvPr/>
        </p:nvSpPr>
        <p:spPr>
          <a:xfrm>
            <a:off x="632520" y="3906933"/>
            <a:ext cx="1584176" cy="603467"/>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2216696" y="3969088"/>
            <a:ext cx="1368000" cy="252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2991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将来推計を始める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27</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a:t>
            </a:r>
            <a:r>
              <a:rPr lang="ja-JP" altLang="en-US" sz="1400" dirty="0" smtClean="0"/>
              <a:t>ページ</a:t>
            </a:r>
            <a:endParaRPr lang="en-US" altLang="ja-JP" sz="1400" dirty="0" smtClean="0"/>
          </a:p>
        </p:txBody>
      </p:sp>
      <p:pic>
        <p:nvPicPr>
          <p:cNvPr id="18" name="図 17"/>
          <p:cNvPicPr>
            <a:picLocks noChangeAspect="1"/>
          </p:cNvPicPr>
          <p:nvPr/>
        </p:nvPicPr>
        <p:blipFill>
          <a:blip r:embed="rId3"/>
          <a:stretch>
            <a:fillRect/>
          </a:stretch>
        </p:blipFill>
        <p:spPr>
          <a:xfrm>
            <a:off x="1142400" y="1955200"/>
            <a:ext cx="7621200" cy="4436501"/>
          </a:xfrm>
          <a:prstGeom prst="rect">
            <a:avLst/>
          </a:prstGeom>
        </p:spPr>
      </p:pic>
      <p:sp>
        <p:nvSpPr>
          <p:cNvPr id="24" name="線吹き出し 1 (枠付き) 23"/>
          <p:cNvSpPr/>
          <p:nvPr/>
        </p:nvSpPr>
        <p:spPr>
          <a:xfrm>
            <a:off x="5658915" y="2315362"/>
            <a:ext cx="4176464" cy="894801"/>
          </a:xfrm>
          <a:prstGeom prst="borderCallout1">
            <a:avLst>
              <a:gd name="adj1" fmla="val 50759"/>
              <a:gd name="adj2" fmla="val -2953"/>
              <a:gd name="adj3" fmla="val 156502"/>
              <a:gd name="adj4" fmla="val -1409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推計に名前を付けるウィンドウが表示されます。</a:t>
            </a:r>
          </a:p>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名前を入力して「</a:t>
            </a:r>
            <a:r>
              <a:rPr lang="en-US" altLang="ja-JP" sz="1600" dirty="0">
                <a:solidFill>
                  <a:srgbClr val="000000"/>
                </a:solidFill>
                <a:latin typeface="+mj-ea"/>
                <a:ea typeface="+mj-ea"/>
                <a:cs typeface="ＭＳ Ｐゴシック" pitchFamily="50" charset="-128"/>
              </a:rPr>
              <a:t>OK</a:t>
            </a:r>
            <a:r>
              <a:rPr lang="ja-JP" altLang="en-US" sz="1600" dirty="0">
                <a:solidFill>
                  <a:srgbClr val="000000"/>
                </a:solidFill>
                <a:latin typeface="+mj-ea"/>
                <a:ea typeface="+mj-ea"/>
                <a:cs typeface="ＭＳ Ｐゴシック" pitchFamily="50" charset="-128"/>
              </a:rPr>
              <a:t>」ボタンをクリックします。</a:t>
            </a:r>
            <a:endParaRPr lang="ja-JP" altLang="ja-JP" sz="3600" dirty="0">
              <a:solidFill>
                <a:schemeClr val="tx1"/>
              </a:solidFill>
              <a:latin typeface="+mj-ea"/>
              <a:ea typeface="+mj-ea"/>
              <a:cs typeface="ＭＳ Ｐゴシック" pitchFamily="50" charset="-128"/>
            </a:endParaRPr>
          </a:p>
        </p:txBody>
      </p:sp>
      <p:sp>
        <p:nvSpPr>
          <p:cNvPr id="29" name="角丸四角形 28"/>
          <p:cNvSpPr/>
          <p:nvPr/>
        </p:nvSpPr>
        <p:spPr>
          <a:xfrm>
            <a:off x="4304928" y="4401136"/>
            <a:ext cx="720000" cy="252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ja-JP" dirty="0"/>
              <a:t>将来推計を開始します。</a:t>
            </a:r>
          </a:p>
          <a:p>
            <a:pPr marL="0" indent="0"/>
            <a:r>
              <a:rPr lang="ja-JP" altLang="ja-JP" dirty="0"/>
              <a:t>新しい推計を始める場合は、推計に名前をつける必要があります。推計データは１保険者内で</a:t>
            </a:r>
            <a:r>
              <a:rPr lang="en-US" altLang="ja-JP" dirty="0"/>
              <a:t>50</a:t>
            </a:r>
            <a:r>
              <a:rPr lang="ja-JP" altLang="ja-JP" dirty="0"/>
              <a:t>件まで作成することができますので、他の推計と区別が付きやすい名前を設定してください。</a:t>
            </a:r>
          </a:p>
        </p:txBody>
      </p:sp>
    </p:spTree>
    <p:extLst>
      <p:ext uri="{BB962C8B-B14F-4D97-AF65-F5344CB8AC3E}">
        <p14:creationId xmlns:p14="http://schemas.microsoft.com/office/powerpoint/2010/main" val="3652582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将来推計を始める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28</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W2-12</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ja-JP" dirty="0"/>
              <a:t>将来推計を開始します。</a:t>
            </a:r>
          </a:p>
          <a:p>
            <a:pPr marL="0" indent="0"/>
            <a:r>
              <a:rPr lang="ja-JP" altLang="ja-JP" dirty="0"/>
              <a:t>新しい推計を始める場合は、推計に名前をつける必要があります。推計データは１保険者内で</a:t>
            </a:r>
            <a:r>
              <a:rPr lang="en-US" altLang="ja-JP" dirty="0"/>
              <a:t>50</a:t>
            </a:r>
            <a:r>
              <a:rPr lang="ja-JP" altLang="ja-JP" dirty="0"/>
              <a:t>件まで作成することができますので、他の推計と区別が付きやすい名前を設定してください。</a:t>
            </a:r>
          </a:p>
        </p:txBody>
      </p:sp>
      <p:graphicFrame>
        <p:nvGraphicFramePr>
          <p:cNvPr id="17" name="表 16"/>
          <p:cNvGraphicFramePr>
            <a:graphicFrameLocks noGrp="1"/>
          </p:cNvGraphicFramePr>
          <p:nvPr>
            <p:extLst>
              <p:ext uri="{D42A27DB-BD31-4B8C-83A1-F6EECF244321}">
                <p14:modId xmlns:p14="http://schemas.microsoft.com/office/powerpoint/2010/main" val="3419185416"/>
              </p:ext>
            </p:extLst>
          </p:nvPr>
        </p:nvGraphicFramePr>
        <p:xfrm>
          <a:off x="200472" y="5649808"/>
          <a:ext cx="9505055" cy="1091560"/>
        </p:xfrm>
        <a:graphic>
          <a:graphicData uri="http://schemas.openxmlformats.org/drawingml/2006/table">
            <a:tbl>
              <a:tblPr firstRow="1" firstCol="1" bandRow="1">
                <a:tableStyleId>{93296810-A885-4BE3-A3E7-6D5BEEA58F35}</a:tableStyleId>
              </a:tblPr>
              <a:tblGrid>
                <a:gridCol w="1512167"/>
                <a:gridCol w="7992888"/>
              </a:tblGrid>
              <a:tr h="288032">
                <a:tc>
                  <a:txBody>
                    <a:bodyPr/>
                    <a:lstStyle/>
                    <a:p>
                      <a:pPr algn="l">
                        <a:lnSpc>
                          <a:spcPts val="1600"/>
                        </a:lnSpc>
                        <a:spcAft>
                          <a:spcPts val="0"/>
                        </a:spcAft>
                        <a:tabLst>
                          <a:tab pos="4517390" algn="l"/>
                        </a:tabLst>
                      </a:pPr>
                      <a:r>
                        <a:rPr lang="en-US" altLang="ja-JP" sz="1600" b="1" kern="100" dirty="0" smtClean="0">
                          <a:solidFill>
                            <a:schemeClr val="bg1"/>
                          </a:solidFill>
                          <a:effectLst/>
                          <a:latin typeface="+mj-ea"/>
                          <a:ea typeface="+mj-ea"/>
                        </a:rPr>
                        <a:t>POINT</a:t>
                      </a:r>
                      <a:endParaRPr lang="ja-JP" sz="1600" b="1" kern="100" dirty="0">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tr>
              <a:tr h="803528">
                <a:tc gridSpan="2">
                  <a:txBody>
                    <a:bodyPr/>
                    <a:lstStyle/>
                    <a:p>
                      <a:pPr marL="0" indent="0" algn="just">
                        <a:spcAft>
                          <a:spcPts val="0"/>
                        </a:spcAft>
                        <a:buFont typeface="Wingdings" panose="05000000000000000000" pitchFamily="2" charset="2"/>
                        <a:buNone/>
                        <a:tabLst>
                          <a:tab pos="3405505" algn="l"/>
                        </a:tabLst>
                      </a:pPr>
                      <a:r>
                        <a:rPr lang="ja-JP" altLang="en-US" sz="1600" b="0" kern="100" dirty="0" smtClean="0">
                          <a:solidFill>
                            <a:schemeClr val="tx1"/>
                          </a:solidFill>
                          <a:effectLst/>
                          <a:latin typeface="+mj-ea"/>
                          <a:ea typeface="+mj-ea"/>
                          <a:cs typeface="Times New Roman"/>
                        </a:rPr>
                        <a:t>作成された推計データはログアウト後も「保存した推計から始める／推計を閲覧する」から確認・再開できます。</a:t>
                      </a:r>
                      <a:endParaRPr lang="en-US" altLang="ja-JP" sz="1600" b="0" kern="100" dirty="0" smtClean="0">
                        <a:solidFill>
                          <a:schemeClr val="tx1"/>
                        </a:solidFill>
                        <a:effectLst/>
                        <a:latin typeface="+mj-ea"/>
                        <a:ea typeface="+mj-ea"/>
                        <a:cs typeface="Times New Roman"/>
                      </a:endParaRPr>
                    </a:p>
                    <a:p>
                      <a:pPr marL="0" indent="0" algn="just">
                        <a:spcAft>
                          <a:spcPts val="0"/>
                        </a:spcAft>
                        <a:buFont typeface="Wingdings" panose="05000000000000000000" pitchFamily="2" charset="2"/>
                        <a:buNone/>
                        <a:tabLst>
                          <a:tab pos="3405505" algn="l"/>
                        </a:tabLst>
                      </a:pPr>
                      <a:r>
                        <a:rPr lang="ja-JP" altLang="en-US" sz="1600" b="0" kern="100" dirty="0" smtClean="0">
                          <a:solidFill>
                            <a:schemeClr val="tx1"/>
                          </a:solidFill>
                          <a:effectLst/>
                          <a:latin typeface="+mj-ea"/>
                          <a:ea typeface="+mj-ea"/>
                          <a:cs typeface="Times New Roman"/>
                        </a:rPr>
                        <a:t>また、現在操作している推計を別名で保存することも可能です。</a:t>
                      </a:r>
                      <a:endParaRPr kumimoji="1" lang="en-US" altLang="ja-JP" sz="1600" b="0" kern="100" dirty="0" smtClean="0">
                        <a:solidFill>
                          <a:schemeClr val="tx1"/>
                        </a:solidFill>
                        <a:effectLst/>
                        <a:latin typeface="+mj-ea"/>
                        <a:ea typeface="+mn-ea"/>
                        <a:cs typeface="Times New Roman"/>
                      </a:endParaRPr>
                    </a:p>
                    <a:p>
                      <a:pPr marL="0" indent="0" algn="just">
                        <a:spcAft>
                          <a:spcPts val="0"/>
                        </a:spcAft>
                        <a:buFont typeface="Wingdings" panose="05000000000000000000" pitchFamily="2" charset="2"/>
                        <a:buNone/>
                        <a:tabLst>
                          <a:tab pos="3405505" algn="l"/>
                        </a:tabLst>
                      </a:pPr>
                      <a:r>
                        <a:rPr kumimoji="1" lang="ja-JP" altLang="en-US" sz="1600" b="0" kern="100" dirty="0" smtClean="0">
                          <a:solidFill>
                            <a:schemeClr val="tx1"/>
                          </a:solidFill>
                          <a:effectLst/>
                          <a:latin typeface="+mj-ea"/>
                          <a:ea typeface="+mn-ea"/>
                          <a:cs typeface="Times New Roman"/>
                        </a:rPr>
                        <a:t>⇒詳細はマニュアル</a:t>
                      </a:r>
                      <a:r>
                        <a:rPr kumimoji="1" lang="en-US" altLang="ja-JP" sz="1600" b="0" kern="100" dirty="0" smtClean="0">
                          <a:solidFill>
                            <a:schemeClr val="tx1"/>
                          </a:solidFill>
                          <a:effectLst/>
                          <a:latin typeface="+mj-ea"/>
                          <a:ea typeface="+mn-ea"/>
                          <a:cs typeface="Times New Roman"/>
                        </a:rPr>
                        <a:t>W2-125</a:t>
                      </a:r>
                      <a:r>
                        <a:rPr kumimoji="1" lang="ja-JP" altLang="en-US" sz="1600" b="0" kern="100" dirty="0" smtClean="0">
                          <a:solidFill>
                            <a:schemeClr val="tx1"/>
                          </a:solidFill>
                          <a:effectLst/>
                          <a:latin typeface="+mj-ea"/>
                          <a:ea typeface="+mn-ea"/>
                          <a:cs typeface="Times New Roman"/>
                        </a:rPr>
                        <a:t>ページを参照してください</a:t>
                      </a:r>
                      <a:r>
                        <a:rPr lang="ja-JP" altLang="en-US" sz="1600" b="0" kern="100" dirty="0" smtClean="0">
                          <a:solidFill>
                            <a:schemeClr val="tx1"/>
                          </a:solidFill>
                          <a:effectLst/>
                          <a:latin typeface="+mj-ea"/>
                          <a:ea typeface="+mj-ea"/>
                          <a:cs typeface="Times New Roman"/>
                        </a:rPr>
                        <a:t>。</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pic>
        <p:nvPicPr>
          <p:cNvPr id="21" name="図 20"/>
          <p:cNvPicPr>
            <a:picLocks noChangeAspect="1"/>
          </p:cNvPicPr>
          <p:nvPr/>
        </p:nvPicPr>
        <p:blipFill rotWithShape="1">
          <a:blip r:embed="rId3"/>
          <a:srcRect r="41417" b="53150"/>
          <a:stretch/>
        </p:blipFill>
        <p:spPr>
          <a:xfrm>
            <a:off x="2720752" y="2011862"/>
            <a:ext cx="7005284" cy="3361353"/>
          </a:xfrm>
          <a:prstGeom prst="rect">
            <a:avLst/>
          </a:prstGeom>
        </p:spPr>
      </p:pic>
      <p:sp>
        <p:nvSpPr>
          <p:cNvPr id="24" name="角丸四角形 23"/>
          <p:cNvSpPr/>
          <p:nvPr/>
        </p:nvSpPr>
        <p:spPr>
          <a:xfrm>
            <a:off x="2792760" y="2635736"/>
            <a:ext cx="1584176" cy="505231"/>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78014" y="2797737"/>
            <a:ext cx="2268000" cy="894801"/>
          </a:xfrm>
          <a:prstGeom prst="borderCallout1">
            <a:avLst>
              <a:gd name="adj1" fmla="val 22568"/>
              <a:gd name="adj2" fmla="val 126287"/>
              <a:gd name="adj3" fmla="val 49026"/>
              <a:gd name="adj4" fmla="val 10319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入力した推計名はこちらに表示されます。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4702146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solidFill>
                  <a:schemeClr val="bg1">
                    <a:lumMod val="65000"/>
                  </a:schemeClr>
                </a:solidFill>
              </a:rPr>
              <a:t>１．はじめに</a:t>
            </a:r>
            <a:endParaRPr lang="en-US" altLang="ja-JP" sz="2800" dirty="0" smtClean="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t>２．将来推計機能の使い方</a:t>
            </a:r>
            <a:endParaRPr lang="en-US" altLang="ja-JP" sz="2800" dirty="0" smtClean="0"/>
          </a:p>
          <a:p>
            <a:pPr lvl="1"/>
            <a:r>
              <a:rPr lang="ja-JP" altLang="en-US" dirty="0"/>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t>　</a:t>
            </a:r>
            <a:r>
              <a:rPr lang="ja-JP" altLang="en-US" dirty="0" smtClean="0"/>
              <a:t>・</a:t>
            </a:r>
            <a:r>
              <a:rPr lang="ja-JP" altLang="en-US" dirty="0"/>
              <a:t>推計に</a:t>
            </a:r>
            <a:r>
              <a:rPr lang="ja-JP" altLang="en-US" dirty="0" smtClean="0"/>
              <a:t>用いる実績値</a:t>
            </a:r>
            <a:r>
              <a:rPr lang="ja-JP" altLang="en-US" dirty="0"/>
              <a:t>と推計</a:t>
            </a:r>
            <a:r>
              <a:rPr lang="ja-JP" altLang="en-US" dirty="0" smtClean="0"/>
              <a:t>方法</a:t>
            </a:r>
            <a:r>
              <a:rPr lang="ja-JP" altLang="en-US" dirty="0"/>
              <a:t>を</a:t>
            </a:r>
            <a:r>
              <a:rPr lang="ja-JP" altLang="en-US" dirty="0" smtClean="0"/>
              <a:t>確認・設定する</a:t>
            </a:r>
            <a:endParaRPr lang="en-US" altLang="ja-JP" dirty="0" smtClean="0"/>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29</a:t>
            </a:fld>
            <a:endParaRPr kumimoji="1" lang="ja-JP" altLang="en-US" dirty="0"/>
          </a:p>
        </p:txBody>
      </p:sp>
    </p:spTree>
    <p:extLst>
      <p:ext uri="{BB962C8B-B14F-4D97-AF65-F5344CB8AC3E}">
        <p14:creationId xmlns:p14="http://schemas.microsoft.com/office/powerpoint/2010/main" val="246778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本日の説明内容と趣旨</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5" y="535979"/>
            <a:ext cx="9711529" cy="5816977"/>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fontAlgn="base"/>
            <a:endParaRPr lang="en-US" altLang="ja-JP" dirty="0" smtClean="0"/>
          </a:p>
          <a:p>
            <a:pPr marL="0" indent="0" fontAlgn="base"/>
            <a:endParaRPr lang="en-US" altLang="ja-JP" dirty="0" smtClean="0"/>
          </a:p>
          <a:p>
            <a:pPr marL="457200" indent="-457200" fontAlgn="base">
              <a:buFont typeface="Wingdings" panose="05000000000000000000" pitchFamily="2" charset="2"/>
              <a:buChar char="p"/>
            </a:pPr>
            <a:r>
              <a:rPr lang="ja-JP" altLang="en-US" sz="2800" dirty="0" smtClean="0"/>
              <a:t>将来</a:t>
            </a:r>
            <a:r>
              <a:rPr lang="ja-JP" altLang="en-US" sz="2800" dirty="0"/>
              <a:t>推計</a:t>
            </a:r>
            <a:r>
              <a:rPr lang="ja-JP" altLang="en-US" sz="2800" dirty="0" smtClean="0"/>
              <a:t>機能</a:t>
            </a:r>
            <a:r>
              <a:rPr lang="ja-JP" altLang="en-US" sz="2800" dirty="0"/>
              <a:t>の基本的な操作</a:t>
            </a:r>
            <a:r>
              <a:rPr lang="ja-JP" altLang="en-US" sz="2800" dirty="0" smtClean="0"/>
              <a:t>方法</a:t>
            </a:r>
            <a:r>
              <a:rPr lang="ja-JP" altLang="en-US" sz="2800" dirty="0"/>
              <a:t>について</a:t>
            </a:r>
            <a:r>
              <a:rPr lang="ja-JP" altLang="en-US" sz="2800" dirty="0" smtClean="0"/>
              <a:t>、</a:t>
            </a:r>
            <a:r>
              <a:rPr lang="ja-JP" altLang="en-US" sz="2800" dirty="0">
                <a:solidFill>
                  <a:srgbClr val="FF0000"/>
                </a:solidFill>
              </a:rPr>
              <a:t>マニュアル（利用マニュアル</a:t>
            </a:r>
            <a:r>
              <a:rPr lang="en-US" altLang="ja-JP" sz="2800" dirty="0">
                <a:solidFill>
                  <a:srgbClr val="FF0000"/>
                </a:solidFill>
              </a:rPr>
              <a:t>【</a:t>
            </a:r>
            <a:r>
              <a:rPr lang="ja-JP" altLang="en-US" sz="2800" dirty="0">
                <a:solidFill>
                  <a:srgbClr val="FF0000"/>
                </a:solidFill>
              </a:rPr>
              <a:t>システム操作編②</a:t>
            </a:r>
            <a:r>
              <a:rPr lang="en-US" altLang="ja-JP" sz="2800" dirty="0">
                <a:solidFill>
                  <a:srgbClr val="FF0000"/>
                </a:solidFill>
              </a:rPr>
              <a:t>】</a:t>
            </a:r>
            <a:r>
              <a:rPr lang="ja-JP" altLang="en-US" sz="2800" dirty="0" smtClean="0">
                <a:solidFill>
                  <a:srgbClr val="FF0000"/>
                </a:solidFill>
              </a:rPr>
              <a:t>）に沿って、ご説明しますので、お手元にご用意</a:t>
            </a:r>
            <a:r>
              <a:rPr lang="ja-JP" altLang="en-US" sz="2800" dirty="0" smtClean="0"/>
              <a:t>ください。</a:t>
            </a:r>
            <a:endParaRPr lang="en-US" altLang="ja-JP" sz="2800" dirty="0" smtClean="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r>
              <a:rPr lang="ja-JP" altLang="en-US" sz="2800" dirty="0" smtClean="0"/>
              <a:t>本日の講習会のゴールは、</a:t>
            </a:r>
            <a:r>
              <a:rPr lang="ja-JP" altLang="en-US" sz="2800" dirty="0" smtClean="0">
                <a:solidFill>
                  <a:srgbClr val="FF0000"/>
                </a:solidFill>
              </a:rPr>
              <a:t>将来推計機能の「基本的な操作方法について理解する」</a:t>
            </a:r>
            <a:r>
              <a:rPr lang="ja-JP" altLang="en-US" sz="2800" dirty="0" smtClean="0"/>
              <a:t>ことです。</a:t>
            </a:r>
            <a:endParaRPr lang="en-US" altLang="ja-JP" sz="2800" dirty="0" smtClean="0"/>
          </a:p>
          <a:p>
            <a:pPr marL="457200" indent="-457200" fontAlgn="base">
              <a:buFont typeface="Wingdings" panose="05000000000000000000" pitchFamily="2" charset="2"/>
              <a:buChar char="p"/>
            </a:pPr>
            <a:endParaRPr lang="en-US" altLang="ja-JP" sz="2800" dirty="0" smtClean="0"/>
          </a:p>
          <a:p>
            <a:pPr marL="457200" indent="-457200" fontAlgn="base">
              <a:buFont typeface="Wingdings" panose="05000000000000000000" pitchFamily="2" charset="2"/>
              <a:buChar char="p"/>
            </a:pPr>
            <a:r>
              <a:rPr lang="ja-JP" altLang="en-US" sz="2800" dirty="0"/>
              <a:t>講習受講後、改めて将来推計機能を操作、マニュアルを確認いただくことにより</a:t>
            </a:r>
            <a:r>
              <a:rPr lang="ja-JP" altLang="en-US" sz="2800" dirty="0" smtClean="0"/>
              <a:t>、将来</a:t>
            </a:r>
            <a:r>
              <a:rPr lang="ja-JP" altLang="en-US" sz="2800" dirty="0"/>
              <a:t>推計機能についての理解をさらに深め、今後開催する伝達講習会でも役立ててください</a:t>
            </a:r>
            <a:r>
              <a:rPr lang="ja-JP" altLang="en-US" sz="2800" dirty="0" smtClean="0"/>
              <a:t>。</a:t>
            </a:r>
            <a:endParaRPr lang="en-US" altLang="ja-JP" sz="2800" dirty="0" smtClean="0"/>
          </a:p>
          <a:p>
            <a:pPr marL="0" indent="0" fontAlgn="base"/>
            <a:endParaRPr lang="ja-JP" altLang="en-US" sz="2800" dirty="0"/>
          </a:p>
          <a:p>
            <a:pPr marL="457200" indent="-457200" fontAlgn="base">
              <a:buFont typeface="Wingdings" panose="05000000000000000000" pitchFamily="2" charset="2"/>
              <a:buChar char="p"/>
            </a:pPr>
            <a:endParaRPr lang="en-US" altLang="ja-JP" sz="2800" dirty="0" smtClean="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a:t>
            </a:fld>
            <a:endParaRPr kumimoji="1" lang="ja-JP" altLang="en-US" dirty="0"/>
          </a:p>
        </p:txBody>
      </p:sp>
    </p:spTree>
    <p:extLst>
      <p:ext uri="{BB962C8B-B14F-4D97-AF65-F5344CB8AC3E}">
        <p14:creationId xmlns:p14="http://schemas.microsoft.com/office/powerpoint/2010/main" val="27071620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総人口と被保険者数の確認</a:t>
            </a:r>
            <a:endParaRPr lang="en-US" altLang="ja-JP" sz="2000" b="1" dirty="0">
              <a:solidFill>
                <a:prstClr val="white"/>
              </a:solidFill>
              <a:latin typeface="HG丸ｺﾞｼｯｸM-PRO" pitchFamily="50" charset="-128"/>
              <a:ea typeface="HG丸ｺﾞｼｯｸM-PRO" pitchFamily="50" charset="-128"/>
            </a:endParaRPr>
          </a:p>
        </p:txBody>
      </p:sp>
      <p:pic>
        <p:nvPicPr>
          <p:cNvPr id="20" name="図 19"/>
          <p:cNvPicPr/>
          <p:nvPr/>
        </p:nvPicPr>
        <p:blipFill>
          <a:blip r:embed="rId3"/>
          <a:stretch>
            <a:fillRect/>
          </a:stretch>
        </p:blipFill>
        <p:spPr>
          <a:xfrm>
            <a:off x="352067" y="1268760"/>
            <a:ext cx="9201866" cy="5520852"/>
          </a:xfrm>
          <a:prstGeom prst="rect">
            <a:avLst/>
          </a:prstGeom>
        </p:spPr>
      </p:pic>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30</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W2-13</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保険料額の自然体推計値を算出するために使用する実績値と推計方法を確認します。</a:t>
            </a:r>
          </a:p>
          <a:p>
            <a:pPr marL="0" lvl="1" indent="0"/>
            <a:r>
              <a:rPr lang="ja-JP" altLang="en-US" dirty="0" smtClean="0"/>
              <a:t>①総人口と被保険者数を確認してみましょう。</a:t>
            </a:r>
          </a:p>
        </p:txBody>
      </p:sp>
      <p:sp>
        <p:nvSpPr>
          <p:cNvPr id="18" name="線吹き出し 1 (枠付き) 17"/>
          <p:cNvSpPr/>
          <p:nvPr/>
        </p:nvSpPr>
        <p:spPr>
          <a:xfrm>
            <a:off x="5241032" y="4005064"/>
            <a:ext cx="2880320" cy="894801"/>
          </a:xfrm>
          <a:prstGeom prst="borderCallout1">
            <a:avLst>
              <a:gd name="adj1" fmla="val 27854"/>
              <a:gd name="adj2" fmla="val -4530"/>
              <a:gd name="adj3" fmla="val -54926"/>
              <a:gd name="adj4" fmla="val -4075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「総人口と被保険者数の設定」ボタンをクリックします。</a:t>
            </a:r>
            <a:endParaRPr lang="ja-JP" altLang="ja-JP" sz="3600" dirty="0">
              <a:solidFill>
                <a:schemeClr val="tx1"/>
              </a:solidFill>
              <a:latin typeface="+mj-ea"/>
              <a:ea typeface="+mj-ea"/>
              <a:cs typeface="ＭＳ Ｐゴシック" pitchFamily="50" charset="-128"/>
            </a:endParaRPr>
          </a:p>
        </p:txBody>
      </p:sp>
      <p:sp>
        <p:nvSpPr>
          <p:cNvPr id="19" name="角丸四角形 18"/>
          <p:cNvSpPr/>
          <p:nvPr/>
        </p:nvSpPr>
        <p:spPr>
          <a:xfrm>
            <a:off x="2288704" y="2924944"/>
            <a:ext cx="1872208" cy="767594"/>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04952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総人口と被保険者数の確認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31</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W2-13</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保険料額の自然体推計値を算出するために使用する実績値と推計方法を確認します。</a:t>
            </a:r>
          </a:p>
          <a:p>
            <a:pPr marL="0" lvl="1" indent="0"/>
            <a:r>
              <a:rPr lang="ja-JP" altLang="en-US" dirty="0" smtClean="0"/>
              <a:t>①総人口と被保険者数を確認してみましょう。</a:t>
            </a:r>
          </a:p>
        </p:txBody>
      </p:sp>
      <p:pic>
        <p:nvPicPr>
          <p:cNvPr id="26" name="図 25"/>
          <p:cNvPicPr>
            <a:picLocks noChangeAspect="1"/>
          </p:cNvPicPr>
          <p:nvPr/>
        </p:nvPicPr>
        <p:blipFill>
          <a:blip r:embed="rId3"/>
          <a:stretch>
            <a:fillRect/>
          </a:stretch>
        </p:blipFill>
        <p:spPr>
          <a:xfrm>
            <a:off x="78014" y="1364267"/>
            <a:ext cx="7624536" cy="4368989"/>
          </a:xfrm>
          <a:prstGeom prst="rect">
            <a:avLst/>
          </a:prstGeom>
        </p:spPr>
      </p:pic>
      <p:sp>
        <p:nvSpPr>
          <p:cNvPr id="17" name="線吹き出し 1 (枠付き) 16"/>
          <p:cNvSpPr/>
          <p:nvPr/>
        </p:nvSpPr>
        <p:spPr>
          <a:xfrm>
            <a:off x="6995802" y="4653136"/>
            <a:ext cx="2793741" cy="894801"/>
          </a:xfrm>
          <a:prstGeom prst="borderCallout1">
            <a:avLst>
              <a:gd name="adj1" fmla="val 52521"/>
              <a:gd name="adj2" fmla="val -2355"/>
              <a:gd name="adj3" fmla="val 1454"/>
              <a:gd name="adj4" fmla="val -5870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推計に用いる総人口と被保険者数のデータが表示されます。</a:t>
            </a:r>
            <a:endParaRPr lang="ja-JP" altLang="ja-JP" sz="3600" dirty="0">
              <a:solidFill>
                <a:schemeClr val="tx1"/>
              </a:solidFill>
              <a:latin typeface="+mj-ea"/>
              <a:ea typeface="+mj-ea"/>
              <a:cs typeface="ＭＳ Ｐゴシック"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345809345"/>
              </p:ext>
            </p:extLst>
          </p:nvPr>
        </p:nvGraphicFramePr>
        <p:xfrm>
          <a:off x="78014" y="5805264"/>
          <a:ext cx="9711529" cy="972738"/>
        </p:xfrm>
        <a:graphic>
          <a:graphicData uri="http://schemas.openxmlformats.org/drawingml/2006/table">
            <a:tbl>
              <a:tblPr firstRow="1" firstCol="1" bandRow="1">
                <a:tableStyleId>{93296810-A885-4BE3-A3E7-6D5BEEA58F35}</a:tableStyleId>
              </a:tblPr>
              <a:tblGrid>
                <a:gridCol w="1545015"/>
                <a:gridCol w="8166514"/>
              </a:tblGrid>
              <a:tr h="252738">
                <a:tc>
                  <a:txBody>
                    <a:bodyPr/>
                    <a:lstStyle/>
                    <a:p>
                      <a:pPr algn="l">
                        <a:lnSpc>
                          <a:spcPts val="1600"/>
                        </a:lnSpc>
                        <a:spcAft>
                          <a:spcPts val="0"/>
                        </a:spcAft>
                        <a:tabLst>
                          <a:tab pos="4517390" algn="l"/>
                        </a:tabLst>
                      </a:pPr>
                      <a:r>
                        <a:rPr kumimoji="1" lang="en-US" altLang="ja-JP" sz="1400" b="1" kern="100" dirty="0" smtClean="0">
                          <a:ln>
                            <a:solidFill>
                              <a:schemeClr val="bg1"/>
                            </a:solidFill>
                          </a:ln>
                          <a:solidFill>
                            <a:schemeClr val="bg1"/>
                          </a:solidFill>
                          <a:effectLst/>
                          <a:latin typeface="+mj-ea"/>
                          <a:ea typeface="+mn-ea"/>
                          <a:cs typeface="+mn-cs"/>
                        </a:rPr>
                        <a:t>POINT</a:t>
                      </a:r>
                      <a:endParaRPr kumimoji="1" lang="ja-JP" altLang="ja-JP" sz="1400" b="1" kern="100" dirty="0">
                        <a:ln>
                          <a:solidFill>
                            <a:schemeClr val="bg1"/>
                          </a:solidFill>
                        </a:ln>
                        <a:solidFill>
                          <a:schemeClr val="bg1"/>
                        </a:solidFill>
                        <a:effectLst/>
                        <a:latin typeface="+mj-ea"/>
                        <a:ea typeface="+mn-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tr>
              <a:tr h="720000">
                <a:tc gridSpan="2">
                  <a:txBody>
                    <a:bodyPr/>
                    <a:lstStyle/>
                    <a:p>
                      <a:pPr marL="0" indent="0" algn="l">
                        <a:spcAft>
                          <a:spcPts val="0"/>
                        </a:spcAft>
                        <a:buFont typeface="Wingdings" panose="05000000000000000000" pitchFamily="2" charset="2"/>
                        <a:buNone/>
                        <a:tabLst>
                          <a:tab pos="3405505" algn="l"/>
                        </a:tabLst>
                      </a:pPr>
                      <a:r>
                        <a:rPr lang="ja-JP" altLang="en-US" sz="1800" b="0" kern="100" dirty="0" smtClean="0">
                          <a:solidFill>
                            <a:schemeClr val="tx1"/>
                          </a:solidFill>
                          <a:effectLst/>
                          <a:latin typeface="+mj-ea"/>
                          <a:ea typeface="+mj-ea"/>
                          <a:cs typeface="Times New Roman"/>
                        </a:rPr>
                        <a:t>「日本の地域別将来推計人口」のデータを使用せずに、</a:t>
                      </a:r>
                      <a:r>
                        <a:rPr lang="ja-JP" altLang="en-US" sz="1800" b="1" kern="100" dirty="0" smtClean="0">
                          <a:solidFill>
                            <a:srgbClr val="FF0000"/>
                          </a:solidFill>
                          <a:effectLst/>
                          <a:latin typeface="+mj-ea"/>
                          <a:ea typeface="+mj-ea"/>
                          <a:cs typeface="Times New Roman"/>
                        </a:rPr>
                        <a:t>独自データを入力して推計に使用する</a:t>
                      </a:r>
                      <a:r>
                        <a:rPr lang="ja-JP" altLang="en-US" sz="1800" b="0" kern="100" dirty="0" smtClean="0">
                          <a:solidFill>
                            <a:schemeClr val="tx1"/>
                          </a:solidFill>
                          <a:effectLst/>
                          <a:latin typeface="+mj-ea"/>
                          <a:ea typeface="+mj-ea"/>
                          <a:cs typeface="Times New Roman"/>
                        </a:rPr>
                        <a:t>ことができます。　　</a:t>
                      </a:r>
                      <a:r>
                        <a:rPr kumimoji="1" lang="ja-JP" altLang="en-US" sz="1800" b="0" kern="100" dirty="0" smtClean="0">
                          <a:solidFill>
                            <a:schemeClr val="tx1"/>
                          </a:solidFill>
                          <a:effectLst/>
                          <a:latin typeface="+mj-ea"/>
                          <a:ea typeface="+mn-ea"/>
                          <a:cs typeface="Times New Roman"/>
                        </a:rPr>
                        <a:t>⇒詳細はマニュアル</a:t>
                      </a:r>
                      <a:r>
                        <a:rPr kumimoji="1" lang="en-US" altLang="ja-JP" sz="1800" b="0" kern="100" dirty="0" smtClean="0">
                          <a:solidFill>
                            <a:schemeClr val="tx1"/>
                          </a:solidFill>
                          <a:effectLst/>
                          <a:latin typeface="+mj-ea"/>
                          <a:ea typeface="+mn-ea"/>
                          <a:cs typeface="Times New Roman"/>
                        </a:rPr>
                        <a:t>W2-16</a:t>
                      </a:r>
                      <a:r>
                        <a:rPr kumimoji="1" lang="ja-JP" altLang="en-US" sz="1800" b="0" kern="100" dirty="0" smtClean="0">
                          <a:solidFill>
                            <a:schemeClr val="tx1"/>
                          </a:solidFill>
                          <a:effectLst/>
                          <a:latin typeface="+mj-ea"/>
                          <a:ea typeface="+mn-ea"/>
                          <a:cs typeface="Times New Roman"/>
                        </a:rPr>
                        <a:t>ページを参照してください。</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
        <p:nvSpPr>
          <p:cNvPr id="19" name="線吹き出し 1 (枠付き) 18"/>
          <p:cNvSpPr/>
          <p:nvPr/>
        </p:nvSpPr>
        <p:spPr>
          <a:xfrm>
            <a:off x="6609184" y="2852132"/>
            <a:ext cx="2899591" cy="936104"/>
          </a:xfrm>
          <a:prstGeom prst="borderCallout1">
            <a:avLst>
              <a:gd name="adj1" fmla="val -5129"/>
              <a:gd name="adj2" fmla="val 40844"/>
              <a:gd name="adj3" fmla="val -62828"/>
              <a:gd name="adj4" fmla="val 3123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確認後は「メニューに戻る」ボタンをクリックして「実績及び推計方法の設定」画面に戻ります</a:t>
            </a:r>
            <a:endParaRPr lang="ja-JP" altLang="ja-JP" sz="3600" dirty="0">
              <a:solidFill>
                <a:schemeClr val="tx1"/>
              </a:solidFill>
              <a:latin typeface="+mj-ea"/>
              <a:ea typeface="+mj-ea"/>
              <a:cs typeface="ＭＳ Ｐゴシック" pitchFamily="50" charset="-128"/>
            </a:endParaRPr>
          </a:p>
        </p:txBody>
      </p:sp>
      <p:sp>
        <p:nvSpPr>
          <p:cNvPr id="21" name="角丸四角形 20"/>
          <p:cNvSpPr/>
          <p:nvPr/>
        </p:nvSpPr>
        <p:spPr>
          <a:xfrm>
            <a:off x="6877124" y="1999607"/>
            <a:ext cx="825426" cy="36462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932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介護保険事業状況報告の設定の確認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W2-22</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保険料額の自然体推計値を算出するために使用する実績値と推計方法を確認します。</a:t>
            </a:r>
          </a:p>
          <a:p>
            <a:pPr marL="0" lvl="1" indent="0"/>
            <a:r>
              <a:rPr lang="ja-JP" altLang="en-US" dirty="0" smtClean="0"/>
              <a:t>②介護保険事業状況報告の設定を確認してみましょう。</a:t>
            </a:r>
            <a:endParaRPr lang="en-US" altLang="ja-JP" dirty="0" smtClean="0"/>
          </a:p>
        </p:txBody>
      </p:sp>
      <p:pic>
        <p:nvPicPr>
          <p:cNvPr id="17" name="図 16"/>
          <p:cNvPicPr>
            <a:picLocks noChangeAspect="1"/>
          </p:cNvPicPr>
          <p:nvPr/>
        </p:nvPicPr>
        <p:blipFill>
          <a:blip r:embed="rId3"/>
          <a:stretch>
            <a:fillRect/>
          </a:stretch>
        </p:blipFill>
        <p:spPr>
          <a:xfrm>
            <a:off x="352800" y="1267200"/>
            <a:ext cx="9201600" cy="5520694"/>
          </a:xfrm>
          <a:prstGeom prst="rect">
            <a:avLst/>
          </a:prstGeom>
        </p:spPr>
      </p:pic>
      <p:sp>
        <p:nvSpPr>
          <p:cNvPr id="21" name="線吹き出し 1 (枠付き) 20"/>
          <p:cNvSpPr/>
          <p:nvPr/>
        </p:nvSpPr>
        <p:spPr>
          <a:xfrm>
            <a:off x="5241032" y="4704938"/>
            <a:ext cx="2880320" cy="894801"/>
          </a:xfrm>
          <a:prstGeom prst="borderCallout1">
            <a:avLst>
              <a:gd name="adj1" fmla="val 27854"/>
              <a:gd name="adj2" fmla="val -4530"/>
              <a:gd name="adj3" fmla="val -54926"/>
              <a:gd name="adj4" fmla="val -4075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「介護保険事業状況報告の設定」ボタンをクリックします。</a:t>
            </a:r>
            <a:endParaRPr lang="ja-JP" altLang="ja-JP" sz="3600" dirty="0">
              <a:solidFill>
                <a:schemeClr val="tx1"/>
              </a:solidFill>
              <a:latin typeface="+mj-ea"/>
              <a:ea typeface="+mj-ea"/>
              <a:cs typeface="ＭＳ Ｐゴシック" pitchFamily="50" charset="-128"/>
            </a:endParaRPr>
          </a:p>
        </p:txBody>
      </p:sp>
      <p:sp>
        <p:nvSpPr>
          <p:cNvPr id="24" name="角丸四角形 23"/>
          <p:cNvSpPr/>
          <p:nvPr/>
        </p:nvSpPr>
        <p:spPr>
          <a:xfrm>
            <a:off x="2288704" y="3624818"/>
            <a:ext cx="1872208" cy="767594"/>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32</a:t>
            </a:fld>
            <a:endParaRPr kumimoji="1" lang="ja-JP" altLang="en-US" dirty="0"/>
          </a:p>
        </p:txBody>
      </p:sp>
    </p:spTree>
    <p:extLst>
      <p:ext uri="{BB962C8B-B14F-4D97-AF65-F5344CB8AC3E}">
        <p14:creationId xmlns:p14="http://schemas.microsoft.com/office/powerpoint/2010/main" val="23768519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介護保険事業状況報告の設定の確認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33</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W2-22</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②介護保険事業状況報告の設定を確認してみましょう。</a:t>
            </a:r>
            <a:endParaRPr lang="en-US" altLang="ja-JP" dirty="0" smtClean="0"/>
          </a:p>
          <a:p>
            <a:pPr marL="0" lvl="1" indent="0"/>
            <a:r>
              <a:rPr lang="ja-JP" altLang="en-US" dirty="0"/>
              <a:t>どの</a:t>
            </a:r>
            <a:r>
              <a:rPr lang="ja-JP" altLang="en-US" dirty="0" smtClean="0"/>
              <a:t>時点の介護保険事業状況報告の年報または月報を適用するかを確認します。</a:t>
            </a:r>
            <a:endParaRPr lang="en-US" altLang="ja-JP" dirty="0" smtClean="0"/>
          </a:p>
        </p:txBody>
      </p:sp>
      <p:pic>
        <p:nvPicPr>
          <p:cNvPr id="18" name="図 17"/>
          <p:cNvPicPr>
            <a:picLocks noChangeAspect="1"/>
          </p:cNvPicPr>
          <p:nvPr/>
        </p:nvPicPr>
        <p:blipFill rotWithShape="1">
          <a:blip r:embed="rId3"/>
          <a:srcRect b="24847"/>
          <a:stretch/>
        </p:blipFill>
        <p:spPr>
          <a:xfrm>
            <a:off x="352800" y="1267200"/>
            <a:ext cx="9201600" cy="4148981"/>
          </a:xfrm>
          <a:prstGeom prst="rect">
            <a:avLst/>
          </a:prstGeom>
        </p:spPr>
      </p:pic>
      <p:sp>
        <p:nvSpPr>
          <p:cNvPr id="24" name="角丸四角形 23"/>
          <p:cNvSpPr/>
          <p:nvPr/>
        </p:nvSpPr>
        <p:spPr>
          <a:xfrm>
            <a:off x="2072680" y="3079591"/>
            <a:ext cx="5832648" cy="2083384"/>
          </a:xfrm>
          <a:prstGeom prst="roundRect">
            <a:avLst>
              <a:gd name="adj" fmla="val 6830"/>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0" name="表 19"/>
          <p:cNvGraphicFramePr>
            <a:graphicFrameLocks noGrp="1"/>
          </p:cNvGraphicFramePr>
          <p:nvPr>
            <p:extLst>
              <p:ext uri="{D42A27DB-BD31-4B8C-83A1-F6EECF244321}">
                <p14:modId xmlns:p14="http://schemas.microsoft.com/office/powerpoint/2010/main" val="1972514616"/>
              </p:ext>
            </p:extLst>
          </p:nvPr>
        </p:nvGraphicFramePr>
        <p:xfrm>
          <a:off x="200472" y="5589240"/>
          <a:ext cx="9505055" cy="1152128"/>
        </p:xfrm>
        <a:graphic>
          <a:graphicData uri="http://schemas.openxmlformats.org/drawingml/2006/table">
            <a:tbl>
              <a:tblPr firstRow="1" firstCol="1" bandRow="1">
                <a:tableStyleId>{93296810-A885-4BE3-A3E7-6D5BEEA58F35}</a:tableStyleId>
              </a:tblPr>
              <a:tblGrid>
                <a:gridCol w="1512167"/>
                <a:gridCol w="7992888"/>
              </a:tblGrid>
              <a:tr h="331425">
                <a:tc>
                  <a:txBody>
                    <a:bodyPr/>
                    <a:lstStyle/>
                    <a:p>
                      <a:pPr algn="l">
                        <a:lnSpc>
                          <a:spcPts val="1600"/>
                        </a:lnSpc>
                        <a:spcAft>
                          <a:spcPts val="0"/>
                        </a:spcAft>
                        <a:tabLst>
                          <a:tab pos="4517390" algn="l"/>
                        </a:tabLst>
                      </a:pPr>
                      <a:r>
                        <a:rPr lang="en-US" altLang="ja-JP" sz="1400" b="1" kern="100" dirty="0" smtClean="0">
                          <a:ln>
                            <a:solidFill>
                              <a:schemeClr val="bg1"/>
                            </a:solidFill>
                          </a:ln>
                          <a:solidFill>
                            <a:schemeClr val="bg1"/>
                          </a:solidFill>
                          <a:effectLst/>
                          <a:latin typeface="+mj-ea"/>
                          <a:ea typeface="+mj-ea"/>
                        </a:rPr>
                        <a:t>POINT</a:t>
                      </a:r>
                      <a:endParaRPr lang="ja-JP" sz="14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tr>
              <a:tr h="820703">
                <a:tc gridSpan="2">
                  <a:txBody>
                    <a:bodyPr/>
                    <a:lstStyle/>
                    <a:p>
                      <a:r>
                        <a:rPr kumimoji="1" lang="ja-JP" altLang="ja-JP" sz="1800" b="0" kern="1200" dirty="0" smtClean="0">
                          <a:solidFill>
                            <a:schemeClr val="tx1"/>
                          </a:solidFill>
                          <a:effectLst/>
                          <a:latin typeface="+mn-lt"/>
                          <a:ea typeface="+mn-ea"/>
                          <a:cs typeface="+mn-cs"/>
                        </a:rPr>
                        <a:t>平成</a:t>
                      </a:r>
                      <a:r>
                        <a:rPr kumimoji="1" lang="en-US" altLang="ja-JP" sz="1800" b="0" kern="1200" dirty="0" smtClean="0">
                          <a:solidFill>
                            <a:schemeClr val="tx1"/>
                          </a:solidFill>
                          <a:effectLst/>
                          <a:latin typeface="+mn-lt"/>
                          <a:ea typeface="+mn-ea"/>
                          <a:cs typeface="+mn-cs"/>
                        </a:rPr>
                        <a:t>29</a:t>
                      </a:r>
                      <a:r>
                        <a:rPr kumimoji="1" lang="ja-JP" altLang="ja-JP" sz="1800" b="0" kern="1200" dirty="0" smtClean="0">
                          <a:solidFill>
                            <a:schemeClr val="tx1"/>
                          </a:solidFill>
                          <a:effectLst/>
                          <a:latin typeface="+mn-lt"/>
                          <a:ea typeface="+mn-ea"/>
                          <a:cs typeface="+mn-cs"/>
                        </a:rPr>
                        <a:t>年</a:t>
                      </a:r>
                      <a:r>
                        <a:rPr kumimoji="1" lang="en-US" altLang="ja-JP" sz="1800" b="0" kern="1200" dirty="0" smtClean="0">
                          <a:solidFill>
                            <a:schemeClr val="tx1"/>
                          </a:solidFill>
                          <a:effectLst/>
                          <a:latin typeface="+mn-lt"/>
                          <a:ea typeface="+mn-ea"/>
                          <a:cs typeface="+mn-cs"/>
                        </a:rPr>
                        <a:t>4</a:t>
                      </a:r>
                      <a:r>
                        <a:rPr kumimoji="1" lang="ja-JP" altLang="ja-JP" sz="1800" b="0" kern="1200" dirty="0" smtClean="0">
                          <a:solidFill>
                            <a:schemeClr val="tx1"/>
                          </a:solidFill>
                          <a:effectLst/>
                          <a:latin typeface="+mn-lt"/>
                          <a:ea typeface="+mn-ea"/>
                          <a:cs typeface="+mn-cs"/>
                        </a:rPr>
                        <a:t>月に公開されるバージョンから介護保険事業状況報告の設定</a:t>
                      </a:r>
                      <a:r>
                        <a:rPr kumimoji="1" lang="ja-JP" altLang="en-US" sz="1800" b="0" kern="1200" dirty="0" smtClean="0">
                          <a:solidFill>
                            <a:schemeClr val="tx1"/>
                          </a:solidFill>
                          <a:effectLst/>
                          <a:latin typeface="+mn-lt"/>
                          <a:ea typeface="+mn-ea"/>
                          <a:cs typeface="+mn-cs"/>
                        </a:rPr>
                        <a:t>を変更</a:t>
                      </a:r>
                      <a:r>
                        <a:rPr kumimoji="1" lang="ja-JP" altLang="ja-JP" sz="1800" b="0" kern="1200" dirty="0" smtClean="0">
                          <a:solidFill>
                            <a:schemeClr val="tx1"/>
                          </a:solidFill>
                          <a:effectLst/>
                          <a:latin typeface="+mn-lt"/>
                          <a:ea typeface="+mn-ea"/>
                          <a:cs typeface="+mn-cs"/>
                        </a:rPr>
                        <a:t>可能となります。</a:t>
                      </a:r>
                      <a:endParaRPr kumimoji="1" lang="en-US" altLang="ja-JP" sz="1800" b="0" kern="1200" dirty="0" smtClean="0">
                        <a:solidFill>
                          <a:schemeClr val="tx1"/>
                        </a:solidFill>
                        <a:effectLst/>
                        <a:latin typeface="+mn-lt"/>
                        <a:ea typeface="+mn-ea"/>
                        <a:cs typeface="+mn-cs"/>
                      </a:endParaRPr>
                    </a:p>
                    <a:p>
                      <a:r>
                        <a:rPr kumimoji="1" lang="en-US" altLang="ja-JP" sz="1800" b="0" kern="1200" dirty="0" smtClean="0">
                          <a:solidFill>
                            <a:srgbClr val="FF0000"/>
                          </a:solidFill>
                          <a:effectLst/>
                          <a:latin typeface="+mn-lt"/>
                          <a:ea typeface="+mn-ea"/>
                          <a:cs typeface="+mn-cs"/>
                        </a:rPr>
                        <a:t>※</a:t>
                      </a:r>
                      <a:r>
                        <a:rPr kumimoji="1" lang="ja-JP" altLang="en-US" sz="1800" b="0" kern="1200" dirty="0" smtClean="0">
                          <a:solidFill>
                            <a:srgbClr val="FF0000"/>
                          </a:solidFill>
                          <a:effectLst/>
                          <a:latin typeface="+mn-lt"/>
                          <a:ea typeface="+mn-ea"/>
                          <a:cs typeface="+mn-cs"/>
                        </a:rPr>
                        <a:t>試行版では変更できません。</a:t>
                      </a:r>
                      <a:endParaRPr lang="ja-JP" altLang="en-US" sz="1800" b="0" kern="100" dirty="0" smtClean="0">
                        <a:solidFill>
                          <a:srgbClr val="FF0000"/>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
        <p:nvSpPr>
          <p:cNvPr id="25" name="線吹き出し 1 (枠付き) 24"/>
          <p:cNvSpPr/>
          <p:nvPr/>
        </p:nvSpPr>
        <p:spPr>
          <a:xfrm>
            <a:off x="5605500" y="1802116"/>
            <a:ext cx="2611559" cy="720884"/>
          </a:xfrm>
          <a:prstGeom prst="borderCallout1">
            <a:avLst>
              <a:gd name="adj1" fmla="val 45171"/>
              <a:gd name="adj2" fmla="val 101212"/>
              <a:gd name="adj3" fmla="val 61829"/>
              <a:gd name="adj4" fmla="val 11816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確認後は「メニューに戻る」ボタンをクリックして戻ります。</a:t>
            </a:r>
            <a:endParaRPr lang="ja-JP" altLang="ja-JP" sz="3600" dirty="0">
              <a:solidFill>
                <a:schemeClr val="tx1"/>
              </a:solidFill>
              <a:latin typeface="+mj-ea"/>
              <a:ea typeface="+mj-ea"/>
              <a:cs typeface="ＭＳ Ｐゴシック" pitchFamily="50" charset="-128"/>
            </a:endParaRPr>
          </a:p>
        </p:txBody>
      </p:sp>
      <p:sp>
        <p:nvSpPr>
          <p:cNvPr id="26" name="角丸四角形 25"/>
          <p:cNvSpPr/>
          <p:nvPr/>
        </p:nvSpPr>
        <p:spPr>
          <a:xfrm>
            <a:off x="8625408" y="2128270"/>
            <a:ext cx="825426" cy="36462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線吹き出し 1 (枠付き) 20"/>
          <p:cNvSpPr/>
          <p:nvPr/>
        </p:nvSpPr>
        <p:spPr>
          <a:xfrm>
            <a:off x="6537176" y="5044551"/>
            <a:ext cx="3218987" cy="743260"/>
          </a:xfrm>
          <a:prstGeom prst="borderCallout1">
            <a:avLst>
              <a:gd name="adj1" fmla="val 39041"/>
              <a:gd name="adj2" fmla="val -4805"/>
              <a:gd name="adj3" fmla="val 2122"/>
              <a:gd name="adj4" fmla="val -2762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推計に使用する介護保険事業状況報告の設定を確認できます。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1024433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推計方法の確認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W2-26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保険料額の自然体推計値を算出するために使用する実績値と推計方法を確認します</a:t>
            </a:r>
            <a:r>
              <a:rPr lang="ja-JP" altLang="en-US" dirty="0" smtClean="0"/>
              <a:t>。</a:t>
            </a:r>
            <a:endParaRPr lang="ja-JP" altLang="en-US" sz="1100" dirty="0">
              <a:solidFill>
                <a:schemeClr val="bg1">
                  <a:lumMod val="65000"/>
                </a:schemeClr>
              </a:solidFill>
            </a:endParaRPr>
          </a:p>
          <a:p>
            <a:pPr marL="0" lvl="1" indent="0"/>
            <a:r>
              <a:rPr lang="ja-JP" altLang="en-US" dirty="0" smtClean="0"/>
              <a:t>③推計方法を確認してみましょう。</a:t>
            </a:r>
            <a:endParaRPr lang="ja-JP" altLang="en-US" dirty="0"/>
          </a:p>
        </p:txBody>
      </p:sp>
      <p:pic>
        <p:nvPicPr>
          <p:cNvPr id="18" name="図 17"/>
          <p:cNvPicPr>
            <a:picLocks noChangeAspect="1"/>
          </p:cNvPicPr>
          <p:nvPr/>
        </p:nvPicPr>
        <p:blipFill>
          <a:blip r:embed="rId3"/>
          <a:stretch>
            <a:fillRect/>
          </a:stretch>
        </p:blipFill>
        <p:spPr>
          <a:xfrm>
            <a:off x="353684" y="1267200"/>
            <a:ext cx="9201600" cy="5520694"/>
          </a:xfrm>
          <a:prstGeom prst="rect">
            <a:avLst/>
          </a:prstGeom>
        </p:spPr>
      </p:pic>
      <p:sp>
        <p:nvSpPr>
          <p:cNvPr id="19" name="線吹き出し 1 (枠付き) 18"/>
          <p:cNvSpPr/>
          <p:nvPr/>
        </p:nvSpPr>
        <p:spPr>
          <a:xfrm>
            <a:off x="5241032" y="3298576"/>
            <a:ext cx="2880320" cy="894801"/>
          </a:xfrm>
          <a:prstGeom prst="borderCallout1">
            <a:avLst>
              <a:gd name="adj1" fmla="val 61330"/>
              <a:gd name="adj2" fmla="val -3435"/>
              <a:gd name="adj3" fmla="val 140645"/>
              <a:gd name="adj4" fmla="val -4787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「推計方法の設定」ボタンをクリックします。</a:t>
            </a:r>
            <a:endParaRPr lang="ja-JP" altLang="ja-JP" sz="3600" dirty="0">
              <a:solidFill>
                <a:schemeClr val="tx1"/>
              </a:solidFill>
              <a:latin typeface="+mj-ea"/>
              <a:ea typeface="+mj-ea"/>
              <a:cs typeface="ＭＳ Ｐゴシック" pitchFamily="50" charset="-128"/>
            </a:endParaRPr>
          </a:p>
        </p:txBody>
      </p:sp>
      <p:sp>
        <p:nvSpPr>
          <p:cNvPr id="21" name="角丸四角形 20"/>
          <p:cNvSpPr/>
          <p:nvPr/>
        </p:nvSpPr>
        <p:spPr>
          <a:xfrm>
            <a:off x="2288704" y="4365104"/>
            <a:ext cx="1872208" cy="767594"/>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34</a:t>
            </a:fld>
            <a:endParaRPr kumimoji="1" lang="ja-JP" altLang="en-US" dirty="0"/>
          </a:p>
        </p:txBody>
      </p:sp>
    </p:spTree>
    <p:extLst>
      <p:ext uri="{BB962C8B-B14F-4D97-AF65-F5344CB8AC3E}">
        <p14:creationId xmlns:p14="http://schemas.microsoft.com/office/powerpoint/2010/main" val="26023461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推計方法の確認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W2-26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③推計方法を確認してみましょう。</a:t>
            </a:r>
            <a:endParaRPr lang="en-US" altLang="ja-JP" dirty="0" smtClean="0"/>
          </a:p>
          <a:p>
            <a:pPr marL="0" lvl="1" indent="0"/>
            <a:r>
              <a:rPr lang="ja-JP" altLang="en-US" dirty="0" smtClean="0"/>
              <a:t>自然体推計に使用する実績値および変化量を設定・確認します。</a:t>
            </a:r>
            <a:endParaRPr lang="ja-JP" altLang="en-US" dirty="0"/>
          </a:p>
        </p:txBody>
      </p:sp>
      <p:pic>
        <p:nvPicPr>
          <p:cNvPr id="20" name="図 19"/>
          <p:cNvPicPr>
            <a:picLocks noChangeAspect="1"/>
          </p:cNvPicPr>
          <p:nvPr/>
        </p:nvPicPr>
        <p:blipFill>
          <a:blip r:embed="rId3"/>
          <a:stretch>
            <a:fillRect/>
          </a:stretch>
        </p:blipFill>
        <p:spPr>
          <a:xfrm>
            <a:off x="352800" y="1267200"/>
            <a:ext cx="9201600" cy="5520694"/>
          </a:xfrm>
          <a:prstGeom prst="rect">
            <a:avLst/>
          </a:prstGeom>
        </p:spPr>
      </p:pic>
      <p:sp>
        <p:nvSpPr>
          <p:cNvPr id="19" name="線吹き出し 1 (枠付き) 18"/>
          <p:cNvSpPr/>
          <p:nvPr/>
        </p:nvSpPr>
        <p:spPr>
          <a:xfrm>
            <a:off x="6708603" y="3305665"/>
            <a:ext cx="2880320" cy="894801"/>
          </a:xfrm>
          <a:prstGeom prst="borderCallout1">
            <a:avLst>
              <a:gd name="adj1" fmla="val 78949"/>
              <a:gd name="adj2" fmla="val -1793"/>
              <a:gd name="adj3" fmla="val 140645"/>
              <a:gd name="adj4" fmla="val -4787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推計に用いる実績値や伸びを設定します。</a:t>
            </a:r>
            <a:endParaRPr lang="ja-JP" altLang="ja-JP" sz="3600" dirty="0">
              <a:solidFill>
                <a:schemeClr val="tx1"/>
              </a:solidFill>
              <a:latin typeface="+mj-ea"/>
              <a:ea typeface="+mj-ea"/>
              <a:cs typeface="ＭＳ Ｐゴシック" pitchFamily="50" charset="-128"/>
            </a:endParaRPr>
          </a:p>
        </p:txBody>
      </p:sp>
      <p:sp>
        <p:nvSpPr>
          <p:cNvPr id="25" name="線吹き出し 1 (枠付き) 24"/>
          <p:cNvSpPr/>
          <p:nvPr/>
        </p:nvSpPr>
        <p:spPr>
          <a:xfrm>
            <a:off x="5159388" y="1660218"/>
            <a:ext cx="2899591" cy="936104"/>
          </a:xfrm>
          <a:prstGeom prst="borderCallout1">
            <a:avLst>
              <a:gd name="adj1" fmla="val 50448"/>
              <a:gd name="adj2" fmla="val 101740"/>
              <a:gd name="adj3" fmla="val 66853"/>
              <a:gd name="adj4" fmla="val 12203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設定後は「メニューに戻る」ボタンをクリックして「実績及び推計方法の設定」画面に戻ります。</a:t>
            </a:r>
            <a:endParaRPr lang="ja-JP" altLang="ja-JP" sz="3600" dirty="0">
              <a:solidFill>
                <a:schemeClr val="tx1"/>
              </a:solidFill>
              <a:latin typeface="+mj-ea"/>
              <a:ea typeface="+mj-ea"/>
              <a:cs typeface="ＭＳ Ｐゴシック" pitchFamily="50" charset="-128"/>
            </a:endParaRPr>
          </a:p>
        </p:txBody>
      </p:sp>
      <p:sp>
        <p:nvSpPr>
          <p:cNvPr id="26" name="角丸四角形 25"/>
          <p:cNvSpPr/>
          <p:nvPr/>
        </p:nvSpPr>
        <p:spPr>
          <a:xfrm>
            <a:off x="8625408" y="2128270"/>
            <a:ext cx="825426" cy="36462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35</a:t>
            </a:fld>
            <a:endParaRPr kumimoji="1" lang="ja-JP" altLang="en-US" dirty="0"/>
          </a:p>
        </p:txBody>
      </p:sp>
    </p:spTree>
    <p:extLst>
      <p:ext uri="{BB962C8B-B14F-4D97-AF65-F5344CB8AC3E}">
        <p14:creationId xmlns:p14="http://schemas.microsoft.com/office/powerpoint/2010/main" val="35895231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推計方法の確認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36</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W2-26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③推計方法を確認してみましょう。</a:t>
            </a:r>
            <a:endParaRPr lang="en-US" altLang="ja-JP" dirty="0" smtClean="0"/>
          </a:p>
          <a:p>
            <a:pPr marL="0" lvl="1" indent="0"/>
            <a:r>
              <a:rPr lang="ja-JP" altLang="en-US" dirty="0" smtClean="0"/>
              <a:t>自然体推計に使用する実績値および変化量を設定・確認します。</a:t>
            </a:r>
            <a:endParaRPr lang="ja-JP" altLang="en-US" dirty="0"/>
          </a:p>
        </p:txBody>
      </p:sp>
      <p:graphicFrame>
        <p:nvGraphicFramePr>
          <p:cNvPr id="12" name="表 11"/>
          <p:cNvGraphicFramePr>
            <a:graphicFrameLocks noGrp="1"/>
          </p:cNvGraphicFramePr>
          <p:nvPr>
            <p:extLst>
              <p:ext uri="{D42A27DB-BD31-4B8C-83A1-F6EECF244321}">
                <p14:modId xmlns:p14="http://schemas.microsoft.com/office/powerpoint/2010/main" val="2952794137"/>
              </p:ext>
            </p:extLst>
          </p:nvPr>
        </p:nvGraphicFramePr>
        <p:xfrm>
          <a:off x="78014" y="1314450"/>
          <a:ext cx="9711529" cy="5426918"/>
        </p:xfrm>
        <a:graphic>
          <a:graphicData uri="http://schemas.openxmlformats.org/drawingml/2006/table">
            <a:tbl>
              <a:tblPr firstRow="1" firstCol="1" bandRow="1">
                <a:tableStyleId>{93296810-A885-4BE3-A3E7-6D5BEEA58F35}</a:tableStyleId>
              </a:tblPr>
              <a:tblGrid>
                <a:gridCol w="1545015"/>
                <a:gridCol w="8166514"/>
              </a:tblGrid>
              <a:tr h="314350">
                <a:tc>
                  <a:txBody>
                    <a:bodyPr/>
                    <a:lstStyle/>
                    <a:p>
                      <a:pPr algn="l">
                        <a:lnSpc>
                          <a:spcPts val="1600"/>
                        </a:lnSpc>
                        <a:spcAft>
                          <a:spcPts val="0"/>
                        </a:spcAft>
                        <a:tabLst>
                          <a:tab pos="4517390" algn="l"/>
                        </a:tabLst>
                      </a:pPr>
                      <a:r>
                        <a:rPr kumimoji="1" lang="en-US" altLang="ja-JP" sz="1800" b="1" kern="100" dirty="0" smtClean="0">
                          <a:ln>
                            <a:solidFill>
                              <a:schemeClr val="bg1"/>
                            </a:solidFill>
                          </a:ln>
                          <a:solidFill>
                            <a:schemeClr val="bg1"/>
                          </a:solidFill>
                          <a:effectLst/>
                          <a:latin typeface="+mj-ea"/>
                          <a:ea typeface="+mn-ea"/>
                          <a:cs typeface="+mn-cs"/>
                        </a:rPr>
                        <a:t>POINT</a:t>
                      </a:r>
                      <a:endParaRPr kumimoji="1" lang="ja-JP" altLang="ja-JP" sz="1800" b="1" kern="100" dirty="0">
                        <a:ln>
                          <a:solidFill>
                            <a:schemeClr val="bg1"/>
                          </a:solidFill>
                        </a:ln>
                        <a:solidFill>
                          <a:schemeClr val="bg1"/>
                        </a:solidFill>
                        <a:effectLst/>
                        <a:latin typeface="+mj-ea"/>
                        <a:ea typeface="+mn-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tr>
              <a:tr h="320675">
                <a:tc gridSpan="2">
                  <a:txBody>
                    <a:bodyPr/>
                    <a:lstStyle/>
                    <a:p>
                      <a:pPr>
                        <a:spcBef>
                          <a:spcPts val="0"/>
                        </a:spcBef>
                      </a:pPr>
                      <a:endParaRPr kumimoji="1" lang="en-US" altLang="ja-JP" sz="600" b="0" kern="1200" dirty="0" smtClean="0">
                        <a:solidFill>
                          <a:schemeClr val="tx1"/>
                        </a:solidFill>
                        <a:effectLst/>
                        <a:latin typeface="+mn-lt"/>
                        <a:ea typeface="+mn-ea"/>
                        <a:cs typeface="+mn-cs"/>
                      </a:endParaRPr>
                    </a:p>
                    <a:p>
                      <a:pPr>
                        <a:spcBef>
                          <a:spcPts val="0"/>
                        </a:spcBef>
                      </a:pPr>
                      <a:r>
                        <a:rPr kumimoji="1" lang="ja-JP" altLang="ja-JP" sz="1800" b="0" kern="1200" dirty="0" smtClean="0">
                          <a:solidFill>
                            <a:schemeClr val="tx1"/>
                          </a:solidFill>
                          <a:effectLst/>
                          <a:latin typeface="+mn-lt"/>
                          <a:ea typeface="+mn-ea"/>
                          <a:cs typeface="+mn-cs"/>
                        </a:rPr>
                        <a:t>リストボックスから使用する実績値や伸びを選択することができます。</a:t>
                      </a:r>
                      <a:endParaRPr kumimoji="1" lang="en-US" altLang="ja-JP" sz="1800" b="0" kern="1200" dirty="0" smtClean="0">
                        <a:solidFill>
                          <a:schemeClr val="tx1"/>
                        </a:solidFill>
                        <a:effectLst/>
                        <a:latin typeface="+mn-lt"/>
                        <a:ea typeface="+mn-ea"/>
                        <a:cs typeface="+mn-cs"/>
                      </a:endParaRPr>
                    </a:p>
                    <a:p>
                      <a:r>
                        <a:rPr kumimoji="1" lang="ja-JP" altLang="ja-JP" sz="1800" b="0" kern="1200" dirty="0" smtClean="0">
                          <a:solidFill>
                            <a:schemeClr val="tx1"/>
                          </a:solidFill>
                          <a:effectLst/>
                          <a:latin typeface="+mn-lt"/>
                          <a:ea typeface="+mn-ea"/>
                          <a:cs typeface="+mn-cs"/>
                        </a:rPr>
                        <a:t>初期値として直近の伸びや実績値が設定されています</a:t>
                      </a:r>
                      <a:r>
                        <a:rPr kumimoji="1" lang="ja-JP" altLang="en-US" sz="1800" b="0" kern="1200" dirty="0" smtClean="0">
                          <a:solidFill>
                            <a:schemeClr val="tx1"/>
                          </a:solidFill>
                          <a:effectLst/>
                          <a:latin typeface="+mn-lt"/>
                          <a:ea typeface="+mn-ea"/>
                          <a:cs typeface="+mn-cs"/>
                        </a:rPr>
                        <a:t>。</a:t>
                      </a:r>
                      <a:endParaRPr kumimoji="1" lang="en-US" altLang="ja-JP" sz="1800" b="0" kern="1200" dirty="0" smtClean="0">
                        <a:solidFill>
                          <a:schemeClr val="tx1"/>
                        </a:solidFill>
                        <a:effectLst/>
                        <a:latin typeface="+mn-lt"/>
                        <a:ea typeface="+mn-ea"/>
                        <a:cs typeface="+mn-cs"/>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r h="1205126">
                <a:tc gridSpan="2">
                  <a:txBody>
                    <a:bodyPr/>
                    <a:lstStyle/>
                    <a:p>
                      <a:endParaRPr lang="en-US" altLang="ja-JP" sz="1200" b="0" kern="100" dirty="0" smtClean="0">
                        <a:solidFill>
                          <a:schemeClr val="tx1"/>
                        </a:solidFill>
                        <a:effectLst/>
                        <a:latin typeface="+mj-ea"/>
                        <a:ea typeface="+mj-ea"/>
                        <a:cs typeface="Times New Roman"/>
                      </a:endParaRPr>
                    </a:p>
                    <a:p>
                      <a:endParaRPr lang="en-US" altLang="ja-JP" sz="1200" b="0" kern="100" dirty="0" smtClean="0">
                        <a:solidFill>
                          <a:schemeClr val="tx1"/>
                        </a:solidFill>
                        <a:effectLst/>
                        <a:latin typeface="+mj-ea"/>
                        <a:ea typeface="+mj-ea"/>
                        <a:cs typeface="Times New Roman"/>
                      </a:endParaRPr>
                    </a:p>
                    <a:p>
                      <a:endParaRPr lang="en-US" altLang="ja-JP" sz="1200" b="0" kern="100" dirty="0" smtClean="0">
                        <a:solidFill>
                          <a:schemeClr val="tx1"/>
                        </a:solidFill>
                        <a:effectLst/>
                        <a:latin typeface="+mj-ea"/>
                        <a:ea typeface="+mj-ea"/>
                        <a:cs typeface="Times New Roman"/>
                      </a:endParaRPr>
                    </a:p>
                    <a:p>
                      <a:endParaRPr lang="en-US" altLang="ja-JP" sz="1200" b="0" kern="100" dirty="0" smtClean="0">
                        <a:solidFill>
                          <a:schemeClr val="tx1"/>
                        </a:solidFill>
                        <a:effectLst/>
                        <a:latin typeface="+mj-ea"/>
                        <a:ea typeface="+mj-ea"/>
                        <a:cs typeface="Times New Roman"/>
                      </a:endParaRPr>
                    </a:p>
                    <a:p>
                      <a:endParaRPr lang="en-US" altLang="ja-JP" sz="1200" b="0" kern="100" dirty="0" smtClean="0">
                        <a:solidFill>
                          <a:schemeClr val="tx1"/>
                        </a:solidFill>
                        <a:effectLst/>
                        <a:latin typeface="+mj-ea"/>
                        <a:ea typeface="+mj-ea"/>
                        <a:cs typeface="Times New Roman"/>
                      </a:endParaRPr>
                    </a:p>
                    <a:p>
                      <a:endParaRPr lang="en-US" altLang="ja-JP" sz="1200" b="0" kern="100" dirty="0" smtClean="0">
                        <a:solidFill>
                          <a:schemeClr val="tx1"/>
                        </a:solidFill>
                        <a:effectLst/>
                        <a:latin typeface="+mj-ea"/>
                        <a:ea typeface="+mj-ea"/>
                        <a:cs typeface="Times New Roman"/>
                      </a:endParaRPr>
                    </a:p>
                    <a:p>
                      <a:endParaRPr lang="en-US" altLang="ja-JP" sz="1200" b="0" kern="100" dirty="0" smtClean="0">
                        <a:solidFill>
                          <a:schemeClr val="tx1"/>
                        </a:solidFill>
                        <a:effectLst/>
                        <a:latin typeface="+mj-ea"/>
                        <a:ea typeface="+mj-ea"/>
                        <a:cs typeface="Times New Roman"/>
                      </a:endParaRPr>
                    </a:p>
                    <a:p>
                      <a:endParaRPr lang="en-US" altLang="ja-JP" sz="1200" b="0" kern="100" dirty="0" smtClean="0">
                        <a:solidFill>
                          <a:schemeClr val="tx1"/>
                        </a:solidFill>
                        <a:effectLst/>
                        <a:latin typeface="+mj-ea"/>
                        <a:ea typeface="+mj-ea"/>
                        <a:cs typeface="Times New Roman"/>
                      </a:endParaRPr>
                    </a:p>
                    <a:p>
                      <a:endParaRPr lang="en-US" altLang="ja-JP" sz="1200" b="0" kern="100" dirty="0" smtClean="0">
                        <a:solidFill>
                          <a:schemeClr val="tx1"/>
                        </a:solidFill>
                        <a:effectLst/>
                        <a:latin typeface="+mj-ea"/>
                        <a:ea typeface="+mj-ea"/>
                        <a:cs typeface="Times New Roman"/>
                      </a:endParaRPr>
                    </a:p>
                    <a:p>
                      <a:endParaRPr lang="en-US" altLang="ja-JP" sz="1200" b="0" kern="100" dirty="0" smtClean="0">
                        <a:solidFill>
                          <a:schemeClr val="tx1"/>
                        </a:solidFill>
                        <a:effectLst/>
                        <a:latin typeface="+mj-ea"/>
                        <a:ea typeface="+mj-ea"/>
                        <a:cs typeface="Times New Roman"/>
                      </a:endParaRPr>
                    </a:p>
                    <a:p>
                      <a:endParaRPr lang="en-US" altLang="ja-JP" sz="1200" b="0" kern="100" dirty="0" smtClean="0">
                        <a:solidFill>
                          <a:schemeClr val="tx1"/>
                        </a:solidFill>
                        <a:effectLst/>
                        <a:latin typeface="+mj-ea"/>
                        <a:ea typeface="+mj-ea"/>
                        <a:cs typeface="Times New Roman"/>
                      </a:endParaRPr>
                    </a:p>
                    <a:p>
                      <a:endParaRPr lang="en-US" altLang="ja-JP" sz="1200" b="0" kern="100" dirty="0" smtClean="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r h="540622">
                <a:tc gridSpan="2">
                  <a:txBody>
                    <a:bodyPr/>
                    <a:lstStyle/>
                    <a:p>
                      <a:pPr marL="0" indent="0" algn="l">
                        <a:spcAft>
                          <a:spcPts val="0"/>
                        </a:spcAft>
                        <a:buFont typeface="Wingdings" panose="05000000000000000000" pitchFamily="2" charset="2"/>
                        <a:buNone/>
                        <a:tabLst>
                          <a:tab pos="3405505" algn="l"/>
                        </a:tabLst>
                      </a:pPr>
                      <a:endParaRPr lang="en-US" altLang="ja-JP" sz="1050" b="0" kern="100" dirty="0" smtClean="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r h="1737306">
                <a:tc gridSpan="2">
                  <a:txBody>
                    <a:bodyPr/>
                    <a:lstStyle/>
                    <a:p>
                      <a:endParaRPr kumimoji="1" lang="ja-JP" altLang="ja-JP" sz="1800" b="1" kern="1200" dirty="0">
                        <a:solidFill>
                          <a:schemeClr val="tx1"/>
                        </a:solidFill>
                        <a:effectLst/>
                        <a:latin typeface="+mn-lt"/>
                        <a:ea typeface="+mn-ea"/>
                        <a:cs typeface="+mn-cs"/>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t="1" b="5975"/>
          <a:stretch/>
        </p:blipFill>
        <p:spPr bwMode="auto">
          <a:xfrm>
            <a:off x="453520" y="2588188"/>
            <a:ext cx="8998960" cy="1846617"/>
          </a:xfrm>
          <a:prstGeom prst="rect">
            <a:avLst/>
          </a:prstGeom>
          <a:noFill/>
          <a:extLst/>
        </p:spPr>
      </p:pic>
      <p:pic>
        <p:nvPicPr>
          <p:cNvPr id="15" name="図 14"/>
          <p:cNvPicPr/>
          <p:nvPr/>
        </p:nvPicPr>
        <p:blipFill>
          <a:blip r:embed="rId4">
            <a:extLst>
              <a:ext uri="{28A0092B-C50C-407E-A947-70E740481C1C}">
                <a14:useLocalDpi xmlns:a14="http://schemas.microsoft.com/office/drawing/2010/main" val="0"/>
              </a:ext>
            </a:extLst>
          </a:blip>
          <a:srcRect/>
          <a:stretch>
            <a:fillRect/>
          </a:stretch>
        </p:blipFill>
        <p:spPr bwMode="auto">
          <a:xfrm>
            <a:off x="704528" y="5157192"/>
            <a:ext cx="5021291" cy="1292682"/>
          </a:xfrm>
          <a:prstGeom prst="rect">
            <a:avLst/>
          </a:prstGeom>
          <a:noFill/>
          <a:extLst/>
        </p:spPr>
      </p:pic>
      <p:sp>
        <p:nvSpPr>
          <p:cNvPr id="24" name="線吹き出し 1 (枠付き) 23"/>
          <p:cNvSpPr/>
          <p:nvPr/>
        </p:nvSpPr>
        <p:spPr>
          <a:xfrm>
            <a:off x="3866017" y="2420888"/>
            <a:ext cx="2899591" cy="635351"/>
          </a:xfrm>
          <a:prstGeom prst="borderCallout1">
            <a:avLst>
              <a:gd name="adj1" fmla="val 199003"/>
              <a:gd name="adj2" fmla="val -34733"/>
              <a:gd name="adj3" fmla="val 50988"/>
              <a:gd name="adj4" fmla="val -356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使用したい実績値や伸びを選択してください。</a:t>
            </a:r>
            <a:endParaRPr lang="ja-JP" altLang="ja-JP" sz="3600" dirty="0">
              <a:solidFill>
                <a:schemeClr val="tx1"/>
              </a:solidFill>
              <a:latin typeface="+mj-ea"/>
              <a:ea typeface="+mj-ea"/>
              <a:cs typeface="ＭＳ Ｐゴシック" pitchFamily="50" charset="-128"/>
            </a:endParaRPr>
          </a:p>
        </p:txBody>
      </p:sp>
      <p:sp>
        <p:nvSpPr>
          <p:cNvPr id="27" name="角丸四角形 26"/>
          <p:cNvSpPr/>
          <p:nvPr/>
        </p:nvSpPr>
        <p:spPr>
          <a:xfrm>
            <a:off x="970555" y="3557743"/>
            <a:ext cx="2052000" cy="576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3008784" y="3502805"/>
            <a:ext cx="828000" cy="43355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下カーブ矢印 2"/>
          <p:cNvSpPr/>
          <p:nvPr/>
        </p:nvSpPr>
        <p:spPr>
          <a:xfrm rot="4289786">
            <a:off x="3564157" y="3931409"/>
            <a:ext cx="1659410" cy="775759"/>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0" name="線吹き出し 1 (枠付き) 29"/>
          <p:cNvSpPr/>
          <p:nvPr/>
        </p:nvSpPr>
        <p:spPr>
          <a:xfrm>
            <a:off x="5961111" y="3589901"/>
            <a:ext cx="3384377" cy="977351"/>
          </a:xfrm>
          <a:prstGeom prst="borderCallout1">
            <a:avLst>
              <a:gd name="adj1" fmla="val 50599"/>
              <a:gd name="adj2" fmla="val -39626"/>
              <a:gd name="adj3" fmla="val 50988"/>
              <a:gd name="adj4" fmla="val -356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「参考」ボタンをクリックすると、それぞれの実績値や伸びを選択するための参考情報を見ることができます。</a:t>
            </a:r>
            <a:endParaRPr lang="ja-JP" altLang="ja-JP" sz="3600" dirty="0">
              <a:solidFill>
                <a:schemeClr val="tx1"/>
              </a:solidFill>
              <a:latin typeface="+mj-ea"/>
              <a:ea typeface="+mj-ea"/>
              <a:cs typeface="ＭＳ Ｐゴシック" pitchFamily="50" charset="-128"/>
            </a:endParaRPr>
          </a:p>
        </p:txBody>
      </p:sp>
      <p:sp>
        <p:nvSpPr>
          <p:cNvPr id="31" name="線吹き出し 1 (枠付き) 30"/>
          <p:cNvSpPr/>
          <p:nvPr/>
        </p:nvSpPr>
        <p:spPr>
          <a:xfrm>
            <a:off x="6537176" y="5618381"/>
            <a:ext cx="2899591" cy="768436"/>
          </a:xfrm>
          <a:prstGeom prst="borderCallout1">
            <a:avLst>
              <a:gd name="adj1" fmla="val 51285"/>
              <a:gd name="adj2" fmla="val -40714"/>
              <a:gd name="adj3" fmla="val 50988"/>
              <a:gd name="adj4" fmla="val -356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表示させたい情報をクリックすると該当するデータを別画面で表示します。</a:t>
            </a:r>
            <a:endParaRPr lang="ja-JP" altLang="ja-JP" sz="3600" dirty="0">
              <a:solidFill>
                <a:schemeClr val="tx1"/>
              </a:solidFill>
              <a:latin typeface="+mj-ea"/>
              <a:ea typeface="+mj-ea"/>
              <a:cs typeface="ＭＳ Ｐゴシック" pitchFamily="50" charset="-128"/>
            </a:endParaRPr>
          </a:p>
        </p:txBody>
      </p:sp>
      <p:sp>
        <p:nvSpPr>
          <p:cNvPr id="32" name="角丸四角形 31"/>
          <p:cNvSpPr/>
          <p:nvPr/>
        </p:nvSpPr>
        <p:spPr>
          <a:xfrm>
            <a:off x="3279715" y="5869110"/>
            <a:ext cx="2232000" cy="296194"/>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156884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solidFill>
                  <a:schemeClr val="bg1">
                    <a:lumMod val="65000"/>
                  </a:schemeClr>
                </a:solidFill>
              </a:rPr>
              <a:t>１．はじめに</a:t>
            </a:r>
            <a:endParaRPr lang="en-US" altLang="ja-JP" sz="2800" dirty="0" smtClean="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t>２．将来推計機能の使い方</a:t>
            </a:r>
            <a:endParaRPr lang="en-US" altLang="ja-JP" sz="2800" dirty="0" smtClean="0"/>
          </a:p>
          <a:p>
            <a:pPr lvl="1"/>
            <a:r>
              <a:rPr lang="ja-JP" altLang="en-US" dirty="0"/>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t>・自然体推計値を確認する</a:t>
            </a:r>
            <a:endParaRPr lang="en-US" altLang="ja-JP" dirty="0" smtClean="0"/>
          </a:p>
          <a:p>
            <a:pPr lvl="1"/>
            <a:r>
              <a:rPr lang="ja-JP" altLang="en-US" dirty="0">
                <a:solidFill>
                  <a:schemeClr val="bg1">
                    <a:lumMod val="65000"/>
                  </a:schemeClr>
                </a:solidFill>
              </a:rPr>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37</a:t>
            </a:fld>
            <a:endParaRPr kumimoji="1" lang="ja-JP" altLang="en-US" dirty="0"/>
          </a:p>
        </p:txBody>
      </p:sp>
    </p:spTree>
    <p:extLst>
      <p:ext uri="{BB962C8B-B14F-4D97-AF65-F5344CB8AC3E}">
        <p14:creationId xmlns:p14="http://schemas.microsoft.com/office/powerpoint/2010/main" val="5273975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自然体推計値を確認する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W2-33</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454035"/>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ct val="150000"/>
              </a:lnSpc>
            </a:pPr>
            <a:r>
              <a:rPr lang="ja-JP" altLang="en-US" dirty="0"/>
              <a:t>設定した推計方法を元に保険料額の自然体推計値を算出します</a:t>
            </a:r>
            <a:r>
              <a:rPr lang="ja-JP" altLang="en-US" dirty="0" smtClean="0"/>
              <a:t>。</a:t>
            </a:r>
            <a:endParaRPr lang="ja-JP" altLang="en-US" sz="1200" dirty="0">
              <a:solidFill>
                <a:schemeClr val="bg1">
                  <a:lumMod val="65000"/>
                </a:schemeClr>
              </a:solidFill>
            </a:endParaRPr>
          </a:p>
        </p:txBody>
      </p:sp>
      <p:pic>
        <p:nvPicPr>
          <p:cNvPr id="19" name="図 18"/>
          <p:cNvPicPr>
            <a:picLocks noChangeAspect="1"/>
          </p:cNvPicPr>
          <p:nvPr/>
        </p:nvPicPr>
        <p:blipFill>
          <a:blip r:embed="rId3"/>
          <a:stretch>
            <a:fillRect/>
          </a:stretch>
        </p:blipFill>
        <p:spPr>
          <a:xfrm>
            <a:off x="352800" y="1267200"/>
            <a:ext cx="9201600" cy="5520692"/>
          </a:xfrm>
          <a:prstGeom prst="rect">
            <a:avLst/>
          </a:prstGeom>
        </p:spPr>
      </p:pic>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38</a:t>
            </a:fld>
            <a:endParaRPr kumimoji="1" lang="ja-JP" altLang="en-US" dirty="0"/>
          </a:p>
        </p:txBody>
      </p:sp>
      <p:sp>
        <p:nvSpPr>
          <p:cNvPr id="18" name="線吹き出し 1 (枠付き) 17"/>
          <p:cNvSpPr/>
          <p:nvPr/>
        </p:nvSpPr>
        <p:spPr>
          <a:xfrm>
            <a:off x="5241032" y="4221088"/>
            <a:ext cx="2880320" cy="894801"/>
          </a:xfrm>
          <a:prstGeom prst="borderCallout1">
            <a:avLst>
              <a:gd name="adj1" fmla="val 61330"/>
              <a:gd name="adj2" fmla="val -3435"/>
              <a:gd name="adj3" fmla="val 140645"/>
              <a:gd name="adj4" fmla="val -4787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「自然体推計結果の算出」ボタンをクリックします。</a:t>
            </a:r>
            <a:endParaRPr lang="ja-JP" altLang="ja-JP" sz="3600" dirty="0">
              <a:solidFill>
                <a:schemeClr val="tx1"/>
              </a:solidFill>
              <a:latin typeface="+mj-ea"/>
              <a:ea typeface="+mj-ea"/>
              <a:cs typeface="ＭＳ Ｐゴシック" pitchFamily="50" charset="-128"/>
            </a:endParaRPr>
          </a:p>
        </p:txBody>
      </p:sp>
      <p:sp>
        <p:nvSpPr>
          <p:cNvPr id="20" name="角丸四角形 19"/>
          <p:cNvSpPr/>
          <p:nvPr/>
        </p:nvSpPr>
        <p:spPr>
          <a:xfrm>
            <a:off x="2288704" y="5287616"/>
            <a:ext cx="1872208" cy="767594"/>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51782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自然体推計値を確認する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W2-33</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454035"/>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ct val="150000"/>
              </a:lnSpc>
            </a:pPr>
            <a:r>
              <a:rPr lang="ja-JP" altLang="en-US" dirty="0"/>
              <a:t>設定した推計方法を元に保険料額の自然体推計値を算出します</a:t>
            </a:r>
            <a:r>
              <a:rPr lang="ja-JP" altLang="en-US" dirty="0" smtClean="0"/>
              <a:t>。</a:t>
            </a:r>
            <a:endParaRPr lang="ja-JP" altLang="en-US" sz="1200" dirty="0">
              <a:solidFill>
                <a:schemeClr val="bg1">
                  <a:lumMod val="65000"/>
                </a:schemeClr>
              </a:solidFill>
            </a:endParaRPr>
          </a:p>
        </p:txBody>
      </p:sp>
      <p:pic>
        <p:nvPicPr>
          <p:cNvPr id="21" name="図 20"/>
          <p:cNvPicPr>
            <a:picLocks noChangeAspect="1"/>
          </p:cNvPicPr>
          <p:nvPr/>
        </p:nvPicPr>
        <p:blipFill>
          <a:blip r:embed="rId3"/>
          <a:stretch>
            <a:fillRect/>
          </a:stretch>
        </p:blipFill>
        <p:spPr>
          <a:xfrm>
            <a:off x="352800" y="1267200"/>
            <a:ext cx="9201600" cy="5520692"/>
          </a:xfrm>
          <a:prstGeom prst="rect">
            <a:avLst/>
          </a:prstGeom>
        </p:spPr>
      </p:pic>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39</a:t>
            </a:fld>
            <a:endParaRPr kumimoji="1" lang="ja-JP" altLang="en-US" dirty="0"/>
          </a:p>
        </p:txBody>
      </p:sp>
      <p:sp>
        <p:nvSpPr>
          <p:cNvPr id="18" name="線吹き出し 1 (枠付き) 17"/>
          <p:cNvSpPr/>
          <p:nvPr/>
        </p:nvSpPr>
        <p:spPr>
          <a:xfrm>
            <a:off x="5626051" y="5197694"/>
            <a:ext cx="2880320" cy="894801"/>
          </a:xfrm>
          <a:prstGeom prst="borderCallout1">
            <a:avLst>
              <a:gd name="adj1" fmla="val 61330"/>
              <a:gd name="adj2" fmla="val -3435"/>
              <a:gd name="adj3" fmla="val -67259"/>
              <a:gd name="adj4" fmla="val -3364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確認画面が表示されます。</a:t>
            </a:r>
            <a:endParaRPr lang="en-US" altLang="ja-JP" sz="1600" dirty="0" smtClean="0">
              <a:solidFill>
                <a:srgbClr val="000000"/>
              </a:solidFill>
              <a:latin typeface="+mj-ea"/>
              <a:ea typeface="+mj-ea"/>
              <a:cs typeface="ＭＳ Ｐゴシック" pitchFamily="50" charset="-128"/>
            </a:endParaRPr>
          </a:p>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a:t>
            </a:r>
            <a:r>
              <a:rPr lang="en-US" altLang="ja-JP" sz="1600" dirty="0" smtClean="0">
                <a:solidFill>
                  <a:srgbClr val="000000"/>
                </a:solidFill>
                <a:latin typeface="+mj-ea"/>
                <a:ea typeface="+mj-ea"/>
                <a:cs typeface="ＭＳ Ｐゴシック" pitchFamily="50" charset="-128"/>
              </a:rPr>
              <a:t>OK</a:t>
            </a:r>
            <a:r>
              <a:rPr lang="ja-JP" altLang="en-US" sz="1600" dirty="0" smtClean="0">
                <a:solidFill>
                  <a:srgbClr val="000000"/>
                </a:solidFill>
                <a:latin typeface="+mj-ea"/>
                <a:ea typeface="+mj-ea"/>
                <a:cs typeface="ＭＳ Ｐゴシック" pitchFamily="50" charset="-128"/>
              </a:rPr>
              <a:t>」ボタンをクリックします。</a:t>
            </a:r>
            <a:endParaRPr lang="ja-JP" altLang="ja-JP" sz="3600" dirty="0">
              <a:solidFill>
                <a:schemeClr val="tx1"/>
              </a:solidFill>
              <a:latin typeface="+mj-ea"/>
              <a:ea typeface="+mj-ea"/>
              <a:cs typeface="ＭＳ Ｐゴシック" pitchFamily="50" charset="-128"/>
            </a:endParaRPr>
          </a:p>
        </p:txBody>
      </p:sp>
      <p:sp>
        <p:nvSpPr>
          <p:cNvPr id="20" name="角丸四角形 19"/>
          <p:cNvSpPr/>
          <p:nvPr/>
        </p:nvSpPr>
        <p:spPr>
          <a:xfrm>
            <a:off x="4088903" y="4365104"/>
            <a:ext cx="828000" cy="324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92227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t>１．はじめに</a:t>
            </a:r>
            <a:endParaRPr lang="en-US" altLang="ja-JP" sz="2800" dirty="0" smtClean="0"/>
          </a:p>
          <a:p>
            <a:pPr lvl="1"/>
            <a:r>
              <a:rPr lang="ja-JP" altLang="en-US" dirty="0" smtClean="0"/>
              <a:t>　</a:t>
            </a:r>
            <a:r>
              <a:rPr lang="ja-JP" altLang="ja-JP" dirty="0" smtClean="0"/>
              <a:t>・</a:t>
            </a:r>
            <a:r>
              <a:rPr lang="ja-JP" altLang="en-US" dirty="0" smtClean="0"/>
              <a:t>将来推計機能の概要</a:t>
            </a:r>
            <a:endParaRPr lang="en-US" altLang="ja-JP" dirty="0"/>
          </a:p>
          <a:p>
            <a:pPr lvl="1"/>
            <a:r>
              <a:rPr lang="ja-JP" altLang="en-US" dirty="0" smtClean="0"/>
              <a:t>　</a:t>
            </a:r>
            <a:r>
              <a:rPr lang="ja-JP" altLang="ja-JP" dirty="0" smtClean="0"/>
              <a:t>・</a:t>
            </a:r>
            <a:r>
              <a:rPr lang="ja-JP" altLang="en-US" dirty="0" smtClean="0"/>
              <a:t>将来推計機能を利用するための準備</a:t>
            </a:r>
            <a:endParaRPr lang="en-US" altLang="ja-JP" dirty="0"/>
          </a:p>
          <a:p>
            <a:pPr lvl="1"/>
            <a:endParaRPr lang="en-US" altLang="ja-JP" dirty="0"/>
          </a:p>
          <a:p>
            <a:pPr lvl="1"/>
            <a:r>
              <a:rPr lang="ja-JP" altLang="en-US" sz="2800" dirty="0" smtClean="0"/>
              <a:t>２．将来推計機能の使い方</a:t>
            </a:r>
            <a:endParaRPr lang="en-US" altLang="ja-JP" sz="2800" dirty="0" smtClean="0"/>
          </a:p>
          <a:p>
            <a:pPr lvl="1"/>
            <a:r>
              <a:rPr lang="ja-JP" altLang="en-US" dirty="0"/>
              <a:t>　</a:t>
            </a:r>
            <a:r>
              <a:rPr lang="ja-JP" altLang="ja-JP" dirty="0" smtClean="0"/>
              <a:t>・</a:t>
            </a:r>
            <a:r>
              <a:rPr lang="ja-JP" altLang="en-US" dirty="0" smtClean="0"/>
              <a:t>将来推計の流れと主な使い方</a:t>
            </a:r>
            <a:endParaRPr lang="en-US" altLang="ja-JP" dirty="0"/>
          </a:p>
          <a:p>
            <a:pPr lvl="1"/>
            <a:r>
              <a:rPr lang="ja-JP" altLang="en-US" dirty="0"/>
              <a:t>　</a:t>
            </a:r>
            <a:r>
              <a:rPr lang="ja-JP" altLang="ja-JP" dirty="0" smtClean="0"/>
              <a:t>・</a:t>
            </a:r>
            <a:r>
              <a:rPr lang="ja-JP" altLang="en-US" dirty="0" smtClean="0"/>
              <a:t>将来推計画面を表示する</a:t>
            </a:r>
            <a:endParaRPr lang="en-US" altLang="ja-JP" dirty="0" smtClean="0"/>
          </a:p>
          <a:p>
            <a:pPr lvl="1"/>
            <a:r>
              <a:rPr lang="ja-JP" altLang="en-US" dirty="0" smtClean="0"/>
              <a:t>　・将来推計を始める</a:t>
            </a:r>
            <a:endParaRPr lang="en-US" altLang="ja-JP" dirty="0" smtClean="0"/>
          </a:p>
          <a:p>
            <a:pPr lvl="1"/>
            <a:r>
              <a:rPr lang="ja-JP" altLang="en-US" dirty="0"/>
              <a:t>　</a:t>
            </a:r>
            <a:r>
              <a:rPr lang="ja-JP" altLang="en-US" dirty="0" smtClean="0"/>
              <a:t>・</a:t>
            </a:r>
            <a:r>
              <a:rPr lang="ja-JP" altLang="en-US" dirty="0"/>
              <a:t>推計に</a:t>
            </a:r>
            <a:r>
              <a:rPr lang="ja-JP" altLang="en-US" dirty="0" smtClean="0"/>
              <a:t>用いる実績値</a:t>
            </a:r>
            <a:r>
              <a:rPr lang="ja-JP" altLang="en-US" dirty="0"/>
              <a:t>と推計</a:t>
            </a:r>
            <a:r>
              <a:rPr lang="ja-JP" altLang="en-US" dirty="0" smtClean="0"/>
              <a:t>方法</a:t>
            </a:r>
            <a:r>
              <a:rPr lang="ja-JP" altLang="en-US" dirty="0"/>
              <a:t>を</a:t>
            </a:r>
            <a:r>
              <a:rPr lang="ja-JP" altLang="en-US" dirty="0" smtClean="0"/>
              <a:t>確認・設定する</a:t>
            </a:r>
            <a:endParaRPr lang="en-US" altLang="ja-JP" dirty="0" smtClean="0"/>
          </a:p>
          <a:p>
            <a:pPr lvl="1"/>
            <a:r>
              <a:rPr lang="ja-JP" altLang="en-US" dirty="0"/>
              <a:t>　</a:t>
            </a:r>
            <a:r>
              <a:rPr lang="ja-JP" altLang="en-US" dirty="0" smtClean="0"/>
              <a:t>・自然体推計値を確認する</a:t>
            </a:r>
            <a:endParaRPr lang="en-US" altLang="ja-JP" dirty="0" smtClean="0"/>
          </a:p>
          <a:p>
            <a:pPr lvl="1"/>
            <a:r>
              <a:rPr lang="ja-JP" altLang="en-US" dirty="0"/>
              <a:t>　</a:t>
            </a:r>
            <a:r>
              <a:rPr lang="ja-JP" altLang="en-US" dirty="0" smtClean="0"/>
              <a:t>・認定者数について施策反映する</a:t>
            </a:r>
            <a:endParaRPr lang="en-US" altLang="ja-JP" dirty="0" smtClean="0"/>
          </a:p>
          <a:p>
            <a:pPr lvl="1"/>
            <a:r>
              <a:rPr lang="ja-JP" altLang="en-US" dirty="0"/>
              <a:t>　</a:t>
            </a:r>
            <a:r>
              <a:rPr lang="ja-JP" altLang="en-US" dirty="0" smtClean="0"/>
              <a:t>・施設・居住系サービスの利用者数について施策反映する</a:t>
            </a:r>
            <a:endParaRPr lang="en-US" altLang="ja-JP" dirty="0" smtClean="0"/>
          </a:p>
          <a:p>
            <a:pPr lvl="1"/>
            <a:r>
              <a:rPr lang="ja-JP" altLang="en-US" dirty="0"/>
              <a:t>　</a:t>
            </a:r>
            <a:r>
              <a:rPr lang="ja-JP" altLang="en-US" dirty="0" smtClean="0"/>
              <a:t>・在宅サービス利用者数について施策反映する</a:t>
            </a:r>
            <a:endParaRPr lang="en-US" altLang="ja-JP" dirty="0" smtClean="0"/>
          </a:p>
          <a:p>
            <a:pPr lvl="1"/>
            <a:r>
              <a:rPr lang="ja-JP" altLang="en-US" dirty="0"/>
              <a:t>　</a:t>
            </a:r>
            <a:r>
              <a:rPr lang="ja-JP" altLang="en-US" dirty="0" smtClean="0"/>
              <a:t>・保険料額を算定する</a:t>
            </a:r>
            <a:endParaRPr lang="en-US" altLang="ja-JP" dirty="0" smtClean="0"/>
          </a:p>
          <a:p>
            <a:pPr lvl="1"/>
            <a:r>
              <a:rPr lang="ja-JP" altLang="en-US" dirty="0"/>
              <a:t>　</a:t>
            </a:r>
            <a:r>
              <a:rPr lang="ja-JP" altLang="en-US" dirty="0" smtClean="0"/>
              <a:t>・推計結果を確認する</a:t>
            </a:r>
            <a:endParaRPr lang="en-US" altLang="ja-JP" dirty="0" smtClean="0"/>
          </a:p>
          <a:p>
            <a:pPr lvl="1"/>
            <a:r>
              <a:rPr lang="ja-JP" altLang="en-US" dirty="0"/>
              <a:t>　</a:t>
            </a:r>
            <a:r>
              <a:rPr lang="ja-JP" altLang="en-US" dirty="0" smtClean="0"/>
              <a:t>・推計データを中断する／途中から始める</a:t>
            </a:r>
            <a:endParaRPr lang="en-US" altLang="ja-JP" dirty="0"/>
          </a:p>
          <a:p>
            <a:pPr lvl="1"/>
            <a:endParaRPr lang="ja-JP"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a:t>
            </a:fld>
            <a:endParaRPr kumimoji="1" lang="ja-JP" altLang="en-US" dirty="0"/>
          </a:p>
        </p:txBody>
      </p:sp>
    </p:spTree>
    <p:extLst>
      <p:ext uri="{BB962C8B-B14F-4D97-AF65-F5344CB8AC3E}">
        <p14:creationId xmlns:p14="http://schemas.microsoft.com/office/powerpoint/2010/main" val="413571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430637" y="1412776"/>
            <a:ext cx="7638751" cy="4583030"/>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自然体推計値を確認する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40</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W2-35</a:t>
            </a:r>
            <a:r>
              <a:rPr lang="ja-JP" altLang="en-US" sz="1400" dirty="0" smtClean="0"/>
              <a:t>ページ</a:t>
            </a:r>
            <a:endParaRPr lang="en-US" altLang="ja-JP" sz="1400" dirty="0" smtClean="0"/>
          </a:p>
        </p:txBody>
      </p:sp>
      <p:graphicFrame>
        <p:nvGraphicFramePr>
          <p:cNvPr id="19" name="表 18"/>
          <p:cNvGraphicFramePr>
            <a:graphicFrameLocks noGrp="1"/>
          </p:cNvGraphicFramePr>
          <p:nvPr>
            <p:extLst>
              <p:ext uri="{D42A27DB-BD31-4B8C-83A1-F6EECF244321}">
                <p14:modId xmlns:p14="http://schemas.microsoft.com/office/powerpoint/2010/main" val="164396858"/>
              </p:ext>
            </p:extLst>
          </p:nvPr>
        </p:nvGraphicFramePr>
        <p:xfrm>
          <a:off x="128465" y="6057376"/>
          <a:ext cx="9505055" cy="756000"/>
        </p:xfrm>
        <a:graphic>
          <a:graphicData uri="http://schemas.openxmlformats.org/drawingml/2006/table">
            <a:tbl>
              <a:tblPr firstRow="1" firstCol="1" bandRow="1">
                <a:tableStyleId>{93296810-A885-4BE3-A3E7-6D5BEEA58F35}</a:tableStyleId>
              </a:tblPr>
              <a:tblGrid>
                <a:gridCol w="1512167"/>
                <a:gridCol w="7992888"/>
              </a:tblGrid>
              <a:tr h="252000">
                <a:tc>
                  <a:txBody>
                    <a:bodyPr/>
                    <a:lstStyle/>
                    <a:p>
                      <a:pPr algn="l">
                        <a:lnSpc>
                          <a:spcPts val="1600"/>
                        </a:lnSpc>
                        <a:spcAft>
                          <a:spcPts val="0"/>
                        </a:spcAft>
                        <a:tabLst>
                          <a:tab pos="4517390" algn="l"/>
                        </a:tabLst>
                      </a:pPr>
                      <a:r>
                        <a:rPr lang="en-US" altLang="ja-JP" sz="1400" b="1" kern="100" dirty="0" smtClean="0">
                          <a:ln>
                            <a:solidFill>
                              <a:schemeClr val="bg1"/>
                            </a:solidFill>
                          </a:ln>
                          <a:solidFill>
                            <a:schemeClr val="bg1"/>
                          </a:solidFill>
                          <a:effectLst/>
                          <a:latin typeface="+mj-ea"/>
                          <a:ea typeface="+mj-ea"/>
                        </a:rPr>
                        <a:t>POINT</a:t>
                      </a:r>
                      <a:endParaRPr lang="ja-JP" sz="14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tr>
              <a:tr h="504000">
                <a:tc gridSpan="2">
                  <a:txBody>
                    <a:bodyPr/>
                    <a:lstStyle/>
                    <a:p>
                      <a:r>
                        <a:rPr lang="ja-JP" altLang="en-US" sz="1400" b="0" kern="100" dirty="0" smtClean="0">
                          <a:solidFill>
                            <a:schemeClr val="tx1"/>
                          </a:solidFill>
                          <a:effectLst/>
                          <a:latin typeface="+mj-ea"/>
                          <a:ea typeface="+mj-ea"/>
                          <a:cs typeface="Times New Roman"/>
                        </a:rPr>
                        <a:t>この時点での保険料額の算出には、一部の費用について第</a:t>
                      </a:r>
                      <a:r>
                        <a:rPr lang="en-US" altLang="ja-JP" sz="1400" b="0" kern="100" dirty="0" smtClean="0">
                          <a:solidFill>
                            <a:schemeClr val="tx1"/>
                          </a:solidFill>
                          <a:effectLst/>
                          <a:latin typeface="+mj-ea"/>
                          <a:ea typeface="+mj-ea"/>
                          <a:cs typeface="Times New Roman"/>
                        </a:rPr>
                        <a:t>6</a:t>
                      </a:r>
                      <a:r>
                        <a:rPr lang="ja-JP" altLang="en-US" sz="1400" b="0" kern="100" dirty="0" smtClean="0">
                          <a:solidFill>
                            <a:schemeClr val="tx1"/>
                          </a:solidFill>
                          <a:effectLst/>
                          <a:latin typeface="+mj-ea"/>
                          <a:ea typeface="+mj-ea"/>
                          <a:cs typeface="Times New Roman"/>
                        </a:rPr>
                        <a:t>期介護保険事業計画の計画値を用いています。</a:t>
                      </a:r>
                      <a:endParaRPr lang="en-US" altLang="ja-JP" sz="1400" b="0" kern="100" dirty="0" smtClean="0">
                        <a:solidFill>
                          <a:schemeClr val="tx1"/>
                        </a:solidFill>
                        <a:effectLst/>
                        <a:latin typeface="+mj-ea"/>
                        <a:ea typeface="+mj-ea"/>
                        <a:cs typeface="Times New Roman"/>
                      </a:endParaRPr>
                    </a:p>
                    <a:p>
                      <a:r>
                        <a:rPr lang="ja-JP" altLang="en-US" sz="1400" b="0" kern="100" spc="-20" baseline="0" dirty="0" smtClean="0">
                          <a:solidFill>
                            <a:schemeClr val="tx1"/>
                          </a:solidFill>
                          <a:effectLst/>
                          <a:latin typeface="+mj-ea"/>
                          <a:ea typeface="+mj-ea"/>
                          <a:cs typeface="Times New Roman"/>
                        </a:rPr>
                        <a:t>第</a:t>
                      </a:r>
                      <a:r>
                        <a:rPr lang="en-US" altLang="ja-JP" sz="1400" b="0" kern="100" spc="-20" baseline="0" dirty="0" smtClean="0">
                          <a:solidFill>
                            <a:schemeClr val="tx1"/>
                          </a:solidFill>
                          <a:effectLst/>
                          <a:latin typeface="+mj-ea"/>
                          <a:ea typeface="+mj-ea"/>
                          <a:cs typeface="Times New Roman"/>
                        </a:rPr>
                        <a:t>7</a:t>
                      </a:r>
                      <a:r>
                        <a:rPr lang="ja-JP" altLang="en-US" sz="1400" b="0" kern="100" spc="-20" baseline="0" dirty="0" smtClean="0">
                          <a:solidFill>
                            <a:schemeClr val="tx1"/>
                          </a:solidFill>
                          <a:effectLst/>
                          <a:latin typeface="+mj-ea"/>
                          <a:ea typeface="+mj-ea"/>
                          <a:cs typeface="Times New Roman"/>
                        </a:rPr>
                        <a:t>期の数値は</a:t>
                      </a:r>
                      <a:r>
                        <a:rPr kumimoji="1" lang="ja-JP" altLang="en-US" sz="1400" b="0" kern="100" spc="-20" baseline="0" dirty="0" smtClean="0">
                          <a:solidFill>
                            <a:schemeClr val="tx1"/>
                          </a:solidFill>
                          <a:effectLst/>
                          <a:latin typeface="+mj-ea"/>
                          <a:ea typeface="+mn-ea"/>
                          <a:cs typeface="Times New Roman"/>
                        </a:rPr>
                        <a:t>施策反映後の「保険料額の算定」メニューにて</a:t>
                      </a:r>
                      <a:r>
                        <a:rPr lang="ja-JP" altLang="en-US" sz="1400" b="0" kern="100" spc="-20" baseline="0" dirty="0" smtClean="0">
                          <a:solidFill>
                            <a:schemeClr val="tx1"/>
                          </a:solidFill>
                          <a:effectLst/>
                          <a:latin typeface="+mj-ea"/>
                          <a:ea typeface="+mj-ea"/>
                          <a:cs typeface="Times New Roman"/>
                        </a:rPr>
                        <a:t>入力することになります。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
        <p:nvSpPr>
          <p:cNvPr id="17" name="テキスト ボックス 136"/>
          <p:cNvSpPr txBox="1">
            <a:spLocks noChangeArrowheads="1"/>
          </p:cNvSpPr>
          <p:nvPr/>
        </p:nvSpPr>
        <p:spPr bwMode="auto">
          <a:xfrm>
            <a:off x="78014" y="535979"/>
            <a:ext cx="9711529" cy="454035"/>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ct val="150000"/>
              </a:lnSpc>
            </a:pPr>
            <a:r>
              <a:rPr lang="ja-JP" altLang="en-US" dirty="0"/>
              <a:t>設定した推計方法を元に保険料額の自然体推計値を算出します</a:t>
            </a:r>
            <a:r>
              <a:rPr lang="ja-JP" altLang="en-US" dirty="0" smtClean="0"/>
              <a:t>。</a:t>
            </a:r>
            <a:endParaRPr lang="ja-JP" altLang="en-US" sz="1200" dirty="0">
              <a:solidFill>
                <a:schemeClr val="bg1">
                  <a:lumMod val="65000"/>
                </a:schemeClr>
              </a:solidFill>
            </a:endParaRPr>
          </a:p>
        </p:txBody>
      </p:sp>
      <p:sp>
        <p:nvSpPr>
          <p:cNvPr id="18" name="線吹き出し 1 (枠付き) 17"/>
          <p:cNvSpPr/>
          <p:nvPr/>
        </p:nvSpPr>
        <p:spPr>
          <a:xfrm>
            <a:off x="5543205" y="1120818"/>
            <a:ext cx="2880320" cy="612000"/>
          </a:xfrm>
          <a:prstGeom prst="borderCallout1">
            <a:avLst>
              <a:gd name="adj1" fmla="val 55012"/>
              <a:gd name="adj2" fmla="val -2961"/>
              <a:gd name="adj3" fmla="val 153885"/>
              <a:gd name="adj4" fmla="val -2227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保険料額の自然体推計結果が表示されています。</a:t>
            </a:r>
            <a:endParaRPr lang="ja-JP" altLang="ja-JP" sz="3600" dirty="0">
              <a:solidFill>
                <a:schemeClr val="tx1"/>
              </a:solidFill>
              <a:latin typeface="+mj-ea"/>
              <a:ea typeface="+mj-ea"/>
              <a:cs typeface="ＭＳ Ｐゴシック" pitchFamily="50" charset="-128"/>
            </a:endParaRPr>
          </a:p>
        </p:txBody>
      </p:sp>
      <p:sp>
        <p:nvSpPr>
          <p:cNvPr id="20" name="角丸四角形 19"/>
          <p:cNvSpPr/>
          <p:nvPr/>
        </p:nvSpPr>
        <p:spPr>
          <a:xfrm>
            <a:off x="1765828" y="1808856"/>
            <a:ext cx="3240000" cy="324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線吹き出し 1 (枠付き) 20"/>
          <p:cNvSpPr/>
          <p:nvPr/>
        </p:nvSpPr>
        <p:spPr>
          <a:xfrm>
            <a:off x="7617544" y="2998533"/>
            <a:ext cx="2232000" cy="648000"/>
          </a:xfrm>
          <a:prstGeom prst="borderCallout1">
            <a:avLst>
              <a:gd name="adj1" fmla="val 55012"/>
              <a:gd name="adj2" fmla="val -2961"/>
              <a:gd name="adj3" fmla="val 113868"/>
              <a:gd name="adj4" fmla="val -3022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「認定者数の施策反映」の画面が表示されます。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1846221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solidFill>
                  <a:schemeClr val="bg1">
                    <a:lumMod val="65000"/>
                  </a:schemeClr>
                </a:solidFill>
              </a:rPr>
              <a:t>１．はじめに</a:t>
            </a:r>
            <a:endParaRPr lang="en-US" altLang="ja-JP" sz="2800" dirty="0" smtClean="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t>２．将来推計機能の使い方</a:t>
            </a:r>
            <a:endParaRPr lang="en-US" altLang="ja-JP" sz="2800" dirty="0" smtClean="0"/>
          </a:p>
          <a:p>
            <a:pPr lvl="1"/>
            <a:r>
              <a:rPr lang="ja-JP" altLang="en-US" dirty="0"/>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p>
          <a:p>
            <a:pPr lvl="1"/>
            <a:r>
              <a:rPr lang="ja-JP" altLang="en-US" dirty="0"/>
              <a:t>　</a:t>
            </a:r>
            <a:r>
              <a:rPr lang="ja-JP" altLang="en-US" dirty="0" smtClean="0"/>
              <a:t>・認定者数について施策反映する</a:t>
            </a:r>
            <a:endParaRPr lang="en-US" altLang="ja-JP" dirty="0" smtClean="0"/>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41</a:t>
            </a:fld>
            <a:endParaRPr kumimoji="1" lang="ja-JP" altLang="en-US" dirty="0"/>
          </a:p>
        </p:txBody>
      </p:sp>
    </p:spTree>
    <p:extLst>
      <p:ext uri="{BB962C8B-B14F-4D97-AF65-F5344CB8AC3E}">
        <p14:creationId xmlns:p14="http://schemas.microsoft.com/office/powerpoint/2010/main" val="252110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128464" y="1472534"/>
            <a:ext cx="8901403" cy="5340842"/>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認定者数の自然体推計値の確認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42</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W2-40</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要介護（支援）認定者数</a:t>
            </a:r>
            <a:r>
              <a:rPr lang="ja-JP" altLang="en-US" dirty="0"/>
              <a:t>の施策反映を</a:t>
            </a:r>
            <a:r>
              <a:rPr lang="ja-JP" altLang="en-US" dirty="0" smtClean="0"/>
              <a:t>行います。</a:t>
            </a:r>
            <a:endParaRPr lang="en-US" altLang="ja-JP" dirty="0" smtClean="0"/>
          </a:p>
          <a:p>
            <a:pPr marL="0" lvl="1" indent="0"/>
            <a:r>
              <a:rPr lang="ja-JP" altLang="en-US" dirty="0" smtClean="0"/>
              <a:t>①設定者</a:t>
            </a:r>
            <a:r>
              <a:rPr lang="ja-JP" altLang="en-US" dirty="0"/>
              <a:t>数</a:t>
            </a:r>
            <a:r>
              <a:rPr lang="ja-JP" altLang="en-US" dirty="0" smtClean="0"/>
              <a:t>の自然体推計値を確認してみましょう</a:t>
            </a:r>
            <a:endParaRPr lang="en-US" altLang="ja-JP" dirty="0" smtClean="0"/>
          </a:p>
        </p:txBody>
      </p:sp>
      <p:sp>
        <p:nvSpPr>
          <p:cNvPr id="25" name="角丸四角形 24"/>
          <p:cNvSpPr/>
          <p:nvPr/>
        </p:nvSpPr>
        <p:spPr>
          <a:xfrm>
            <a:off x="1482821" y="4869360"/>
            <a:ext cx="5616624" cy="1800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線吹き出し 1 (枠付き) 20"/>
          <p:cNvSpPr/>
          <p:nvPr/>
        </p:nvSpPr>
        <p:spPr>
          <a:xfrm>
            <a:off x="7404066" y="4630352"/>
            <a:ext cx="2448272" cy="749855"/>
          </a:xfrm>
          <a:prstGeom prst="borderCallout1">
            <a:avLst>
              <a:gd name="adj1" fmla="val 61330"/>
              <a:gd name="adj2" fmla="val -3435"/>
              <a:gd name="adj3" fmla="val 96597"/>
              <a:gd name="adj4" fmla="val -3757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第６期（平成</a:t>
            </a:r>
            <a:r>
              <a:rPr lang="en-US" altLang="ja-JP" sz="1600" dirty="0" smtClean="0">
                <a:solidFill>
                  <a:srgbClr val="000000"/>
                </a:solidFill>
                <a:latin typeface="+mj-ea"/>
                <a:ea typeface="+mj-ea"/>
                <a:cs typeface="ＭＳ Ｐゴシック" pitchFamily="50" charset="-128"/>
              </a:rPr>
              <a:t>27</a:t>
            </a:r>
            <a:r>
              <a:rPr lang="ja-JP" altLang="en-US" sz="1600" dirty="0" smtClean="0">
                <a:solidFill>
                  <a:srgbClr val="000000"/>
                </a:solidFill>
                <a:latin typeface="+mj-ea"/>
                <a:ea typeface="+mj-ea"/>
                <a:cs typeface="ＭＳ Ｐゴシック" pitchFamily="50" charset="-128"/>
              </a:rPr>
              <a:t>年度）以降の推移が確認できます。</a:t>
            </a:r>
            <a:endParaRPr lang="ja-JP" altLang="ja-JP" sz="3600" dirty="0">
              <a:solidFill>
                <a:schemeClr val="tx1"/>
              </a:solidFill>
              <a:latin typeface="+mj-ea"/>
              <a:ea typeface="+mj-ea"/>
              <a:cs typeface="ＭＳ Ｐゴシック" pitchFamily="50" charset="-128"/>
            </a:endParaRPr>
          </a:p>
        </p:txBody>
      </p:sp>
      <p:sp>
        <p:nvSpPr>
          <p:cNvPr id="26" name="線吹き出し 1 (枠付き) 25"/>
          <p:cNvSpPr/>
          <p:nvPr/>
        </p:nvSpPr>
        <p:spPr>
          <a:xfrm>
            <a:off x="7458202" y="1985560"/>
            <a:ext cx="2340000" cy="820139"/>
          </a:xfrm>
          <a:prstGeom prst="borderCallout1">
            <a:avLst>
              <a:gd name="adj1" fmla="val 61330"/>
              <a:gd name="adj2" fmla="val -3435"/>
              <a:gd name="adj3" fmla="val 171231"/>
              <a:gd name="adj4" fmla="val -4208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平成</a:t>
            </a:r>
            <a:r>
              <a:rPr lang="en-US" altLang="ja-JP" sz="1600" dirty="0" smtClean="0">
                <a:solidFill>
                  <a:srgbClr val="000000"/>
                </a:solidFill>
                <a:latin typeface="+mj-ea"/>
                <a:ea typeface="+mj-ea"/>
                <a:cs typeface="ＭＳ Ｐゴシック" pitchFamily="50" charset="-128"/>
              </a:rPr>
              <a:t>30</a:t>
            </a:r>
            <a:r>
              <a:rPr lang="ja-JP" altLang="en-US" sz="1600" dirty="0" smtClean="0">
                <a:solidFill>
                  <a:srgbClr val="000000"/>
                </a:solidFill>
                <a:latin typeface="+mj-ea"/>
                <a:ea typeface="+mj-ea"/>
                <a:cs typeface="ＭＳ Ｐゴシック" pitchFamily="50" charset="-128"/>
              </a:rPr>
              <a:t>年度の認定者数の自然体推計値が初期表示されます。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2595583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a:srcRect t="-1" b="50188"/>
          <a:stretch/>
        </p:blipFill>
        <p:spPr>
          <a:xfrm>
            <a:off x="228061" y="1556792"/>
            <a:ext cx="8901403" cy="2660436"/>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認定者数の自然体推計値の確認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43</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W2-40</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①設定者</a:t>
            </a:r>
            <a:r>
              <a:rPr lang="ja-JP" altLang="en-US" dirty="0"/>
              <a:t>数</a:t>
            </a:r>
            <a:r>
              <a:rPr lang="ja-JP" altLang="en-US" dirty="0" smtClean="0"/>
              <a:t>の自然体推計値を確認してみましょう</a:t>
            </a:r>
            <a:endParaRPr lang="en-US" altLang="ja-JP" dirty="0" smtClean="0"/>
          </a:p>
          <a:p>
            <a:pPr marL="0" lvl="1" indent="0"/>
            <a:r>
              <a:rPr lang="ja-JP" altLang="en-US" dirty="0"/>
              <a:t>他の</a:t>
            </a:r>
            <a:r>
              <a:rPr lang="ja-JP" altLang="en-US" dirty="0" smtClean="0"/>
              <a:t>年度</a:t>
            </a:r>
            <a:r>
              <a:rPr lang="ja-JP" altLang="en-US" dirty="0"/>
              <a:t>を</a:t>
            </a:r>
            <a:r>
              <a:rPr lang="ja-JP" altLang="en-US" dirty="0" smtClean="0"/>
              <a:t>確認</a:t>
            </a:r>
            <a:r>
              <a:rPr lang="ja-JP" altLang="en-US" dirty="0"/>
              <a:t>したい</a:t>
            </a:r>
            <a:r>
              <a:rPr lang="ja-JP" altLang="en-US" dirty="0" smtClean="0"/>
              <a:t>場合</a:t>
            </a:r>
            <a:r>
              <a:rPr lang="ja-JP" altLang="en-US" dirty="0"/>
              <a:t>は</a:t>
            </a:r>
            <a:r>
              <a:rPr lang="ja-JP" altLang="en-US" dirty="0" smtClean="0"/>
              <a:t>リストボックス</a:t>
            </a:r>
            <a:r>
              <a:rPr lang="ja-JP" altLang="en-US" dirty="0"/>
              <a:t>から選択</a:t>
            </a:r>
            <a:r>
              <a:rPr lang="ja-JP" altLang="en-US" dirty="0" smtClean="0"/>
              <a:t>します</a:t>
            </a:r>
            <a:r>
              <a:rPr lang="ja-JP" altLang="en-US" dirty="0"/>
              <a:t>。</a:t>
            </a:r>
            <a:endParaRPr lang="en-US" altLang="ja-JP" dirty="0" smtClean="0"/>
          </a:p>
        </p:txBody>
      </p:sp>
      <p:pic>
        <p:nvPicPr>
          <p:cNvPr id="20" name="図 19"/>
          <p:cNvPicPr/>
          <p:nvPr/>
        </p:nvPicPr>
        <p:blipFill rotWithShape="1">
          <a:blip r:embed="rId4"/>
          <a:srcRect b="62207"/>
          <a:stretch/>
        </p:blipFill>
        <p:spPr>
          <a:xfrm>
            <a:off x="802728" y="4433252"/>
            <a:ext cx="8902800" cy="2018676"/>
          </a:xfrm>
          <a:prstGeom prst="rect">
            <a:avLst/>
          </a:prstGeom>
        </p:spPr>
      </p:pic>
      <p:sp>
        <p:nvSpPr>
          <p:cNvPr id="25" name="角丸四角形 24"/>
          <p:cNvSpPr/>
          <p:nvPr/>
        </p:nvSpPr>
        <p:spPr>
          <a:xfrm>
            <a:off x="1524205" y="2865185"/>
            <a:ext cx="1545404" cy="347029"/>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2111452" y="5451476"/>
            <a:ext cx="1545404" cy="900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下カーブ矢印 26"/>
          <p:cNvSpPr/>
          <p:nvPr/>
        </p:nvSpPr>
        <p:spPr>
          <a:xfrm rot="4289786">
            <a:off x="2918344" y="3596953"/>
            <a:ext cx="2282400" cy="1272351"/>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21" name="線吹き出し 1 (枠付き) 20"/>
          <p:cNvSpPr/>
          <p:nvPr/>
        </p:nvSpPr>
        <p:spPr>
          <a:xfrm>
            <a:off x="3658602" y="1918539"/>
            <a:ext cx="3235884" cy="1120160"/>
          </a:xfrm>
          <a:prstGeom prst="borderCallout1">
            <a:avLst>
              <a:gd name="adj1" fmla="val 61330"/>
              <a:gd name="adj2" fmla="val -3435"/>
              <a:gd name="adj3" fmla="val 98004"/>
              <a:gd name="adj4" fmla="val -2829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他の年度を確認したい場合はリストボックスから選択します。</a:t>
            </a:r>
            <a:endParaRPr lang="en-US" altLang="ja-JP" sz="1600" dirty="0" smtClean="0">
              <a:solidFill>
                <a:srgbClr val="000000"/>
              </a:solidFill>
              <a:latin typeface="+mj-ea"/>
              <a:ea typeface="+mj-ea"/>
              <a:cs typeface="ＭＳ Ｐゴシック" pitchFamily="50" charset="-128"/>
            </a:endParaRPr>
          </a:p>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第６期は実績値、第７期以降は自然体推計値を確認できます。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4532403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p:nvPr/>
        </p:nvPicPr>
        <p:blipFill>
          <a:blip r:embed="rId3"/>
          <a:stretch>
            <a:fillRect/>
          </a:stretch>
        </p:blipFill>
        <p:spPr>
          <a:xfrm>
            <a:off x="296511" y="1705713"/>
            <a:ext cx="8273144" cy="4963647"/>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施策反映値の入力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44</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W2-41</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要介護（支援）認定者数の施策反映を行います。</a:t>
            </a:r>
            <a:endParaRPr lang="en-US" altLang="ja-JP" dirty="0" smtClean="0"/>
          </a:p>
          <a:p>
            <a:pPr marL="0" lvl="1" indent="0"/>
            <a:r>
              <a:rPr lang="ja-JP" altLang="en-US" dirty="0" smtClean="0"/>
              <a:t>②施策</a:t>
            </a:r>
            <a:r>
              <a:rPr lang="ja-JP" altLang="en-US" dirty="0"/>
              <a:t>反映値を入力して</a:t>
            </a:r>
            <a:r>
              <a:rPr lang="ja-JP" altLang="en-US" dirty="0" smtClean="0"/>
              <a:t>みましょう。</a:t>
            </a:r>
            <a:endParaRPr lang="en-US" altLang="ja-JP" dirty="0" smtClean="0"/>
          </a:p>
          <a:p>
            <a:pPr marL="0" lvl="1" indent="0"/>
            <a:r>
              <a:rPr lang="ja-JP" altLang="en-US" dirty="0" smtClean="0"/>
              <a:t>グラフエリア</a:t>
            </a:r>
            <a:r>
              <a:rPr lang="ja-JP" altLang="en-US" dirty="0"/>
              <a:t>は</a:t>
            </a:r>
            <a:r>
              <a:rPr lang="ja-JP" altLang="en-US" dirty="0" smtClean="0"/>
              <a:t>表示／非表示を切り替えることができます。</a:t>
            </a:r>
            <a:endParaRPr lang="en-US" altLang="ja-JP" dirty="0" smtClean="0"/>
          </a:p>
        </p:txBody>
      </p:sp>
      <p:sp>
        <p:nvSpPr>
          <p:cNvPr id="14" name="角丸四角形 13"/>
          <p:cNvSpPr/>
          <p:nvPr/>
        </p:nvSpPr>
        <p:spPr>
          <a:xfrm>
            <a:off x="8249831" y="4361118"/>
            <a:ext cx="367862"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1568623" y="4869160"/>
            <a:ext cx="6934755" cy="18002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568623" y="2924944"/>
            <a:ext cx="5904658" cy="160348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線吹き出し 1 (枠付き) 12"/>
          <p:cNvSpPr/>
          <p:nvPr/>
        </p:nvSpPr>
        <p:spPr>
          <a:xfrm>
            <a:off x="78014" y="6273360"/>
            <a:ext cx="1224000" cy="396000"/>
          </a:xfrm>
          <a:prstGeom prst="borderCallout1">
            <a:avLst>
              <a:gd name="adj1" fmla="val 33462"/>
              <a:gd name="adj2" fmla="val 108624"/>
              <a:gd name="adj3" fmla="val -58670"/>
              <a:gd name="adj4" fmla="val 13116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グラフエリア</a:t>
            </a:r>
            <a:endParaRPr lang="ja-JP" altLang="ja-JP" sz="3600" dirty="0">
              <a:solidFill>
                <a:schemeClr val="tx1"/>
              </a:solidFill>
              <a:latin typeface="+mj-ea"/>
              <a:ea typeface="+mj-ea"/>
              <a:cs typeface="ＭＳ Ｐゴシック" pitchFamily="50" charset="-128"/>
            </a:endParaRPr>
          </a:p>
        </p:txBody>
      </p:sp>
      <p:sp>
        <p:nvSpPr>
          <p:cNvPr id="15" name="線吹き出し 1 (枠付き) 14"/>
          <p:cNvSpPr/>
          <p:nvPr/>
        </p:nvSpPr>
        <p:spPr>
          <a:xfrm>
            <a:off x="144600" y="2276872"/>
            <a:ext cx="1224000" cy="396000"/>
          </a:xfrm>
          <a:prstGeom prst="borderCallout1">
            <a:avLst>
              <a:gd name="adj1" fmla="val 200672"/>
              <a:gd name="adj2" fmla="val 147265"/>
              <a:gd name="adj3" fmla="val 72710"/>
              <a:gd name="adj4" fmla="val 109265"/>
            </a:avLst>
          </a:prstGeom>
        </p:spPr>
        <p:style>
          <a:lnRef idx="2">
            <a:schemeClr val="accent2"/>
          </a:lnRef>
          <a:fillRef idx="1">
            <a:schemeClr val="lt1"/>
          </a:fillRef>
          <a:effectRef idx="0">
            <a:schemeClr val="accent2"/>
          </a:effectRef>
          <a:fontRef idx="minor">
            <a:schemeClr val="dk1"/>
          </a:fontRef>
        </p:style>
        <p:txBody>
          <a:bodyPr rtlCol="0" anchor="ctr"/>
          <a:lstStyle/>
          <a:p>
            <a:pPr lvl="0" algn="ctr"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表</a:t>
            </a:r>
            <a:r>
              <a:rPr lang="ja-JP" altLang="en-US" sz="1600" dirty="0" smtClean="0">
                <a:solidFill>
                  <a:srgbClr val="000000"/>
                </a:solidFill>
                <a:latin typeface="+mj-ea"/>
                <a:ea typeface="+mj-ea"/>
                <a:cs typeface="ＭＳ Ｐゴシック" pitchFamily="50" charset="-128"/>
              </a:rPr>
              <a:t>エリア</a:t>
            </a:r>
            <a:endParaRPr lang="ja-JP" altLang="ja-JP" sz="3600" dirty="0">
              <a:solidFill>
                <a:schemeClr val="tx1"/>
              </a:solidFill>
              <a:latin typeface="+mj-ea"/>
              <a:ea typeface="+mj-ea"/>
              <a:cs typeface="ＭＳ Ｐゴシック" pitchFamily="50" charset="-128"/>
            </a:endParaRPr>
          </a:p>
        </p:txBody>
      </p:sp>
      <p:sp>
        <p:nvSpPr>
          <p:cNvPr id="30" name="線吹き出し 1 (枠付き) 29"/>
          <p:cNvSpPr/>
          <p:nvPr/>
        </p:nvSpPr>
        <p:spPr>
          <a:xfrm>
            <a:off x="7617296" y="2920958"/>
            <a:ext cx="2160240" cy="974101"/>
          </a:xfrm>
          <a:prstGeom prst="borderCallout1">
            <a:avLst>
              <a:gd name="adj1" fmla="val 114570"/>
              <a:gd name="adj2" fmla="val 48370"/>
              <a:gd name="adj3" fmla="val 155007"/>
              <a:gd name="adj4" fmla="val 4315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このアイコンをクリックするとグラフエリアを非表示にします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191415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74" y="1705713"/>
            <a:ext cx="8273144" cy="4654003"/>
          </a:xfrm>
          <a:prstGeom prst="rect">
            <a:avLst/>
          </a:prstGeom>
          <a:noFill/>
          <a:extLst/>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施策反映値の入力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45</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W2-41</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②施策</a:t>
            </a:r>
            <a:r>
              <a:rPr lang="ja-JP" altLang="en-US" dirty="0"/>
              <a:t>反映値を入力して</a:t>
            </a:r>
            <a:r>
              <a:rPr lang="ja-JP" altLang="en-US" dirty="0" smtClean="0"/>
              <a:t>みましょう。</a:t>
            </a:r>
            <a:endParaRPr lang="en-US" altLang="ja-JP" dirty="0" smtClean="0"/>
          </a:p>
          <a:p>
            <a:pPr marL="0" lvl="1" indent="0"/>
            <a:r>
              <a:rPr lang="ja-JP" altLang="en-US" dirty="0" smtClean="0"/>
              <a:t>グラフエリア</a:t>
            </a:r>
            <a:r>
              <a:rPr lang="ja-JP" altLang="en-US" dirty="0"/>
              <a:t>は</a:t>
            </a:r>
            <a:r>
              <a:rPr lang="ja-JP" altLang="en-US" dirty="0" smtClean="0"/>
              <a:t>表示／非表示を切り替えることができます。表全体を表示したい場合はグラフを非表示にしてください。</a:t>
            </a:r>
            <a:endParaRPr lang="en-US" altLang="ja-JP" dirty="0" smtClean="0"/>
          </a:p>
        </p:txBody>
      </p:sp>
      <p:sp>
        <p:nvSpPr>
          <p:cNvPr id="30" name="線吹き出し 1 (枠付き) 29"/>
          <p:cNvSpPr/>
          <p:nvPr/>
        </p:nvSpPr>
        <p:spPr>
          <a:xfrm>
            <a:off x="7473280" y="4721158"/>
            <a:ext cx="2160240" cy="974101"/>
          </a:xfrm>
          <a:prstGeom prst="borderCallout1">
            <a:avLst>
              <a:gd name="adj1" fmla="val 114570"/>
              <a:gd name="adj2" fmla="val 48370"/>
              <a:gd name="adj3" fmla="val 158244"/>
              <a:gd name="adj4" fmla="val 3950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このアイコンをクリックするとグラフエリアを再表示します</a:t>
            </a:r>
            <a:endParaRPr lang="ja-JP" altLang="ja-JP" sz="3600" dirty="0">
              <a:solidFill>
                <a:schemeClr val="tx1"/>
              </a:solidFill>
              <a:latin typeface="+mj-ea"/>
              <a:ea typeface="+mj-ea"/>
              <a:cs typeface="ＭＳ Ｐゴシック" pitchFamily="50" charset="-128"/>
            </a:endParaRPr>
          </a:p>
        </p:txBody>
      </p:sp>
      <p:sp>
        <p:nvSpPr>
          <p:cNvPr id="14" name="角丸四角形 13"/>
          <p:cNvSpPr/>
          <p:nvPr/>
        </p:nvSpPr>
        <p:spPr>
          <a:xfrm>
            <a:off x="8105815" y="6116739"/>
            <a:ext cx="367862"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346872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施策反映値の入力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46</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W2-41</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②施策</a:t>
            </a:r>
            <a:r>
              <a:rPr lang="ja-JP" altLang="en-US" dirty="0"/>
              <a:t>反映値を入力して</a:t>
            </a:r>
            <a:r>
              <a:rPr lang="ja-JP" altLang="en-US" dirty="0" smtClean="0"/>
              <a:t>みましょう。</a:t>
            </a:r>
            <a:endParaRPr lang="en-US" altLang="ja-JP" dirty="0" smtClean="0"/>
          </a:p>
          <a:p>
            <a:pPr marL="0" lvl="1" indent="0"/>
            <a:r>
              <a:rPr lang="ja-JP" altLang="en-US" dirty="0" smtClean="0"/>
              <a:t>自然体推計された認定者数に対して、施策の効果として見込まれる施策反映値を入力してください。</a:t>
            </a:r>
            <a:endParaRPr lang="en-US" altLang="ja-JP" dirty="0" smtClean="0"/>
          </a:p>
        </p:txBody>
      </p:sp>
      <p:pic>
        <p:nvPicPr>
          <p:cNvPr id="12" name="図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46" y="1268760"/>
            <a:ext cx="8538109" cy="4252685"/>
          </a:xfrm>
          <a:prstGeom prst="rect">
            <a:avLst/>
          </a:prstGeom>
          <a:noFill/>
          <a:extLst/>
        </p:spPr>
      </p:pic>
      <p:sp>
        <p:nvSpPr>
          <p:cNvPr id="13" name="線吹き出し 1 (枠付き) 12"/>
          <p:cNvSpPr/>
          <p:nvPr/>
        </p:nvSpPr>
        <p:spPr>
          <a:xfrm>
            <a:off x="3584848" y="1916832"/>
            <a:ext cx="2160240" cy="343034"/>
          </a:xfrm>
          <a:prstGeom prst="borderCallout1">
            <a:avLst>
              <a:gd name="adj1" fmla="val 61330"/>
              <a:gd name="adj2" fmla="val -6594"/>
              <a:gd name="adj3" fmla="val 244489"/>
              <a:gd name="adj4" fmla="val -2619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セルに値を入力します。</a:t>
            </a:r>
            <a:endParaRPr lang="ja-JP" altLang="ja-JP" sz="3600" dirty="0">
              <a:solidFill>
                <a:schemeClr val="tx1"/>
              </a:solidFill>
              <a:latin typeface="+mj-ea"/>
              <a:ea typeface="+mj-ea"/>
              <a:cs typeface="ＭＳ Ｐゴシック" pitchFamily="50" charset="-128"/>
            </a:endParaRPr>
          </a:p>
        </p:txBody>
      </p:sp>
      <p:sp>
        <p:nvSpPr>
          <p:cNvPr id="15" name="角丸四角形 14"/>
          <p:cNvSpPr/>
          <p:nvPr/>
        </p:nvSpPr>
        <p:spPr>
          <a:xfrm>
            <a:off x="2648744" y="2704934"/>
            <a:ext cx="828000"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7" name="表 16"/>
          <p:cNvGraphicFramePr>
            <a:graphicFrameLocks noGrp="1"/>
          </p:cNvGraphicFramePr>
          <p:nvPr>
            <p:extLst>
              <p:ext uri="{D42A27DB-BD31-4B8C-83A1-F6EECF244321}">
                <p14:modId xmlns:p14="http://schemas.microsoft.com/office/powerpoint/2010/main" val="1633131070"/>
              </p:ext>
            </p:extLst>
          </p:nvPr>
        </p:nvGraphicFramePr>
        <p:xfrm>
          <a:off x="188264" y="5589240"/>
          <a:ext cx="9505055" cy="1152128"/>
        </p:xfrm>
        <a:graphic>
          <a:graphicData uri="http://schemas.openxmlformats.org/drawingml/2006/table">
            <a:tbl>
              <a:tblPr firstRow="1" firstCol="1" bandRow="1">
                <a:tableStyleId>{93296810-A885-4BE3-A3E7-6D5BEEA58F35}</a:tableStyleId>
              </a:tblPr>
              <a:tblGrid>
                <a:gridCol w="1512167"/>
                <a:gridCol w="7992888"/>
              </a:tblGrid>
              <a:tr h="360040">
                <a:tc>
                  <a:txBody>
                    <a:bodyPr/>
                    <a:lstStyle/>
                    <a:p>
                      <a:pPr algn="l">
                        <a:lnSpc>
                          <a:spcPts val="1600"/>
                        </a:lnSpc>
                        <a:spcAft>
                          <a:spcPts val="0"/>
                        </a:spcAft>
                        <a:tabLst>
                          <a:tab pos="4517390" algn="l"/>
                        </a:tabLst>
                      </a:pPr>
                      <a:r>
                        <a:rPr lang="en-US" altLang="ja-JP" sz="1800" b="1" kern="100" dirty="0" smtClean="0">
                          <a:ln>
                            <a:solidFill>
                              <a:schemeClr val="bg1"/>
                            </a:solidFill>
                          </a:ln>
                          <a:solidFill>
                            <a:schemeClr val="bg1"/>
                          </a:solidFill>
                          <a:effectLst/>
                          <a:latin typeface="+mj-ea"/>
                          <a:ea typeface="+mj-ea"/>
                        </a:rPr>
                        <a:t>POINT</a:t>
                      </a:r>
                      <a:endParaRPr lang="ja-JP" sz="18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800" b="0" kern="100" dirty="0">
                          <a:solidFill>
                            <a:schemeClr val="tx1"/>
                          </a:solidFill>
                          <a:effectLst/>
                          <a:latin typeface="+mj-ea"/>
                          <a:ea typeface="+mj-ea"/>
                        </a:rPr>
                        <a:t> </a:t>
                      </a:r>
                      <a:endParaRPr lang="ja-JP" sz="18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tr>
              <a:tr h="792088">
                <a:tc gridSpan="2">
                  <a:txBody>
                    <a:bodyPr/>
                    <a:lstStyle/>
                    <a:p>
                      <a:r>
                        <a:rPr lang="ja-JP" altLang="en-US" sz="1800" b="0" kern="100" dirty="0" smtClean="0">
                          <a:solidFill>
                            <a:schemeClr val="tx1"/>
                          </a:solidFill>
                          <a:effectLst/>
                          <a:latin typeface="+mj-ea"/>
                          <a:ea typeface="+mj-ea"/>
                          <a:cs typeface="Times New Roman"/>
                        </a:rPr>
                        <a:t>施策反映値の入力は「平成</a:t>
                      </a:r>
                      <a:r>
                        <a:rPr lang="en-US" altLang="ja-JP" sz="1800" b="0" kern="100" dirty="0" smtClean="0">
                          <a:solidFill>
                            <a:schemeClr val="tx1"/>
                          </a:solidFill>
                          <a:effectLst/>
                          <a:latin typeface="+mj-ea"/>
                          <a:ea typeface="+mj-ea"/>
                          <a:cs typeface="Times New Roman"/>
                        </a:rPr>
                        <a:t>30</a:t>
                      </a:r>
                      <a:r>
                        <a:rPr lang="ja-JP" altLang="en-US" sz="1800" b="0" kern="100" dirty="0" smtClean="0">
                          <a:solidFill>
                            <a:schemeClr val="tx1"/>
                          </a:solidFill>
                          <a:effectLst/>
                          <a:latin typeface="+mj-ea"/>
                          <a:ea typeface="+mj-ea"/>
                          <a:cs typeface="Times New Roman"/>
                        </a:rPr>
                        <a:t>年度」「平成</a:t>
                      </a:r>
                      <a:r>
                        <a:rPr lang="en-US" altLang="ja-JP" sz="1800" b="0" kern="100" dirty="0" smtClean="0">
                          <a:solidFill>
                            <a:schemeClr val="tx1"/>
                          </a:solidFill>
                          <a:effectLst/>
                          <a:latin typeface="+mj-ea"/>
                          <a:ea typeface="+mj-ea"/>
                          <a:cs typeface="Times New Roman"/>
                        </a:rPr>
                        <a:t>31</a:t>
                      </a:r>
                      <a:r>
                        <a:rPr lang="ja-JP" altLang="en-US" sz="1800" b="0" kern="100" dirty="0" smtClean="0">
                          <a:solidFill>
                            <a:schemeClr val="tx1"/>
                          </a:solidFill>
                          <a:effectLst/>
                          <a:latin typeface="+mj-ea"/>
                          <a:ea typeface="+mj-ea"/>
                          <a:cs typeface="Times New Roman"/>
                        </a:rPr>
                        <a:t>年度」「平成</a:t>
                      </a:r>
                      <a:r>
                        <a:rPr lang="en-US" altLang="ja-JP" sz="1800" b="0" kern="100" dirty="0" smtClean="0">
                          <a:solidFill>
                            <a:schemeClr val="tx1"/>
                          </a:solidFill>
                          <a:effectLst/>
                          <a:latin typeface="+mj-ea"/>
                          <a:ea typeface="+mj-ea"/>
                          <a:cs typeface="Times New Roman"/>
                        </a:rPr>
                        <a:t>32</a:t>
                      </a:r>
                      <a:r>
                        <a:rPr lang="ja-JP" altLang="en-US" sz="1800" b="0" kern="100" dirty="0" smtClean="0">
                          <a:solidFill>
                            <a:schemeClr val="tx1"/>
                          </a:solidFill>
                          <a:effectLst/>
                          <a:latin typeface="+mj-ea"/>
                          <a:ea typeface="+mj-ea"/>
                          <a:cs typeface="Times New Roman"/>
                        </a:rPr>
                        <a:t>年度」「平成</a:t>
                      </a:r>
                      <a:r>
                        <a:rPr lang="en-US" altLang="ja-JP" sz="1800" b="0" kern="100" dirty="0" smtClean="0">
                          <a:solidFill>
                            <a:schemeClr val="tx1"/>
                          </a:solidFill>
                          <a:effectLst/>
                          <a:latin typeface="+mj-ea"/>
                          <a:ea typeface="+mj-ea"/>
                          <a:cs typeface="Times New Roman"/>
                        </a:rPr>
                        <a:t>37</a:t>
                      </a:r>
                      <a:r>
                        <a:rPr lang="ja-JP" altLang="en-US" sz="1800" b="0" kern="100" dirty="0" smtClean="0">
                          <a:solidFill>
                            <a:schemeClr val="tx1"/>
                          </a:solidFill>
                          <a:effectLst/>
                          <a:latin typeface="+mj-ea"/>
                          <a:ea typeface="+mj-ea"/>
                          <a:cs typeface="Times New Roman"/>
                        </a:rPr>
                        <a:t>年度」の４つ年度があります。</a:t>
                      </a:r>
                      <a:r>
                        <a:rPr lang="ja-JP" altLang="en-US" sz="1800" b="1" kern="100" dirty="0" smtClean="0">
                          <a:solidFill>
                            <a:srgbClr val="FF0000"/>
                          </a:solidFill>
                          <a:effectLst/>
                          <a:latin typeface="+mj-ea"/>
                          <a:ea typeface="+mj-ea"/>
                          <a:cs typeface="Times New Roman"/>
                        </a:rPr>
                        <a:t>画面左上のリストボックスから各年度の表を表示して全て入力</a:t>
                      </a:r>
                      <a:r>
                        <a:rPr lang="ja-JP" altLang="en-US" sz="1800" b="0" kern="100" dirty="0" smtClean="0">
                          <a:solidFill>
                            <a:schemeClr val="tx1"/>
                          </a:solidFill>
                          <a:effectLst/>
                          <a:latin typeface="+mj-ea"/>
                          <a:ea typeface="+mj-ea"/>
                          <a:cs typeface="Times New Roman"/>
                        </a:rPr>
                        <a:t>してください</a:t>
                      </a:r>
                      <a:r>
                        <a:rPr lang="ja-JP" altLang="en-US" sz="1800" b="0" kern="100" spc="-20" baseline="0" dirty="0" smtClean="0">
                          <a:solidFill>
                            <a:schemeClr val="tx1"/>
                          </a:solidFill>
                          <a:effectLst/>
                          <a:latin typeface="+mj-ea"/>
                          <a:ea typeface="+mj-ea"/>
                          <a:cs typeface="Times New Roman"/>
                        </a:rPr>
                        <a:t>。</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
        <p:nvSpPr>
          <p:cNvPr id="18" name="線吹き出し 1 (枠付き) 17"/>
          <p:cNvSpPr/>
          <p:nvPr/>
        </p:nvSpPr>
        <p:spPr>
          <a:xfrm>
            <a:off x="7789060" y="2694724"/>
            <a:ext cx="2000483" cy="861685"/>
          </a:xfrm>
          <a:prstGeom prst="borderCallout1">
            <a:avLst>
              <a:gd name="adj1" fmla="val 34760"/>
              <a:gd name="adj2" fmla="val -2684"/>
              <a:gd name="adj3" fmla="val -64634"/>
              <a:gd name="adj4" fmla="val -3051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自然体推計値に戻したい場合にクリックしてください。</a:t>
            </a:r>
            <a:endParaRPr lang="ja-JP" altLang="ja-JP" sz="3600" dirty="0">
              <a:solidFill>
                <a:schemeClr val="tx1"/>
              </a:solidFill>
              <a:latin typeface="+mj-ea"/>
              <a:ea typeface="+mj-ea"/>
              <a:cs typeface="ＭＳ Ｐゴシック" pitchFamily="50" charset="-128"/>
            </a:endParaRPr>
          </a:p>
        </p:txBody>
      </p:sp>
      <p:sp>
        <p:nvSpPr>
          <p:cNvPr id="19" name="角丸四角形 18"/>
          <p:cNvSpPr/>
          <p:nvPr/>
        </p:nvSpPr>
        <p:spPr>
          <a:xfrm>
            <a:off x="6573272" y="1916832"/>
            <a:ext cx="1404000"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801174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グラフの確認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47</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W2-44</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③グラフを確認してみましょう</a:t>
            </a:r>
            <a:endParaRPr lang="en-US" altLang="ja-JP" dirty="0" smtClean="0"/>
          </a:p>
          <a:p>
            <a:pPr marL="0" lvl="1" indent="0"/>
            <a:r>
              <a:rPr lang="ja-JP" altLang="en-US" dirty="0" smtClean="0"/>
              <a:t>入力</a:t>
            </a:r>
            <a:r>
              <a:rPr lang="ja-JP" altLang="en-US" dirty="0"/>
              <a:t>した内容を確認しながら、グラフで実績値、自然体推計値及び施策反映値の推移を確認することが</a:t>
            </a:r>
            <a:r>
              <a:rPr lang="ja-JP" altLang="en-US" dirty="0" smtClean="0"/>
              <a:t>できます。</a:t>
            </a:r>
            <a:endParaRPr lang="en-US" altLang="ja-JP" dirty="0" smtClean="0"/>
          </a:p>
        </p:txBody>
      </p:sp>
      <p:pic>
        <p:nvPicPr>
          <p:cNvPr id="20" name="図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81" y="1628800"/>
            <a:ext cx="8247638" cy="5080746"/>
          </a:xfrm>
          <a:prstGeom prst="rect">
            <a:avLst/>
          </a:prstGeom>
          <a:noFill/>
          <a:extLst/>
        </p:spPr>
      </p:pic>
      <p:sp>
        <p:nvSpPr>
          <p:cNvPr id="21" name="線吹き出し 1 (枠付き) 20"/>
          <p:cNvSpPr/>
          <p:nvPr/>
        </p:nvSpPr>
        <p:spPr>
          <a:xfrm>
            <a:off x="2324708" y="3040891"/>
            <a:ext cx="2520280" cy="720080"/>
          </a:xfrm>
          <a:prstGeom prst="borderCallout1">
            <a:avLst>
              <a:gd name="adj1" fmla="val 65121"/>
              <a:gd name="adj2" fmla="val -3345"/>
              <a:gd name="adj3" fmla="val 181944"/>
              <a:gd name="adj4" fmla="val -2728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①「グラフに入力値を反映」ボタンをクリックします。</a:t>
            </a:r>
            <a:endParaRPr lang="ja-JP" altLang="ja-JP" sz="3600" dirty="0">
              <a:solidFill>
                <a:schemeClr val="tx1"/>
              </a:solidFill>
              <a:latin typeface="+mj-ea"/>
              <a:ea typeface="+mj-ea"/>
              <a:cs typeface="ＭＳ Ｐゴシック" pitchFamily="50" charset="-128"/>
            </a:endParaRPr>
          </a:p>
        </p:txBody>
      </p:sp>
      <p:sp>
        <p:nvSpPr>
          <p:cNvPr id="26" name="角丸四角形 25"/>
          <p:cNvSpPr/>
          <p:nvPr/>
        </p:nvSpPr>
        <p:spPr>
          <a:xfrm>
            <a:off x="884640" y="4311709"/>
            <a:ext cx="1080000"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6249144" y="3737638"/>
            <a:ext cx="2254235" cy="720080"/>
          </a:xfrm>
          <a:prstGeom prst="borderCallout1">
            <a:avLst>
              <a:gd name="adj1" fmla="val 65121"/>
              <a:gd name="adj2" fmla="val -3345"/>
              <a:gd name="adj3" fmla="val 161096"/>
              <a:gd name="adj4" fmla="val -3594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②入力されたデータがグラフに反映されます。</a:t>
            </a:r>
            <a:endParaRPr lang="ja-JP" altLang="ja-JP" sz="3600" dirty="0">
              <a:solidFill>
                <a:schemeClr val="tx1"/>
              </a:solidFill>
              <a:latin typeface="+mj-ea"/>
              <a:ea typeface="+mj-ea"/>
              <a:cs typeface="ＭＳ Ｐゴシック" pitchFamily="50" charset="-128"/>
            </a:endParaRPr>
          </a:p>
        </p:txBody>
      </p:sp>
      <p:sp>
        <p:nvSpPr>
          <p:cNvPr id="29" name="角丸四角形 28"/>
          <p:cNvSpPr/>
          <p:nvPr/>
        </p:nvSpPr>
        <p:spPr>
          <a:xfrm>
            <a:off x="992559" y="4627098"/>
            <a:ext cx="5940000" cy="1970253"/>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650534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参考情報の確認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48</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W2-45</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④参考情報を見てみましょう</a:t>
            </a:r>
            <a:endParaRPr lang="en-US" altLang="ja-JP" dirty="0" smtClean="0"/>
          </a:p>
          <a:p>
            <a:pPr marL="0" lvl="1" indent="0"/>
            <a:r>
              <a:rPr lang="ja-JP" altLang="en-US" dirty="0"/>
              <a:t>「参考情報」ボタンから、関連する実行管理指標およびその他の関連データを参照できます</a:t>
            </a:r>
            <a:r>
              <a:rPr lang="ja-JP" altLang="en-US" dirty="0" smtClean="0"/>
              <a:t>。</a:t>
            </a:r>
            <a:endParaRPr lang="en-US" altLang="ja-JP" dirty="0" smtClean="0"/>
          </a:p>
        </p:txBody>
      </p:sp>
      <p:pic>
        <p:nvPicPr>
          <p:cNvPr id="33" name="図 32"/>
          <p:cNvPicPr/>
          <p:nvPr/>
        </p:nvPicPr>
        <p:blipFill>
          <a:blip r:embed="rId3">
            <a:extLst>
              <a:ext uri="{28A0092B-C50C-407E-A947-70E740481C1C}">
                <a14:useLocalDpi xmlns:a14="http://schemas.microsoft.com/office/drawing/2010/main" val="0"/>
              </a:ext>
            </a:extLst>
          </a:blip>
          <a:srcRect/>
          <a:stretch>
            <a:fillRect/>
          </a:stretch>
        </p:blipFill>
        <p:spPr bwMode="auto">
          <a:xfrm>
            <a:off x="1620297" y="3264577"/>
            <a:ext cx="5731835" cy="1604583"/>
          </a:xfrm>
          <a:prstGeom prst="rect">
            <a:avLst/>
          </a:prstGeom>
          <a:noFill/>
          <a:extLst/>
        </p:spPr>
      </p:pic>
      <p:pic>
        <p:nvPicPr>
          <p:cNvPr id="42" name="図 41"/>
          <p:cNvPicPr/>
          <p:nvPr/>
        </p:nvPicPr>
        <p:blipFill rotWithShape="1">
          <a:blip r:embed="rId4" cstate="print">
            <a:extLst>
              <a:ext uri="{28A0092B-C50C-407E-A947-70E740481C1C}">
                <a14:useLocalDpi xmlns:a14="http://schemas.microsoft.com/office/drawing/2010/main" val="0"/>
              </a:ext>
            </a:extLst>
          </a:blip>
          <a:srcRect b="67049"/>
          <a:stretch/>
        </p:blipFill>
        <p:spPr bwMode="auto">
          <a:xfrm>
            <a:off x="790031" y="1432208"/>
            <a:ext cx="8325939" cy="1488413"/>
          </a:xfrm>
          <a:prstGeom prst="rect">
            <a:avLst/>
          </a:prstGeom>
          <a:noFill/>
          <a:extLst/>
        </p:spPr>
      </p:pic>
      <p:sp>
        <p:nvSpPr>
          <p:cNvPr id="27" name="線吹き出し 1 (枠付き) 26"/>
          <p:cNvSpPr/>
          <p:nvPr/>
        </p:nvSpPr>
        <p:spPr>
          <a:xfrm>
            <a:off x="7809323" y="2060848"/>
            <a:ext cx="1980220" cy="720080"/>
          </a:xfrm>
          <a:prstGeom prst="borderCallout1">
            <a:avLst>
              <a:gd name="adj1" fmla="val -6901"/>
              <a:gd name="adj2" fmla="val 8371"/>
              <a:gd name="adj3" fmla="val -60656"/>
              <a:gd name="adj4" fmla="val -729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「参考情報」ボタンをクリックします。</a:t>
            </a:r>
            <a:endParaRPr lang="ja-JP" altLang="ja-JP" sz="3600" dirty="0">
              <a:solidFill>
                <a:schemeClr val="tx1"/>
              </a:solidFill>
              <a:latin typeface="+mj-ea"/>
              <a:ea typeface="+mj-ea"/>
              <a:cs typeface="ＭＳ Ｐゴシック" pitchFamily="50" charset="-128"/>
            </a:endParaRPr>
          </a:p>
        </p:txBody>
      </p:sp>
      <p:sp>
        <p:nvSpPr>
          <p:cNvPr id="29" name="角丸四角形 28"/>
          <p:cNvSpPr/>
          <p:nvPr/>
        </p:nvSpPr>
        <p:spPr>
          <a:xfrm>
            <a:off x="7473280" y="1432208"/>
            <a:ext cx="612000"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線吹き出し 1 (枠付き) 29"/>
          <p:cNvSpPr/>
          <p:nvPr/>
        </p:nvSpPr>
        <p:spPr>
          <a:xfrm>
            <a:off x="7689304" y="3533444"/>
            <a:ext cx="2016224" cy="720080"/>
          </a:xfrm>
          <a:prstGeom prst="borderCallout1">
            <a:avLst>
              <a:gd name="adj1" fmla="val 55644"/>
              <a:gd name="adj2" fmla="val -5413"/>
              <a:gd name="adj3" fmla="val 81492"/>
              <a:gd name="adj4" fmla="val -3120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参照したいデータ名をクリックします。</a:t>
            </a:r>
            <a:endParaRPr lang="ja-JP" altLang="ja-JP" sz="3600" dirty="0">
              <a:solidFill>
                <a:schemeClr val="tx1"/>
              </a:solidFill>
              <a:latin typeface="+mj-ea"/>
              <a:ea typeface="+mj-ea"/>
              <a:cs typeface="ＭＳ Ｐゴシック" pitchFamily="50" charset="-128"/>
            </a:endParaRPr>
          </a:p>
        </p:txBody>
      </p:sp>
      <p:sp>
        <p:nvSpPr>
          <p:cNvPr id="31" name="角丸四角形 30"/>
          <p:cNvSpPr/>
          <p:nvPr/>
        </p:nvSpPr>
        <p:spPr>
          <a:xfrm>
            <a:off x="5387350" y="3542039"/>
            <a:ext cx="1925144" cy="1184937"/>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p:cNvPicPr/>
          <p:nvPr/>
        </p:nvPicPr>
        <p:blipFill>
          <a:blip r:embed="rId5"/>
          <a:stretch>
            <a:fillRect/>
          </a:stretch>
        </p:blipFill>
        <p:spPr>
          <a:xfrm>
            <a:off x="2560884" y="5086880"/>
            <a:ext cx="4784233" cy="1744708"/>
          </a:xfrm>
          <a:prstGeom prst="rect">
            <a:avLst/>
          </a:prstGeom>
        </p:spPr>
      </p:pic>
      <p:sp>
        <p:nvSpPr>
          <p:cNvPr id="45" name="線吹き出し 1 (枠付き) 44"/>
          <p:cNvSpPr/>
          <p:nvPr/>
        </p:nvSpPr>
        <p:spPr>
          <a:xfrm>
            <a:off x="78014" y="5239154"/>
            <a:ext cx="2016224" cy="720080"/>
          </a:xfrm>
          <a:prstGeom prst="borderCallout1">
            <a:avLst>
              <a:gd name="adj1" fmla="val 48063"/>
              <a:gd name="adj2" fmla="val 104244"/>
              <a:gd name="adj3" fmla="val 73911"/>
              <a:gd name="adj4" fmla="val 12921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選択したデータが別画面で表示されます。</a:t>
            </a:r>
            <a:endParaRPr lang="ja-JP" altLang="ja-JP" sz="3600" dirty="0">
              <a:solidFill>
                <a:schemeClr val="tx1"/>
              </a:solidFill>
              <a:latin typeface="+mj-ea"/>
              <a:ea typeface="+mj-ea"/>
              <a:cs typeface="ＭＳ Ｐゴシック" pitchFamily="50" charset="-128"/>
            </a:endParaRPr>
          </a:p>
        </p:txBody>
      </p:sp>
      <p:sp>
        <p:nvSpPr>
          <p:cNvPr id="46" name="下カーブ矢印 45"/>
          <p:cNvSpPr/>
          <p:nvPr/>
        </p:nvSpPr>
        <p:spPr>
          <a:xfrm rot="4289786">
            <a:off x="6926378" y="4632283"/>
            <a:ext cx="1336100" cy="746384"/>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47" name="下カーブ矢印 46"/>
          <p:cNvSpPr/>
          <p:nvPr/>
        </p:nvSpPr>
        <p:spPr>
          <a:xfrm rot="17310214" flipH="1">
            <a:off x="5874845" y="2028673"/>
            <a:ext cx="1748251" cy="68700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710191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施策反映後の保険料額の算出</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49</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⑤施策</a:t>
            </a:r>
            <a:r>
              <a:rPr lang="ja-JP" altLang="en-US" dirty="0"/>
              <a:t>反映後の保険料額を算出して</a:t>
            </a:r>
            <a:r>
              <a:rPr lang="ja-JP" altLang="en-US" dirty="0" smtClean="0"/>
              <a:t>みましょう</a:t>
            </a:r>
            <a:endParaRPr lang="en-US" altLang="ja-JP" dirty="0" smtClean="0"/>
          </a:p>
          <a:p>
            <a:pPr marL="0" lvl="1" indent="0"/>
            <a:r>
              <a:rPr lang="ja-JP" altLang="en-US" dirty="0"/>
              <a:t>認定者数について「平成</a:t>
            </a:r>
            <a:r>
              <a:rPr lang="en-US" altLang="ja-JP" dirty="0"/>
              <a:t>30</a:t>
            </a:r>
            <a:r>
              <a:rPr lang="ja-JP" altLang="en-US" dirty="0"/>
              <a:t>年度～平成</a:t>
            </a:r>
            <a:r>
              <a:rPr lang="en-US" altLang="ja-JP" dirty="0"/>
              <a:t>37</a:t>
            </a:r>
            <a:r>
              <a:rPr lang="ja-JP" altLang="en-US" dirty="0"/>
              <a:t>年度」まで施策反映値を入力したら、施策反映後の保険料額を更新して確認することができます</a:t>
            </a:r>
            <a:r>
              <a:rPr lang="ja-JP" altLang="en-US" dirty="0" smtClean="0"/>
              <a:t>。</a:t>
            </a:r>
            <a:endParaRPr lang="en-US" altLang="ja-JP" dirty="0" smtClean="0"/>
          </a:p>
        </p:txBody>
      </p:sp>
      <p:pic>
        <p:nvPicPr>
          <p:cNvPr id="30" name="図 29"/>
          <p:cNvPicPr/>
          <p:nvPr/>
        </p:nvPicPr>
        <p:blipFill>
          <a:blip r:embed="rId3"/>
          <a:stretch>
            <a:fillRect/>
          </a:stretch>
        </p:blipFill>
        <p:spPr>
          <a:xfrm>
            <a:off x="262085" y="1625757"/>
            <a:ext cx="9381830" cy="4899587"/>
          </a:xfrm>
          <a:prstGeom prst="rect">
            <a:avLst/>
          </a:prstGeom>
        </p:spPr>
      </p:pic>
      <p:sp>
        <p:nvSpPr>
          <p:cNvPr id="19" name="線吹き出し 1 (枠付き) 18"/>
          <p:cNvSpPr/>
          <p:nvPr/>
        </p:nvSpPr>
        <p:spPr>
          <a:xfrm>
            <a:off x="4664968" y="2457403"/>
            <a:ext cx="2350307" cy="720080"/>
          </a:xfrm>
          <a:prstGeom prst="borderCallout1">
            <a:avLst>
              <a:gd name="adj1" fmla="val 49958"/>
              <a:gd name="adj2" fmla="val 105268"/>
              <a:gd name="adj3" fmla="val -14286"/>
              <a:gd name="adj4" fmla="val 12705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「保険料額の更新」ボタンをクリックします。</a:t>
            </a:r>
            <a:endParaRPr lang="ja-JP" altLang="ja-JP" sz="3600" dirty="0">
              <a:solidFill>
                <a:schemeClr val="tx1"/>
              </a:solidFill>
              <a:latin typeface="+mj-ea"/>
              <a:ea typeface="+mj-ea"/>
              <a:cs typeface="ＭＳ Ｐゴシック" pitchFamily="50" charset="-128"/>
            </a:endParaRPr>
          </a:p>
        </p:txBody>
      </p:sp>
      <p:sp>
        <p:nvSpPr>
          <p:cNvPr id="20" name="角丸四角形 19"/>
          <p:cNvSpPr/>
          <p:nvPr/>
        </p:nvSpPr>
        <p:spPr>
          <a:xfrm>
            <a:off x="7545288" y="2060848"/>
            <a:ext cx="1116000"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426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t>１．はじめに</a:t>
            </a:r>
            <a:endParaRPr lang="en-US" altLang="ja-JP" sz="2800" dirty="0" smtClean="0"/>
          </a:p>
          <a:p>
            <a:pPr lvl="1"/>
            <a:r>
              <a:rPr lang="ja-JP" altLang="en-US" dirty="0" smtClean="0"/>
              <a:t>　</a:t>
            </a:r>
            <a:r>
              <a:rPr lang="ja-JP" altLang="ja-JP" dirty="0" smtClean="0"/>
              <a:t>・</a:t>
            </a:r>
            <a:r>
              <a:rPr lang="ja-JP" altLang="en-US" dirty="0" smtClean="0"/>
              <a:t>将来推計機能の概要</a:t>
            </a:r>
            <a:endParaRPr lang="en-US" altLang="ja-JP" dirty="0"/>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solidFill>
                  <a:schemeClr val="bg1">
                    <a:lumMod val="65000"/>
                  </a:schemeClr>
                </a:solidFill>
              </a:rPr>
              <a:t>２．将来推計機能の使い方</a:t>
            </a:r>
            <a:endParaRPr lang="en-US" altLang="ja-JP" sz="2800" dirty="0" smtClean="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a:t>
            </a:fld>
            <a:endParaRPr kumimoji="1" lang="ja-JP" altLang="en-US" dirty="0"/>
          </a:p>
        </p:txBody>
      </p:sp>
    </p:spTree>
    <p:extLst>
      <p:ext uri="{BB962C8B-B14F-4D97-AF65-F5344CB8AC3E}">
        <p14:creationId xmlns:p14="http://schemas.microsoft.com/office/powerpoint/2010/main" val="34646302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施策反映後の保険料額の算出</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50</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⑤施策</a:t>
            </a:r>
            <a:r>
              <a:rPr lang="ja-JP" altLang="en-US" dirty="0"/>
              <a:t>反映後の保険料額を算出して</a:t>
            </a:r>
            <a:r>
              <a:rPr lang="ja-JP" altLang="en-US" dirty="0" smtClean="0"/>
              <a:t>みましょう</a:t>
            </a:r>
            <a:endParaRPr lang="en-US" altLang="ja-JP" dirty="0" smtClean="0"/>
          </a:p>
        </p:txBody>
      </p:sp>
      <p:pic>
        <p:nvPicPr>
          <p:cNvPr id="11" name="図 10"/>
          <p:cNvPicPr>
            <a:picLocks noChangeAspect="1"/>
          </p:cNvPicPr>
          <p:nvPr/>
        </p:nvPicPr>
        <p:blipFill rotWithShape="1">
          <a:blip r:embed="rId3"/>
          <a:srcRect t="-1" b="23221"/>
          <a:stretch/>
        </p:blipFill>
        <p:spPr>
          <a:xfrm>
            <a:off x="662108" y="1028470"/>
            <a:ext cx="8581784" cy="3953433"/>
          </a:xfrm>
          <a:prstGeom prst="rect">
            <a:avLst/>
          </a:prstGeom>
        </p:spPr>
      </p:pic>
      <p:sp>
        <p:nvSpPr>
          <p:cNvPr id="12" name="線吹き出し 1 (枠付き) 11"/>
          <p:cNvSpPr/>
          <p:nvPr/>
        </p:nvSpPr>
        <p:spPr>
          <a:xfrm>
            <a:off x="6171215" y="1844824"/>
            <a:ext cx="3533881" cy="809408"/>
          </a:xfrm>
          <a:prstGeom prst="borderCallout1">
            <a:avLst>
              <a:gd name="adj1" fmla="val 26333"/>
              <a:gd name="adj2" fmla="val -2289"/>
              <a:gd name="adj3" fmla="val -27138"/>
              <a:gd name="adj4" fmla="val -1611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入力</a:t>
            </a:r>
            <a:r>
              <a:rPr lang="ja-JP" altLang="en-US" sz="1600" dirty="0" smtClean="0">
                <a:solidFill>
                  <a:srgbClr val="000000"/>
                </a:solidFill>
                <a:latin typeface="+mj-ea"/>
                <a:ea typeface="+mj-ea"/>
                <a:cs typeface="ＭＳ Ｐゴシック" pitchFamily="50" charset="-128"/>
              </a:rPr>
              <a:t>された施策反映値を元に算出された保険料額が表示されます。</a:t>
            </a:r>
            <a:endParaRPr lang="en-US" altLang="ja-JP" sz="1600" dirty="0" smtClean="0">
              <a:solidFill>
                <a:srgbClr val="000000"/>
              </a:solidFill>
              <a:latin typeface="+mj-ea"/>
              <a:ea typeface="+mj-ea"/>
              <a:cs typeface="ＭＳ Ｐゴシック" pitchFamily="50" charset="-128"/>
            </a:endParaRPr>
          </a:p>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自然体推計値との差額を確認できます。</a:t>
            </a:r>
            <a:endParaRPr lang="ja-JP" altLang="ja-JP" sz="3600" dirty="0">
              <a:solidFill>
                <a:schemeClr val="tx1"/>
              </a:solidFill>
              <a:latin typeface="+mj-ea"/>
              <a:ea typeface="+mj-ea"/>
              <a:cs typeface="ＭＳ Ｐゴシック" pitchFamily="50" charset="-128"/>
            </a:endParaRPr>
          </a:p>
        </p:txBody>
      </p:sp>
      <p:sp>
        <p:nvSpPr>
          <p:cNvPr id="13" name="角丸四角形 12"/>
          <p:cNvSpPr/>
          <p:nvPr/>
        </p:nvSpPr>
        <p:spPr>
          <a:xfrm>
            <a:off x="2146770" y="1484784"/>
            <a:ext cx="3600000" cy="36004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7" name="表 26"/>
          <p:cNvGraphicFramePr>
            <a:graphicFrameLocks noGrp="1"/>
          </p:cNvGraphicFramePr>
          <p:nvPr>
            <p:extLst>
              <p:ext uri="{D42A27DB-BD31-4B8C-83A1-F6EECF244321}">
                <p14:modId xmlns:p14="http://schemas.microsoft.com/office/powerpoint/2010/main" val="2523416269"/>
              </p:ext>
            </p:extLst>
          </p:nvPr>
        </p:nvGraphicFramePr>
        <p:xfrm>
          <a:off x="200472" y="5085185"/>
          <a:ext cx="9505055" cy="1656183"/>
        </p:xfrm>
        <a:graphic>
          <a:graphicData uri="http://schemas.openxmlformats.org/drawingml/2006/table">
            <a:tbl>
              <a:tblPr firstRow="1" firstCol="1" bandRow="1">
                <a:tableStyleId>{93296810-A885-4BE3-A3E7-6D5BEEA58F35}</a:tableStyleId>
              </a:tblPr>
              <a:tblGrid>
                <a:gridCol w="1512167"/>
                <a:gridCol w="7992888"/>
              </a:tblGrid>
              <a:tr h="371088">
                <a:tc>
                  <a:txBody>
                    <a:bodyPr/>
                    <a:lstStyle/>
                    <a:p>
                      <a:pPr algn="l">
                        <a:lnSpc>
                          <a:spcPts val="1600"/>
                        </a:lnSpc>
                        <a:spcAft>
                          <a:spcPts val="0"/>
                        </a:spcAft>
                        <a:tabLst>
                          <a:tab pos="4517390" algn="l"/>
                        </a:tabLst>
                      </a:pPr>
                      <a:r>
                        <a:rPr lang="en-US" altLang="ja-JP" sz="1800" b="1" kern="100" dirty="0" smtClean="0">
                          <a:ln>
                            <a:solidFill>
                              <a:schemeClr val="bg1"/>
                            </a:solidFill>
                          </a:ln>
                          <a:solidFill>
                            <a:schemeClr val="bg1"/>
                          </a:solidFill>
                          <a:effectLst/>
                          <a:latin typeface="+mj-ea"/>
                          <a:ea typeface="+mj-ea"/>
                        </a:rPr>
                        <a:t>POINT</a:t>
                      </a:r>
                      <a:endParaRPr lang="ja-JP" sz="18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800" b="0" kern="100" dirty="0">
                          <a:solidFill>
                            <a:schemeClr val="tx1"/>
                          </a:solidFill>
                          <a:effectLst/>
                          <a:latin typeface="+mj-ea"/>
                          <a:ea typeface="+mj-ea"/>
                        </a:rPr>
                        <a:t> </a:t>
                      </a:r>
                      <a:endParaRPr lang="ja-JP" sz="18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2700" cap="flat" cmpd="sng" algn="ctr">
                      <a:solidFill>
                        <a:schemeClr val="accent6"/>
                      </a:solidFill>
                      <a:prstDash val="solid"/>
                      <a:round/>
                      <a:headEnd type="none" w="med" len="med"/>
                      <a:tailEnd type="none" w="med" len="med"/>
                    </a:lnB>
                    <a:noFill/>
                  </a:tcPr>
                </a:tc>
              </a:tr>
              <a:tr h="1285095">
                <a:tc gridSpan="2">
                  <a:txBody>
                    <a:bodyPr/>
                    <a:lstStyle/>
                    <a:p>
                      <a:r>
                        <a:rPr lang="ja-JP" altLang="en-US" sz="1800" b="0" kern="100" spc="-20" baseline="0" dirty="0" smtClean="0">
                          <a:solidFill>
                            <a:schemeClr val="tx1"/>
                          </a:solidFill>
                          <a:effectLst/>
                          <a:latin typeface="+mj-ea"/>
                          <a:ea typeface="+mj-ea"/>
                          <a:cs typeface="Times New Roman"/>
                        </a:rPr>
                        <a:t>保険料額表示エリアの構成を説明します。　　　</a:t>
                      </a:r>
                      <a:endParaRPr lang="ja-JP" altLang="en-US" sz="1800" b="1" i="1" u="sng" kern="100" spc="-20" baseline="0" dirty="0" smtClean="0">
                        <a:solidFill>
                          <a:srgbClr val="DF1187"/>
                        </a:solidFill>
                        <a:effectLst/>
                        <a:latin typeface="+mj-ea"/>
                        <a:ea typeface="+mj-ea"/>
                        <a:cs typeface="Times New Roman"/>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grpSp>
        <p:nvGrpSpPr>
          <p:cNvPr id="29" name="グループ化 28"/>
          <p:cNvGrpSpPr/>
          <p:nvPr/>
        </p:nvGrpSpPr>
        <p:grpSpPr>
          <a:xfrm>
            <a:off x="2762250" y="5889539"/>
            <a:ext cx="4381500" cy="361950"/>
            <a:chOff x="563880" y="5894675"/>
            <a:chExt cx="4381500" cy="361950"/>
          </a:xfrm>
        </p:grpSpPr>
        <p:pic>
          <p:nvPicPr>
            <p:cNvPr id="30" name="図 29"/>
            <p:cNvPicPr/>
            <p:nvPr/>
          </p:nvPicPr>
          <p:blipFill>
            <a:blip r:embed="rId4"/>
            <a:srcRect/>
            <a:stretch>
              <a:fillRect/>
            </a:stretch>
          </p:blipFill>
          <p:spPr bwMode="auto">
            <a:xfrm>
              <a:off x="563880" y="5894675"/>
              <a:ext cx="4381500" cy="361950"/>
            </a:xfrm>
            <a:prstGeom prst="rect">
              <a:avLst/>
            </a:prstGeom>
            <a:noFill/>
            <a:ln w="9525">
              <a:noFill/>
              <a:miter lim="800000"/>
              <a:headEnd/>
              <a:tailEnd/>
            </a:ln>
          </p:spPr>
        </p:pic>
        <p:grpSp>
          <p:nvGrpSpPr>
            <p:cNvPr id="31" name="グループ化 30"/>
            <p:cNvGrpSpPr/>
            <p:nvPr/>
          </p:nvGrpSpPr>
          <p:grpSpPr>
            <a:xfrm>
              <a:off x="2603077" y="5948814"/>
              <a:ext cx="647700" cy="290377"/>
              <a:chOff x="2603077" y="5948814"/>
              <a:chExt cx="647700" cy="290377"/>
            </a:xfrm>
          </p:grpSpPr>
          <p:sp>
            <p:nvSpPr>
              <p:cNvPr id="32" name="角丸四角形 33986"/>
              <p:cNvSpPr>
                <a:spLocks/>
              </p:cNvSpPr>
              <p:nvPr/>
            </p:nvSpPr>
            <p:spPr bwMode="auto">
              <a:xfrm>
                <a:off x="2603077" y="5948814"/>
                <a:ext cx="647700" cy="144462"/>
              </a:xfrm>
              <a:prstGeom prst="roundRect">
                <a:avLst>
                  <a:gd name="adj" fmla="val 0"/>
                </a:avLst>
              </a:prstGeom>
              <a:noFill/>
              <a:ln w="1905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3" name="角丸四角形 33984"/>
              <p:cNvSpPr>
                <a:spLocks/>
              </p:cNvSpPr>
              <p:nvPr/>
            </p:nvSpPr>
            <p:spPr bwMode="auto">
              <a:xfrm>
                <a:off x="2838027" y="6094729"/>
                <a:ext cx="412750" cy="144462"/>
              </a:xfrm>
              <a:prstGeom prst="roundRect">
                <a:avLst>
                  <a:gd name="adj" fmla="val 0"/>
                </a:avLst>
              </a:prstGeom>
              <a:noFill/>
              <a:ln w="1905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grpSp>
      </p:grpSp>
      <p:sp>
        <p:nvSpPr>
          <p:cNvPr id="36" name="線吹き出し 1 (枠付き) 35"/>
          <p:cNvSpPr/>
          <p:nvPr/>
        </p:nvSpPr>
        <p:spPr>
          <a:xfrm>
            <a:off x="2396936" y="6251489"/>
            <a:ext cx="1980000" cy="360000"/>
          </a:xfrm>
          <a:prstGeom prst="borderCallout1">
            <a:avLst>
              <a:gd name="adj1" fmla="val 41915"/>
              <a:gd name="adj2" fmla="val 104836"/>
              <a:gd name="adj3" fmla="val -47099"/>
              <a:gd name="adj4" fmla="val 12689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算出された保険料額</a:t>
            </a:r>
            <a:endParaRPr lang="ja-JP" altLang="ja-JP" sz="3600" dirty="0">
              <a:solidFill>
                <a:schemeClr val="tx1"/>
              </a:solidFill>
              <a:latin typeface="+mj-ea"/>
              <a:ea typeface="+mj-ea"/>
              <a:cs typeface="ＭＳ Ｐゴシック" pitchFamily="50" charset="-128"/>
            </a:endParaRPr>
          </a:p>
        </p:txBody>
      </p:sp>
      <p:sp>
        <p:nvSpPr>
          <p:cNvPr id="37" name="線吹き出し 1 (枠付き) 36"/>
          <p:cNvSpPr/>
          <p:nvPr/>
        </p:nvSpPr>
        <p:spPr>
          <a:xfrm>
            <a:off x="5696601" y="6309360"/>
            <a:ext cx="3204000" cy="360000"/>
          </a:xfrm>
          <a:prstGeom prst="borderCallout1">
            <a:avLst>
              <a:gd name="adj1" fmla="val 46294"/>
              <a:gd name="adj2" fmla="val -956"/>
              <a:gd name="adj3" fmla="val -33961"/>
              <a:gd name="adj4" fmla="val -743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保険料額の自然体推計値との差額</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16831394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638030" y="1556792"/>
            <a:ext cx="8779466" cy="5267680"/>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施策反映の経緯の記録</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51</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a:t>
            </a:r>
            <a:r>
              <a:rPr lang="ja-JP" altLang="en-US" dirty="0" smtClean="0"/>
              <a:t>施策反映の経緯を記録して次へ進みましょう</a:t>
            </a:r>
            <a:endParaRPr lang="en-US" altLang="ja-JP" dirty="0" smtClean="0"/>
          </a:p>
          <a:p>
            <a:pPr marL="0" lvl="1" indent="0"/>
            <a:r>
              <a:rPr lang="ja-JP" altLang="en-US" spc="80" dirty="0" smtClean="0"/>
              <a:t>施策</a:t>
            </a:r>
            <a:r>
              <a:rPr lang="ja-JP" altLang="en-US" spc="80" dirty="0"/>
              <a:t>反映値の入力が一通り終わりましたら、「次の施策反映へ」をクリックして</a:t>
            </a:r>
            <a:r>
              <a:rPr lang="ja-JP" altLang="en-US" spc="100" dirty="0"/>
              <a:t>「施設・</a:t>
            </a:r>
            <a:r>
              <a:rPr lang="ja-JP" altLang="en-US" spc="30" dirty="0"/>
              <a:t>居住系サービス利用者数」の施策反映へ移ります</a:t>
            </a:r>
            <a:r>
              <a:rPr lang="ja-JP" altLang="en-US" spc="30" dirty="0" smtClean="0"/>
              <a:t>。</a:t>
            </a:r>
            <a:endParaRPr lang="en-US" altLang="ja-JP" spc="30" dirty="0" smtClean="0"/>
          </a:p>
        </p:txBody>
      </p:sp>
      <p:sp>
        <p:nvSpPr>
          <p:cNvPr id="30" name="角丸四角形 29"/>
          <p:cNvSpPr/>
          <p:nvPr/>
        </p:nvSpPr>
        <p:spPr>
          <a:xfrm>
            <a:off x="8481392" y="2348880"/>
            <a:ext cx="792000" cy="28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線吹き出し 1 (枠付き) 28"/>
          <p:cNvSpPr/>
          <p:nvPr/>
        </p:nvSpPr>
        <p:spPr>
          <a:xfrm>
            <a:off x="5781352" y="2528968"/>
            <a:ext cx="2340000" cy="612000"/>
          </a:xfrm>
          <a:prstGeom prst="borderCallout1">
            <a:avLst>
              <a:gd name="adj1" fmla="val 53093"/>
              <a:gd name="adj2" fmla="val 102691"/>
              <a:gd name="adj3" fmla="val 8063"/>
              <a:gd name="adj4" fmla="val 11985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「次の施策反映へ」ボタンをクリックします。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24904943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a:blip r:embed="rId3"/>
          <a:stretch>
            <a:fillRect/>
          </a:stretch>
        </p:blipFill>
        <p:spPr>
          <a:xfrm>
            <a:off x="637200" y="1555200"/>
            <a:ext cx="8780400" cy="5267972"/>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施策反映の経緯の記録</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52</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a:t>
            </a:r>
            <a:r>
              <a:rPr lang="ja-JP" altLang="en-US" dirty="0" smtClean="0"/>
              <a:t>施策反映の経緯を記録して次へ進みましょう</a:t>
            </a:r>
            <a:endParaRPr lang="en-US" altLang="ja-JP" dirty="0" smtClean="0"/>
          </a:p>
          <a:p>
            <a:pPr marL="0" lvl="1" indent="0"/>
            <a:r>
              <a:rPr lang="ja-JP" altLang="en-US" spc="30" dirty="0" smtClean="0"/>
              <a:t>施策</a:t>
            </a:r>
            <a:r>
              <a:rPr lang="ja-JP" altLang="en-US" spc="30" dirty="0"/>
              <a:t>反映の経緯を画面から登録</a:t>
            </a:r>
            <a:r>
              <a:rPr lang="ja-JP" altLang="en-US" spc="30" dirty="0" smtClean="0"/>
              <a:t>します。</a:t>
            </a:r>
            <a:endParaRPr lang="en-US" altLang="ja-JP" spc="30" dirty="0" smtClean="0"/>
          </a:p>
        </p:txBody>
      </p:sp>
      <p:sp>
        <p:nvSpPr>
          <p:cNvPr id="30" name="角丸四角形 29"/>
          <p:cNvSpPr/>
          <p:nvPr/>
        </p:nvSpPr>
        <p:spPr>
          <a:xfrm>
            <a:off x="3512928" y="3573048"/>
            <a:ext cx="3024248" cy="4469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線吹き出し 1 (枠付き) 28"/>
          <p:cNvSpPr/>
          <p:nvPr/>
        </p:nvSpPr>
        <p:spPr>
          <a:xfrm>
            <a:off x="308744" y="3031991"/>
            <a:ext cx="2628032" cy="612000"/>
          </a:xfrm>
          <a:prstGeom prst="borderCallout1">
            <a:avLst>
              <a:gd name="adj1" fmla="val 53093"/>
              <a:gd name="adj2" fmla="val 102691"/>
              <a:gd name="adj3" fmla="val 103378"/>
              <a:gd name="adj4" fmla="val 12464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自然体推計に用いた伸びと推計方法が表示されます。</a:t>
            </a:r>
            <a:endParaRPr lang="ja-JP" altLang="ja-JP" sz="3600" dirty="0">
              <a:solidFill>
                <a:schemeClr val="tx1"/>
              </a:solidFill>
              <a:latin typeface="+mj-ea"/>
              <a:ea typeface="+mj-ea"/>
              <a:cs typeface="ＭＳ Ｐゴシック" pitchFamily="50" charset="-128"/>
            </a:endParaRPr>
          </a:p>
        </p:txBody>
      </p:sp>
      <p:sp>
        <p:nvSpPr>
          <p:cNvPr id="39" name="線吹き出し 1 (枠付き) 38"/>
          <p:cNvSpPr/>
          <p:nvPr/>
        </p:nvSpPr>
        <p:spPr>
          <a:xfrm>
            <a:off x="1064568" y="4452868"/>
            <a:ext cx="2168624" cy="612000"/>
          </a:xfrm>
          <a:prstGeom prst="borderCallout1">
            <a:avLst>
              <a:gd name="adj1" fmla="val 53093"/>
              <a:gd name="adj2" fmla="val 102691"/>
              <a:gd name="adj3" fmla="val 31248"/>
              <a:gd name="adj4" fmla="val 12828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①施策反映の経緯を入力します。</a:t>
            </a:r>
            <a:endParaRPr lang="ja-JP" altLang="ja-JP" sz="3600" dirty="0">
              <a:solidFill>
                <a:schemeClr val="tx1"/>
              </a:solidFill>
              <a:latin typeface="+mj-ea"/>
              <a:ea typeface="+mj-ea"/>
              <a:cs typeface="ＭＳ Ｐゴシック" pitchFamily="50" charset="-128"/>
            </a:endParaRPr>
          </a:p>
        </p:txBody>
      </p:sp>
      <p:sp>
        <p:nvSpPr>
          <p:cNvPr id="40" name="線吹き出し 1 (枠付き) 39"/>
          <p:cNvSpPr/>
          <p:nvPr/>
        </p:nvSpPr>
        <p:spPr>
          <a:xfrm>
            <a:off x="6053623" y="5643280"/>
            <a:ext cx="2449756" cy="612000"/>
          </a:xfrm>
          <a:prstGeom prst="borderCallout1">
            <a:avLst>
              <a:gd name="adj1" fmla="val 37637"/>
              <a:gd name="adj2" fmla="val -5426"/>
              <a:gd name="adj3" fmla="val -74371"/>
              <a:gd name="adj4" fmla="val -3003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②「保険料額を計算する」ボタンをクリックします。</a:t>
            </a:r>
            <a:endParaRPr lang="ja-JP" altLang="ja-JP" sz="3600" dirty="0">
              <a:solidFill>
                <a:schemeClr val="tx1"/>
              </a:solidFill>
              <a:latin typeface="+mj-ea"/>
              <a:ea typeface="+mj-ea"/>
              <a:cs typeface="ＭＳ Ｐゴシック" pitchFamily="50" charset="-128"/>
            </a:endParaRPr>
          </a:p>
        </p:txBody>
      </p:sp>
      <p:sp>
        <p:nvSpPr>
          <p:cNvPr id="41" name="角丸四角形 40"/>
          <p:cNvSpPr/>
          <p:nvPr/>
        </p:nvSpPr>
        <p:spPr>
          <a:xfrm>
            <a:off x="3512840" y="4079269"/>
            <a:ext cx="3024248" cy="81659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角丸四角形 41"/>
          <p:cNvSpPr/>
          <p:nvPr/>
        </p:nvSpPr>
        <p:spPr>
          <a:xfrm>
            <a:off x="4845152" y="4977200"/>
            <a:ext cx="1476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41" y="4237837"/>
            <a:ext cx="2540318" cy="11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5450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stretch>
            <a:fillRect/>
          </a:stretch>
        </p:blipFill>
        <p:spPr>
          <a:xfrm>
            <a:off x="1294889" y="1052736"/>
            <a:ext cx="7316222" cy="4389733"/>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施策反映の経緯の記録</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53</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a:t>
            </a:r>
            <a:r>
              <a:rPr lang="ja-JP" altLang="en-US" dirty="0" smtClean="0"/>
              <a:t>施策反映の経緯を記録して次へ進みましょう</a:t>
            </a:r>
            <a:endParaRPr lang="en-US" altLang="ja-JP" dirty="0" smtClean="0"/>
          </a:p>
        </p:txBody>
      </p:sp>
      <p:sp>
        <p:nvSpPr>
          <p:cNvPr id="30" name="角丸四角形 29"/>
          <p:cNvSpPr/>
          <p:nvPr/>
        </p:nvSpPr>
        <p:spPr>
          <a:xfrm>
            <a:off x="4341080" y="3063126"/>
            <a:ext cx="1224000" cy="22345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線吹き出し 1 (枠付き) 39"/>
          <p:cNvSpPr/>
          <p:nvPr/>
        </p:nvSpPr>
        <p:spPr>
          <a:xfrm>
            <a:off x="6537176" y="4302275"/>
            <a:ext cx="2553979" cy="612000"/>
          </a:xfrm>
          <a:prstGeom prst="borderCallout1">
            <a:avLst>
              <a:gd name="adj1" fmla="val 37637"/>
              <a:gd name="adj2" fmla="val -5426"/>
              <a:gd name="adj3" fmla="val -74371"/>
              <a:gd name="adj4" fmla="val -3003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a:t>
            </a:r>
            <a:r>
              <a:rPr lang="ja-JP" altLang="en-US" sz="1600" dirty="0">
                <a:solidFill>
                  <a:srgbClr val="000000"/>
                </a:solidFill>
                <a:latin typeface="+mj-ea"/>
                <a:ea typeface="+mj-ea"/>
                <a:cs typeface="ＭＳ Ｐゴシック" pitchFamily="50" charset="-128"/>
              </a:rPr>
              <a:t>次</a:t>
            </a:r>
            <a:r>
              <a:rPr lang="ja-JP" altLang="en-US" sz="1600" dirty="0" smtClean="0">
                <a:solidFill>
                  <a:srgbClr val="000000"/>
                </a:solidFill>
                <a:latin typeface="+mj-ea"/>
                <a:ea typeface="+mj-ea"/>
                <a:cs typeface="ＭＳ Ｐゴシック" pitchFamily="50" charset="-128"/>
              </a:rPr>
              <a:t>へ</a:t>
            </a:r>
            <a:r>
              <a:rPr lang="ja-JP" altLang="en-US" sz="1600" dirty="0">
                <a:solidFill>
                  <a:srgbClr val="000000"/>
                </a:solidFill>
                <a:latin typeface="+mj-ea"/>
                <a:ea typeface="+mj-ea"/>
                <a:cs typeface="ＭＳ Ｐゴシック" pitchFamily="50" charset="-128"/>
              </a:rPr>
              <a:t>進む</a:t>
            </a:r>
            <a:r>
              <a:rPr lang="ja-JP" altLang="en-US" sz="1600" dirty="0" smtClean="0">
                <a:solidFill>
                  <a:srgbClr val="000000"/>
                </a:solidFill>
                <a:latin typeface="+mj-ea"/>
                <a:ea typeface="+mj-ea"/>
                <a:cs typeface="ＭＳ Ｐゴシック" pitchFamily="50" charset="-128"/>
              </a:rPr>
              <a:t>」をクリックします。</a:t>
            </a:r>
            <a:endParaRPr lang="ja-JP" altLang="ja-JP" sz="3600" dirty="0">
              <a:solidFill>
                <a:schemeClr val="tx1"/>
              </a:solidFill>
              <a:latin typeface="+mj-ea"/>
              <a:ea typeface="+mj-ea"/>
              <a:cs typeface="ＭＳ Ｐゴシック" pitchFamily="50" charset="-128"/>
            </a:endParaRPr>
          </a:p>
        </p:txBody>
      </p:sp>
      <p:sp>
        <p:nvSpPr>
          <p:cNvPr id="42" name="角丸四角形 41"/>
          <p:cNvSpPr/>
          <p:nvPr/>
        </p:nvSpPr>
        <p:spPr>
          <a:xfrm>
            <a:off x="4961403" y="3682648"/>
            <a:ext cx="900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線吹き出し 1 (枠付き) 16"/>
          <p:cNvSpPr/>
          <p:nvPr/>
        </p:nvSpPr>
        <p:spPr>
          <a:xfrm>
            <a:off x="6249144" y="1715740"/>
            <a:ext cx="3312000" cy="907917"/>
          </a:xfrm>
          <a:prstGeom prst="borderCallout1">
            <a:avLst>
              <a:gd name="adj1" fmla="val 55826"/>
              <a:gd name="adj2" fmla="val -2001"/>
              <a:gd name="adj3" fmla="val 161556"/>
              <a:gd name="adj4" fmla="val -2280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施策反映値のチェック結果をダウンロードしてください。</a:t>
            </a:r>
            <a:endParaRPr lang="en-US" altLang="ja-JP" sz="1600" dirty="0" smtClean="0">
              <a:solidFill>
                <a:srgbClr val="000000"/>
              </a:solidFill>
              <a:latin typeface="+mj-ea"/>
              <a:ea typeface="+mj-ea"/>
              <a:cs typeface="ＭＳ Ｐゴシック" pitchFamily="50" charset="-128"/>
            </a:endParaRPr>
          </a:p>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（マニュアル</a:t>
            </a:r>
            <a:r>
              <a:rPr lang="en-US" altLang="ja-JP" sz="1600" dirty="0" smtClean="0">
                <a:solidFill>
                  <a:srgbClr val="000000"/>
                </a:solidFill>
                <a:latin typeface="+mj-ea"/>
                <a:ea typeface="+mj-ea"/>
                <a:cs typeface="ＭＳ Ｐゴシック" pitchFamily="50" charset="-128"/>
              </a:rPr>
              <a:t>W2-5</a:t>
            </a:r>
            <a:r>
              <a:rPr lang="ja-JP" altLang="en-US" sz="1600" dirty="0" smtClean="0">
                <a:solidFill>
                  <a:srgbClr val="000000"/>
                </a:solidFill>
                <a:latin typeface="+mj-ea"/>
                <a:ea typeface="+mj-ea"/>
                <a:cs typeface="ＭＳ Ｐゴシック" pitchFamily="50" charset="-128"/>
              </a:rPr>
              <a:t>１ページを参照）</a:t>
            </a:r>
            <a:endParaRPr lang="ja-JP" altLang="ja-JP" sz="3600" dirty="0">
              <a:solidFill>
                <a:schemeClr val="tx1"/>
              </a:solidFill>
              <a:latin typeface="+mj-ea"/>
              <a:ea typeface="+mj-ea"/>
              <a:cs typeface="ＭＳ Ｐゴシック"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4097848809"/>
              </p:ext>
            </p:extLst>
          </p:nvPr>
        </p:nvGraphicFramePr>
        <p:xfrm>
          <a:off x="200472" y="5517232"/>
          <a:ext cx="9505056" cy="1224136"/>
        </p:xfrm>
        <a:graphic>
          <a:graphicData uri="http://schemas.openxmlformats.org/drawingml/2006/table">
            <a:tbl>
              <a:tblPr firstRow="1" firstCol="1" bandRow="1">
                <a:tableStyleId>{93296810-A885-4BE3-A3E7-6D5BEEA58F35}</a:tableStyleId>
              </a:tblPr>
              <a:tblGrid>
                <a:gridCol w="1512167"/>
                <a:gridCol w="7992889"/>
              </a:tblGrid>
              <a:tr h="351536">
                <a:tc>
                  <a:txBody>
                    <a:bodyPr/>
                    <a:lstStyle/>
                    <a:p>
                      <a:pPr algn="l">
                        <a:lnSpc>
                          <a:spcPts val="1600"/>
                        </a:lnSpc>
                        <a:spcAft>
                          <a:spcPts val="0"/>
                        </a:spcAft>
                        <a:tabLst>
                          <a:tab pos="4517390" algn="l"/>
                        </a:tabLst>
                      </a:pPr>
                      <a:r>
                        <a:rPr lang="en-US" altLang="ja-JP" sz="2000" b="1" kern="100" dirty="0" smtClean="0">
                          <a:ln>
                            <a:solidFill>
                              <a:schemeClr val="bg1"/>
                            </a:solidFill>
                          </a:ln>
                          <a:solidFill>
                            <a:schemeClr val="bg1"/>
                          </a:solidFill>
                          <a:effectLst/>
                          <a:latin typeface="+mj-ea"/>
                          <a:ea typeface="+mj-ea"/>
                        </a:rPr>
                        <a:t>POINT</a:t>
                      </a:r>
                      <a:endParaRPr lang="ja-JP" sz="20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2000" b="0" kern="100" dirty="0">
                          <a:solidFill>
                            <a:schemeClr val="tx1"/>
                          </a:solidFill>
                          <a:effectLst/>
                          <a:latin typeface="+mj-ea"/>
                          <a:ea typeface="+mj-ea"/>
                        </a:rPr>
                        <a:t> </a:t>
                      </a:r>
                      <a:endParaRPr lang="ja-JP" sz="20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2700" cmpd="sng">
                      <a:noFill/>
                    </a:lnR>
                    <a:lnT w="317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72600">
                <a:tc gridSpan="2">
                  <a:txBody>
                    <a:bodyPr/>
                    <a:lstStyle/>
                    <a:p>
                      <a:r>
                        <a:rPr lang="ja-JP" altLang="en-US" sz="2000" b="0" kern="100" dirty="0" smtClean="0">
                          <a:solidFill>
                            <a:schemeClr val="tx1"/>
                          </a:solidFill>
                          <a:effectLst/>
                          <a:latin typeface="+mj-ea"/>
                          <a:ea typeface="+mj-ea"/>
                          <a:cs typeface="Times New Roman"/>
                        </a:rPr>
                        <a:t>施策反映値のワーニングチェックシートは</a:t>
                      </a:r>
                      <a:r>
                        <a:rPr lang="ja-JP" altLang="en-US" sz="2000" b="0" kern="100" dirty="0" smtClean="0">
                          <a:solidFill>
                            <a:srgbClr val="FF0000"/>
                          </a:solidFill>
                          <a:effectLst/>
                          <a:latin typeface="+mj-ea"/>
                          <a:ea typeface="+mj-ea"/>
                          <a:cs typeface="Times New Roman"/>
                        </a:rPr>
                        <a:t>必ずダウンロード</a:t>
                      </a:r>
                      <a:r>
                        <a:rPr lang="ja-JP" altLang="en-US" sz="2000" b="0" kern="100" dirty="0" smtClean="0">
                          <a:solidFill>
                            <a:schemeClr val="tx1"/>
                          </a:solidFill>
                          <a:effectLst/>
                          <a:latin typeface="+mj-ea"/>
                          <a:ea typeface="+mj-ea"/>
                          <a:cs typeface="Times New Roman"/>
                        </a:rPr>
                        <a:t>してください。</a:t>
                      </a:r>
                    </a:p>
                    <a:p>
                      <a:r>
                        <a:rPr lang="ja-JP" altLang="en-US" sz="2000" b="0" kern="100" dirty="0" smtClean="0">
                          <a:solidFill>
                            <a:schemeClr val="tx1"/>
                          </a:solidFill>
                          <a:effectLst/>
                          <a:latin typeface="+mj-ea"/>
                          <a:ea typeface="+mj-ea"/>
                          <a:cs typeface="Times New Roman"/>
                        </a:rPr>
                        <a:t>入力した施策反映値に異常値が無いかを確認することができます。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Tree>
    <p:extLst>
      <p:ext uri="{BB962C8B-B14F-4D97-AF65-F5344CB8AC3E}">
        <p14:creationId xmlns:p14="http://schemas.microsoft.com/office/powerpoint/2010/main" val="14902586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施策反映の経緯の記録</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W2-48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a:t>
            </a:r>
            <a:r>
              <a:rPr lang="ja-JP" altLang="en-US" dirty="0" smtClean="0"/>
              <a:t>施策反映の経緯を記録して次へ進みましょう</a:t>
            </a:r>
            <a:endParaRPr lang="en-US" altLang="ja-JP" spc="30" dirty="0" smtClean="0"/>
          </a:p>
        </p:txBody>
      </p:sp>
      <p:pic>
        <p:nvPicPr>
          <p:cNvPr id="21" name="図 20"/>
          <p:cNvPicPr>
            <a:picLocks noChangeAspect="1"/>
          </p:cNvPicPr>
          <p:nvPr/>
        </p:nvPicPr>
        <p:blipFill>
          <a:blip r:embed="rId3"/>
          <a:stretch>
            <a:fillRect/>
          </a:stretch>
        </p:blipFill>
        <p:spPr>
          <a:xfrm>
            <a:off x="633496" y="1111182"/>
            <a:ext cx="8784000" cy="5270146"/>
          </a:xfrm>
          <a:prstGeom prst="rect">
            <a:avLst/>
          </a:prstGeom>
        </p:spPr>
      </p:pic>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54</a:t>
            </a:fld>
            <a:endParaRPr kumimoji="1" lang="ja-JP" altLang="en-US" dirty="0"/>
          </a:p>
        </p:txBody>
      </p:sp>
      <p:sp>
        <p:nvSpPr>
          <p:cNvPr id="17" name="線吹き出し 1 (枠付き) 16"/>
          <p:cNvSpPr/>
          <p:nvPr/>
        </p:nvSpPr>
        <p:spPr>
          <a:xfrm>
            <a:off x="6393160" y="1939230"/>
            <a:ext cx="3240000" cy="634023"/>
          </a:xfrm>
          <a:prstGeom prst="borderCallout1">
            <a:avLst>
              <a:gd name="adj1" fmla="val 55826"/>
              <a:gd name="adj2" fmla="val -2001"/>
              <a:gd name="adj3" fmla="val -12712"/>
              <a:gd name="adj4" fmla="val -2000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要介護（支援）認定者数の施策反映後の保険料額が表示されます。</a:t>
            </a:r>
            <a:endParaRPr lang="ja-JP" altLang="ja-JP" sz="3600" dirty="0">
              <a:solidFill>
                <a:schemeClr val="tx1"/>
              </a:solidFill>
              <a:latin typeface="+mj-ea"/>
              <a:ea typeface="+mj-ea"/>
              <a:cs typeface="ＭＳ Ｐゴシック" pitchFamily="50" charset="-128"/>
            </a:endParaRPr>
          </a:p>
        </p:txBody>
      </p:sp>
      <p:sp>
        <p:nvSpPr>
          <p:cNvPr id="40" name="線吹き出し 1 (枠付き) 39"/>
          <p:cNvSpPr/>
          <p:nvPr/>
        </p:nvSpPr>
        <p:spPr>
          <a:xfrm>
            <a:off x="7049043" y="3537644"/>
            <a:ext cx="2553979" cy="900000"/>
          </a:xfrm>
          <a:prstGeom prst="borderCallout1">
            <a:avLst>
              <a:gd name="adj1" fmla="val 37637"/>
              <a:gd name="adj2" fmla="val -5426"/>
              <a:gd name="adj3" fmla="val 61096"/>
              <a:gd name="adj4" fmla="val -5166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「施設・居住系サービス利用者数の施策反映」の画面が表示されます。</a:t>
            </a:r>
            <a:endParaRPr lang="ja-JP" altLang="ja-JP" sz="3600" dirty="0">
              <a:solidFill>
                <a:schemeClr val="tx1"/>
              </a:solidFill>
              <a:latin typeface="+mj-ea"/>
              <a:ea typeface="+mj-ea"/>
              <a:cs typeface="ＭＳ Ｐゴシック" pitchFamily="50" charset="-128"/>
            </a:endParaRPr>
          </a:p>
        </p:txBody>
      </p:sp>
      <p:sp>
        <p:nvSpPr>
          <p:cNvPr id="42" name="角丸四角形 41"/>
          <p:cNvSpPr/>
          <p:nvPr/>
        </p:nvSpPr>
        <p:spPr>
          <a:xfrm>
            <a:off x="633495" y="3620253"/>
            <a:ext cx="1260000" cy="46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2144688" y="1543230"/>
            <a:ext cx="3672408" cy="39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線吹き出し 1 (枠付き) 23"/>
          <p:cNvSpPr/>
          <p:nvPr/>
        </p:nvSpPr>
        <p:spPr>
          <a:xfrm>
            <a:off x="37352" y="4639574"/>
            <a:ext cx="2683400" cy="900000"/>
          </a:xfrm>
          <a:prstGeom prst="borderCallout1">
            <a:avLst>
              <a:gd name="adj1" fmla="val -13163"/>
              <a:gd name="adj2" fmla="val 36344"/>
              <a:gd name="adj3" fmla="val -76487"/>
              <a:gd name="adj4" fmla="val 4381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「施策反映 </a:t>
            </a:r>
            <a:r>
              <a:rPr lang="ja-JP" altLang="en-US" sz="1600" dirty="0" smtClean="0">
                <a:solidFill>
                  <a:srgbClr val="000000"/>
                </a:solidFill>
                <a:latin typeface="+mj-ea"/>
                <a:cs typeface="ＭＳ Ｐゴシック" pitchFamily="50" charset="-128"/>
              </a:rPr>
              <a:t>施設</a:t>
            </a:r>
            <a:r>
              <a:rPr lang="ja-JP" altLang="en-US" sz="1600" dirty="0">
                <a:solidFill>
                  <a:srgbClr val="000000"/>
                </a:solidFill>
                <a:latin typeface="+mj-ea"/>
                <a:cs typeface="ＭＳ Ｐゴシック" pitchFamily="50" charset="-128"/>
              </a:rPr>
              <a:t>・居住系サービス利用者数</a:t>
            </a:r>
            <a:r>
              <a:rPr lang="ja-JP" altLang="en-US" sz="1600" dirty="0" smtClean="0">
                <a:solidFill>
                  <a:srgbClr val="000000"/>
                </a:solidFill>
                <a:latin typeface="+mj-ea"/>
                <a:ea typeface="+mj-ea"/>
                <a:cs typeface="ＭＳ Ｐゴシック" pitchFamily="50" charset="-128"/>
              </a:rPr>
              <a:t>」のメニューが選択されています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29231289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solidFill>
                  <a:schemeClr val="bg1">
                    <a:lumMod val="65000"/>
                  </a:schemeClr>
                </a:solidFill>
              </a:rPr>
              <a:t>１．はじめに</a:t>
            </a:r>
            <a:endParaRPr lang="en-US" altLang="ja-JP" sz="2800" dirty="0" smtClean="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t>２．将来推計機能の使い方</a:t>
            </a:r>
            <a:endParaRPr lang="en-US" altLang="ja-JP" sz="2800" dirty="0" smtClean="0"/>
          </a:p>
          <a:p>
            <a:pPr lvl="1"/>
            <a:r>
              <a:rPr lang="ja-JP" altLang="en-US" dirty="0"/>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p>
          <a:p>
            <a:pPr lvl="1"/>
            <a:r>
              <a:rPr lang="ja-JP" altLang="en-US" dirty="0"/>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t>・施設・居住系サービスの利用者数について施策反映する</a:t>
            </a:r>
            <a:endParaRPr lang="en-US" altLang="ja-JP" dirty="0" smtClean="0"/>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55</a:t>
            </a:fld>
            <a:endParaRPr kumimoji="1" lang="ja-JP" altLang="en-US" dirty="0"/>
          </a:p>
        </p:txBody>
      </p:sp>
    </p:spTree>
    <p:extLst>
      <p:ext uri="{BB962C8B-B14F-4D97-AF65-F5344CB8AC3E}">
        <p14:creationId xmlns:p14="http://schemas.microsoft.com/office/powerpoint/2010/main" val="2657409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自然体推計値の確認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W2-58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施設・居住系サービス利用者数の施策反映を</a:t>
            </a:r>
            <a:r>
              <a:rPr lang="ja-JP" altLang="en-US" dirty="0" smtClean="0"/>
              <a:t>行います。</a:t>
            </a:r>
            <a:endParaRPr lang="en-US" altLang="ja-JP" dirty="0"/>
          </a:p>
          <a:p>
            <a:pPr marL="0" lvl="1" indent="0"/>
            <a:r>
              <a:rPr lang="ja-JP" altLang="en-US" dirty="0" smtClean="0"/>
              <a:t>①自然体</a:t>
            </a:r>
            <a:r>
              <a:rPr lang="ja-JP" altLang="en-US" dirty="0"/>
              <a:t>推計値を確認してみましょう</a:t>
            </a:r>
            <a:endParaRPr lang="en-US" altLang="ja-JP" dirty="0" smtClean="0"/>
          </a:p>
        </p:txBody>
      </p:sp>
      <p:pic>
        <p:nvPicPr>
          <p:cNvPr id="20" name="図 19"/>
          <p:cNvPicPr/>
          <p:nvPr/>
        </p:nvPicPr>
        <p:blipFill>
          <a:blip r:embed="rId3"/>
          <a:stretch>
            <a:fillRect/>
          </a:stretch>
        </p:blipFill>
        <p:spPr>
          <a:xfrm>
            <a:off x="407318" y="1308602"/>
            <a:ext cx="9091365" cy="5454557"/>
          </a:xfrm>
          <a:prstGeom prst="rect">
            <a:avLst/>
          </a:prstGeom>
        </p:spPr>
      </p:pic>
      <p:sp>
        <p:nvSpPr>
          <p:cNvPr id="33" name="線吹き出し 1 (枠付き) 32"/>
          <p:cNvSpPr/>
          <p:nvPr/>
        </p:nvSpPr>
        <p:spPr>
          <a:xfrm>
            <a:off x="6393159" y="2384840"/>
            <a:ext cx="3348000" cy="634023"/>
          </a:xfrm>
          <a:prstGeom prst="borderCallout1">
            <a:avLst>
              <a:gd name="adj1" fmla="val 55826"/>
              <a:gd name="adj2" fmla="val -2001"/>
              <a:gd name="adj3" fmla="val 179584"/>
              <a:gd name="adj4" fmla="val -2830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サービス種類別に、第</a:t>
            </a:r>
            <a:r>
              <a:rPr lang="en-US" altLang="ja-JP" sz="1600" dirty="0">
                <a:solidFill>
                  <a:srgbClr val="000000"/>
                </a:solidFill>
                <a:latin typeface="+mj-ea"/>
                <a:ea typeface="+mj-ea"/>
                <a:cs typeface="ＭＳ Ｐゴシック" pitchFamily="50" charset="-128"/>
              </a:rPr>
              <a:t>7</a:t>
            </a:r>
            <a:r>
              <a:rPr lang="ja-JP" altLang="en-US" sz="1600" dirty="0">
                <a:solidFill>
                  <a:srgbClr val="000000"/>
                </a:solidFill>
                <a:latin typeface="+mj-ea"/>
                <a:ea typeface="+mj-ea"/>
                <a:cs typeface="ＭＳ Ｐゴシック" pitchFamily="50" charset="-128"/>
              </a:rPr>
              <a:t>期と平成</a:t>
            </a:r>
            <a:r>
              <a:rPr lang="en-US" altLang="ja-JP" sz="1600" dirty="0">
                <a:solidFill>
                  <a:srgbClr val="000000"/>
                </a:solidFill>
                <a:latin typeface="+mj-ea"/>
                <a:ea typeface="+mj-ea"/>
                <a:cs typeface="ＭＳ Ｐゴシック" pitchFamily="50" charset="-128"/>
              </a:rPr>
              <a:t>37</a:t>
            </a:r>
            <a:r>
              <a:rPr lang="ja-JP" altLang="en-US" sz="1600" dirty="0">
                <a:solidFill>
                  <a:srgbClr val="000000"/>
                </a:solidFill>
                <a:latin typeface="+mj-ea"/>
                <a:ea typeface="+mj-ea"/>
                <a:cs typeface="ＭＳ Ｐゴシック" pitchFamily="50" charset="-128"/>
              </a:rPr>
              <a:t>年度の自然体推計値を確認できます。</a:t>
            </a:r>
            <a:endParaRPr lang="ja-JP" altLang="ja-JP" sz="3600" dirty="0">
              <a:solidFill>
                <a:schemeClr val="tx1"/>
              </a:solidFill>
              <a:latin typeface="+mj-ea"/>
              <a:ea typeface="+mj-ea"/>
              <a:cs typeface="ＭＳ Ｐゴシック" pitchFamily="50" charset="-128"/>
            </a:endParaRPr>
          </a:p>
        </p:txBody>
      </p:sp>
      <p:sp>
        <p:nvSpPr>
          <p:cNvPr id="34" name="角丸四角形 33"/>
          <p:cNvSpPr/>
          <p:nvPr/>
        </p:nvSpPr>
        <p:spPr>
          <a:xfrm>
            <a:off x="1712640" y="3083846"/>
            <a:ext cx="7384731" cy="1260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35"/>
          <p:cNvSpPr/>
          <p:nvPr/>
        </p:nvSpPr>
        <p:spPr>
          <a:xfrm>
            <a:off x="1722563" y="4836243"/>
            <a:ext cx="6038750" cy="169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線吹き出し 1 (枠付き) 34"/>
          <p:cNvSpPr/>
          <p:nvPr/>
        </p:nvSpPr>
        <p:spPr>
          <a:xfrm>
            <a:off x="7927379" y="4557835"/>
            <a:ext cx="1908000" cy="540000"/>
          </a:xfrm>
          <a:prstGeom prst="borderCallout1">
            <a:avLst>
              <a:gd name="adj1" fmla="val 55826"/>
              <a:gd name="adj2" fmla="val -2001"/>
              <a:gd name="adj3" fmla="val 114379"/>
              <a:gd name="adj4" fmla="val -2166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第</a:t>
            </a:r>
            <a:r>
              <a:rPr lang="en-US" altLang="ja-JP" sz="1600" dirty="0">
                <a:solidFill>
                  <a:srgbClr val="000000"/>
                </a:solidFill>
                <a:latin typeface="+mj-ea"/>
                <a:ea typeface="+mj-ea"/>
                <a:cs typeface="ＭＳ Ｐゴシック" pitchFamily="50" charset="-128"/>
              </a:rPr>
              <a:t>6</a:t>
            </a:r>
            <a:r>
              <a:rPr lang="ja-JP" altLang="en-US" sz="1600" dirty="0" smtClean="0">
                <a:solidFill>
                  <a:srgbClr val="000000"/>
                </a:solidFill>
                <a:latin typeface="+mj-ea"/>
                <a:ea typeface="+mj-ea"/>
                <a:cs typeface="ＭＳ Ｐゴシック" pitchFamily="50" charset="-128"/>
              </a:rPr>
              <a:t>期以降の</a:t>
            </a:r>
            <a:r>
              <a:rPr lang="ja-JP" altLang="en-US" sz="1600" dirty="0">
                <a:solidFill>
                  <a:srgbClr val="000000"/>
                </a:solidFill>
                <a:latin typeface="+mj-ea"/>
                <a:ea typeface="+mj-ea"/>
                <a:cs typeface="ＭＳ Ｐゴシック" pitchFamily="50" charset="-128"/>
              </a:rPr>
              <a:t>推移が確認できます。</a:t>
            </a:r>
            <a:endParaRPr lang="ja-JP" altLang="ja-JP" sz="3600" dirty="0">
              <a:solidFill>
                <a:schemeClr val="tx1"/>
              </a:solidFill>
              <a:latin typeface="+mj-ea"/>
              <a:ea typeface="+mj-ea"/>
              <a:cs typeface="ＭＳ Ｐゴシック" pitchFamily="50" charset="-128"/>
            </a:endParaRPr>
          </a:p>
        </p:txBody>
      </p:sp>
      <p:sp>
        <p:nvSpPr>
          <p:cNvPr id="37" name="角丸四角形 36"/>
          <p:cNvSpPr/>
          <p:nvPr/>
        </p:nvSpPr>
        <p:spPr>
          <a:xfrm>
            <a:off x="1784648" y="2744952"/>
            <a:ext cx="1620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線吹き出し 1 (枠付き) 37"/>
          <p:cNvSpPr/>
          <p:nvPr/>
        </p:nvSpPr>
        <p:spPr>
          <a:xfrm>
            <a:off x="3589938" y="2088446"/>
            <a:ext cx="2304000" cy="782506"/>
          </a:xfrm>
          <a:prstGeom prst="borderCallout1">
            <a:avLst>
              <a:gd name="adj1" fmla="val 55826"/>
              <a:gd name="adj2" fmla="val -2001"/>
              <a:gd name="adj3" fmla="val 91706"/>
              <a:gd name="adj4" fmla="val -2047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他のサービス種類を選択したい場合はリストボックスをクリックします。</a:t>
            </a:r>
            <a:endParaRPr lang="ja-JP" altLang="ja-JP" sz="3600" dirty="0">
              <a:solidFill>
                <a:schemeClr val="tx1"/>
              </a:solidFill>
              <a:latin typeface="+mj-ea"/>
              <a:ea typeface="+mj-ea"/>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56</a:t>
            </a:fld>
            <a:endParaRPr kumimoji="1" lang="ja-JP" altLang="en-US" dirty="0"/>
          </a:p>
        </p:txBody>
      </p:sp>
    </p:spTree>
    <p:extLst>
      <p:ext uri="{BB962C8B-B14F-4D97-AF65-F5344CB8AC3E}">
        <p14:creationId xmlns:p14="http://schemas.microsoft.com/office/powerpoint/2010/main" val="14726824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524" y="1547186"/>
            <a:ext cx="8984953" cy="5291048"/>
          </a:xfrm>
          <a:prstGeom prst="rect">
            <a:avLst/>
          </a:prstGeom>
          <a:noFill/>
          <a:extLst/>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施策反映値の入力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57</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W2-59</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a:t>
            </a:r>
            <a:r>
              <a:rPr lang="ja-JP" altLang="en-US" dirty="0" smtClean="0"/>
              <a:t>施策</a:t>
            </a:r>
            <a:r>
              <a:rPr lang="ja-JP" altLang="en-US" dirty="0"/>
              <a:t>反映値を入力して</a:t>
            </a:r>
            <a:r>
              <a:rPr lang="ja-JP" altLang="en-US" dirty="0" smtClean="0"/>
              <a:t>みましょう</a:t>
            </a:r>
            <a:endParaRPr lang="en-US" altLang="ja-JP" dirty="0" smtClean="0"/>
          </a:p>
          <a:p>
            <a:pPr marL="0" lvl="1" indent="0"/>
            <a:r>
              <a:rPr lang="ja-JP" altLang="en-US" dirty="0"/>
              <a:t>自然体推計された施設・居住系サービス利用者数に対して、施策の効果として見込まれる施策反映値を入力してください。</a:t>
            </a:r>
            <a:endParaRPr lang="en-US" altLang="ja-JP" dirty="0" smtClean="0"/>
          </a:p>
        </p:txBody>
      </p:sp>
      <p:sp>
        <p:nvSpPr>
          <p:cNvPr id="21" name="角丸四角形 20"/>
          <p:cNvSpPr/>
          <p:nvPr/>
        </p:nvSpPr>
        <p:spPr>
          <a:xfrm>
            <a:off x="632520" y="2671624"/>
            <a:ext cx="8352928" cy="1385376"/>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3728864" y="1647048"/>
            <a:ext cx="2952328" cy="854332"/>
          </a:xfrm>
          <a:prstGeom prst="borderCallout1">
            <a:avLst>
              <a:gd name="adj1" fmla="val 185221"/>
              <a:gd name="adj2" fmla="val 71378"/>
              <a:gd name="adj3" fmla="val 109278"/>
              <a:gd name="adj4" fmla="val 6553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施策</a:t>
            </a:r>
            <a:r>
              <a:rPr lang="ja-JP" altLang="en-US" sz="1600" dirty="0">
                <a:solidFill>
                  <a:srgbClr val="000000"/>
                </a:solidFill>
                <a:latin typeface="+mj-ea"/>
                <a:ea typeface="+mj-ea"/>
                <a:cs typeface="ＭＳ Ｐゴシック" pitchFamily="50" charset="-128"/>
              </a:rPr>
              <a:t>反映値を「現在分・今後整備分」と「介護療養からの転換分」それぞれに入力して</a:t>
            </a:r>
            <a:r>
              <a:rPr lang="ja-JP" altLang="en-US" sz="1600" dirty="0" smtClean="0">
                <a:solidFill>
                  <a:srgbClr val="000000"/>
                </a:solidFill>
                <a:latin typeface="+mj-ea"/>
                <a:ea typeface="+mj-ea"/>
                <a:cs typeface="ＭＳ Ｐゴシック" pitchFamily="50" charset="-128"/>
              </a:rPr>
              <a:t>ください。</a:t>
            </a:r>
            <a:endParaRPr lang="ja-JP" altLang="ja-JP" sz="3600" dirty="0">
              <a:solidFill>
                <a:schemeClr val="tx1"/>
              </a:solidFill>
              <a:latin typeface="+mj-ea"/>
              <a:ea typeface="+mj-ea"/>
              <a:cs typeface="ＭＳ Ｐゴシック" pitchFamily="50" charset="-128"/>
            </a:endParaRPr>
          </a:p>
        </p:txBody>
      </p:sp>
      <p:sp>
        <p:nvSpPr>
          <p:cNvPr id="26" name="角丸四角形 25"/>
          <p:cNvSpPr/>
          <p:nvPr/>
        </p:nvSpPr>
        <p:spPr>
          <a:xfrm>
            <a:off x="9141294" y="3974483"/>
            <a:ext cx="360000" cy="28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6033120" y="4221088"/>
            <a:ext cx="2520280" cy="685131"/>
          </a:xfrm>
          <a:prstGeom prst="borderCallout1">
            <a:avLst>
              <a:gd name="adj1" fmla="val 45781"/>
              <a:gd name="adj2" fmla="val 102245"/>
              <a:gd name="adj3" fmla="val -6258"/>
              <a:gd name="adj4" fmla="val 12456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グラフエリアを非表示にして表エリアを拡大できます。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8547816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施策反映値の入力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58</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W2-59</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a:t>
            </a:r>
            <a:r>
              <a:rPr lang="ja-JP" altLang="en-US" dirty="0" smtClean="0"/>
              <a:t>施策</a:t>
            </a:r>
            <a:r>
              <a:rPr lang="ja-JP" altLang="en-US" dirty="0"/>
              <a:t>反映値を入力して</a:t>
            </a:r>
            <a:r>
              <a:rPr lang="ja-JP" altLang="en-US" dirty="0" smtClean="0"/>
              <a:t>みましょう</a:t>
            </a:r>
            <a:endParaRPr lang="en-US" altLang="ja-JP" dirty="0" smtClean="0"/>
          </a:p>
          <a:p>
            <a:pPr marL="0" lvl="1" indent="0"/>
            <a:r>
              <a:rPr lang="ja-JP" altLang="en-US" dirty="0"/>
              <a:t>自然体推計された施設・居住系サービス利用者数に対して、施策の効果として見込まれる施策反映値を入力してください。</a:t>
            </a:r>
            <a:endParaRPr lang="en-US" altLang="ja-JP" dirty="0" smtClean="0"/>
          </a:p>
        </p:txBody>
      </p:sp>
      <p:pic>
        <p:nvPicPr>
          <p:cNvPr id="13" name="図 12"/>
          <p:cNvPicPr/>
          <p:nvPr/>
        </p:nvPicPr>
        <p:blipFill rotWithShape="1">
          <a:blip r:embed="rId3" cstate="print">
            <a:extLst>
              <a:ext uri="{28A0092B-C50C-407E-A947-70E740481C1C}">
                <a14:useLocalDpi xmlns:a14="http://schemas.microsoft.com/office/drawing/2010/main" val="0"/>
              </a:ext>
            </a:extLst>
          </a:blip>
          <a:srcRect b="30669"/>
          <a:stretch/>
        </p:blipFill>
        <p:spPr bwMode="auto">
          <a:xfrm>
            <a:off x="2241105" y="1564531"/>
            <a:ext cx="6888359" cy="2946556"/>
          </a:xfrm>
          <a:prstGeom prst="rect">
            <a:avLst/>
          </a:prstGeom>
          <a:noFill/>
          <a:extLst/>
        </p:spPr>
      </p:pic>
      <p:graphicFrame>
        <p:nvGraphicFramePr>
          <p:cNvPr id="14" name="表 13"/>
          <p:cNvGraphicFramePr>
            <a:graphicFrameLocks noGrp="1"/>
          </p:cNvGraphicFramePr>
          <p:nvPr>
            <p:extLst>
              <p:ext uri="{D42A27DB-BD31-4B8C-83A1-F6EECF244321}">
                <p14:modId xmlns:p14="http://schemas.microsoft.com/office/powerpoint/2010/main" val="3871721896"/>
              </p:ext>
            </p:extLst>
          </p:nvPr>
        </p:nvGraphicFramePr>
        <p:xfrm>
          <a:off x="200472" y="4581128"/>
          <a:ext cx="9505055" cy="2160240"/>
        </p:xfrm>
        <a:graphic>
          <a:graphicData uri="http://schemas.openxmlformats.org/drawingml/2006/table">
            <a:tbl>
              <a:tblPr firstRow="1" firstCol="1" bandRow="1">
                <a:tableStyleId>{93296810-A885-4BE3-A3E7-6D5BEEA58F35}</a:tableStyleId>
              </a:tblPr>
              <a:tblGrid>
                <a:gridCol w="1512167"/>
                <a:gridCol w="7992888"/>
              </a:tblGrid>
              <a:tr h="320061">
                <a:tc>
                  <a:txBody>
                    <a:bodyPr/>
                    <a:lstStyle/>
                    <a:p>
                      <a:pPr algn="l">
                        <a:lnSpc>
                          <a:spcPts val="1600"/>
                        </a:lnSpc>
                        <a:spcAft>
                          <a:spcPts val="0"/>
                        </a:spcAft>
                        <a:tabLst>
                          <a:tab pos="4517390" algn="l"/>
                        </a:tabLst>
                      </a:pPr>
                      <a:r>
                        <a:rPr lang="en-US" altLang="ja-JP" sz="1600" b="1" kern="100" dirty="0" smtClean="0">
                          <a:ln>
                            <a:solidFill>
                              <a:schemeClr val="bg1"/>
                            </a:solidFill>
                          </a:ln>
                          <a:solidFill>
                            <a:schemeClr val="bg1"/>
                          </a:solidFill>
                          <a:effectLst/>
                          <a:latin typeface="+mj-ea"/>
                          <a:ea typeface="+mj-ea"/>
                        </a:rPr>
                        <a:t>POINT</a:t>
                      </a:r>
                      <a:endParaRPr lang="ja-JP" sz="16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tr>
              <a:tr h="1840179">
                <a:tc gridSpan="2">
                  <a:txBody>
                    <a:bodyPr/>
                    <a:lstStyle/>
                    <a:p>
                      <a:pPr marL="285750" indent="-285750">
                        <a:buFont typeface="Wingdings" panose="05000000000000000000" pitchFamily="2" charset="2"/>
                        <a:buChar char="l"/>
                      </a:pPr>
                      <a:r>
                        <a:rPr lang="ja-JP" altLang="ja-JP" sz="1600" b="0" dirty="0" smtClean="0">
                          <a:solidFill>
                            <a:schemeClr val="tx1"/>
                          </a:solidFill>
                          <a:latin typeface="+mn-ea"/>
                          <a:ea typeface="+mn-ea"/>
                        </a:rPr>
                        <a:t>施設・居住系サービスの施策反映画面では、「居宅サービス」「地域密着型サービス」「施設サービス」ごとに表示されます。画面左上のリストボックスから選択し、</a:t>
                      </a:r>
                      <a:r>
                        <a:rPr lang="ja-JP" altLang="ja-JP" sz="1600" b="1" u="sng" dirty="0" smtClean="0">
                          <a:solidFill>
                            <a:srgbClr val="FF0000"/>
                          </a:solidFill>
                          <a:latin typeface="+mn-ea"/>
                          <a:ea typeface="+mn-ea"/>
                        </a:rPr>
                        <a:t>全てのサービスを確認して施策反映値を入力してください。</a:t>
                      </a:r>
                      <a:r>
                        <a:rPr lang="ja-JP" altLang="en-US" sz="1600" b="1" kern="100" spc="-20" baseline="0" dirty="0" smtClean="0">
                          <a:solidFill>
                            <a:srgbClr val="FF0000"/>
                          </a:solidFill>
                          <a:effectLst/>
                          <a:latin typeface="+mj-ea"/>
                          <a:ea typeface="+mj-ea"/>
                          <a:cs typeface="Times New Roman"/>
                        </a:rPr>
                        <a:t>　　</a:t>
                      </a:r>
                      <a:endParaRPr lang="ja-JP" altLang="en-US" sz="1600" b="1" i="1" u="sng" kern="100" spc="-20" baseline="0" dirty="0" smtClean="0">
                        <a:solidFill>
                          <a:srgbClr val="FF0000"/>
                        </a:solidFill>
                        <a:effectLst/>
                        <a:latin typeface="+mj-ea"/>
                        <a:ea typeface="+mj-ea"/>
                        <a:cs typeface="Times New Roman"/>
                      </a:endParaRPr>
                    </a:p>
                    <a:p>
                      <a:pPr marL="285750" indent="-285750">
                        <a:buFont typeface="Wingdings" panose="05000000000000000000" pitchFamily="2" charset="2"/>
                        <a:buChar char="l"/>
                      </a:pPr>
                      <a:r>
                        <a:rPr lang="ja-JP" altLang="ja-JP" sz="1600" b="0" dirty="0" smtClean="0">
                          <a:solidFill>
                            <a:schemeClr val="tx1"/>
                          </a:solidFill>
                          <a:latin typeface="+mn-ea"/>
                          <a:ea typeface="+mn-ea"/>
                        </a:rPr>
                        <a:t>施策反映値の入力を中断したい場合は、推計データの保存を行ってください</a:t>
                      </a:r>
                      <a:r>
                        <a:rPr lang="ja-JP" altLang="en-US" sz="1600" b="0" dirty="0" smtClean="0">
                          <a:solidFill>
                            <a:schemeClr val="tx1"/>
                          </a:solidFill>
                          <a:latin typeface="+mn-ea"/>
                          <a:ea typeface="+mn-ea"/>
                        </a:rPr>
                        <a:t>。</a:t>
                      </a:r>
                      <a:endParaRPr lang="en-US" altLang="ja-JP" sz="1600" b="0" dirty="0" smtClean="0">
                        <a:solidFill>
                          <a:schemeClr val="tx1"/>
                        </a:solidFill>
                        <a:latin typeface="+mn-ea"/>
                        <a:ea typeface="+mn-ea"/>
                      </a:endParaRPr>
                    </a:p>
                    <a:p>
                      <a:pPr marL="0" indent="0">
                        <a:buFont typeface="Wingdings" panose="05000000000000000000" pitchFamily="2" charset="2"/>
                        <a:buNone/>
                      </a:pPr>
                      <a:r>
                        <a:rPr lang="ja-JP" altLang="en-US" sz="1600" b="0" dirty="0" smtClean="0">
                          <a:solidFill>
                            <a:schemeClr val="tx1"/>
                          </a:solidFill>
                          <a:latin typeface="+mn-ea"/>
                          <a:ea typeface="+mn-ea"/>
                        </a:rPr>
                        <a:t>　　⇒マニュアル</a:t>
                      </a:r>
                      <a:r>
                        <a:rPr lang="en-US" altLang="ja-JP" sz="1600" b="0" dirty="0" smtClean="0">
                          <a:solidFill>
                            <a:schemeClr val="tx1"/>
                          </a:solidFill>
                          <a:latin typeface="+mn-ea"/>
                          <a:ea typeface="+mn-ea"/>
                        </a:rPr>
                        <a:t>W2-123</a:t>
                      </a:r>
                      <a:r>
                        <a:rPr lang="ja-JP" altLang="en-US" sz="1600" b="0" dirty="0" smtClean="0">
                          <a:solidFill>
                            <a:schemeClr val="tx1"/>
                          </a:solidFill>
                          <a:latin typeface="+mn-ea"/>
                          <a:ea typeface="+mn-ea"/>
                        </a:rPr>
                        <a:t>ページを</a:t>
                      </a:r>
                      <a:r>
                        <a:rPr lang="ja-JP" altLang="ja-JP" sz="1600" b="0" dirty="0" smtClean="0">
                          <a:solidFill>
                            <a:schemeClr val="tx1"/>
                          </a:solidFill>
                          <a:latin typeface="+mn-ea"/>
                          <a:ea typeface="+mn-ea"/>
                        </a:rPr>
                        <a:t>参照。</a:t>
                      </a:r>
                    </a:p>
                    <a:p>
                      <a:pPr marL="285750" indent="-285750">
                        <a:buFont typeface="Wingdings" panose="05000000000000000000" pitchFamily="2" charset="2"/>
                        <a:buChar char="l"/>
                      </a:pPr>
                      <a:r>
                        <a:rPr lang="ja-JP" altLang="ja-JP" sz="1600" b="0" spc="-50" baseline="0" dirty="0" smtClean="0">
                          <a:solidFill>
                            <a:schemeClr val="tx1"/>
                          </a:solidFill>
                          <a:latin typeface="+mn-ea"/>
                          <a:ea typeface="+mn-ea"/>
                        </a:rPr>
                        <a:t>「自然体推計に全て戻す」ボタンをクリックすると、入力した施策反映値が全て自然体推計値に戻ります</a:t>
                      </a:r>
                      <a:r>
                        <a:rPr lang="ja-JP" altLang="en-US" sz="1600" b="0" spc="-50" baseline="0" dirty="0" smtClean="0">
                          <a:solidFill>
                            <a:schemeClr val="tx1"/>
                          </a:solidFill>
                          <a:latin typeface="+mn-ea"/>
                          <a:ea typeface="+mn-ea"/>
                        </a:rPr>
                        <a:t>。</a:t>
                      </a:r>
                      <a:endParaRPr lang="en-US" altLang="ja-JP" sz="1600" b="0" spc="-50" baseline="0" dirty="0" smtClean="0">
                        <a:solidFill>
                          <a:schemeClr val="tx1"/>
                        </a:solidFill>
                        <a:latin typeface="+mn-ea"/>
                        <a:ea typeface="+mn-ea"/>
                      </a:endParaRPr>
                    </a:p>
                    <a:p>
                      <a:pPr marL="0" indent="0">
                        <a:buFont typeface="Wingdings" panose="05000000000000000000" pitchFamily="2" charset="2"/>
                        <a:buNone/>
                      </a:pPr>
                      <a:r>
                        <a:rPr lang="ja-JP" altLang="en-US" sz="1600" b="0" spc="-50" baseline="0" dirty="0" smtClean="0">
                          <a:solidFill>
                            <a:schemeClr val="tx1"/>
                          </a:solidFill>
                          <a:latin typeface="+mn-ea"/>
                          <a:ea typeface="+mn-ea"/>
                        </a:rPr>
                        <a:t>　　⇒マニュアル</a:t>
                      </a:r>
                      <a:r>
                        <a:rPr lang="en-US" altLang="ja-JP" sz="1600" b="0" spc="-50" baseline="0" dirty="0" smtClean="0">
                          <a:solidFill>
                            <a:schemeClr val="tx1"/>
                          </a:solidFill>
                          <a:latin typeface="+mn-ea"/>
                          <a:ea typeface="+mn-ea"/>
                        </a:rPr>
                        <a:t>W2-43</a:t>
                      </a:r>
                      <a:r>
                        <a:rPr lang="ja-JP" altLang="en-US" sz="1600" b="0" spc="-50" baseline="0" dirty="0" smtClean="0">
                          <a:solidFill>
                            <a:schemeClr val="tx1"/>
                          </a:solidFill>
                          <a:latin typeface="+mn-ea"/>
                          <a:ea typeface="+mn-ea"/>
                        </a:rPr>
                        <a:t>ページを</a:t>
                      </a:r>
                      <a:r>
                        <a:rPr lang="ja-JP" altLang="ja-JP" sz="1600" b="0" spc="-50" baseline="0" dirty="0" smtClean="0">
                          <a:solidFill>
                            <a:schemeClr val="tx1"/>
                          </a:solidFill>
                          <a:latin typeface="+mn-ea"/>
                          <a:ea typeface="+mn-ea"/>
                        </a:rPr>
                        <a:t>参照</a:t>
                      </a:r>
                      <a:r>
                        <a:rPr lang="ja-JP" altLang="en-US" sz="1600" b="0" spc="-50" baseline="0" dirty="0" smtClean="0">
                          <a:solidFill>
                            <a:schemeClr val="tx1"/>
                          </a:solidFill>
                          <a:latin typeface="+mn-ea"/>
                          <a:ea typeface="+mn-ea"/>
                        </a:rPr>
                        <a:t>。</a:t>
                      </a:r>
                      <a:endParaRPr lang="en-US" altLang="ja-JP" sz="1600" b="0" spc="-50" baseline="0" dirty="0" smtClean="0">
                        <a:solidFill>
                          <a:schemeClr val="tx1"/>
                        </a:solidFill>
                        <a:latin typeface="+mn-ea"/>
                        <a:ea typeface="+mn-ea"/>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
        <p:nvSpPr>
          <p:cNvPr id="27" name="線吹き出し 1 (枠付き) 26"/>
          <p:cNvSpPr/>
          <p:nvPr/>
        </p:nvSpPr>
        <p:spPr>
          <a:xfrm>
            <a:off x="6846145" y="3908967"/>
            <a:ext cx="2952328" cy="801163"/>
          </a:xfrm>
          <a:prstGeom prst="borderCallout1">
            <a:avLst>
              <a:gd name="adj1" fmla="val 32006"/>
              <a:gd name="adj2" fmla="val -4022"/>
              <a:gd name="adj3" fmla="val -2323"/>
              <a:gd name="adj4" fmla="val -1160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施策反映値を入力（自然体推計から変更）した箇所はピンク色に表示されます。</a:t>
            </a:r>
            <a:endParaRPr lang="ja-JP" altLang="ja-JP" sz="3600" dirty="0">
              <a:solidFill>
                <a:schemeClr val="tx1"/>
              </a:solidFill>
              <a:latin typeface="+mj-ea"/>
              <a:ea typeface="+mj-ea"/>
              <a:cs typeface="ＭＳ Ｐゴシック" pitchFamily="50" charset="-128"/>
            </a:endParaRPr>
          </a:p>
        </p:txBody>
      </p:sp>
      <p:sp>
        <p:nvSpPr>
          <p:cNvPr id="26" name="角丸四角形 25"/>
          <p:cNvSpPr/>
          <p:nvPr/>
        </p:nvSpPr>
        <p:spPr>
          <a:xfrm>
            <a:off x="2360712" y="2132856"/>
            <a:ext cx="1404000" cy="21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78014" y="2813795"/>
            <a:ext cx="2124000" cy="936000"/>
          </a:xfrm>
          <a:prstGeom prst="borderCallout1">
            <a:avLst>
              <a:gd name="adj1" fmla="val -5111"/>
              <a:gd name="adj2" fmla="val 72863"/>
              <a:gd name="adj3" fmla="val -62526"/>
              <a:gd name="adj4" fmla="val 10784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リストボックスから選択し、全てのサービスを確認してください。</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4494248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グラフの確認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59</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W2-61</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③</a:t>
            </a:r>
            <a:r>
              <a:rPr lang="ja-JP" altLang="en-US" dirty="0" smtClean="0"/>
              <a:t>グラフを確認してみましょう</a:t>
            </a:r>
            <a:endParaRPr lang="en-US" altLang="ja-JP" dirty="0" smtClean="0"/>
          </a:p>
          <a:p>
            <a:pPr marL="0" lvl="1" indent="0"/>
            <a:r>
              <a:rPr lang="ja-JP" altLang="en-US" dirty="0" smtClean="0"/>
              <a:t>入力</a:t>
            </a:r>
            <a:r>
              <a:rPr lang="ja-JP" altLang="en-US" dirty="0"/>
              <a:t>した内容を確認しながら、グラフで実績値、自然体推計値及び施策反映値の推移を確認することができます</a:t>
            </a:r>
            <a:r>
              <a:rPr lang="ja-JP" altLang="en-US" dirty="0" smtClean="0"/>
              <a:t>。グラフエリア</a:t>
            </a:r>
            <a:r>
              <a:rPr lang="ja-JP" altLang="en-US" dirty="0"/>
              <a:t>のリストボックスから見たいサービスを選択して</a:t>
            </a:r>
            <a:r>
              <a:rPr lang="ja-JP" altLang="en-US" dirty="0" smtClean="0"/>
              <a:t>ください。</a:t>
            </a:r>
            <a:endParaRPr lang="en-US" altLang="ja-JP" dirty="0" smtClean="0"/>
          </a:p>
        </p:txBody>
      </p:sp>
      <p:pic>
        <p:nvPicPr>
          <p:cNvPr id="26" name="図 2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68" y="1681673"/>
            <a:ext cx="8049464" cy="4771663"/>
          </a:xfrm>
          <a:prstGeom prst="rect">
            <a:avLst/>
          </a:prstGeom>
          <a:noFill/>
          <a:ln>
            <a:noFill/>
          </a:ln>
        </p:spPr>
      </p:pic>
      <p:sp>
        <p:nvSpPr>
          <p:cNvPr id="32" name="角丸四角形 31"/>
          <p:cNvSpPr/>
          <p:nvPr/>
        </p:nvSpPr>
        <p:spPr>
          <a:xfrm>
            <a:off x="2936776" y="4274911"/>
            <a:ext cx="2700000" cy="21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6969224" y="3747894"/>
            <a:ext cx="2484000" cy="828000"/>
          </a:xfrm>
          <a:prstGeom prst="borderCallout1">
            <a:avLst>
              <a:gd name="adj1" fmla="val 72955"/>
              <a:gd name="adj2" fmla="val -55977"/>
              <a:gd name="adj3" fmla="val 49813"/>
              <a:gd name="adj4" fmla="val -195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①リストボックスからサービス名を選択してください。</a:t>
            </a:r>
            <a:endParaRPr lang="ja-JP" altLang="ja-JP" sz="3600" dirty="0">
              <a:solidFill>
                <a:schemeClr val="tx1"/>
              </a:solidFill>
              <a:latin typeface="+mj-ea"/>
              <a:ea typeface="+mj-ea"/>
              <a:cs typeface="ＭＳ Ｐゴシック" pitchFamily="50" charset="-128"/>
            </a:endParaRPr>
          </a:p>
        </p:txBody>
      </p:sp>
      <p:sp>
        <p:nvSpPr>
          <p:cNvPr id="34" name="線吹き出し 1 (枠付き) 33"/>
          <p:cNvSpPr/>
          <p:nvPr/>
        </p:nvSpPr>
        <p:spPr>
          <a:xfrm>
            <a:off x="6202371" y="6302091"/>
            <a:ext cx="2304000" cy="504000"/>
          </a:xfrm>
          <a:prstGeom prst="borderCallout1">
            <a:avLst>
              <a:gd name="adj1" fmla="val -55297"/>
              <a:gd name="adj2" fmla="val -41607"/>
              <a:gd name="adj3" fmla="val 49813"/>
              <a:gd name="adj4" fmla="val -195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②グラフが変更されます。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2396008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将来推計機能の概要</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193899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z="2000" dirty="0" smtClean="0"/>
              <a:t>将来</a:t>
            </a:r>
            <a:r>
              <a:rPr lang="ja-JP" altLang="en-US" sz="2000" dirty="0"/>
              <a:t>推計機能は、平成</a:t>
            </a:r>
            <a:r>
              <a:rPr lang="en-US" altLang="ja-JP" sz="2000" dirty="0"/>
              <a:t>27</a:t>
            </a:r>
            <a:r>
              <a:rPr lang="ja-JP" altLang="en-US" sz="2000" dirty="0"/>
              <a:t>～</a:t>
            </a:r>
            <a:r>
              <a:rPr lang="en-US" altLang="ja-JP" sz="2000" dirty="0"/>
              <a:t>29</a:t>
            </a:r>
            <a:r>
              <a:rPr lang="ja-JP" altLang="en-US" sz="2000" dirty="0"/>
              <a:t>年度の「介護保険事業状況報告」に基づき、第</a:t>
            </a:r>
            <a:r>
              <a:rPr lang="en-US" altLang="ja-JP" sz="2000" dirty="0"/>
              <a:t>7</a:t>
            </a:r>
            <a:r>
              <a:rPr lang="ja-JP" altLang="en-US" sz="2000" dirty="0"/>
              <a:t>期介護保険事業計画における保険料基準額の推計を支援します</a:t>
            </a:r>
            <a:r>
              <a:rPr lang="ja-JP" altLang="en-US" sz="2000" dirty="0" smtClean="0"/>
              <a:t>。</a:t>
            </a:r>
            <a:endParaRPr lang="en-US" altLang="ja-JP" sz="2000" dirty="0" smtClean="0"/>
          </a:p>
          <a:p>
            <a:pPr marL="0" lvl="1" indent="0"/>
            <a:endParaRPr lang="en-US" altLang="ja-JP" sz="2000" dirty="0" smtClean="0"/>
          </a:p>
          <a:p>
            <a:pPr marL="0" lvl="1" indent="0"/>
            <a:r>
              <a:rPr lang="ja-JP" altLang="en-US" sz="2000" dirty="0" smtClean="0"/>
              <a:t>（</a:t>
            </a:r>
            <a:r>
              <a:rPr lang="ja-JP" altLang="en-US" sz="2000" dirty="0"/>
              <a:t>留意事項</a:t>
            </a:r>
            <a:r>
              <a:rPr lang="ja-JP" altLang="en-US" sz="2000" dirty="0" smtClean="0"/>
              <a:t>）</a:t>
            </a:r>
            <a:endParaRPr lang="en-US" altLang="ja-JP" sz="2000" dirty="0" smtClean="0"/>
          </a:p>
          <a:p>
            <a:pPr marL="0" lvl="1" indent="0"/>
            <a:r>
              <a:rPr lang="ja-JP" altLang="en-US" sz="2000" dirty="0" smtClean="0">
                <a:solidFill>
                  <a:srgbClr val="FF0000"/>
                </a:solidFill>
              </a:rPr>
              <a:t>平成</a:t>
            </a:r>
            <a:r>
              <a:rPr lang="en-US" altLang="ja-JP" sz="2000" dirty="0">
                <a:solidFill>
                  <a:srgbClr val="FF0000"/>
                </a:solidFill>
              </a:rPr>
              <a:t>29</a:t>
            </a:r>
            <a:r>
              <a:rPr lang="ja-JP" altLang="en-US" sz="2000" dirty="0">
                <a:solidFill>
                  <a:srgbClr val="FF0000"/>
                </a:solidFill>
              </a:rPr>
              <a:t>年</a:t>
            </a:r>
            <a:r>
              <a:rPr lang="en-US" altLang="ja-JP" sz="2000" dirty="0">
                <a:solidFill>
                  <a:srgbClr val="FF0000"/>
                </a:solidFill>
              </a:rPr>
              <a:t>3</a:t>
            </a:r>
            <a:r>
              <a:rPr lang="ja-JP" altLang="en-US" sz="2000" dirty="0">
                <a:solidFill>
                  <a:srgbClr val="FF0000"/>
                </a:solidFill>
              </a:rPr>
              <a:t>月までの間に提供される将来推計機能は</a:t>
            </a:r>
            <a:r>
              <a:rPr lang="ja-JP" altLang="en-US" sz="2000" dirty="0" smtClean="0">
                <a:solidFill>
                  <a:srgbClr val="FF0000"/>
                </a:solidFill>
              </a:rPr>
              <a:t>「試行版」</a:t>
            </a:r>
            <a:r>
              <a:rPr lang="ja-JP" altLang="en-US" sz="2000" dirty="0"/>
              <a:t>と</a:t>
            </a:r>
            <a:r>
              <a:rPr lang="ja-JP" altLang="en-US" sz="2000" dirty="0" smtClean="0"/>
              <a:t>なります</a:t>
            </a:r>
            <a:endParaRPr lang="en-US" altLang="ja-JP" sz="2000" dirty="0" smtClean="0"/>
          </a:p>
          <a:p>
            <a:pPr marL="0" lvl="1" indent="0"/>
            <a:r>
              <a:rPr lang="ja-JP" altLang="en-US" sz="2000" dirty="0" smtClean="0"/>
              <a:t>（ダミーデータ</a:t>
            </a:r>
            <a:r>
              <a:rPr lang="ja-JP" altLang="en-US" sz="2000" dirty="0"/>
              <a:t>による推計のため、</a:t>
            </a:r>
            <a:r>
              <a:rPr lang="ja-JP" altLang="en-US" sz="2000" dirty="0">
                <a:solidFill>
                  <a:srgbClr val="FF0000"/>
                </a:solidFill>
              </a:rPr>
              <a:t>実際の第</a:t>
            </a:r>
            <a:r>
              <a:rPr lang="en-US" altLang="ja-JP" sz="2000" dirty="0">
                <a:solidFill>
                  <a:srgbClr val="FF0000"/>
                </a:solidFill>
              </a:rPr>
              <a:t>7</a:t>
            </a:r>
            <a:r>
              <a:rPr lang="ja-JP" altLang="en-US" sz="2000" dirty="0">
                <a:solidFill>
                  <a:srgbClr val="FF0000"/>
                </a:solidFill>
              </a:rPr>
              <a:t>期の保険料基準額は算定</a:t>
            </a:r>
            <a:r>
              <a:rPr lang="ja-JP" altLang="en-US" sz="2000" dirty="0" smtClean="0">
                <a:solidFill>
                  <a:srgbClr val="FF0000"/>
                </a:solidFill>
              </a:rPr>
              <a:t>できません</a:t>
            </a:r>
            <a:r>
              <a:rPr lang="ja-JP" altLang="en-US" sz="2000" dirty="0" smtClean="0"/>
              <a:t>）。</a:t>
            </a:r>
            <a:endParaRPr lang="en-US" altLang="ja-JP" dirty="0" smtClean="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a:t>
            </a:fld>
            <a:endParaRPr kumimoji="1" lang="ja-JP" altLang="en-US" dirty="0"/>
          </a:p>
        </p:txBody>
      </p:sp>
      <p:sp>
        <p:nvSpPr>
          <p:cNvPr id="2" name="角丸四角形 1"/>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W1-3</a:t>
            </a:r>
            <a:r>
              <a:rPr lang="ja-JP" altLang="en-US" sz="1400" dirty="0" smtClean="0"/>
              <a:t>ページ</a:t>
            </a:r>
            <a:endParaRPr lang="en-US" altLang="ja-JP" sz="1400" dirty="0" smtClean="0"/>
          </a:p>
        </p:txBody>
      </p:sp>
      <p:graphicFrame>
        <p:nvGraphicFramePr>
          <p:cNvPr id="7" name="表 6"/>
          <p:cNvGraphicFramePr>
            <a:graphicFrameLocks noGrp="1"/>
          </p:cNvGraphicFramePr>
          <p:nvPr>
            <p:extLst>
              <p:ext uri="{D42A27DB-BD31-4B8C-83A1-F6EECF244321}">
                <p14:modId xmlns:p14="http://schemas.microsoft.com/office/powerpoint/2010/main" val="2613338294"/>
              </p:ext>
            </p:extLst>
          </p:nvPr>
        </p:nvGraphicFramePr>
        <p:xfrm>
          <a:off x="200473" y="2780889"/>
          <a:ext cx="9505055" cy="3960479"/>
        </p:xfrm>
        <a:graphic>
          <a:graphicData uri="http://schemas.openxmlformats.org/drawingml/2006/table">
            <a:tbl>
              <a:tblPr firstRow="1" firstCol="1" bandRow="1">
                <a:tableStyleId>{93296810-A885-4BE3-A3E7-6D5BEEA58F35}</a:tableStyleId>
              </a:tblPr>
              <a:tblGrid>
                <a:gridCol w="2961330"/>
                <a:gridCol w="6543725"/>
              </a:tblGrid>
              <a:tr h="360039">
                <a:tc>
                  <a:txBody>
                    <a:bodyPr/>
                    <a:lstStyle/>
                    <a:p>
                      <a:pPr algn="l">
                        <a:lnSpc>
                          <a:spcPts val="1600"/>
                        </a:lnSpc>
                        <a:spcAft>
                          <a:spcPts val="0"/>
                        </a:spcAft>
                        <a:tabLst>
                          <a:tab pos="4517390" algn="l"/>
                        </a:tabLst>
                      </a:pPr>
                      <a:r>
                        <a:rPr lang="ja-JP" sz="1600" b="1" kern="100" dirty="0">
                          <a:solidFill>
                            <a:schemeClr val="bg1"/>
                          </a:solidFill>
                          <a:effectLst/>
                        </a:rPr>
                        <a:t>将来推計機能の主な特徴</a:t>
                      </a:r>
                      <a:endParaRPr lang="ja-JP" sz="1600" b="1" kern="100" dirty="0">
                        <a:solidFill>
                          <a:schemeClr val="bg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600" b="0" kern="100" dirty="0">
                          <a:solidFill>
                            <a:schemeClr val="tx1"/>
                          </a:solidFill>
                          <a:effectLst/>
                        </a:rPr>
                        <a:t> </a:t>
                      </a:r>
                      <a:endParaRPr lang="ja-JP" sz="1600" b="0" kern="100" dirty="0">
                        <a:solidFill>
                          <a:schemeClr val="tx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tr>
              <a:tr h="3600440">
                <a:tc gridSpan="2">
                  <a:txBody>
                    <a:bodyPr/>
                    <a:lstStyle/>
                    <a:p>
                      <a:pPr marL="285750" indent="-285750" algn="just">
                        <a:spcAft>
                          <a:spcPts val="0"/>
                        </a:spcAft>
                        <a:buFont typeface="Wingdings" panose="05000000000000000000" pitchFamily="2" charset="2"/>
                        <a:buChar char="l"/>
                        <a:tabLst>
                          <a:tab pos="3405505" algn="l"/>
                        </a:tabLst>
                      </a:pPr>
                      <a:r>
                        <a:rPr lang="ja-JP" sz="1600" b="0" kern="100" dirty="0" smtClean="0">
                          <a:solidFill>
                            <a:schemeClr val="tx1"/>
                          </a:solidFill>
                          <a:effectLst/>
                        </a:rPr>
                        <a:t>介護</a:t>
                      </a:r>
                      <a:r>
                        <a:rPr lang="ja-JP" sz="1600" b="0" kern="100" dirty="0">
                          <a:solidFill>
                            <a:schemeClr val="tx1"/>
                          </a:solidFill>
                          <a:effectLst/>
                        </a:rPr>
                        <a:t>サービス見込み量の推計で使用する各保険者の実績データが初めから登録されています。</a:t>
                      </a:r>
                    </a:p>
                    <a:p>
                      <a:pPr marL="400050" indent="0" algn="just">
                        <a:spcAft>
                          <a:spcPts val="0"/>
                        </a:spcAft>
                        <a:buFont typeface="Wingdings" panose="05000000000000000000" pitchFamily="2" charset="2"/>
                        <a:buNone/>
                        <a:tabLst>
                          <a:tab pos="3405505" algn="l"/>
                        </a:tabLst>
                      </a:pPr>
                      <a:r>
                        <a:rPr lang="ja-JP" sz="1600" b="0" kern="100" dirty="0" smtClean="0">
                          <a:solidFill>
                            <a:schemeClr val="tx1"/>
                          </a:solidFill>
                          <a:effectLst/>
                        </a:rPr>
                        <a:t>※「</a:t>
                      </a:r>
                      <a:r>
                        <a:rPr lang="ja-JP" altLang="en-US" sz="1600" b="0" kern="100" dirty="0" smtClean="0">
                          <a:solidFill>
                            <a:schemeClr val="tx1"/>
                          </a:solidFill>
                          <a:effectLst/>
                        </a:rPr>
                        <a:t>試行版</a:t>
                      </a:r>
                      <a:r>
                        <a:rPr lang="ja-JP" sz="1600" b="0" kern="100" dirty="0" smtClean="0">
                          <a:solidFill>
                            <a:schemeClr val="tx1"/>
                          </a:solidFill>
                          <a:effectLst/>
                        </a:rPr>
                        <a:t>」</a:t>
                      </a:r>
                      <a:r>
                        <a:rPr lang="ja-JP" sz="1600" b="0" kern="100" dirty="0">
                          <a:solidFill>
                            <a:schemeClr val="tx1"/>
                          </a:solidFill>
                          <a:effectLst/>
                        </a:rPr>
                        <a:t>では</a:t>
                      </a:r>
                      <a:r>
                        <a:rPr lang="ja-JP" sz="1600" b="0" u="sng" kern="100" dirty="0">
                          <a:solidFill>
                            <a:schemeClr val="tx1"/>
                          </a:solidFill>
                          <a:effectLst/>
                        </a:rPr>
                        <a:t>ダミーデータが登録されています。</a:t>
                      </a:r>
                      <a:endParaRPr lang="ja-JP" sz="1600" b="0" kern="100" dirty="0">
                        <a:solidFill>
                          <a:schemeClr val="tx1"/>
                        </a:solidFill>
                        <a:effectLst/>
                      </a:endParaRPr>
                    </a:p>
                    <a:p>
                      <a:pPr marL="0" indent="0" algn="just">
                        <a:spcAft>
                          <a:spcPts val="0"/>
                        </a:spcAft>
                        <a:buFont typeface="Wingdings" panose="05000000000000000000" pitchFamily="2" charset="2"/>
                        <a:buNone/>
                        <a:tabLst>
                          <a:tab pos="3405505" algn="l"/>
                        </a:tabLst>
                      </a:pPr>
                      <a:endParaRPr lang="ja-JP" sz="1600" b="0" kern="100" dirty="0">
                        <a:solidFill>
                          <a:schemeClr val="tx1"/>
                        </a:solidFill>
                        <a:effectLst/>
                      </a:endParaRPr>
                    </a:p>
                    <a:p>
                      <a:pPr marL="285750" indent="-285750" algn="just">
                        <a:spcAft>
                          <a:spcPts val="0"/>
                        </a:spcAft>
                        <a:buFont typeface="Wingdings" panose="05000000000000000000" pitchFamily="2" charset="2"/>
                        <a:buChar char="l"/>
                        <a:tabLst>
                          <a:tab pos="3405505" algn="l"/>
                        </a:tabLst>
                      </a:pPr>
                      <a:r>
                        <a:rPr lang="ja-JP" sz="1600" b="0" kern="100" dirty="0" smtClean="0">
                          <a:solidFill>
                            <a:schemeClr val="tx1"/>
                          </a:solidFill>
                          <a:effectLst/>
                        </a:rPr>
                        <a:t>データ</a:t>
                      </a:r>
                      <a:r>
                        <a:rPr lang="ja-JP" sz="1600" b="0" kern="100" dirty="0">
                          <a:solidFill>
                            <a:schemeClr val="tx1"/>
                          </a:solidFill>
                          <a:effectLst/>
                        </a:rPr>
                        <a:t>の追加入力無しに、平成</a:t>
                      </a:r>
                      <a:r>
                        <a:rPr lang="en-US" sz="1600" b="0" kern="100" dirty="0">
                          <a:solidFill>
                            <a:schemeClr val="tx1"/>
                          </a:solidFill>
                          <a:effectLst/>
                        </a:rPr>
                        <a:t>30</a:t>
                      </a:r>
                      <a:r>
                        <a:rPr lang="ja-JP" sz="1600" b="0" kern="100" dirty="0">
                          <a:solidFill>
                            <a:schemeClr val="tx1"/>
                          </a:solidFill>
                          <a:effectLst/>
                        </a:rPr>
                        <a:t>～</a:t>
                      </a:r>
                      <a:r>
                        <a:rPr lang="en-US" sz="1600" b="0" kern="100" dirty="0">
                          <a:solidFill>
                            <a:schemeClr val="tx1"/>
                          </a:solidFill>
                          <a:effectLst/>
                        </a:rPr>
                        <a:t>32</a:t>
                      </a:r>
                      <a:r>
                        <a:rPr lang="ja-JP" sz="1600" b="0" kern="100" dirty="0">
                          <a:solidFill>
                            <a:schemeClr val="tx1"/>
                          </a:solidFill>
                          <a:effectLst/>
                        </a:rPr>
                        <a:t>年度における各年度の認定者数、介護サービス見込み量や、第</a:t>
                      </a:r>
                      <a:r>
                        <a:rPr lang="en-US" sz="1600" b="0" kern="100" dirty="0">
                          <a:solidFill>
                            <a:schemeClr val="tx1"/>
                          </a:solidFill>
                          <a:effectLst/>
                        </a:rPr>
                        <a:t>7</a:t>
                      </a:r>
                      <a:r>
                        <a:rPr lang="ja-JP" sz="1600" b="0" kern="100" dirty="0">
                          <a:solidFill>
                            <a:schemeClr val="tx1"/>
                          </a:solidFill>
                          <a:effectLst/>
                        </a:rPr>
                        <a:t>期保険料基準額の「自然体推計」結果を算定することができます</a:t>
                      </a:r>
                      <a:r>
                        <a:rPr lang="ja-JP" sz="1600" b="0" kern="100" dirty="0" smtClean="0">
                          <a:solidFill>
                            <a:schemeClr val="tx1"/>
                          </a:solidFill>
                          <a:effectLst/>
                        </a:rPr>
                        <a:t>。また、自然体推計を行う際には「被保険者数」「各種介護サービス量の増減の傾き」「実績値として使用する年度」について調整することもできます。</a:t>
                      </a:r>
                    </a:p>
                    <a:p>
                      <a:pPr marL="0" indent="0" algn="just">
                        <a:spcAft>
                          <a:spcPts val="0"/>
                        </a:spcAft>
                        <a:buFont typeface="Wingdings" panose="05000000000000000000" pitchFamily="2" charset="2"/>
                        <a:buNone/>
                        <a:tabLst>
                          <a:tab pos="3405505" algn="l"/>
                        </a:tabLst>
                      </a:pPr>
                      <a:endParaRPr lang="ja-JP" sz="1600" b="0" kern="100" dirty="0" smtClean="0">
                        <a:solidFill>
                          <a:schemeClr val="tx1"/>
                        </a:solidFill>
                        <a:effectLst/>
                      </a:endParaRPr>
                    </a:p>
                    <a:p>
                      <a:pPr marL="285750" indent="-285750" algn="just">
                        <a:spcAft>
                          <a:spcPts val="0"/>
                        </a:spcAft>
                        <a:buFont typeface="Wingdings" panose="05000000000000000000" pitchFamily="2" charset="2"/>
                        <a:buChar char="l"/>
                        <a:tabLst>
                          <a:tab pos="3405505" algn="l"/>
                        </a:tabLst>
                      </a:pPr>
                      <a:r>
                        <a:rPr lang="ja-JP" sz="1600" b="0" kern="100" dirty="0" smtClean="0">
                          <a:solidFill>
                            <a:schemeClr val="tx1"/>
                          </a:solidFill>
                          <a:effectLst/>
                        </a:rPr>
                        <a:t>各保険者において検討された施策に基づき、認定者数や各種介護サービス見込み量を直接システムに入力することによって、自然体推計結果と比較しながら、施策を反映した後の保険料基準額を算定することができます。</a:t>
                      </a:r>
                    </a:p>
                    <a:p>
                      <a:pPr marL="0" indent="0" algn="just">
                        <a:spcAft>
                          <a:spcPts val="0"/>
                        </a:spcAft>
                        <a:buFont typeface="Wingdings" panose="05000000000000000000" pitchFamily="2" charset="2"/>
                        <a:buNone/>
                        <a:tabLst>
                          <a:tab pos="3405505" algn="l"/>
                        </a:tabLst>
                      </a:pPr>
                      <a:r>
                        <a:rPr lang="en-US" sz="1600" b="0" kern="100" dirty="0">
                          <a:solidFill>
                            <a:schemeClr val="tx1"/>
                          </a:solidFill>
                          <a:effectLst/>
                        </a:rPr>
                        <a:t> </a:t>
                      </a:r>
                      <a:endParaRPr lang="ja-JP" sz="1600" b="0" kern="100" dirty="0">
                        <a:solidFill>
                          <a:schemeClr val="tx1"/>
                        </a:solidFill>
                        <a:effectLst/>
                      </a:endParaRPr>
                    </a:p>
                    <a:p>
                      <a:pPr marL="285750" indent="-285750" algn="just">
                        <a:spcAft>
                          <a:spcPts val="0"/>
                        </a:spcAft>
                        <a:buFont typeface="Wingdings" panose="05000000000000000000" pitchFamily="2" charset="2"/>
                        <a:buChar char="l"/>
                        <a:tabLst>
                          <a:tab pos="3405505" algn="l"/>
                        </a:tabLst>
                      </a:pPr>
                      <a:r>
                        <a:rPr lang="ja-JP" sz="1600" b="0" kern="100" dirty="0" smtClean="0">
                          <a:solidFill>
                            <a:schemeClr val="tx1"/>
                          </a:solidFill>
                          <a:effectLst/>
                        </a:rPr>
                        <a:t>保険料基</a:t>
                      </a:r>
                      <a:r>
                        <a:rPr lang="ja-JP" sz="1600" b="0" kern="100" dirty="0">
                          <a:solidFill>
                            <a:schemeClr val="tx1"/>
                          </a:solidFill>
                          <a:effectLst/>
                        </a:rPr>
                        <a:t>準額の算定後は、各介護サービス見込み量の妥当性確認を支援する「チェックシート」や、推計結果の概要をまとめた「総括表」を</a:t>
                      </a:r>
                      <a:r>
                        <a:rPr lang="en-US" sz="1600" b="0" kern="100" dirty="0">
                          <a:solidFill>
                            <a:schemeClr val="tx1"/>
                          </a:solidFill>
                          <a:effectLst/>
                        </a:rPr>
                        <a:t>Excel</a:t>
                      </a:r>
                      <a:r>
                        <a:rPr lang="ja-JP" sz="1600" b="0" kern="100" dirty="0">
                          <a:solidFill>
                            <a:schemeClr val="tx1"/>
                          </a:solidFill>
                          <a:effectLst/>
                        </a:rPr>
                        <a:t>形式のファイルでダウンロードすることができます</a:t>
                      </a:r>
                      <a:r>
                        <a:rPr lang="ja-JP" sz="1600" b="0" kern="100" dirty="0" smtClean="0">
                          <a:solidFill>
                            <a:schemeClr val="tx1"/>
                          </a:solidFill>
                          <a:effectLst/>
                        </a:rPr>
                        <a:t>。</a:t>
                      </a:r>
                      <a:endParaRPr lang="ja-JP" sz="1600" b="0" kern="100" dirty="0">
                        <a:solidFill>
                          <a:schemeClr val="tx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Tree>
    <p:extLst>
      <p:ext uri="{BB962C8B-B14F-4D97-AF65-F5344CB8AC3E}">
        <p14:creationId xmlns:p14="http://schemas.microsoft.com/office/powerpoint/2010/main" val="7535932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参考情報の確認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60</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W2-62</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④参考情報を見てみましょう。</a:t>
            </a:r>
            <a:endParaRPr lang="en-US" altLang="ja-JP" dirty="0" smtClean="0"/>
          </a:p>
          <a:p>
            <a:pPr marL="0" lvl="1" indent="0"/>
            <a:r>
              <a:rPr lang="ja-JP" altLang="en-US" dirty="0"/>
              <a:t>「参考情報」ボタンから、関連する実行管理指標およびその他の関連データを参照できます</a:t>
            </a:r>
            <a:r>
              <a:rPr lang="ja-JP" altLang="en-US" dirty="0" smtClean="0"/>
              <a:t>。</a:t>
            </a:r>
            <a:endParaRPr lang="en-US" altLang="ja-JP" dirty="0" smtClean="0"/>
          </a:p>
        </p:txBody>
      </p:sp>
      <p:pic>
        <p:nvPicPr>
          <p:cNvPr id="25" name="図 24"/>
          <p:cNvPicPr/>
          <p:nvPr/>
        </p:nvPicPr>
        <p:blipFill rotWithShape="1">
          <a:blip r:embed="rId3" cstate="print">
            <a:extLst>
              <a:ext uri="{28A0092B-C50C-407E-A947-70E740481C1C}">
                <a14:useLocalDpi xmlns:a14="http://schemas.microsoft.com/office/drawing/2010/main" val="0"/>
              </a:ext>
            </a:extLst>
          </a:blip>
          <a:srcRect b="71064"/>
          <a:stretch/>
        </p:blipFill>
        <p:spPr bwMode="auto">
          <a:xfrm>
            <a:off x="265810" y="1383593"/>
            <a:ext cx="9374380" cy="1670974"/>
          </a:xfrm>
          <a:prstGeom prst="rect">
            <a:avLst/>
          </a:prstGeom>
          <a:noFill/>
          <a:extLst/>
        </p:spPr>
      </p:pic>
      <p:sp>
        <p:nvSpPr>
          <p:cNvPr id="27" name="角丸四角形 26"/>
          <p:cNvSpPr/>
          <p:nvPr/>
        </p:nvSpPr>
        <p:spPr>
          <a:xfrm>
            <a:off x="7725392" y="1428173"/>
            <a:ext cx="756000" cy="35882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線吹き出し 1 (枠付き) 28"/>
          <p:cNvSpPr/>
          <p:nvPr/>
        </p:nvSpPr>
        <p:spPr>
          <a:xfrm>
            <a:off x="4880992" y="1352428"/>
            <a:ext cx="2052000" cy="612000"/>
          </a:xfrm>
          <a:prstGeom prst="borderCallout1">
            <a:avLst>
              <a:gd name="adj1" fmla="val 39276"/>
              <a:gd name="adj2" fmla="val 144549"/>
              <a:gd name="adj3" fmla="val 42041"/>
              <a:gd name="adj4" fmla="val 10480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「参考情報」ボタンをクリックします</a:t>
            </a:r>
            <a:endParaRPr lang="ja-JP" altLang="ja-JP" sz="3600" dirty="0">
              <a:solidFill>
                <a:schemeClr val="tx1"/>
              </a:solidFill>
              <a:latin typeface="+mj-ea"/>
              <a:ea typeface="+mj-ea"/>
              <a:cs typeface="ＭＳ Ｐゴシック" pitchFamily="50" charset="-128"/>
            </a:endParaRPr>
          </a:p>
        </p:txBody>
      </p:sp>
      <p:pic>
        <p:nvPicPr>
          <p:cNvPr id="30" name="図 29"/>
          <p:cNvPicPr>
            <a:picLocks noChangeAspect="1"/>
          </p:cNvPicPr>
          <p:nvPr/>
        </p:nvPicPr>
        <p:blipFill rotWithShape="1">
          <a:blip r:embed="rId4" cstate="print">
            <a:extLst>
              <a:ext uri="{28A0092B-C50C-407E-A947-70E740481C1C}">
                <a14:useLocalDpi xmlns:a14="http://schemas.microsoft.com/office/drawing/2010/main" val="0"/>
              </a:ext>
            </a:extLst>
          </a:blip>
          <a:srcRect l="58041" b="73289"/>
          <a:stretch/>
        </p:blipFill>
        <p:spPr bwMode="auto">
          <a:xfrm>
            <a:off x="4317222" y="3321717"/>
            <a:ext cx="3933378" cy="1479244"/>
          </a:xfrm>
          <a:prstGeom prst="rect">
            <a:avLst/>
          </a:prstGeom>
          <a:noFill/>
          <a:ln>
            <a:noFill/>
          </a:ln>
        </p:spPr>
      </p:pic>
      <p:sp>
        <p:nvSpPr>
          <p:cNvPr id="31" name="角丸四角形 30"/>
          <p:cNvSpPr/>
          <p:nvPr/>
        </p:nvSpPr>
        <p:spPr>
          <a:xfrm>
            <a:off x="6410956" y="3664829"/>
            <a:ext cx="1839644" cy="980283"/>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線吹き出し 1 (枠付き) 31"/>
          <p:cNvSpPr/>
          <p:nvPr/>
        </p:nvSpPr>
        <p:spPr>
          <a:xfrm>
            <a:off x="3720150" y="3212976"/>
            <a:ext cx="2052000" cy="612000"/>
          </a:xfrm>
          <a:prstGeom prst="borderCallout1">
            <a:avLst>
              <a:gd name="adj1" fmla="val 98418"/>
              <a:gd name="adj2" fmla="val 136194"/>
              <a:gd name="adj3" fmla="val 42041"/>
              <a:gd name="adj4" fmla="val 10480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参照したいデータ名をクリックします。</a:t>
            </a:r>
            <a:endParaRPr lang="ja-JP" altLang="ja-JP" sz="3600" dirty="0">
              <a:solidFill>
                <a:schemeClr val="tx1"/>
              </a:solidFill>
              <a:latin typeface="+mj-ea"/>
              <a:ea typeface="+mj-ea"/>
              <a:cs typeface="ＭＳ Ｐゴシック" pitchFamily="50" charset="-128"/>
            </a:endParaRPr>
          </a:p>
        </p:txBody>
      </p:sp>
      <p:sp>
        <p:nvSpPr>
          <p:cNvPr id="43" name="下カーブ矢印 42"/>
          <p:cNvSpPr/>
          <p:nvPr/>
        </p:nvSpPr>
        <p:spPr>
          <a:xfrm rot="5841955">
            <a:off x="7890103" y="2441825"/>
            <a:ext cx="1923891" cy="746384"/>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pic>
        <p:nvPicPr>
          <p:cNvPr id="45" name="図 44"/>
          <p:cNvPicPr/>
          <p:nvPr/>
        </p:nvPicPr>
        <p:blipFill>
          <a:blip r:embed="rId5"/>
          <a:stretch>
            <a:fillRect/>
          </a:stretch>
        </p:blipFill>
        <p:spPr>
          <a:xfrm>
            <a:off x="4184030" y="4935957"/>
            <a:ext cx="3129182" cy="1877419"/>
          </a:xfrm>
          <a:prstGeom prst="rect">
            <a:avLst/>
          </a:prstGeom>
        </p:spPr>
      </p:pic>
      <p:sp>
        <p:nvSpPr>
          <p:cNvPr id="46" name="下カーブ矢印 45"/>
          <p:cNvSpPr/>
          <p:nvPr/>
        </p:nvSpPr>
        <p:spPr>
          <a:xfrm rot="7362088">
            <a:off x="7500891" y="5161971"/>
            <a:ext cx="1499414" cy="746384"/>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47" name="線吹き出し 1 (枠付き) 46"/>
          <p:cNvSpPr/>
          <p:nvPr/>
        </p:nvSpPr>
        <p:spPr>
          <a:xfrm>
            <a:off x="164888" y="4997578"/>
            <a:ext cx="3780000" cy="1343904"/>
          </a:xfrm>
          <a:prstGeom prst="borderCallout1">
            <a:avLst>
              <a:gd name="adj1" fmla="val 71485"/>
              <a:gd name="adj2" fmla="val 124904"/>
              <a:gd name="adj3" fmla="val 50546"/>
              <a:gd name="adj4" fmla="val 10027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spcBef>
                <a:spcPct val="0"/>
              </a:spcBef>
              <a:spcAft>
                <a:spcPct val="0"/>
              </a:spcAft>
            </a:pPr>
            <a:r>
              <a:rPr lang="ja-JP" altLang="en-US" sz="1600" dirty="0">
                <a:solidFill>
                  <a:srgbClr val="000000"/>
                </a:solidFill>
                <a:latin typeface="+mj-ea"/>
                <a:ea typeface="+mj-ea"/>
                <a:cs typeface="ＭＳ Ｐゴシック" pitchFamily="50" charset="-128"/>
              </a:rPr>
              <a:t>表とグラフが表示されます。</a:t>
            </a:r>
          </a:p>
          <a:p>
            <a:pPr lvl="0" fontAlgn="base">
              <a:spcBef>
                <a:spcPct val="0"/>
              </a:spcBef>
              <a:spcAft>
                <a:spcPct val="0"/>
              </a:spcAft>
            </a:pPr>
            <a:r>
              <a:rPr lang="ja-JP" altLang="en-US" sz="1600" dirty="0">
                <a:solidFill>
                  <a:srgbClr val="000000"/>
                </a:solidFill>
                <a:latin typeface="+mj-ea"/>
                <a:ea typeface="+mj-ea"/>
                <a:cs typeface="ＭＳ Ｐゴシック" pitchFamily="50" charset="-128"/>
              </a:rPr>
              <a:t>施策反映入力に戻る場合は、再度「参考情報」ボタンから「施策反映　施設・居住系サービス利用者数」を選択してください。</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25732351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344488" y="1268760"/>
            <a:ext cx="9145277" cy="5487167"/>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施策反映後の保険料額の計算</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61</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W2-64</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⑤施策反映後の保険料額を計算してみましょう</a:t>
            </a:r>
            <a:endParaRPr lang="en-US" altLang="ja-JP" dirty="0" smtClean="0"/>
          </a:p>
          <a:p>
            <a:pPr marL="0" lvl="1" indent="0"/>
            <a:r>
              <a:rPr lang="ja-JP" altLang="en-US" dirty="0"/>
              <a:t>施策反映値を入力すると、保険料額を更新して確認することができます</a:t>
            </a:r>
            <a:r>
              <a:rPr lang="ja-JP" altLang="en-US" dirty="0" smtClean="0"/>
              <a:t>。</a:t>
            </a:r>
            <a:endParaRPr lang="en-US" altLang="ja-JP" dirty="0" smtClean="0"/>
          </a:p>
        </p:txBody>
      </p:sp>
      <p:sp>
        <p:nvSpPr>
          <p:cNvPr id="21" name="角丸四角形 20"/>
          <p:cNvSpPr/>
          <p:nvPr/>
        </p:nvSpPr>
        <p:spPr>
          <a:xfrm>
            <a:off x="7437360" y="1736848"/>
            <a:ext cx="108000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線吹き出し 1 (枠付き) 23"/>
          <p:cNvSpPr/>
          <p:nvPr/>
        </p:nvSpPr>
        <p:spPr>
          <a:xfrm>
            <a:off x="4016896" y="1736848"/>
            <a:ext cx="2560172" cy="612000"/>
          </a:xfrm>
          <a:prstGeom prst="borderCallout1">
            <a:avLst>
              <a:gd name="adj1" fmla="val 39276"/>
              <a:gd name="adj2" fmla="val 144549"/>
              <a:gd name="adj3" fmla="val 42041"/>
              <a:gd name="adj4" fmla="val 10480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「保険料額の更新」ボタンをクリックします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2347357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45600" y="1267200"/>
            <a:ext cx="9144000" cy="5313118"/>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施策反映後の保険料額の計算</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62</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W2-64</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⑤施策反映後の保険料額を計算してみましょう</a:t>
            </a:r>
            <a:endParaRPr lang="en-US" altLang="ja-JP" dirty="0" smtClean="0"/>
          </a:p>
          <a:p>
            <a:pPr marL="0" lvl="1" indent="0"/>
            <a:r>
              <a:rPr lang="ja-JP" altLang="en-US" dirty="0"/>
              <a:t>施策反映値を入力すると、保険料額を更新して確認することができます</a:t>
            </a:r>
            <a:r>
              <a:rPr lang="ja-JP" altLang="en-US" dirty="0" smtClean="0"/>
              <a:t>。</a:t>
            </a:r>
            <a:endParaRPr lang="en-US" altLang="ja-JP" dirty="0" smtClean="0"/>
          </a:p>
        </p:txBody>
      </p:sp>
      <p:sp>
        <p:nvSpPr>
          <p:cNvPr id="21" name="角丸四角形 20"/>
          <p:cNvSpPr/>
          <p:nvPr/>
        </p:nvSpPr>
        <p:spPr>
          <a:xfrm>
            <a:off x="1995188" y="1772816"/>
            <a:ext cx="3821908"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線吹き出し 1 (枠付き) 23"/>
          <p:cNvSpPr/>
          <p:nvPr/>
        </p:nvSpPr>
        <p:spPr>
          <a:xfrm>
            <a:off x="6200902" y="2393955"/>
            <a:ext cx="3560542" cy="917961"/>
          </a:xfrm>
          <a:prstGeom prst="borderCallout1">
            <a:avLst>
              <a:gd name="adj1" fmla="val -44549"/>
              <a:gd name="adj2" fmla="val -39966"/>
              <a:gd name="adj3" fmla="val 36241"/>
              <a:gd name="adj4" fmla="val -281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入力</a:t>
            </a:r>
            <a:r>
              <a:rPr lang="ja-JP" altLang="en-US" sz="1600" dirty="0" smtClean="0">
                <a:solidFill>
                  <a:srgbClr val="000000"/>
                </a:solidFill>
                <a:latin typeface="+mj-ea"/>
                <a:ea typeface="+mj-ea"/>
                <a:cs typeface="ＭＳ Ｐゴシック" pitchFamily="50" charset="-128"/>
              </a:rPr>
              <a:t>された</a:t>
            </a:r>
            <a:r>
              <a:rPr lang="ja-JP" altLang="en-US" sz="1600" dirty="0">
                <a:solidFill>
                  <a:srgbClr val="000000"/>
                </a:solidFill>
                <a:latin typeface="+mj-ea"/>
                <a:ea typeface="+mj-ea"/>
                <a:cs typeface="ＭＳ Ｐゴシック" pitchFamily="50" charset="-128"/>
              </a:rPr>
              <a:t>施策</a:t>
            </a:r>
            <a:r>
              <a:rPr lang="ja-JP" altLang="en-US" sz="1600" dirty="0" smtClean="0">
                <a:solidFill>
                  <a:srgbClr val="000000"/>
                </a:solidFill>
                <a:latin typeface="+mj-ea"/>
                <a:ea typeface="+mj-ea"/>
                <a:cs typeface="ＭＳ Ｐゴシック" pitchFamily="50" charset="-128"/>
              </a:rPr>
              <a:t>反映値</a:t>
            </a:r>
            <a:r>
              <a:rPr lang="ja-JP" altLang="en-US" sz="1600" dirty="0">
                <a:solidFill>
                  <a:srgbClr val="000000"/>
                </a:solidFill>
                <a:latin typeface="+mj-ea"/>
                <a:ea typeface="+mj-ea"/>
                <a:cs typeface="ＭＳ Ｐゴシック" pitchFamily="50" charset="-128"/>
              </a:rPr>
              <a:t>を元</a:t>
            </a:r>
            <a:r>
              <a:rPr lang="ja-JP" altLang="en-US" sz="1600" dirty="0" smtClean="0">
                <a:solidFill>
                  <a:srgbClr val="000000"/>
                </a:solidFill>
                <a:latin typeface="+mj-ea"/>
                <a:ea typeface="+mj-ea"/>
                <a:cs typeface="ＭＳ Ｐゴシック" pitchFamily="50" charset="-128"/>
              </a:rPr>
              <a:t>に</a:t>
            </a:r>
            <a:r>
              <a:rPr lang="ja-JP" altLang="en-US" sz="1600" dirty="0">
                <a:solidFill>
                  <a:srgbClr val="000000"/>
                </a:solidFill>
                <a:latin typeface="+mj-ea"/>
                <a:ea typeface="+mj-ea"/>
                <a:cs typeface="ＭＳ Ｐゴシック" pitchFamily="50" charset="-128"/>
              </a:rPr>
              <a:t>算出</a:t>
            </a:r>
            <a:r>
              <a:rPr lang="ja-JP" altLang="en-US" sz="1600" dirty="0" smtClean="0">
                <a:solidFill>
                  <a:srgbClr val="000000"/>
                </a:solidFill>
                <a:latin typeface="+mj-ea"/>
                <a:ea typeface="+mj-ea"/>
                <a:cs typeface="ＭＳ Ｐゴシック" pitchFamily="50" charset="-128"/>
              </a:rPr>
              <a:t>された</a:t>
            </a:r>
            <a:r>
              <a:rPr lang="ja-JP" altLang="en-US" sz="1600" dirty="0">
                <a:solidFill>
                  <a:srgbClr val="000000"/>
                </a:solidFill>
                <a:latin typeface="+mj-ea"/>
                <a:ea typeface="+mj-ea"/>
                <a:cs typeface="ＭＳ Ｐゴシック" pitchFamily="50" charset="-128"/>
              </a:rPr>
              <a:t>保険料</a:t>
            </a:r>
            <a:r>
              <a:rPr lang="ja-JP" altLang="en-US" sz="1600" dirty="0" smtClean="0">
                <a:solidFill>
                  <a:srgbClr val="000000"/>
                </a:solidFill>
                <a:latin typeface="+mj-ea"/>
                <a:ea typeface="+mj-ea"/>
                <a:cs typeface="ＭＳ Ｐゴシック" pitchFamily="50" charset="-128"/>
              </a:rPr>
              <a:t>額</a:t>
            </a:r>
            <a:r>
              <a:rPr lang="ja-JP" altLang="en-US" sz="1600" dirty="0">
                <a:solidFill>
                  <a:srgbClr val="000000"/>
                </a:solidFill>
                <a:latin typeface="+mj-ea"/>
                <a:ea typeface="+mj-ea"/>
                <a:cs typeface="ＭＳ Ｐゴシック" pitchFamily="50" charset="-128"/>
              </a:rPr>
              <a:t>が表示</a:t>
            </a:r>
            <a:r>
              <a:rPr lang="ja-JP" altLang="en-US" sz="1600" dirty="0" smtClean="0">
                <a:solidFill>
                  <a:srgbClr val="000000"/>
                </a:solidFill>
                <a:latin typeface="+mj-ea"/>
                <a:ea typeface="+mj-ea"/>
                <a:cs typeface="ＭＳ Ｐゴシック" pitchFamily="50" charset="-128"/>
              </a:rPr>
              <a:t>されます。</a:t>
            </a:r>
            <a:endParaRPr lang="en-US" altLang="ja-JP" sz="1600" dirty="0" smtClean="0">
              <a:solidFill>
                <a:srgbClr val="000000"/>
              </a:solidFill>
              <a:latin typeface="+mj-ea"/>
              <a:ea typeface="+mj-ea"/>
              <a:cs typeface="ＭＳ Ｐゴシック" pitchFamily="50" charset="-128"/>
            </a:endParaRPr>
          </a:p>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自然体推計値</a:t>
            </a:r>
            <a:r>
              <a:rPr lang="ja-JP" altLang="en-US" sz="1600" dirty="0" smtClean="0">
                <a:solidFill>
                  <a:srgbClr val="000000"/>
                </a:solidFill>
                <a:latin typeface="+mj-ea"/>
                <a:ea typeface="+mj-ea"/>
                <a:cs typeface="ＭＳ Ｐゴシック" pitchFamily="50" charset="-128"/>
              </a:rPr>
              <a:t>との差額</a:t>
            </a:r>
            <a:r>
              <a:rPr lang="ja-JP" altLang="en-US" sz="1600" dirty="0">
                <a:solidFill>
                  <a:srgbClr val="000000"/>
                </a:solidFill>
                <a:latin typeface="+mj-ea"/>
                <a:ea typeface="+mj-ea"/>
                <a:cs typeface="ＭＳ Ｐゴシック" pitchFamily="50" charset="-128"/>
              </a:rPr>
              <a:t>も</a:t>
            </a:r>
            <a:r>
              <a:rPr lang="ja-JP" altLang="en-US" sz="1600" dirty="0" smtClean="0">
                <a:solidFill>
                  <a:srgbClr val="000000"/>
                </a:solidFill>
                <a:latin typeface="+mj-ea"/>
                <a:ea typeface="+mj-ea"/>
                <a:cs typeface="ＭＳ Ｐゴシック" pitchFamily="50" charset="-128"/>
              </a:rPr>
              <a:t>確認</a:t>
            </a:r>
            <a:r>
              <a:rPr lang="ja-JP" altLang="en-US" sz="1600" dirty="0">
                <a:solidFill>
                  <a:srgbClr val="000000"/>
                </a:solidFill>
                <a:latin typeface="+mj-ea"/>
                <a:ea typeface="+mj-ea"/>
                <a:cs typeface="ＭＳ Ｐゴシック" pitchFamily="50" charset="-128"/>
              </a:rPr>
              <a:t>できます。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5949392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a:t>
            </a:r>
            <a:r>
              <a:rPr lang="ja-JP" altLang="en-US" sz="2000" b="1" dirty="0" smtClean="0">
                <a:solidFill>
                  <a:prstClr val="white"/>
                </a:solidFill>
                <a:latin typeface="HG丸ｺﾞｼｯｸM-PRO" pitchFamily="50" charset="-128"/>
                <a:ea typeface="HG丸ｺﾞｼｯｸM-PRO" pitchFamily="50" charset="-128"/>
              </a:rPr>
              <a:t>の</a:t>
            </a:r>
            <a:r>
              <a:rPr lang="ja-JP" altLang="en-US" sz="2000" b="1" dirty="0">
                <a:solidFill>
                  <a:prstClr val="white"/>
                </a:solidFill>
                <a:latin typeface="HG丸ｺﾞｼｯｸM-PRO" pitchFamily="50" charset="-128"/>
                <a:ea typeface="HG丸ｺﾞｼｯｸM-PRO" pitchFamily="50" charset="-128"/>
              </a:rPr>
              <a:t>経緯</a:t>
            </a:r>
            <a:r>
              <a:rPr lang="ja-JP" altLang="en-US" sz="2000" b="1" dirty="0" smtClean="0">
                <a:solidFill>
                  <a:prstClr val="white"/>
                </a:solidFill>
                <a:latin typeface="HG丸ｺﾞｼｯｸM-PRO" pitchFamily="50" charset="-128"/>
                <a:ea typeface="HG丸ｺﾞｼｯｸM-PRO" pitchFamily="50" charset="-128"/>
              </a:rPr>
              <a:t>の</a:t>
            </a:r>
            <a:r>
              <a:rPr lang="ja-JP" altLang="en-US" sz="2000" b="1" dirty="0">
                <a:solidFill>
                  <a:prstClr val="white"/>
                </a:solidFill>
                <a:latin typeface="HG丸ｺﾞｼｯｸM-PRO" pitchFamily="50" charset="-128"/>
                <a:ea typeface="HG丸ｺﾞｼｯｸM-PRO" pitchFamily="50" charset="-128"/>
              </a:rPr>
              <a:t>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63</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W2-66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⑥施策</a:t>
            </a:r>
            <a:r>
              <a:rPr lang="ja-JP" altLang="en-US" dirty="0"/>
              <a:t>反映の経緯を記録して次へ進みましょう</a:t>
            </a:r>
            <a:endParaRPr lang="en-US" altLang="ja-JP" dirty="0" smtClean="0"/>
          </a:p>
          <a:p>
            <a:pPr marL="0" lvl="1" indent="0"/>
            <a:r>
              <a:rPr lang="ja-JP" altLang="en-US" dirty="0" smtClean="0"/>
              <a:t>「</a:t>
            </a:r>
            <a:r>
              <a:rPr lang="ja-JP" altLang="en-US" dirty="0"/>
              <a:t>次の施策反映へ」をクリックして「在宅サービス利用者数」の施策反映へ移ります</a:t>
            </a:r>
            <a:r>
              <a:rPr lang="ja-JP" altLang="en-US" dirty="0" smtClean="0"/>
              <a:t>。</a:t>
            </a:r>
            <a:endParaRPr lang="en-US" altLang="ja-JP" dirty="0" smtClean="0"/>
          </a:p>
        </p:txBody>
      </p:sp>
      <p:pic>
        <p:nvPicPr>
          <p:cNvPr id="25" name="図 24"/>
          <p:cNvPicPr>
            <a:picLocks noChangeAspect="1"/>
          </p:cNvPicPr>
          <p:nvPr/>
        </p:nvPicPr>
        <p:blipFill>
          <a:blip r:embed="rId3"/>
          <a:stretch>
            <a:fillRect/>
          </a:stretch>
        </p:blipFill>
        <p:spPr>
          <a:xfrm>
            <a:off x="560512" y="1620013"/>
            <a:ext cx="8535592" cy="5121355"/>
          </a:xfrm>
          <a:prstGeom prst="rect">
            <a:avLst/>
          </a:prstGeom>
        </p:spPr>
      </p:pic>
      <p:sp>
        <p:nvSpPr>
          <p:cNvPr id="26" name="角丸四角形 25"/>
          <p:cNvSpPr/>
          <p:nvPr/>
        </p:nvSpPr>
        <p:spPr>
          <a:xfrm>
            <a:off x="8121352" y="2416484"/>
            <a:ext cx="864096"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5241032" y="2578666"/>
            <a:ext cx="2088232" cy="759712"/>
          </a:xfrm>
          <a:prstGeom prst="borderCallout1">
            <a:avLst>
              <a:gd name="adj1" fmla="val 5256"/>
              <a:gd name="adj2" fmla="val 140472"/>
              <a:gd name="adj3" fmla="val 40391"/>
              <a:gd name="adj4" fmla="val 10438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「次の施策反映へ」ボタンをクリックします。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42847564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p:cNvPicPr>
            <a:picLocks noChangeAspect="1"/>
          </p:cNvPicPr>
          <p:nvPr/>
        </p:nvPicPr>
        <p:blipFill>
          <a:blip r:embed="rId3"/>
          <a:stretch>
            <a:fillRect/>
          </a:stretch>
        </p:blipFill>
        <p:spPr>
          <a:xfrm>
            <a:off x="560504" y="1620013"/>
            <a:ext cx="8535600" cy="5008735"/>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a:t>
            </a:r>
            <a:r>
              <a:rPr lang="ja-JP" altLang="en-US" sz="2000" b="1" dirty="0" smtClean="0">
                <a:solidFill>
                  <a:prstClr val="white"/>
                </a:solidFill>
                <a:latin typeface="HG丸ｺﾞｼｯｸM-PRO" pitchFamily="50" charset="-128"/>
                <a:ea typeface="HG丸ｺﾞｼｯｸM-PRO" pitchFamily="50" charset="-128"/>
              </a:rPr>
              <a:t>の</a:t>
            </a:r>
            <a:r>
              <a:rPr lang="ja-JP" altLang="en-US" sz="2000" b="1" dirty="0">
                <a:solidFill>
                  <a:prstClr val="white"/>
                </a:solidFill>
                <a:latin typeface="HG丸ｺﾞｼｯｸM-PRO" pitchFamily="50" charset="-128"/>
                <a:ea typeface="HG丸ｺﾞｼｯｸM-PRO" pitchFamily="50" charset="-128"/>
              </a:rPr>
              <a:t>経緯</a:t>
            </a:r>
            <a:r>
              <a:rPr lang="ja-JP" altLang="en-US" sz="2000" b="1" dirty="0" smtClean="0">
                <a:solidFill>
                  <a:prstClr val="white"/>
                </a:solidFill>
                <a:latin typeface="HG丸ｺﾞｼｯｸM-PRO" pitchFamily="50" charset="-128"/>
                <a:ea typeface="HG丸ｺﾞｼｯｸM-PRO" pitchFamily="50" charset="-128"/>
              </a:rPr>
              <a:t>の</a:t>
            </a:r>
            <a:r>
              <a:rPr lang="ja-JP" altLang="en-US" sz="2000" b="1" dirty="0">
                <a:solidFill>
                  <a:prstClr val="white"/>
                </a:solidFill>
                <a:latin typeface="HG丸ｺﾞｼｯｸM-PRO" pitchFamily="50" charset="-128"/>
                <a:ea typeface="HG丸ｺﾞｼｯｸM-PRO" pitchFamily="50" charset="-128"/>
              </a:rPr>
              <a:t>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64</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W2-66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⑥施策</a:t>
            </a:r>
            <a:r>
              <a:rPr lang="ja-JP" altLang="en-US" dirty="0"/>
              <a:t>反映の経緯を記録して次へ進みましょう</a:t>
            </a:r>
            <a:endParaRPr lang="en-US" altLang="ja-JP" dirty="0" smtClean="0"/>
          </a:p>
          <a:p>
            <a:pPr marL="0" lvl="1" indent="0"/>
            <a:r>
              <a:rPr lang="ja-JP" altLang="en-US" dirty="0" smtClean="0"/>
              <a:t>施策</a:t>
            </a:r>
            <a:r>
              <a:rPr lang="ja-JP" altLang="en-US" dirty="0"/>
              <a:t>反映の経緯を画面から登録</a:t>
            </a:r>
            <a:r>
              <a:rPr lang="ja-JP" altLang="en-US" dirty="0" smtClean="0"/>
              <a:t>します。</a:t>
            </a:r>
            <a:endParaRPr lang="en-US" altLang="ja-JP" dirty="0" smtClean="0"/>
          </a:p>
        </p:txBody>
      </p:sp>
      <p:sp>
        <p:nvSpPr>
          <p:cNvPr id="26" name="角丸四角形 25"/>
          <p:cNvSpPr/>
          <p:nvPr/>
        </p:nvSpPr>
        <p:spPr>
          <a:xfrm>
            <a:off x="4664968" y="5625272"/>
            <a:ext cx="1440000" cy="21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7125247" y="5516282"/>
            <a:ext cx="2664296" cy="759712"/>
          </a:xfrm>
          <a:prstGeom prst="borderCallout1">
            <a:avLst>
              <a:gd name="adj1" fmla="val 26813"/>
              <a:gd name="adj2" fmla="val -44449"/>
              <a:gd name="adj3" fmla="val 43984"/>
              <a:gd name="adj4" fmla="val -215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「保険料額を計算する」ボタンをクリックします。</a:t>
            </a:r>
            <a:endParaRPr lang="ja-JP" altLang="ja-JP" sz="3600" dirty="0">
              <a:solidFill>
                <a:schemeClr val="tx1"/>
              </a:solidFill>
              <a:latin typeface="+mj-ea"/>
              <a:ea typeface="+mj-ea"/>
              <a:cs typeface="ＭＳ Ｐゴシック" pitchFamily="50" charset="-128"/>
            </a:endParaRPr>
          </a:p>
        </p:txBody>
      </p:sp>
      <p:sp>
        <p:nvSpPr>
          <p:cNvPr id="42" name="線吹き出し 1 (枠付き) 41"/>
          <p:cNvSpPr/>
          <p:nvPr/>
        </p:nvSpPr>
        <p:spPr>
          <a:xfrm>
            <a:off x="6897216" y="3284984"/>
            <a:ext cx="2664296" cy="1219252"/>
          </a:xfrm>
          <a:prstGeom prst="borderCallout1">
            <a:avLst>
              <a:gd name="adj1" fmla="val 84299"/>
              <a:gd name="adj2" fmla="val -52645"/>
              <a:gd name="adj3" fmla="val 43984"/>
              <a:gd name="adj4" fmla="val -215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「居宅サービス」「地域密着型サービス」「施設サービス」について、それぞれ施策反映の経緯を入力してください。</a:t>
            </a:r>
            <a:endParaRPr lang="ja-JP" altLang="ja-JP" sz="3600" dirty="0">
              <a:solidFill>
                <a:schemeClr val="tx1"/>
              </a:solidFill>
              <a:latin typeface="+mj-ea"/>
              <a:ea typeface="+mj-ea"/>
              <a:cs typeface="ＭＳ Ｐゴシック" pitchFamily="50" charset="-128"/>
            </a:endParaRPr>
          </a:p>
        </p:txBody>
      </p:sp>
      <p:sp>
        <p:nvSpPr>
          <p:cNvPr id="43" name="角丸四角形 42"/>
          <p:cNvSpPr/>
          <p:nvPr/>
        </p:nvSpPr>
        <p:spPr>
          <a:xfrm>
            <a:off x="3368824" y="2780952"/>
            <a:ext cx="2952328" cy="46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線吹き出し 1 (枠付き) 43"/>
          <p:cNvSpPr/>
          <p:nvPr/>
        </p:nvSpPr>
        <p:spPr>
          <a:xfrm>
            <a:off x="86113" y="2208176"/>
            <a:ext cx="2520000" cy="648000"/>
          </a:xfrm>
          <a:prstGeom prst="borderCallout1">
            <a:avLst>
              <a:gd name="adj1" fmla="val 105856"/>
              <a:gd name="adj2" fmla="val 131764"/>
              <a:gd name="adj3" fmla="val 58356"/>
              <a:gd name="adj4" fmla="val 10131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自然体推計に用いた伸びが表示されます。</a:t>
            </a:r>
            <a:endParaRPr lang="ja-JP" altLang="ja-JP" sz="3600" dirty="0">
              <a:solidFill>
                <a:schemeClr val="tx1"/>
              </a:solidFill>
              <a:latin typeface="+mj-ea"/>
              <a:ea typeface="+mj-ea"/>
              <a:cs typeface="ＭＳ Ｐゴシック" pitchFamily="50" charset="-128"/>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836" y="3712267"/>
            <a:ext cx="2061686" cy="22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6836" y="5150331"/>
            <a:ext cx="2080260" cy="22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836" y="4436442"/>
            <a:ext cx="2067878" cy="216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99158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a:srcRect b="19703"/>
          <a:stretch/>
        </p:blipFill>
        <p:spPr>
          <a:xfrm>
            <a:off x="561600" y="1268760"/>
            <a:ext cx="8535600" cy="4112059"/>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a:t>
            </a:r>
            <a:r>
              <a:rPr lang="ja-JP" altLang="en-US" sz="2000" b="1" dirty="0" smtClean="0">
                <a:solidFill>
                  <a:prstClr val="white"/>
                </a:solidFill>
                <a:latin typeface="HG丸ｺﾞｼｯｸM-PRO" pitchFamily="50" charset="-128"/>
                <a:ea typeface="HG丸ｺﾞｼｯｸM-PRO" pitchFamily="50" charset="-128"/>
              </a:rPr>
              <a:t>の</a:t>
            </a:r>
            <a:r>
              <a:rPr lang="ja-JP" altLang="en-US" sz="2000" b="1" dirty="0">
                <a:solidFill>
                  <a:prstClr val="white"/>
                </a:solidFill>
                <a:latin typeface="HG丸ｺﾞｼｯｸM-PRO" pitchFamily="50" charset="-128"/>
                <a:ea typeface="HG丸ｺﾞｼｯｸM-PRO" pitchFamily="50" charset="-128"/>
              </a:rPr>
              <a:t>経緯</a:t>
            </a:r>
            <a:r>
              <a:rPr lang="ja-JP" altLang="en-US" sz="2000" b="1" dirty="0" smtClean="0">
                <a:solidFill>
                  <a:prstClr val="white"/>
                </a:solidFill>
                <a:latin typeface="HG丸ｺﾞｼｯｸM-PRO" pitchFamily="50" charset="-128"/>
                <a:ea typeface="HG丸ｺﾞｼｯｸM-PRO" pitchFamily="50" charset="-128"/>
              </a:rPr>
              <a:t>の</a:t>
            </a:r>
            <a:r>
              <a:rPr lang="ja-JP" altLang="en-US" sz="2000" b="1" dirty="0">
                <a:solidFill>
                  <a:prstClr val="white"/>
                </a:solidFill>
                <a:latin typeface="HG丸ｺﾞｼｯｸM-PRO" pitchFamily="50" charset="-128"/>
                <a:ea typeface="HG丸ｺﾞｼｯｸM-PRO" pitchFamily="50" charset="-128"/>
              </a:rPr>
              <a:t>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65</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W2-66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⑥施策</a:t>
            </a:r>
            <a:r>
              <a:rPr lang="ja-JP" altLang="en-US" dirty="0"/>
              <a:t>反映の経緯を記録して次へ</a:t>
            </a:r>
            <a:r>
              <a:rPr lang="ja-JP" altLang="en-US" dirty="0" smtClean="0"/>
              <a:t>進みましょう</a:t>
            </a:r>
            <a:endParaRPr lang="en-US" altLang="ja-JP" dirty="0" smtClean="0"/>
          </a:p>
        </p:txBody>
      </p:sp>
      <p:sp>
        <p:nvSpPr>
          <p:cNvPr id="26" name="角丸四角形 25"/>
          <p:cNvSpPr/>
          <p:nvPr/>
        </p:nvSpPr>
        <p:spPr>
          <a:xfrm>
            <a:off x="4880896" y="4301895"/>
            <a:ext cx="972000" cy="21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6591578" y="4173586"/>
            <a:ext cx="2044132" cy="759712"/>
          </a:xfrm>
          <a:prstGeom prst="borderCallout1">
            <a:avLst>
              <a:gd name="adj1" fmla="val 26813"/>
              <a:gd name="adj2" fmla="val -44449"/>
              <a:gd name="adj3" fmla="val 43984"/>
              <a:gd name="adj4" fmla="val -215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「次へ進む」ボタンをクリックします。</a:t>
            </a:r>
            <a:endParaRPr lang="ja-JP" altLang="ja-JP" sz="3600" dirty="0">
              <a:solidFill>
                <a:schemeClr val="tx1"/>
              </a:solidFill>
              <a:latin typeface="+mj-ea"/>
              <a:ea typeface="+mj-ea"/>
              <a:cs typeface="ＭＳ Ｐゴシック" pitchFamily="50" charset="-128"/>
            </a:endParaRPr>
          </a:p>
        </p:txBody>
      </p:sp>
      <p:sp>
        <p:nvSpPr>
          <p:cNvPr id="43" name="角丸四角形 42"/>
          <p:cNvSpPr/>
          <p:nvPr/>
        </p:nvSpPr>
        <p:spPr>
          <a:xfrm>
            <a:off x="4016896" y="3689855"/>
            <a:ext cx="1584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線吹き出し 1 (枠付き) 43"/>
          <p:cNvSpPr/>
          <p:nvPr/>
        </p:nvSpPr>
        <p:spPr>
          <a:xfrm>
            <a:off x="704528" y="3158001"/>
            <a:ext cx="2520000" cy="648000"/>
          </a:xfrm>
          <a:prstGeom prst="borderCallout1">
            <a:avLst>
              <a:gd name="adj1" fmla="val 101644"/>
              <a:gd name="adj2" fmla="val 135013"/>
              <a:gd name="adj3" fmla="val 58356"/>
              <a:gd name="adj4" fmla="val 10131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チェック結果をダウンロードしてください。</a:t>
            </a:r>
            <a:endParaRPr lang="ja-JP" altLang="ja-JP" sz="3600" dirty="0">
              <a:solidFill>
                <a:schemeClr val="tx1"/>
              </a:solidFill>
              <a:latin typeface="+mj-ea"/>
              <a:ea typeface="+mj-ea"/>
              <a:cs typeface="ＭＳ Ｐゴシック"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2785594077"/>
              </p:ext>
            </p:extLst>
          </p:nvPr>
        </p:nvGraphicFramePr>
        <p:xfrm>
          <a:off x="200472" y="5517232"/>
          <a:ext cx="9505056" cy="1224136"/>
        </p:xfrm>
        <a:graphic>
          <a:graphicData uri="http://schemas.openxmlformats.org/drawingml/2006/table">
            <a:tbl>
              <a:tblPr firstRow="1" firstCol="1" bandRow="1">
                <a:tableStyleId>{93296810-A885-4BE3-A3E7-6D5BEEA58F35}</a:tableStyleId>
              </a:tblPr>
              <a:tblGrid>
                <a:gridCol w="1512167"/>
                <a:gridCol w="7992889"/>
              </a:tblGrid>
              <a:tr h="351536">
                <a:tc>
                  <a:txBody>
                    <a:bodyPr/>
                    <a:lstStyle/>
                    <a:p>
                      <a:pPr algn="l">
                        <a:lnSpc>
                          <a:spcPts val="1600"/>
                        </a:lnSpc>
                        <a:spcAft>
                          <a:spcPts val="0"/>
                        </a:spcAft>
                        <a:tabLst>
                          <a:tab pos="4517390" algn="l"/>
                        </a:tabLst>
                      </a:pPr>
                      <a:r>
                        <a:rPr lang="en-US" altLang="ja-JP" sz="2000" b="1" kern="100" dirty="0" smtClean="0">
                          <a:ln>
                            <a:solidFill>
                              <a:schemeClr val="bg1"/>
                            </a:solidFill>
                          </a:ln>
                          <a:solidFill>
                            <a:schemeClr val="bg1"/>
                          </a:solidFill>
                          <a:effectLst/>
                          <a:latin typeface="+mj-ea"/>
                          <a:ea typeface="+mj-ea"/>
                        </a:rPr>
                        <a:t>POINT</a:t>
                      </a:r>
                      <a:endParaRPr lang="ja-JP" sz="20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2000" b="0" kern="100" dirty="0">
                          <a:solidFill>
                            <a:schemeClr val="tx1"/>
                          </a:solidFill>
                          <a:effectLst/>
                          <a:latin typeface="+mj-ea"/>
                          <a:ea typeface="+mj-ea"/>
                        </a:rPr>
                        <a:t> </a:t>
                      </a:r>
                      <a:endParaRPr lang="ja-JP" sz="20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2700" cmpd="sng">
                      <a:noFill/>
                    </a:lnR>
                    <a:lnT w="317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72600">
                <a:tc gridSpan="2">
                  <a:txBody>
                    <a:bodyPr/>
                    <a:lstStyle/>
                    <a:p>
                      <a:r>
                        <a:rPr lang="ja-JP" altLang="en-US" sz="2000" b="0" kern="100" dirty="0" smtClean="0">
                          <a:solidFill>
                            <a:schemeClr val="tx1"/>
                          </a:solidFill>
                          <a:effectLst/>
                          <a:latin typeface="+mj-ea"/>
                          <a:ea typeface="+mj-ea"/>
                          <a:cs typeface="Times New Roman"/>
                        </a:rPr>
                        <a:t>施策反映値のワーニングチェックシートは</a:t>
                      </a:r>
                      <a:r>
                        <a:rPr lang="ja-JP" altLang="en-US" sz="2000" b="0" kern="100" dirty="0" smtClean="0">
                          <a:solidFill>
                            <a:srgbClr val="FF0000"/>
                          </a:solidFill>
                          <a:effectLst/>
                          <a:latin typeface="+mj-ea"/>
                          <a:ea typeface="+mj-ea"/>
                          <a:cs typeface="Times New Roman"/>
                        </a:rPr>
                        <a:t>必ずダウンロード</a:t>
                      </a:r>
                      <a:r>
                        <a:rPr lang="ja-JP" altLang="en-US" sz="2000" b="0" kern="100" dirty="0" smtClean="0">
                          <a:solidFill>
                            <a:schemeClr val="tx1"/>
                          </a:solidFill>
                          <a:effectLst/>
                          <a:latin typeface="+mj-ea"/>
                          <a:ea typeface="+mj-ea"/>
                          <a:cs typeface="Times New Roman"/>
                        </a:rPr>
                        <a:t>してください。</a:t>
                      </a:r>
                    </a:p>
                    <a:p>
                      <a:r>
                        <a:rPr lang="ja-JP" altLang="en-US" sz="2000" b="0" kern="100" dirty="0" smtClean="0">
                          <a:solidFill>
                            <a:schemeClr val="tx1"/>
                          </a:solidFill>
                          <a:effectLst/>
                          <a:latin typeface="+mj-ea"/>
                          <a:ea typeface="+mj-ea"/>
                          <a:cs typeface="Times New Roman"/>
                        </a:rPr>
                        <a:t>入力した施策反映値に異常値が無いかを確認することができます。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Tree>
    <p:extLst>
      <p:ext uri="{BB962C8B-B14F-4D97-AF65-F5344CB8AC3E}">
        <p14:creationId xmlns:p14="http://schemas.microsoft.com/office/powerpoint/2010/main" val="33965134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561600" y="1268760"/>
            <a:ext cx="8535600" cy="5121113"/>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a:t>
            </a:r>
            <a:r>
              <a:rPr lang="ja-JP" altLang="en-US" sz="2000" b="1" dirty="0" smtClean="0">
                <a:solidFill>
                  <a:prstClr val="white"/>
                </a:solidFill>
                <a:latin typeface="HG丸ｺﾞｼｯｸM-PRO" pitchFamily="50" charset="-128"/>
                <a:ea typeface="HG丸ｺﾞｼｯｸM-PRO" pitchFamily="50" charset="-128"/>
              </a:rPr>
              <a:t>の</a:t>
            </a:r>
            <a:r>
              <a:rPr lang="ja-JP" altLang="en-US" sz="2000" b="1" dirty="0">
                <a:solidFill>
                  <a:prstClr val="white"/>
                </a:solidFill>
                <a:latin typeface="HG丸ｺﾞｼｯｸM-PRO" pitchFamily="50" charset="-128"/>
                <a:ea typeface="HG丸ｺﾞｼｯｸM-PRO" pitchFamily="50" charset="-128"/>
              </a:rPr>
              <a:t>経緯</a:t>
            </a:r>
            <a:r>
              <a:rPr lang="ja-JP" altLang="en-US" sz="2000" b="1" dirty="0" smtClean="0">
                <a:solidFill>
                  <a:prstClr val="white"/>
                </a:solidFill>
                <a:latin typeface="HG丸ｺﾞｼｯｸM-PRO" pitchFamily="50" charset="-128"/>
                <a:ea typeface="HG丸ｺﾞｼｯｸM-PRO" pitchFamily="50" charset="-128"/>
              </a:rPr>
              <a:t>の</a:t>
            </a:r>
            <a:r>
              <a:rPr lang="ja-JP" altLang="en-US" sz="2000" b="1" dirty="0">
                <a:solidFill>
                  <a:prstClr val="white"/>
                </a:solidFill>
                <a:latin typeface="HG丸ｺﾞｼｯｸM-PRO" pitchFamily="50" charset="-128"/>
                <a:ea typeface="HG丸ｺﾞｼｯｸM-PRO" pitchFamily="50" charset="-128"/>
              </a:rPr>
              <a:t>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66</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W2-66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⑥施策</a:t>
            </a:r>
            <a:r>
              <a:rPr lang="ja-JP" altLang="en-US" dirty="0"/>
              <a:t>反映の経緯を記録して次へ</a:t>
            </a:r>
            <a:r>
              <a:rPr lang="ja-JP" altLang="en-US" dirty="0" smtClean="0"/>
              <a:t>進みましょう</a:t>
            </a:r>
            <a:endParaRPr lang="en-US" altLang="ja-JP" dirty="0" smtClean="0"/>
          </a:p>
        </p:txBody>
      </p:sp>
      <p:sp>
        <p:nvSpPr>
          <p:cNvPr id="26" name="角丸四角形 25"/>
          <p:cNvSpPr/>
          <p:nvPr/>
        </p:nvSpPr>
        <p:spPr>
          <a:xfrm>
            <a:off x="561600" y="4218076"/>
            <a:ext cx="1223048" cy="443859"/>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7535689" y="3949697"/>
            <a:ext cx="2304000" cy="920397"/>
          </a:xfrm>
          <a:prstGeom prst="borderCallout1">
            <a:avLst>
              <a:gd name="adj1" fmla="val 43124"/>
              <a:gd name="adj2" fmla="val -55704"/>
              <a:gd name="adj3" fmla="val 43984"/>
              <a:gd name="adj4" fmla="val -215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「在宅サービスの利用者数の施策反映」の画面が表示されます。</a:t>
            </a:r>
            <a:endParaRPr lang="ja-JP" altLang="ja-JP" sz="3600" dirty="0">
              <a:solidFill>
                <a:schemeClr val="tx1"/>
              </a:solidFill>
              <a:latin typeface="+mj-ea"/>
              <a:ea typeface="+mj-ea"/>
              <a:cs typeface="ＭＳ Ｐゴシック" pitchFamily="50" charset="-128"/>
            </a:endParaRPr>
          </a:p>
        </p:txBody>
      </p:sp>
      <p:sp>
        <p:nvSpPr>
          <p:cNvPr id="43" name="角丸四角形 42"/>
          <p:cNvSpPr/>
          <p:nvPr/>
        </p:nvSpPr>
        <p:spPr>
          <a:xfrm>
            <a:off x="2072680" y="1709608"/>
            <a:ext cx="3528000" cy="36004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線吹き出し 1 (枠付き) 43"/>
          <p:cNvSpPr/>
          <p:nvPr/>
        </p:nvSpPr>
        <p:spPr>
          <a:xfrm>
            <a:off x="5852896" y="2357680"/>
            <a:ext cx="3590673" cy="648000"/>
          </a:xfrm>
          <a:prstGeom prst="borderCallout1">
            <a:avLst>
              <a:gd name="adj1" fmla="val 32141"/>
              <a:gd name="adj2" fmla="val -2959"/>
              <a:gd name="adj3" fmla="val -61694"/>
              <a:gd name="adj4" fmla="val -3589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施設・居住系サービス利用者数の施策反映後の保険料額が表示されます。</a:t>
            </a:r>
            <a:endParaRPr lang="ja-JP" altLang="ja-JP" sz="3600" dirty="0">
              <a:solidFill>
                <a:schemeClr val="tx1"/>
              </a:solidFill>
              <a:latin typeface="+mj-ea"/>
              <a:ea typeface="+mj-ea"/>
              <a:cs typeface="ＭＳ Ｐゴシック" pitchFamily="50" charset="-128"/>
            </a:endParaRPr>
          </a:p>
        </p:txBody>
      </p:sp>
      <p:sp>
        <p:nvSpPr>
          <p:cNvPr id="18" name="線吹き出し 1 (枠付き) 17"/>
          <p:cNvSpPr/>
          <p:nvPr/>
        </p:nvSpPr>
        <p:spPr>
          <a:xfrm>
            <a:off x="78014" y="5310008"/>
            <a:ext cx="2160000" cy="828000"/>
          </a:xfrm>
          <a:prstGeom prst="borderCallout1">
            <a:avLst>
              <a:gd name="adj1" fmla="val -87090"/>
              <a:gd name="adj2" fmla="val 37177"/>
              <a:gd name="adj3" fmla="val -12057"/>
              <a:gd name="adj4" fmla="val 27539"/>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fontAlgn="base">
              <a:lnSpc>
                <a:spcPct val="96000"/>
              </a:lnSpc>
              <a:spcBef>
                <a:spcPct val="0"/>
              </a:spcBef>
              <a:spcAft>
                <a:spcPct val="0"/>
              </a:spcAft>
            </a:pPr>
            <a:r>
              <a:rPr lang="ja-JP" altLang="en-US" sz="1600" dirty="0" smtClean="0">
                <a:solidFill>
                  <a:srgbClr val="000000"/>
                </a:solidFill>
                <a:latin typeface="+mj-ea"/>
                <a:ea typeface="+mj-ea"/>
                <a:cs typeface="ＭＳ Ｐゴシック" pitchFamily="50" charset="-128"/>
              </a:rPr>
              <a:t>「施策反映 在宅サービス利用者数」メニューが選択されます。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27388954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solidFill>
                  <a:schemeClr val="bg1">
                    <a:lumMod val="65000"/>
                  </a:schemeClr>
                </a:solidFill>
              </a:rPr>
              <a:t>１．はじめに</a:t>
            </a:r>
            <a:endParaRPr lang="en-US" altLang="ja-JP" sz="2800" dirty="0" smtClean="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t>２．将来推計機能の使い方</a:t>
            </a:r>
            <a:endParaRPr lang="en-US" altLang="ja-JP" sz="2800" dirty="0" smtClean="0"/>
          </a:p>
          <a:p>
            <a:pPr lvl="1"/>
            <a:r>
              <a:rPr lang="ja-JP" altLang="en-US" dirty="0"/>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p>
          <a:p>
            <a:pPr lvl="1"/>
            <a:r>
              <a:rPr lang="ja-JP" altLang="en-US" dirty="0"/>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t>・在宅サービス利用者数について施策反映する</a:t>
            </a:r>
            <a:endParaRPr lang="en-US" altLang="ja-JP" dirty="0" smtClean="0"/>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67</a:t>
            </a:fld>
            <a:endParaRPr kumimoji="1" lang="ja-JP" altLang="en-US" dirty="0"/>
          </a:p>
        </p:txBody>
      </p:sp>
    </p:spTree>
    <p:extLst>
      <p:ext uri="{BB962C8B-B14F-4D97-AF65-F5344CB8AC3E}">
        <p14:creationId xmlns:p14="http://schemas.microsoft.com/office/powerpoint/2010/main" val="37107331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200211" y="1326209"/>
            <a:ext cx="9145277" cy="5487167"/>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自然体推計値の確認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68</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W2-78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在宅サービス利用者数の施策反映を</a:t>
            </a:r>
            <a:r>
              <a:rPr lang="ja-JP" altLang="en-US" dirty="0" smtClean="0"/>
              <a:t>行います。</a:t>
            </a:r>
            <a:endParaRPr lang="en-US" altLang="ja-JP" dirty="0"/>
          </a:p>
          <a:p>
            <a:pPr marL="0" lvl="1" indent="0"/>
            <a:r>
              <a:rPr lang="ja-JP" altLang="en-US" dirty="0" smtClean="0"/>
              <a:t>①自然体</a:t>
            </a:r>
            <a:r>
              <a:rPr lang="ja-JP" altLang="en-US" dirty="0"/>
              <a:t>推計値を確認してみましょう</a:t>
            </a:r>
            <a:endParaRPr lang="en-US" altLang="ja-JP" dirty="0" smtClean="0"/>
          </a:p>
        </p:txBody>
      </p:sp>
      <p:sp>
        <p:nvSpPr>
          <p:cNvPr id="21" name="角丸四角形 20"/>
          <p:cNvSpPr/>
          <p:nvPr/>
        </p:nvSpPr>
        <p:spPr>
          <a:xfrm>
            <a:off x="1568689" y="2708920"/>
            <a:ext cx="1764000" cy="25202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7508472" y="3375947"/>
            <a:ext cx="2304000" cy="1212629"/>
          </a:xfrm>
          <a:prstGeom prst="borderCallout1">
            <a:avLst>
              <a:gd name="adj1" fmla="val 51643"/>
              <a:gd name="adj2" fmla="val -5696"/>
              <a:gd name="adj3" fmla="val 106020"/>
              <a:gd name="adj4" fmla="val -6668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在宅サービスの施策反映では</a:t>
            </a:r>
            <a:r>
              <a:rPr lang="ja-JP" altLang="en-US" sz="1600" dirty="0" smtClean="0">
                <a:solidFill>
                  <a:srgbClr val="000000"/>
                </a:solidFill>
                <a:latin typeface="+mj-ea"/>
                <a:ea typeface="+mj-ea"/>
                <a:cs typeface="ＭＳ Ｐゴシック" pitchFamily="50" charset="-128"/>
              </a:rPr>
              <a:t>、「</a:t>
            </a:r>
            <a:r>
              <a:rPr lang="ja-JP" altLang="en-US" sz="1600" dirty="0">
                <a:solidFill>
                  <a:srgbClr val="000000"/>
                </a:solidFill>
                <a:latin typeface="+mj-ea"/>
                <a:ea typeface="+mj-ea"/>
                <a:cs typeface="ＭＳ Ｐゴシック" pitchFamily="50" charset="-128"/>
              </a:rPr>
              <a:t>利用率」が上段に、「利用者数」が下段に表示されています。</a:t>
            </a:r>
            <a:endParaRPr lang="ja-JP" altLang="ja-JP" sz="3600" dirty="0">
              <a:solidFill>
                <a:schemeClr val="tx1"/>
              </a:solidFill>
              <a:latin typeface="+mj-ea"/>
              <a:ea typeface="+mj-ea"/>
              <a:cs typeface="ＭＳ Ｐゴシック" pitchFamily="50" charset="-128"/>
            </a:endParaRPr>
          </a:p>
        </p:txBody>
      </p:sp>
      <p:sp>
        <p:nvSpPr>
          <p:cNvPr id="26" name="線吹き出し 1 (枠付き) 25"/>
          <p:cNvSpPr/>
          <p:nvPr/>
        </p:nvSpPr>
        <p:spPr>
          <a:xfrm>
            <a:off x="3800872" y="1936739"/>
            <a:ext cx="3590673" cy="648000"/>
          </a:xfrm>
          <a:prstGeom prst="borderCallout1">
            <a:avLst>
              <a:gd name="adj1" fmla="val 51605"/>
              <a:gd name="adj2" fmla="val -2081"/>
              <a:gd name="adj3" fmla="val 132942"/>
              <a:gd name="adj4" fmla="val -2799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他のサービスを選択したい場合はリストボックスをクリックします。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1050347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施策反映値の入力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69</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W2-79</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latin typeface="+mj-ea"/>
                <a:ea typeface="+mj-ea"/>
              </a:rPr>
              <a:t>②施策反映値を入力してみましょう</a:t>
            </a:r>
            <a:endParaRPr lang="en-US" altLang="ja-JP" dirty="0" smtClean="0">
              <a:latin typeface="+mj-ea"/>
              <a:ea typeface="+mj-ea"/>
            </a:endParaRPr>
          </a:p>
          <a:p>
            <a:pPr marL="0" lvl="1" indent="0"/>
            <a:r>
              <a:rPr lang="ja-JP" altLang="en-US" dirty="0" smtClean="0">
                <a:latin typeface="+mj-ea"/>
                <a:ea typeface="+mj-ea"/>
              </a:rPr>
              <a:t>施策の効果として見込まれる施策反映値を入力してください。</a:t>
            </a:r>
            <a:r>
              <a:rPr lang="ja-JP" altLang="en-US" dirty="0" smtClean="0">
                <a:solidFill>
                  <a:srgbClr val="FF0000"/>
                </a:solidFill>
                <a:latin typeface="+mj-ea"/>
                <a:ea typeface="+mj-ea"/>
              </a:rPr>
              <a:t>「利用率」に対して施策反映値を入力して利用者数を算出する方法</a:t>
            </a:r>
            <a:r>
              <a:rPr lang="ja-JP" altLang="en-US" dirty="0" smtClean="0">
                <a:latin typeface="+mj-ea"/>
                <a:ea typeface="+mj-ea"/>
              </a:rPr>
              <a:t>と、</a:t>
            </a:r>
            <a:r>
              <a:rPr lang="ja-JP" altLang="en-US" dirty="0" smtClean="0">
                <a:solidFill>
                  <a:srgbClr val="FF0000"/>
                </a:solidFill>
                <a:latin typeface="+mj-ea"/>
                <a:ea typeface="+mj-ea"/>
              </a:rPr>
              <a:t>「利用者数」に対して直接施策反映値を入力する方法</a:t>
            </a:r>
            <a:r>
              <a:rPr lang="ja-JP" altLang="en-US" dirty="0" smtClean="0">
                <a:latin typeface="+mj-ea"/>
                <a:ea typeface="+mj-ea"/>
              </a:rPr>
              <a:t>があります。</a:t>
            </a:r>
            <a:endParaRPr lang="ja-JP" altLang="en-US" dirty="0">
              <a:latin typeface="+mj-ea"/>
              <a:ea typeface="+mj-ea"/>
            </a:endParaRPr>
          </a:p>
        </p:txBody>
      </p:sp>
      <p:sp>
        <p:nvSpPr>
          <p:cNvPr id="24" name="下矢印 34161"/>
          <p:cNvSpPr>
            <a:spLocks/>
          </p:cNvSpPr>
          <p:nvPr/>
        </p:nvSpPr>
        <p:spPr bwMode="auto">
          <a:xfrm>
            <a:off x="4482783" y="4005064"/>
            <a:ext cx="450995" cy="375829"/>
          </a:xfrm>
          <a:prstGeom prst="downArrow">
            <a:avLst>
              <a:gd name="adj1" fmla="val 50000"/>
              <a:gd name="adj2" fmla="val 50131"/>
            </a:avLst>
          </a:prstGeom>
          <a:solidFill>
            <a:srgbClr val="7F7F7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pic>
        <p:nvPicPr>
          <p:cNvPr id="25" name="図 24"/>
          <p:cNvPicPr/>
          <p:nvPr/>
        </p:nvPicPr>
        <p:blipFill rotWithShape="1">
          <a:blip r:embed="rId3" cstate="print">
            <a:extLst>
              <a:ext uri="{28A0092B-C50C-407E-A947-70E740481C1C}">
                <a14:useLocalDpi xmlns:a14="http://schemas.microsoft.com/office/drawing/2010/main" val="0"/>
              </a:ext>
            </a:extLst>
          </a:blip>
          <a:srcRect b="3611"/>
          <a:stretch/>
        </p:blipFill>
        <p:spPr bwMode="auto">
          <a:xfrm>
            <a:off x="2116307" y="1602089"/>
            <a:ext cx="4996933" cy="2360835"/>
          </a:xfrm>
          <a:prstGeom prst="rect">
            <a:avLst/>
          </a:prstGeom>
          <a:noFill/>
          <a:extLst/>
        </p:spPr>
      </p:pic>
      <p:pic>
        <p:nvPicPr>
          <p:cNvPr id="27" name="図 2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306" y="4408180"/>
            <a:ext cx="4996934" cy="2449820"/>
          </a:xfrm>
          <a:prstGeom prst="rect">
            <a:avLst/>
          </a:prstGeom>
          <a:noFill/>
          <a:extLst/>
        </p:spPr>
      </p:pic>
      <p:sp>
        <p:nvSpPr>
          <p:cNvPr id="32" name="角丸四角形 31"/>
          <p:cNvSpPr/>
          <p:nvPr/>
        </p:nvSpPr>
        <p:spPr>
          <a:xfrm>
            <a:off x="3732773" y="2492912"/>
            <a:ext cx="471765" cy="14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109318" y="2492912"/>
            <a:ext cx="3011367" cy="1152112"/>
          </a:xfrm>
          <a:prstGeom prst="borderCallout1">
            <a:avLst>
              <a:gd name="adj1" fmla="val 42684"/>
              <a:gd name="adj2" fmla="val 102372"/>
              <a:gd name="adj3" fmla="val 8402"/>
              <a:gd name="adj4" fmla="val 12672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「在宅サービス利用率」（上段）について施策反映値を入力します。</a:t>
            </a:r>
            <a:endParaRPr lang="en-US" altLang="ja-JP" sz="1600" dirty="0" smtClean="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a:solidFill>
                  <a:srgbClr val="FF0000"/>
                </a:solidFill>
                <a:latin typeface="+mj-ea"/>
                <a:ea typeface="+mj-ea"/>
                <a:cs typeface="ＭＳ Ｐゴシック" pitchFamily="50" charset="-128"/>
              </a:rPr>
              <a:t>初期設定</a:t>
            </a:r>
            <a:r>
              <a:rPr lang="ja-JP" altLang="en-US" sz="1600" dirty="0" smtClean="0">
                <a:solidFill>
                  <a:srgbClr val="FF0000"/>
                </a:solidFill>
                <a:latin typeface="+mj-ea"/>
                <a:ea typeface="+mj-ea"/>
                <a:cs typeface="ＭＳ Ｐゴシック" pitchFamily="50" charset="-128"/>
              </a:rPr>
              <a:t>はこちらの方法です。</a:t>
            </a:r>
            <a:endParaRPr lang="ja-JP" altLang="ja-JP" sz="3600" dirty="0">
              <a:solidFill>
                <a:srgbClr val="FF0000"/>
              </a:solidFill>
              <a:latin typeface="+mj-ea"/>
              <a:ea typeface="+mj-ea"/>
              <a:cs typeface="ＭＳ Ｐゴシック" pitchFamily="50" charset="-128"/>
            </a:endParaRPr>
          </a:p>
        </p:txBody>
      </p:sp>
      <p:sp>
        <p:nvSpPr>
          <p:cNvPr id="34" name="角丸四角形 33"/>
          <p:cNvSpPr/>
          <p:nvPr/>
        </p:nvSpPr>
        <p:spPr>
          <a:xfrm>
            <a:off x="3757718" y="6309320"/>
            <a:ext cx="471765" cy="14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線吹き出し 1 (枠付き) 34"/>
          <p:cNvSpPr/>
          <p:nvPr/>
        </p:nvSpPr>
        <p:spPr>
          <a:xfrm>
            <a:off x="6316065" y="5157192"/>
            <a:ext cx="3245447" cy="935946"/>
          </a:xfrm>
          <a:prstGeom prst="borderCallout1">
            <a:avLst>
              <a:gd name="adj1" fmla="val 52511"/>
              <a:gd name="adj2" fmla="val -2691"/>
              <a:gd name="adj3" fmla="val 129156"/>
              <a:gd name="adj4" fmla="val -7023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「在宅サービス利用者数」（下段）の数値も自動的に更新されます。</a:t>
            </a:r>
            <a:endParaRPr lang="ja-JP" altLang="ja-JP" sz="3600" dirty="0">
              <a:solidFill>
                <a:schemeClr val="tx1"/>
              </a:solidFill>
              <a:latin typeface="+mj-ea"/>
              <a:ea typeface="+mj-ea"/>
              <a:cs typeface="ＭＳ Ｐゴシック" pitchFamily="50" charset="-128"/>
            </a:endParaRPr>
          </a:p>
        </p:txBody>
      </p:sp>
      <p:sp>
        <p:nvSpPr>
          <p:cNvPr id="15" name="線吹き出し 1 (枠付き) 14"/>
          <p:cNvSpPr/>
          <p:nvPr/>
        </p:nvSpPr>
        <p:spPr>
          <a:xfrm>
            <a:off x="6681191" y="2030935"/>
            <a:ext cx="3108351" cy="1470073"/>
          </a:xfrm>
          <a:prstGeom prst="borderCallout1">
            <a:avLst>
              <a:gd name="adj1" fmla="val 30934"/>
              <a:gd name="adj2" fmla="val -1213"/>
              <a:gd name="adj3" fmla="val -151"/>
              <a:gd name="adj4" fmla="val -5384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「利用者数で施策反映する」ボタンをクリックすると、</a:t>
            </a:r>
            <a:r>
              <a:rPr lang="ja-JP" altLang="en-US" sz="1600" dirty="0">
                <a:solidFill>
                  <a:srgbClr val="000000"/>
                </a:solidFill>
                <a:latin typeface="+mj-ea"/>
                <a:cs typeface="ＭＳ Ｐゴシック" pitchFamily="50" charset="-128"/>
              </a:rPr>
              <a:t>「在宅サービス利用者数」が上段</a:t>
            </a:r>
            <a:r>
              <a:rPr lang="ja-JP" altLang="en-US" sz="1600" dirty="0" smtClean="0">
                <a:solidFill>
                  <a:srgbClr val="000000"/>
                </a:solidFill>
                <a:latin typeface="+mj-ea"/>
                <a:cs typeface="ＭＳ Ｐゴシック" pitchFamily="50" charset="-128"/>
              </a:rPr>
              <a:t>に切り替わり、「利用者数」に対して施策反映値が入力できます。</a:t>
            </a:r>
            <a:endParaRPr lang="ja-JP" altLang="ja-JP" sz="3600" dirty="0">
              <a:solidFill>
                <a:schemeClr val="tx1"/>
              </a:solidFill>
              <a:latin typeface="+mj-ea"/>
              <a:ea typeface="+mj-ea"/>
              <a:cs typeface="ＭＳ Ｐゴシック" pitchFamily="50" charset="-128"/>
            </a:endParaRPr>
          </a:p>
        </p:txBody>
      </p:sp>
      <p:sp>
        <p:nvSpPr>
          <p:cNvPr id="17" name="角丸四角形 16"/>
          <p:cNvSpPr/>
          <p:nvPr/>
        </p:nvSpPr>
        <p:spPr>
          <a:xfrm>
            <a:off x="4276280" y="1920264"/>
            <a:ext cx="864000" cy="14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67019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t>１．はじめに</a:t>
            </a:r>
            <a:endParaRPr lang="en-US" altLang="ja-JP" sz="2800" dirty="0" smtClean="0"/>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t>・</a:t>
            </a:r>
            <a:r>
              <a:rPr lang="ja-JP" altLang="en-US" dirty="0" smtClean="0"/>
              <a:t>将来推計機能を利用するための準備</a:t>
            </a:r>
            <a:endParaRPr lang="en-US" altLang="ja-JP" dirty="0"/>
          </a:p>
          <a:p>
            <a:pPr lvl="1"/>
            <a:endParaRPr lang="en-US" altLang="ja-JP" dirty="0">
              <a:solidFill>
                <a:schemeClr val="bg1">
                  <a:lumMod val="65000"/>
                </a:schemeClr>
              </a:solidFill>
            </a:endParaRPr>
          </a:p>
          <a:p>
            <a:pPr lvl="1"/>
            <a:r>
              <a:rPr lang="ja-JP" altLang="en-US" sz="2800" dirty="0" smtClean="0">
                <a:solidFill>
                  <a:schemeClr val="bg1">
                    <a:lumMod val="65000"/>
                  </a:schemeClr>
                </a:solidFill>
              </a:rPr>
              <a:t>２．将来推計機能の使い方</a:t>
            </a:r>
            <a:endParaRPr lang="en-US" altLang="ja-JP" sz="2800" dirty="0" smtClean="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a:t>
            </a:fld>
            <a:endParaRPr kumimoji="1" lang="ja-JP" altLang="en-US" dirty="0"/>
          </a:p>
        </p:txBody>
      </p:sp>
    </p:spTree>
    <p:extLst>
      <p:ext uri="{BB962C8B-B14F-4D97-AF65-F5344CB8AC3E}">
        <p14:creationId xmlns:p14="http://schemas.microsoft.com/office/powerpoint/2010/main" val="4093765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グラフの確認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70</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W2-82</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latin typeface="ＭＳ Ｐゴシック 見出し"/>
              </a:rPr>
              <a:t>③グラフ</a:t>
            </a:r>
            <a:r>
              <a:rPr lang="ja-JP" altLang="en-US" dirty="0">
                <a:latin typeface="ＭＳ Ｐゴシック 見出し"/>
              </a:rPr>
              <a:t>を確認して</a:t>
            </a:r>
            <a:r>
              <a:rPr lang="ja-JP" altLang="en-US" dirty="0" smtClean="0">
                <a:latin typeface="ＭＳ Ｐゴシック 見出し"/>
              </a:rPr>
              <a:t>みましょう。</a:t>
            </a:r>
            <a:endParaRPr lang="en-US" altLang="ja-JP" dirty="0" smtClean="0">
              <a:latin typeface="ＭＳ Ｐゴシック 見出し"/>
            </a:endParaRPr>
          </a:p>
          <a:p>
            <a:pPr marL="0" lvl="1" indent="0"/>
            <a:r>
              <a:rPr lang="ja-JP" altLang="en-US" dirty="0" smtClean="0">
                <a:latin typeface="ＭＳ Ｐゴシック 見出し"/>
              </a:rPr>
              <a:t>入力</a:t>
            </a:r>
            <a:r>
              <a:rPr lang="ja-JP" altLang="en-US" dirty="0">
                <a:latin typeface="ＭＳ Ｐゴシック 見出し"/>
              </a:rPr>
              <a:t>した内容を確認しながら、グラフで実績値、自然体推計値及び施策反映値の推移を確認することができます</a:t>
            </a:r>
            <a:r>
              <a:rPr lang="ja-JP" altLang="en-US" dirty="0" smtClean="0">
                <a:latin typeface="ＭＳ Ｐゴシック 見出し"/>
              </a:rPr>
              <a:t>。</a:t>
            </a:r>
            <a:endParaRPr lang="ja-JP" altLang="en-US" dirty="0">
              <a:latin typeface="ＭＳ Ｐゴシック 見出し"/>
            </a:endParaRPr>
          </a:p>
        </p:txBody>
      </p:sp>
      <p:pic>
        <p:nvPicPr>
          <p:cNvPr id="19" name="図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65" y="1590565"/>
            <a:ext cx="8880477" cy="5222811"/>
          </a:xfrm>
          <a:prstGeom prst="rect">
            <a:avLst/>
          </a:prstGeom>
          <a:noFill/>
          <a:extLst/>
        </p:spPr>
      </p:pic>
      <p:sp>
        <p:nvSpPr>
          <p:cNvPr id="21" name="角丸四角形 20"/>
          <p:cNvSpPr/>
          <p:nvPr/>
        </p:nvSpPr>
        <p:spPr>
          <a:xfrm>
            <a:off x="8769424" y="6498690"/>
            <a:ext cx="324000" cy="21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4415679" y="5868286"/>
            <a:ext cx="3509708" cy="900000"/>
          </a:xfrm>
          <a:prstGeom prst="borderCallout1">
            <a:avLst>
              <a:gd name="adj1" fmla="val 48323"/>
              <a:gd name="adj2" fmla="val 103050"/>
              <a:gd name="adj3" fmla="val 81441"/>
              <a:gd name="adj4" fmla="val 12644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このアイコンをクリックします。</a:t>
            </a:r>
            <a:endParaRPr lang="en-US" altLang="ja-JP" sz="1600" dirty="0" smtClean="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グラフエリア</a:t>
            </a:r>
            <a:r>
              <a:rPr lang="ja-JP" altLang="en-US" sz="1600" dirty="0">
                <a:solidFill>
                  <a:srgbClr val="000000"/>
                </a:solidFill>
                <a:latin typeface="+mj-ea"/>
                <a:ea typeface="+mj-ea"/>
                <a:cs typeface="ＭＳ Ｐゴシック" pitchFamily="50" charset="-128"/>
              </a:rPr>
              <a:t>が表示</a:t>
            </a:r>
            <a:r>
              <a:rPr lang="ja-JP" altLang="en-US" sz="1600" dirty="0" smtClean="0">
                <a:solidFill>
                  <a:srgbClr val="000000"/>
                </a:solidFill>
                <a:latin typeface="+mj-ea"/>
                <a:ea typeface="+mj-ea"/>
                <a:cs typeface="ＭＳ Ｐゴシック" pitchFamily="50" charset="-128"/>
              </a:rPr>
              <a:t>され、自動計算の表が非表示になります。</a:t>
            </a:r>
            <a:endParaRPr lang="en-US" altLang="ja-JP" sz="1600" dirty="0" smtClean="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21623000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62" y="1556792"/>
            <a:ext cx="8880477" cy="5222811"/>
          </a:xfrm>
          <a:prstGeom prst="rect">
            <a:avLst/>
          </a:prstGeom>
          <a:noFill/>
          <a:extLst/>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グラフの確認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71</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W2-82</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latin typeface="ＭＳ Ｐゴシック 見出し"/>
              </a:rPr>
              <a:t>③グラフ</a:t>
            </a:r>
            <a:r>
              <a:rPr lang="ja-JP" altLang="en-US" dirty="0">
                <a:latin typeface="ＭＳ Ｐゴシック 見出し"/>
              </a:rPr>
              <a:t>を確認して</a:t>
            </a:r>
            <a:r>
              <a:rPr lang="ja-JP" altLang="en-US" dirty="0" smtClean="0">
                <a:latin typeface="ＭＳ Ｐゴシック 見出し"/>
              </a:rPr>
              <a:t>みましょう。</a:t>
            </a:r>
            <a:endParaRPr lang="en-US" altLang="ja-JP" dirty="0" smtClean="0">
              <a:latin typeface="ＭＳ Ｐゴシック 見出し"/>
            </a:endParaRPr>
          </a:p>
          <a:p>
            <a:pPr marL="0" lvl="1" indent="0"/>
            <a:r>
              <a:rPr lang="ja-JP" altLang="en-US" dirty="0" smtClean="0">
                <a:latin typeface="ＭＳ Ｐゴシック 見出し"/>
              </a:rPr>
              <a:t>入力</a:t>
            </a:r>
            <a:r>
              <a:rPr lang="ja-JP" altLang="en-US" dirty="0">
                <a:latin typeface="ＭＳ Ｐゴシック 見出し"/>
              </a:rPr>
              <a:t>した内容を確認しながら、グラフで実績値、自然体推計値及び施策反映値の推移を確認することができます</a:t>
            </a:r>
            <a:r>
              <a:rPr lang="ja-JP" altLang="en-US" dirty="0" smtClean="0">
                <a:latin typeface="ＭＳ Ｐゴシック 見出し"/>
              </a:rPr>
              <a:t>。</a:t>
            </a:r>
            <a:endParaRPr lang="ja-JP" altLang="en-US" dirty="0">
              <a:latin typeface="ＭＳ Ｐゴシック 見出し"/>
            </a:endParaRPr>
          </a:p>
        </p:txBody>
      </p:sp>
      <p:sp>
        <p:nvSpPr>
          <p:cNvPr id="21" name="角丸四角形 20"/>
          <p:cNvSpPr/>
          <p:nvPr/>
        </p:nvSpPr>
        <p:spPr>
          <a:xfrm>
            <a:off x="524648" y="4221088"/>
            <a:ext cx="126000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103744" y="3140342"/>
            <a:ext cx="2617008" cy="743010"/>
          </a:xfrm>
          <a:prstGeom prst="borderCallout1">
            <a:avLst>
              <a:gd name="adj1" fmla="val 107734"/>
              <a:gd name="adj2" fmla="val 46209"/>
              <a:gd name="adj3" fmla="val 159432"/>
              <a:gd name="adj4" fmla="val 4756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①「グラフに入力値を反映」ボタンをクリックします。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27" name="線吹き出し 1 (枠付き) 26"/>
          <p:cNvSpPr/>
          <p:nvPr/>
        </p:nvSpPr>
        <p:spPr>
          <a:xfrm>
            <a:off x="6811798" y="3694806"/>
            <a:ext cx="2749713" cy="743010"/>
          </a:xfrm>
          <a:prstGeom prst="borderCallout1">
            <a:avLst>
              <a:gd name="adj1" fmla="val 54688"/>
              <a:gd name="adj2" fmla="val -2526"/>
              <a:gd name="adj3" fmla="val 172164"/>
              <a:gd name="adj4" fmla="val -3384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②グラフに上段で設定した「利用者数」の値が反映されます。</a:t>
            </a:r>
            <a:endParaRPr lang="en-US" altLang="ja-JP" sz="1600" dirty="0" smtClean="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1827108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参考情報の確認</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72</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W2-84</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latin typeface="+mj-ea"/>
                <a:ea typeface="+mj-ea"/>
              </a:rPr>
              <a:t>④参考</a:t>
            </a:r>
            <a:r>
              <a:rPr lang="ja-JP" altLang="en-US" dirty="0">
                <a:latin typeface="+mj-ea"/>
                <a:ea typeface="+mj-ea"/>
              </a:rPr>
              <a:t>情報を見てみましょう</a:t>
            </a:r>
            <a:endParaRPr lang="en-US" altLang="ja-JP" dirty="0" smtClean="0">
              <a:latin typeface="+mj-ea"/>
              <a:ea typeface="+mj-ea"/>
            </a:endParaRPr>
          </a:p>
          <a:p>
            <a:pPr marL="0" lvl="1" indent="0"/>
            <a:r>
              <a:rPr lang="ja-JP" altLang="en-US" dirty="0">
                <a:latin typeface="+mj-ea"/>
                <a:ea typeface="+mj-ea"/>
              </a:rPr>
              <a:t>「参考情報」ボタンから、関連する実行管理指標およびその他の関連データを参照できます</a:t>
            </a:r>
            <a:r>
              <a:rPr lang="ja-JP" altLang="en-US" dirty="0" smtClean="0">
                <a:latin typeface="+mj-ea"/>
                <a:ea typeface="+mj-ea"/>
              </a:rPr>
              <a:t>。</a:t>
            </a:r>
            <a:endParaRPr lang="ja-JP" altLang="en-US" dirty="0">
              <a:latin typeface="+mj-ea"/>
              <a:ea typeface="+mj-ea"/>
            </a:endParaRPr>
          </a:p>
        </p:txBody>
      </p:sp>
      <p:pic>
        <p:nvPicPr>
          <p:cNvPr id="24" name="図 23"/>
          <p:cNvPicPr>
            <a:picLocks noChangeAspect="1"/>
          </p:cNvPicPr>
          <p:nvPr/>
        </p:nvPicPr>
        <p:blipFill rotWithShape="1">
          <a:blip r:embed="rId3" cstate="print">
            <a:extLst>
              <a:ext uri="{28A0092B-C50C-407E-A947-70E740481C1C}">
                <a14:useLocalDpi xmlns:a14="http://schemas.microsoft.com/office/drawing/2010/main" val="0"/>
              </a:ext>
            </a:extLst>
          </a:blip>
          <a:srcRect b="43958"/>
          <a:stretch/>
        </p:blipFill>
        <p:spPr bwMode="auto">
          <a:xfrm>
            <a:off x="513996" y="1405447"/>
            <a:ext cx="9003716" cy="1482617"/>
          </a:xfrm>
          <a:prstGeom prst="rect">
            <a:avLst/>
          </a:prstGeom>
          <a:noFill/>
          <a:extLst/>
        </p:spPr>
      </p:pic>
      <p:sp>
        <p:nvSpPr>
          <p:cNvPr id="32" name="角丸四角形 31"/>
          <p:cNvSpPr/>
          <p:nvPr/>
        </p:nvSpPr>
        <p:spPr>
          <a:xfrm>
            <a:off x="7581368" y="1412776"/>
            <a:ext cx="68400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7476787" y="2257665"/>
            <a:ext cx="1814061" cy="743010"/>
          </a:xfrm>
          <a:prstGeom prst="borderCallout1">
            <a:avLst>
              <a:gd name="adj1" fmla="val -79622"/>
              <a:gd name="adj2" fmla="val 15710"/>
              <a:gd name="adj3" fmla="val -9555"/>
              <a:gd name="adj4" fmla="val 2229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「参考情報」ボタンをクリックします。</a:t>
            </a:r>
            <a:endParaRPr lang="en-US" altLang="ja-JP" sz="1600" dirty="0" smtClean="0">
              <a:solidFill>
                <a:srgbClr val="000000"/>
              </a:solidFill>
              <a:latin typeface="+mj-ea"/>
              <a:ea typeface="+mj-ea"/>
              <a:cs typeface="ＭＳ Ｐゴシック" pitchFamily="50" charset="-128"/>
            </a:endParaRPr>
          </a:p>
        </p:txBody>
      </p:sp>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l="41947" b="13558"/>
          <a:stretch/>
        </p:blipFill>
        <p:spPr bwMode="auto">
          <a:xfrm>
            <a:off x="3242765" y="3180900"/>
            <a:ext cx="3639114" cy="1595464"/>
          </a:xfrm>
          <a:prstGeom prst="rect">
            <a:avLst/>
          </a:prstGeom>
          <a:noFill/>
          <a:extLst/>
        </p:spPr>
      </p:pic>
      <p:sp>
        <p:nvSpPr>
          <p:cNvPr id="35" name="角丸四角形 34"/>
          <p:cNvSpPr/>
          <p:nvPr/>
        </p:nvSpPr>
        <p:spPr>
          <a:xfrm>
            <a:off x="5493321" y="3277523"/>
            <a:ext cx="1378355" cy="149884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線吹き出し 1 (枠付き) 36"/>
          <p:cNvSpPr/>
          <p:nvPr/>
        </p:nvSpPr>
        <p:spPr>
          <a:xfrm>
            <a:off x="7204751" y="3753040"/>
            <a:ext cx="1944216" cy="743010"/>
          </a:xfrm>
          <a:prstGeom prst="borderCallout1">
            <a:avLst>
              <a:gd name="adj1" fmla="val 35115"/>
              <a:gd name="adj2" fmla="val -26662"/>
              <a:gd name="adj3" fmla="val 49223"/>
              <a:gd name="adj4" fmla="val -578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参照したいデータ名をクリックします。</a:t>
            </a:r>
            <a:endParaRPr lang="en-US" altLang="ja-JP" sz="1600" dirty="0" smtClean="0">
              <a:solidFill>
                <a:srgbClr val="000000"/>
              </a:solidFill>
              <a:latin typeface="+mj-ea"/>
              <a:ea typeface="+mj-ea"/>
              <a:cs typeface="ＭＳ Ｐゴシック" pitchFamily="50" charset="-128"/>
            </a:endParaRPr>
          </a:p>
        </p:txBody>
      </p:sp>
      <p:pic>
        <p:nvPicPr>
          <p:cNvPr id="40" name="図 39"/>
          <p:cNvPicPr>
            <a:picLocks noChangeAspect="1"/>
          </p:cNvPicPr>
          <p:nvPr/>
        </p:nvPicPr>
        <p:blipFill>
          <a:blip r:embed="rId5"/>
          <a:stretch>
            <a:fillRect/>
          </a:stretch>
        </p:blipFill>
        <p:spPr>
          <a:xfrm>
            <a:off x="3166545" y="4910906"/>
            <a:ext cx="3048426" cy="1829056"/>
          </a:xfrm>
          <a:prstGeom prst="rect">
            <a:avLst/>
          </a:prstGeom>
        </p:spPr>
      </p:pic>
      <p:sp>
        <p:nvSpPr>
          <p:cNvPr id="42" name="線吹き出し 1 (枠付き) 41"/>
          <p:cNvSpPr/>
          <p:nvPr/>
        </p:nvSpPr>
        <p:spPr>
          <a:xfrm>
            <a:off x="272480" y="4639852"/>
            <a:ext cx="2728769" cy="1486535"/>
          </a:xfrm>
          <a:prstGeom prst="borderCallout1">
            <a:avLst>
              <a:gd name="adj1" fmla="val 88396"/>
              <a:gd name="adj2" fmla="val 142619"/>
              <a:gd name="adj3" fmla="val 59465"/>
              <a:gd name="adj4" fmla="val 10110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表とグラフが表示されます。</a:t>
            </a:r>
            <a:endParaRPr lang="en-US" altLang="ja-JP" sz="1600" dirty="0" smtClean="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施策反映</a:t>
            </a:r>
            <a:r>
              <a:rPr lang="ja-JP" altLang="en-US" sz="1600" dirty="0" smtClean="0">
                <a:solidFill>
                  <a:srgbClr val="000000"/>
                </a:solidFill>
                <a:latin typeface="+mj-ea"/>
                <a:ea typeface="+mj-ea"/>
                <a:cs typeface="ＭＳ Ｐゴシック" pitchFamily="50" charset="-128"/>
              </a:rPr>
              <a:t>入力</a:t>
            </a:r>
            <a:r>
              <a:rPr lang="ja-JP" altLang="en-US" sz="1600" dirty="0">
                <a:solidFill>
                  <a:srgbClr val="000000"/>
                </a:solidFill>
                <a:latin typeface="+mj-ea"/>
                <a:ea typeface="+mj-ea"/>
                <a:cs typeface="ＭＳ Ｐゴシック" pitchFamily="50" charset="-128"/>
              </a:rPr>
              <a:t>に</a:t>
            </a:r>
            <a:r>
              <a:rPr lang="ja-JP" altLang="en-US" sz="1600" dirty="0" smtClean="0">
                <a:solidFill>
                  <a:srgbClr val="000000"/>
                </a:solidFill>
                <a:latin typeface="+mj-ea"/>
                <a:ea typeface="+mj-ea"/>
                <a:cs typeface="ＭＳ Ｐゴシック" pitchFamily="50" charset="-128"/>
              </a:rPr>
              <a:t>戻る</a:t>
            </a:r>
            <a:r>
              <a:rPr lang="ja-JP" altLang="en-US" sz="1600" dirty="0">
                <a:solidFill>
                  <a:srgbClr val="000000"/>
                </a:solidFill>
                <a:latin typeface="+mj-ea"/>
                <a:ea typeface="+mj-ea"/>
                <a:cs typeface="ＭＳ Ｐゴシック" pitchFamily="50" charset="-128"/>
              </a:rPr>
              <a:t>場合</a:t>
            </a:r>
            <a:r>
              <a:rPr lang="ja-JP" altLang="en-US" sz="1600" dirty="0" smtClean="0">
                <a:solidFill>
                  <a:srgbClr val="000000"/>
                </a:solidFill>
                <a:latin typeface="+mj-ea"/>
                <a:ea typeface="+mj-ea"/>
                <a:cs typeface="ＭＳ Ｐゴシック" pitchFamily="50" charset="-128"/>
              </a:rPr>
              <a:t>は、「参考情報」ボタンから「施策反映 在宅サービス利用者数」を選択してください</a:t>
            </a:r>
            <a:endParaRPr lang="en-US" altLang="ja-JP" sz="1600" dirty="0" smtClean="0">
              <a:solidFill>
                <a:srgbClr val="000000"/>
              </a:solidFill>
              <a:latin typeface="+mj-ea"/>
              <a:ea typeface="+mj-ea"/>
              <a:cs typeface="ＭＳ Ｐゴシック" pitchFamily="50" charset="-128"/>
            </a:endParaRPr>
          </a:p>
        </p:txBody>
      </p:sp>
      <p:sp>
        <p:nvSpPr>
          <p:cNvPr id="43" name="下カーブ矢印 42"/>
          <p:cNvSpPr/>
          <p:nvPr/>
        </p:nvSpPr>
        <p:spPr>
          <a:xfrm rot="5841955">
            <a:off x="8805068" y="3290728"/>
            <a:ext cx="1195776" cy="62661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44" name="下カーブ矢印 43"/>
          <p:cNvSpPr/>
          <p:nvPr/>
        </p:nvSpPr>
        <p:spPr>
          <a:xfrm rot="7961032">
            <a:off x="6580726" y="5427587"/>
            <a:ext cx="1792123" cy="746384"/>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9169680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512371" y="1326209"/>
            <a:ext cx="9145277" cy="5487167"/>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施策反映後の保険料額の計算</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73</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W2-86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⑤施策</a:t>
            </a:r>
            <a:r>
              <a:rPr lang="ja-JP" altLang="en-US" dirty="0"/>
              <a:t>反映後の保険料額を計算して</a:t>
            </a:r>
            <a:r>
              <a:rPr lang="ja-JP" altLang="en-US" dirty="0" smtClean="0"/>
              <a:t>みましょう。</a:t>
            </a:r>
            <a:endParaRPr lang="en-US" altLang="ja-JP" dirty="0" smtClean="0"/>
          </a:p>
          <a:p>
            <a:pPr marL="0" lvl="1" indent="0"/>
            <a:r>
              <a:rPr lang="ja-JP" altLang="en-US" dirty="0"/>
              <a:t>施策反映値を入力すると、保険料額を更新して確認することができます</a:t>
            </a:r>
            <a:r>
              <a:rPr lang="ja-JP" altLang="en-US" dirty="0" smtClean="0"/>
              <a:t>。</a:t>
            </a:r>
            <a:endParaRPr lang="ja-JP" altLang="en-US" dirty="0"/>
          </a:p>
        </p:txBody>
      </p:sp>
      <p:sp>
        <p:nvSpPr>
          <p:cNvPr id="18" name="角丸四角形 17"/>
          <p:cNvSpPr/>
          <p:nvPr/>
        </p:nvSpPr>
        <p:spPr>
          <a:xfrm>
            <a:off x="7473952" y="1790501"/>
            <a:ext cx="108000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線吹き出し 1 (枠付き) 18"/>
          <p:cNvSpPr/>
          <p:nvPr/>
        </p:nvSpPr>
        <p:spPr>
          <a:xfrm>
            <a:off x="7689304" y="2650123"/>
            <a:ext cx="2049846" cy="743010"/>
          </a:xfrm>
          <a:prstGeom prst="borderCallout1">
            <a:avLst>
              <a:gd name="adj1" fmla="val -81459"/>
              <a:gd name="adj2" fmla="val 11715"/>
              <a:gd name="adj3" fmla="val -9555"/>
              <a:gd name="adj4" fmla="val 2229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「保険料額の更新」ボタンをクリックします。</a:t>
            </a:r>
            <a:endParaRPr lang="en-US" altLang="ja-JP" sz="1600" dirty="0" smtClean="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19799559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488504" y="1324800"/>
            <a:ext cx="9144000" cy="5486136"/>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施策反映後の保険料額の計算</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74</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W2-86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⑤施策</a:t>
            </a:r>
            <a:r>
              <a:rPr lang="ja-JP" altLang="en-US" dirty="0"/>
              <a:t>反映後の保険料額を計算して</a:t>
            </a:r>
            <a:r>
              <a:rPr lang="ja-JP" altLang="en-US" dirty="0" smtClean="0"/>
              <a:t>みましょう。</a:t>
            </a:r>
            <a:endParaRPr lang="en-US" altLang="ja-JP" dirty="0" smtClean="0"/>
          </a:p>
          <a:p>
            <a:pPr marL="0" lvl="1" indent="0"/>
            <a:r>
              <a:rPr lang="ja-JP" altLang="en-US" dirty="0"/>
              <a:t>施策反映値を入力すると、保険料額を更新して確認することができます</a:t>
            </a:r>
            <a:r>
              <a:rPr lang="ja-JP" altLang="en-US" dirty="0" smtClean="0"/>
              <a:t>。</a:t>
            </a:r>
            <a:endParaRPr lang="ja-JP" altLang="en-US" dirty="0"/>
          </a:p>
        </p:txBody>
      </p:sp>
      <p:sp>
        <p:nvSpPr>
          <p:cNvPr id="18" name="角丸四角形 17"/>
          <p:cNvSpPr/>
          <p:nvPr/>
        </p:nvSpPr>
        <p:spPr>
          <a:xfrm>
            <a:off x="2000672" y="1844824"/>
            <a:ext cx="396044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線吹き出し 1 (枠付き) 18"/>
          <p:cNvSpPr/>
          <p:nvPr/>
        </p:nvSpPr>
        <p:spPr>
          <a:xfrm>
            <a:off x="5707976" y="2708920"/>
            <a:ext cx="3672408" cy="936104"/>
          </a:xfrm>
          <a:prstGeom prst="borderCallout1">
            <a:avLst>
              <a:gd name="adj1" fmla="val -65819"/>
              <a:gd name="adj2" fmla="val -29967"/>
              <a:gd name="adj3" fmla="val 47582"/>
              <a:gd name="adj4" fmla="val -326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入力</a:t>
            </a:r>
            <a:r>
              <a:rPr lang="ja-JP" altLang="en-US" sz="1600" dirty="0" smtClean="0">
                <a:solidFill>
                  <a:srgbClr val="000000"/>
                </a:solidFill>
                <a:latin typeface="+mj-ea"/>
                <a:ea typeface="+mj-ea"/>
                <a:cs typeface="ＭＳ Ｐゴシック" pitchFamily="50" charset="-128"/>
              </a:rPr>
              <a:t>された</a:t>
            </a:r>
            <a:r>
              <a:rPr lang="ja-JP" altLang="en-US" sz="1600" dirty="0">
                <a:solidFill>
                  <a:srgbClr val="000000"/>
                </a:solidFill>
                <a:latin typeface="+mj-ea"/>
                <a:ea typeface="+mj-ea"/>
                <a:cs typeface="ＭＳ Ｐゴシック" pitchFamily="50" charset="-128"/>
              </a:rPr>
              <a:t>施策</a:t>
            </a:r>
            <a:r>
              <a:rPr lang="ja-JP" altLang="en-US" sz="1600" dirty="0" smtClean="0">
                <a:solidFill>
                  <a:srgbClr val="000000"/>
                </a:solidFill>
                <a:latin typeface="+mj-ea"/>
                <a:ea typeface="+mj-ea"/>
                <a:cs typeface="ＭＳ Ｐゴシック" pitchFamily="50" charset="-128"/>
              </a:rPr>
              <a:t>反映値</a:t>
            </a:r>
            <a:r>
              <a:rPr lang="ja-JP" altLang="en-US" sz="1600" dirty="0">
                <a:solidFill>
                  <a:srgbClr val="000000"/>
                </a:solidFill>
                <a:latin typeface="+mj-ea"/>
                <a:ea typeface="+mj-ea"/>
                <a:cs typeface="ＭＳ Ｐゴシック" pitchFamily="50" charset="-128"/>
              </a:rPr>
              <a:t>を元</a:t>
            </a:r>
            <a:r>
              <a:rPr lang="ja-JP" altLang="en-US" sz="1600" dirty="0" smtClean="0">
                <a:solidFill>
                  <a:srgbClr val="000000"/>
                </a:solidFill>
                <a:latin typeface="+mj-ea"/>
                <a:ea typeface="+mj-ea"/>
                <a:cs typeface="ＭＳ Ｐゴシック" pitchFamily="50" charset="-128"/>
              </a:rPr>
              <a:t>に</a:t>
            </a:r>
            <a:r>
              <a:rPr lang="ja-JP" altLang="en-US" sz="1600" dirty="0">
                <a:solidFill>
                  <a:srgbClr val="000000"/>
                </a:solidFill>
                <a:latin typeface="+mj-ea"/>
                <a:ea typeface="+mj-ea"/>
                <a:cs typeface="ＭＳ Ｐゴシック" pitchFamily="50" charset="-128"/>
              </a:rPr>
              <a:t>算出</a:t>
            </a:r>
            <a:r>
              <a:rPr lang="ja-JP" altLang="en-US" sz="1600" dirty="0" smtClean="0">
                <a:solidFill>
                  <a:srgbClr val="000000"/>
                </a:solidFill>
                <a:latin typeface="+mj-ea"/>
                <a:ea typeface="+mj-ea"/>
                <a:cs typeface="ＭＳ Ｐゴシック" pitchFamily="50" charset="-128"/>
              </a:rPr>
              <a:t>された</a:t>
            </a:r>
            <a:r>
              <a:rPr lang="ja-JP" altLang="en-US" sz="1600" dirty="0">
                <a:solidFill>
                  <a:srgbClr val="000000"/>
                </a:solidFill>
                <a:latin typeface="+mj-ea"/>
                <a:ea typeface="+mj-ea"/>
                <a:cs typeface="ＭＳ Ｐゴシック" pitchFamily="50" charset="-128"/>
              </a:rPr>
              <a:t>保険料</a:t>
            </a:r>
            <a:r>
              <a:rPr lang="ja-JP" altLang="en-US" sz="1600" dirty="0" smtClean="0">
                <a:solidFill>
                  <a:srgbClr val="000000"/>
                </a:solidFill>
                <a:latin typeface="+mj-ea"/>
                <a:ea typeface="+mj-ea"/>
                <a:cs typeface="ＭＳ Ｐゴシック" pitchFamily="50" charset="-128"/>
              </a:rPr>
              <a:t>額</a:t>
            </a:r>
            <a:r>
              <a:rPr lang="ja-JP" altLang="en-US" sz="1600" dirty="0">
                <a:solidFill>
                  <a:srgbClr val="000000"/>
                </a:solidFill>
                <a:latin typeface="+mj-ea"/>
                <a:ea typeface="+mj-ea"/>
                <a:cs typeface="ＭＳ Ｐゴシック" pitchFamily="50" charset="-128"/>
              </a:rPr>
              <a:t>が表示</a:t>
            </a:r>
            <a:r>
              <a:rPr lang="ja-JP" altLang="en-US" sz="1600" dirty="0" smtClean="0">
                <a:solidFill>
                  <a:srgbClr val="000000"/>
                </a:solidFill>
                <a:latin typeface="+mj-ea"/>
                <a:ea typeface="+mj-ea"/>
                <a:cs typeface="ＭＳ Ｐゴシック" pitchFamily="50" charset="-128"/>
              </a:rPr>
              <a:t>されます。</a:t>
            </a:r>
            <a:endParaRPr lang="en-US" altLang="ja-JP" sz="1600" dirty="0" smtClean="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自然体推計値との差額を確認できます。</a:t>
            </a:r>
            <a:endParaRPr lang="en-US" altLang="ja-JP" sz="1600" dirty="0" smtClean="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10836020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a:blip r:embed="rId3"/>
          <a:stretch>
            <a:fillRect/>
          </a:stretch>
        </p:blipFill>
        <p:spPr>
          <a:xfrm>
            <a:off x="563880" y="1268760"/>
            <a:ext cx="8778240" cy="5266944"/>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施策反映の経緯の登録</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75</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W2-88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a:t>
            </a:r>
            <a:r>
              <a:rPr lang="ja-JP" altLang="en-US" dirty="0" smtClean="0"/>
              <a:t>施策</a:t>
            </a:r>
            <a:r>
              <a:rPr lang="ja-JP" altLang="en-US" dirty="0"/>
              <a:t>反映の経緯を登録して次へ進みましょう</a:t>
            </a:r>
            <a:endParaRPr lang="en-US" altLang="ja-JP" dirty="0" smtClean="0"/>
          </a:p>
          <a:p>
            <a:pPr marL="0" lvl="1" indent="0"/>
            <a:r>
              <a:rPr lang="ja-JP" altLang="en-US" spc="-30" dirty="0" smtClean="0"/>
              <a:t>「</a:t>
            </a:r>
            <a:r>
              <a:rPr lang="ja-JP" altLang="en-US" spc="-30" dirty="0"/>
              <a:t>保険料額の算定へ」を</a:t>
            </a:r>
            <a:r>
              <a:rPr lang="ja-JP" altLang="en-US" spc="-60" dirty="0"/>
              <a:t>クリックして、総給付費以外の必要な費用の入力に移ります</a:t>
            </a:r>
            <a:r>
              <a:rPr lang="ja-JP" altLang="en-US" spc="-60" dirty="0" smtClean="0"/>
              <a:t>。</a:t>
            </a:r>
            <a:endParaRPr lang="ja-JP" altLang="en-US" spc="-60" dirty="0"/>
          </a:p>
        </p:txBody>
      </p:sp>
      <p:sp>
        <p:nvSpPr>
          <p:cNvPr id="32" name="角丸四角形 31"/>
          <p:cNvSpPr/>
          <p:nvPr/>
        </p:nvSpPr>
        <p:spPr>
          <a:xfrm>
            <a:off x="8316978" y="2060848"/>
            <a:ext cx="852401" cy="31505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7643100" y="2851913"/>
            <a:ext cx="2200155" cy="751130"/>
          </a:xfrm>
          <a:prstGeom prst="borderCallout1">
            <a:avLst>
              <a:gd name="adj1" fmla="val -72090"/>
              <a:gd name="adj2" fmla="val 50288"/>
              <a:gd name="adj3" fmla="val -16416"/>
              <a:gd name="adj4" fmla="val 5764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「保険料額の算定へ」ボタンをクリックします。</a:t>
            </a:r>
            <a:endParaRPr lang="en-US" altLang="ja-JP" sz="1600" dirty="0" smtClean="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41336085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3"/>
          <a:stretch>
            <a:fillRect/>
          </a:stretch>
        </p:blipFill>
        <p:spPr>
          <a:xfrm>
            <a:off x="565200" y="1268760"/>
            <a:ext cx="8776800" cy="5266080"/>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施策反映の経緯の登録</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76</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W2-88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a:t>
            </a:r>
            <a:r>
              <a:rPr lang="ja-JP" altLang="en-US" dirty="0" smtClean="0"/>
              <a:t>施策</a:t>
            </a:r>
            <a:r>
              <a:rPr lang="ja-JP" altLang="en-US" dirty="0"/>
              <a:t>反映の経緯を登録して次へ進みましょう</a:t>
            </a:r>
            <a:endParaRPr lang="en-US" altLang="ja-JP" dirty="0" smtClean="0"/>
          </a:p>
          <a:p>
            <a:pPr marL="0" lvl="1" indent="0"/>
            <a:r>
              <a:rPr lang="ja-JP" altLang="en-US" spc="-60" dirty="0" smtClean="0"/>
              <a:t>施策</a:t>
            </a:r>
            <a:r>
              <a:rPr lang="ja-JP" altLang="en-US" spc="-60" dirty="0"/>
              <a:t>反映の経緯を画面から登録</a:t>
            </a:r>
            <a:r>
              <a:rPr lang="ja-JP" altLang="en-US" spc="-60" dirty="0" smtClean="0"/>
              <a:t>します。</a:t>
            </a:r>
            <a:endParaRPr lang="ja-JP" altLang="en-US" spc="-60" dirty="0"/>
          </a:p>
        </p:txBody>
      </p:sp>
      <p:sp>
        <p:nvSpPr>
          <p:cNvPr id="32" name="角丸四角形 31"/>
          <p:cNvSpPr/>
          <p:nvPr/>
        </p:nvSpPr>
        <p:spPr>
          <a:xfrm>
            <a:off x="4808983" y="5070581"/>
            <a:ext cx="1476000" cy="31505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7141845" y="5408155"/>
            <a:ext cx="2200155" cy="751130"/>
          </a:xfrm>
          <a:prstGeom prst="borderCallout1">
            <a:avLst>
              <a:gd name="adj1" fmla="val -19617"/>
              <a:gd name="adj2" fmla="val -50748"/>
              <a:gd name="adj3" fmla="val 42353"/>
              <a:gd name="adj4" fmla="val -469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「保険料額を計算する」ボタンをクリックします。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39" name="角丸四角形 38"/>
          <p:cNvSpPr/>
          <p:nvPr/>
        </p:nvSpPr>
        <p:spPr>
          <a:xfrm>
            <a:off x="3457778" y="2830474"/>
            <a:ext cx="3007390" cy="528109"/>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線吹き出し 1 (枠付き) 39"/>
          <p:cNvSpPr/>
          <p:nvPr/>
        </p:nvSpPr>
        <p:spPr>
          <a:xfrm>
            <a:off x="7294245" y="3150670"/>
            <a:ext cx="2047755" cy="751130"/>
          </a:xfrm>
          <a:prstGeom prst="borderCallout1">
            <a:avLst>
              <a:gd name="adj1" fmla="val -19617"/>
              <a:gd name="adj2" fmla="val -50748"/>
              <a:gd name="adj3" fmla="val 42353"/>
              <a:gd name="adj4" fmla="val -469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自然体推計に用いた伸びが表示されます。</a:t>
            </a:r>
            <a:endParaRPr lang="en-US" altLang="ja-JP" sz="1600" dirty="0" smtClean="0">
              <a:solidFill>
                <a:srgbClr val="000000"/>
              </a:solidFill>
              <a:latin typeface="+mj-ea"/>
              <a:ea typeface="+mj-ea"/>
              <a:cs typeface="ＭＳ Ｐゴシック" pitchFamily="50" charset="-128"/>
            </a:endParaRPr>
          </a:p>
        </p:txBody>
      </p:sp>
      <p:sp>
        <p:nvSpPr>
          <p:cNvPr id="42" name="線吹き出し 1 (枠付き) 41"/>
          <p:cNvSpPr/>
          <p:nvPr/>
        </p:nvSpPr>
        <p:spPr>
          <a:xfrm>
            <a:off x="78014" y="3150670"/>
            <a:ext cx="2570730" cy="1216025"/>
          </a:xfrm>
          <a:prstGeom prst="borderCallout1">
            <a:avLst>
              <a:gd name="adj1" fmla="val 50791"/>
              <a:gd name="adj2" fmla="val 103183"/>
              <a:gd name="adj3" fmla="val 87700"/>
              <a:gd name="adj4" fmla="val 15352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「居宅サービス」「地域密着型サービス」について、それぞれの施策反映の経緯を入力してください。</a:t>
            </a:r>
            <a:endParaRPr lang="en-US" altLang="ja-JP" sz="1600" dirty="0" smtClean="0">
              <a:solidFill>
                <a:srgbClr val="000000"/>
              </a:solidFill>
              <a:latin typeface="+mj-ea"/>
              <a:ea typeface="+mj-ea"/>
              <a:cs typeface="ＭＳ Ｐゴシック" pitchFamily="50" charset="-128"/>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607" y="4653136"/>
            <a:ext cx="2131505" cy="216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9607" y="3901800"/>
            <a:ext cx="2118741" cy="216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9679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a:srcRect b="15777"/>
          <a:stretch/>
        </p:blipFill>
        <p:spPr>
          <a:xfrm>
            <a:off x="685204" y="1052736"/>
            <a:ext cx="8535592" cy="4313336"/>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施策反映の経緯の登録</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77</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W2-88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a:t>
            </a:r>
            <a:r>
              <a:rPr lang="ja-JP" altLang="en-US" dirty="0" smtClean="0"/>
              <a:t>施策</a:t>
            </a:r>
            <a:r>
              <a:rPr lang="ja-JP" altLang="en-US" dirty="0"/>
              <a:t>反映の経緯を登録して次へ</a:t>
            </a:r>
            <a:r>
              <a:rPr lang="ja-JP" altLang="en-US" dirty="0" smtClean="0"/>
              <a:t>進みましょう</a:t>
            </a:r>
            <a:endParaRPr lang="ja-JP" altLang="en-US" spc="-60" dirty="0"/>
          </a:p>
        </p:txBody>
      </p:sp>
      <p:sp>
        <p:nvSpPr>
          <p:cNvPr id="32" name="角丸四角形 31"/>
          <p:cNvSpPr/>
          <p:nvPr/>
        </p:nvSpPr>
        <p:spPr>
          <a:xfrm>
            <a:off x="4989120" y="4078662"/>
            <a:ext cx="1044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6897216" y="4440999"/>
            <a:ext cx="2027534" cy="751130"/>
          </a:xfrm>
          <a:prstGeom prst="borderCallout1">
            <a:avLst>
              <a:gd name="adj1" fmla="val -19617"/>
              <a:gd name="adj2" fmla="val -50748"/>
              <a:gd name="adj3" fmla="val 42353"/>
              <a:gd name="adj4" fmla="val -469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「次へ進む」ボタンをクリックします。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39" name="角丸四角形 38"/>
          <p:cNvSpPr/>
          <p:nvPr/>
        </p:nvSpPr>
        <p:spPr>
          <a:xfrm>
            <a:off x="4232920" y="3454567"/>
            <a:ext cx="1440160" cy="264055"/>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線吹き出し 1 (枠付き) 39"/>
          <p:cNvSpPr/>
          <p:nvPr/>
        </p:nvSpPr>
        <p:spPr>
          <a:xfrm>
            <a:off x="6753199" y="2765367"/>
            <a:ext cx="2952329" cy="888073"/>
          </a:xfrm>
          <a:prstGeom prst="borderCallout1">
            <a:avLst>
              <a:gd name="adj1" fmla="val 88224"/>
              <a:gd name="adj2" fmla="val -40039"/>
              <a:gd name="adj3" fmla="val 57671"/>
              <a:gd name="adj4" fmla="val -430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チェック結果</a:t>
            </a:r>
            <a:r>
              <a:rPr lang="ja-JP" altLang="en-US" sz="1600" dirty="0">
                <a:solidFill>
                  <a:srgbClr val="000000"/>
                </a:solidFill>
                <a:latin typeface="+mj-ea"/>
                <a:ea typeface="+mj-ea"/>
                <a:cs typeface="ＭＳ Ｐゴシック" pitchFamily="50" charset="-128"/>
              </a:rPr>
              <a:t>をダウンロードして</a:t>
            </a:r>
            <a:r>
              <a:rPr lang="ja-JP" altLang="en-US" sz="1600" dirty="0" smtClean="0">
                <a:solidFill>
                  <a:srgbClr val="000000"/>
                </a:solidFill>
                <a:latin typeface="+mj-ea"/>
                <a:ea typeface="+mj-ea"/>
                <a:cs typeface="ＭＳ Ｐゴシック" pitchFamily="50" charset="-128"/>
              </a:rPr>
              <a:t>ください。</a:t>
            </a:r>
            <a:endParaRPr lang="en-US" altLang="ja-JP" sz="1600" dirty="0" smtClean="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（マニュアル</a:t>
            </a:r>
            <a:r>
              <a:rPr lang="en-US" altLang="ja-JP" sz="1600" dirty="0" smtClean="0">
                <a:solidFill>
                  <a:srgbClr val="000000"/>
                </a:solidFill>
                <a:latin typeface="+mj-ea"/>
                <a:ea typeface="+mj-ea"/>
                <a:cs typeface="ＭＳ Ｐゴシック" pitchFamily="50" charset="-128"/>
              </a:rPr>
              <a:t>W2-51</a:t>
            </a:r>
            <a:r>
              <a:rPr lang="ja-JP" altLang="en-US" sz="1600" dirty="0" smtClean="0">
                <a:solidFill>
                  <a:srgbClr val="000000"/>
                </a:solidFill>
                <a:latin typeface="+mj-ea"/>
                <a:ea typeface="+mj-ea"/>
                <a:cs typeface="ＭＳ Ｐゴシック" pitchFamily="50" charset="-128"/>
              </a:rPr>
              <a:t>ページ参照）</a:t>
            </a:r>
            <a:endParaRPr lang="en-US" altLang="ja-JP" sz="1600" dirty="0" smtClean="0">
              <a:solidFill>
                <a:srgbClr val="000000"/>
              </a:solidFill>
              <a:latin typeface="+mj-ea"/>
              <a:ea typeface="+mj-ea"/>
              <a:cs typeface="ＭＳ Ｐゴシック"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241736105"/>
              </p:ext>
            </p:extLst>
          </p:nvPr>
        </p:nvGraphicFramePr>
        <p:xfrm>
          <a:off x="200472" y="5517232"/>
          <a:ext cx="9505056" cy="1224136"/>
        </p:xfrm>
        <a:graphic>
          <a:graphicData uri="http://schemas.openxmlformats.org/drawingml/2006/table">
            <a:tbl>
              <a:tblPr firstRow="1" firstCol="1" bandRow="1">
                <a:tableStyleId>{93296810-A885-4BE3-A3E7-6D5BEEA58F35}</a:tableStyleId>
              </a:tblPr>
              <a:tblGrid>
                <a:gridCol w="1512167"/>
                <a:gridCol w="7992889"/>
              </a:tblGrid>
              <a:tr h="351536">
                <a:tc>
                  <a:txBody>
                    <a:bodyPr/>
                    <a:lstStyle/>
                    <a:p>
                      <a:pPr algn="l">
                        <a:lnSpc>
                          <a:spcPts val="1600"/>
                        </a:lnSpc>
                        <a:spcAft>
                          <a:spcPts val="0"/>
                        </a:spcAft>
                        <a:tabLst>
                          <a:tab pos="4517390" algn="l"/>
                        </a:tabLst>
                      </a:pPr>
                      <a:r>
                        <a:rPr lang="en-US" altLang="ja-JP" sz="2000" b="1" kern="100" dirty="0" smtClean="0">
                          <a:ln>
                            <a:solidFill>
                              <a:schemeClr val="bg1"/>
                            </a:solidFill>
                          </a:ln>
                          <a:solidFill>
                            <a:schemeClr val="bg1"/>
                          </a:solidFill>
                          <a:effectLst/>
                          <a:latin typeface="+mj-ea"/>
                          <a:ea typeface="+mj-ea"/>
                        </a:rPr>
                        <a:t>POINT</a:t>
                      </a:r>
                      <a:endParaRPr lang="ja-JP" sz="20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2000" b="0" kern="100" dirty="0">
                          <a:solidFill>
                            <a:schemeClr val="tx1"/>
                          </a:solidFill>
                          <a:effectLst/>
                          <a:latin typeface="+mj-ea"/>
                          <a:ea typeface="+mj-ea"/>
                        </a:rPr>
                        <a:t> </a:t>
                      </a:r>
                      <a:endParaRPr lang="ja-JP" sz="20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2700" cmpd="sng">
                      <a:noFill/>
                    </a:lnR>
                    <a:lnT w="317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72600">
                <a:tc gridSpan="2">
                  <a:txBody>
                    <a:bodyPr/>
                    <a:lstStyle/>
                    <a:p>
                      <a:r>
                        <a:rPr lang="ja-JP" altLang="en-US" sz="2000" b="0" kern="100" dirty="0" smtClean="0">
                          <a:solidFill>
                            <a:schemeClr val="tx1"/>
                          </a:solidFill>
                          <a:effectLst/>
                          <a:latin typeface="+mj-ea"/>
                          <a:ea typeface="+mj-ea"/>
                          <a:cs typeface="Times New Roman"/>
                        </a:rPr>
                        <a:t>施策反映値のワーニングチェックシートは</a:t>
                      </a:r>
                      <a:r>
                        <a:rPr lang="ja-JP" altLang="en-US" sz="2000" b="0" kern="100" dirty="0" smtClean="0">
                          <a:solidFill>
                            <a:srgbClr val="FF0000"/>
                          </a:solidFill>
                          <a:effectLst/>
                          <a:latin typeface="+mj-ea"/>
                          <a:ea typeface="+mj-ea"/>
                          <a:cs typeface="Times New Roman"/>
                        </a:rPr>
                        <a:t>必ずダウンロード</a:t>
                      </a:r>
                      <a:r>
                        <a:rPr lang="ja-JP" altLang="en-US" sz="2000" b="0" kern="100" dirty="0" smtClean="0">
                          <a:solidFill>
                            <a:schemeClr val="tx1"/>
                          </a:solidFill>
                          <a:effectLst/>
                          <a:latin typeface="+mj-ea"/>
                          <a:ea typeface="+mj-ea"/>
                          <a:cs typeface="Times New Roman"/>
                        </a:rPr>
                        <a:t>してください。</a:t>
                      </a:r>
                    </a:p>
                    <a:p>
                      <a:r>
                        <a:rPr lang="ja-JP" altLang="en-US" sz="2000" b="0" kern="100" dirty="0" smtClean="0">
                          <a:solidFill>
                            <a:schemeClr val="tx1"/>
                          </a:solidFill>
                          <a:effectLst/>
                          <a:latin typeface="+mj-ea"/>
                          <a:ea typeface="+mj-ea"/>
                          <a:cs typeface="Times New Roman"/>
                        </a:rPr>
                        <a:t>入力した施策反映値に異常値が無いかを確認することができます。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Tree>
    <p:extLst>
      <p:ext uri="{BB962C8B-B14F-4D97-AF65-F5344CB8AC3E}">
        <p14:creationId xmlns:p14="http://schemas.microsoft.com/office/powerpoint/2010/main" val="20332372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638030" y="1113648"/>
            <a:ext cx="8779466" cy="5267680"/>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施策反映の経緯の登録</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78</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W2-88</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a:t>
            </a:r>
            <a:r>
              <a:rPr lang="ja-JP" altLang="en-US" dirty="0" smtClean="0"/>
              <a:t>施策</a:t>
            </a:r>
            <a:r>
              <a:rPr lang="ja-JP" altLang="en-US" dirty="0"/>
              <a:t>反映の経緯を登録して次へ</a:t>
            </a:r>
            <a:r>
              <a:rPr lang="ja-JP" altLang="en-US" dirty="0" smtClean="0"/>
              <a:t>進みましょう</a:t>
            </a:r>
            <a:endParaRPr lang="en-US" altLang="ja-JP" dirty="0" smtClean="0"/>
          </a:p>
        </p:txBody>
      </p:sp>
      <p:sp>
        <p:nvSpPr>
          <p:cNvPr id="32" name="角丸四角形 31"/>
          <p:cNvSpPr/>
          <p:nvPr/>
        </p:nvSpPr>
        <p:spPr>
          <a:xfrm>
            <a:off x="2216696" y="1556792"/>
            <a:ext cx="3600400" cy="36004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7800533" y="4766102"/>
            <a:ext cx="2027534" cy="751130"/>
          </a:xfrm>
          <a:prstGeom prst="borderCallout1">
            <a:avLst>
              <a:gd name="adj1" fmla="val -83211"/>
              <a:gd name="adj2" fmla="val -23823"/>
              <a:gd name="adj3" fmla="val -10339"/>
              <a:gd name="adj4" fmla="val 1886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「保険料額の算定」</a:t>
            </a:r>
            <a:endParaRPr lang="en-US" altLang="ja-JP" sz="1600" dirty="0" smtClean="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画面が表示されます。</a:t>
            </a:r>
            <a:endParaRPr lang="en-US" altLang="ja-JP" sz="1600" dirty="0" smtClean="0">
              <a:solidFill>
                <a:srgbClr val="000000"/>
              </a:solidFill>
              <a:latin typeface="+mj-ea"/>
              <a:ea typeface="+mj-ea"/>
              <a:cs typeface="ＭＳ Ｐゴシック" pitchFamily="50" charset="-128"/>
            </a:endParaRPr>
          </a:p>
        </p:txBody>
      </p:sp>
      <p:sp>
        <p:nvSpPr>
          <p:cNvPr id="39" name="角丸四角形 38"/>
          <p:cNvSpPr/>
          <p:nvPr/>
        </p:nvSpPr>
        <p:spPr>
          <a:xfrm>
            <a:off x="637804" y="4619954"/>
            <a:ext cx="1290860" cy="408071"/>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線吹き出し 1 (枠付き) 39"/>
          <p:cNvSpPr/>
          <p:nvPr/>
        </p:nvSpPr>
        <p:spPr>
          <a:xfrm>
            <a:off x="6580663" y="1113648"/>
            <a:ext cx="3240361" cy="720080"/>
          </a:xfrm>
          <a:prstGeom prst="borderCallout1">
            <a:avLst>
              <a:gd name="adj1" fmla="val 85790"/>
              <a:gd name="adj2" fmla="val -26170"/>
              <a:gd name="adj3" fmla="val 57671"/>
              <a:gd name="adj4" fmla="val -430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在宅サービス利用者数の施策反映後の保険料額が表示されます。</a:t>
            </a:r>
            <a:endParaRPr lang="en-US" altLang="ja-JP" sz="1600" dirty="0" smtClean="0">
              <a:solidFill>
                <a:srgbClr val="000000"/>
              </a:solidFill>
              <a:latin typeface="+mj-ea"/>
              <a:ea typeface="+mj-ea"/>
              <a:cs typeface="ＭＳ Ｐゴシック" pitchFamily="50" charset="-128"/>
            </a:endParaRPr>
          </a:p>
        </p:txBody>
      </p:sp>
      <p:sp>
        <p:nvSpPr>
          <p:cNvPr id="18" name="線吹き出し 1 (枠付き) 17"/>
          <p:cNvSpPr/>
          <p:nvPr/>
        </p:nvSpPr>
        <p:spPr>
          <a:xfrm>
            <a:off x="488504" y="5349239"/>
            <a:ext cx="2124000" cy="751130"/>
          </a:xfrm>
          <a:prstGeom prst="borderCallout1">
            <a:avLst>
              <a:gd name="adj1" fmla="val -79577"/>
              <a:gd name="adj2" fmla="val 32924"/>
              <a:gd name="adj3" fmla="val -8522"/>
              <a:gd name="adj4" fmla="val 4584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「保険料額の算定」メニューが選択されます。</a:t>
            </a:r>
            <a:endParaRPr lang="en-US" altLang="ja-JP" sz="1600" dirty="0" smtClean="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28950693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solidFill>
                  <a:schemeClr val="bg1">
                    <a:lumMod val="65000"/>
                  </a:schemeClr>
                </a:solidFill>
              </a:rPr>
              <a:t>１．はじめに</a:t>
            </a:r>
            <a:endParaRPr lang="en-US" altLang="ja-JP" sz="2800" dirty="0" smtClean="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t>２．将来推計機能の使い方</a:t>
            </a:r>
            <a:endParaRPr lang="en-US" altLang="ja-JP" sz="2800" dirty="0" smtClean="0"/>
          </a:p>
          <a:p>
            <a:pPr lvl="1"/>
            <a:r>
              <a:rPr lang="ja-JP" altLang="en-US" dirty="0"/>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p>
          <a:p>
            <a:pPr lvl="1"/>
            <a:r>
              <a:rPr lang="ja-JP" altLang="en-US" dirty="0"/>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t>・保険料額を算定する</a:t>
            </a:r>
            <a:endParaRPr lang="en-US" altLang="ja-JP" dirty="0" smtClean="0"/>
          </a:p>
          <a:p>
            <a:pPr lvl="1"/>
            <a:r>
              <a:rPr lang="ja-JP" altLang="en-US" dirty="0">
                <a:solidFill>
                  <a:schemeClr val="bg1">
                    <a:lumMod val="65000"/>
                  </a:schemeClr>
                </a:solidFill>
              </a:rPr>
              <a:t>　</a:t>
            </a:r>
            <a:r>
              <a:rPr lang="ja-JP" altLang="en-US" dirty="0" smtClean="0">
                <a:solidFill>
                  <a:schemeClr val="bg1">
                    <a:lumMod val="65000"/>
                  </a:schemeClr>
                </a:solidFill>
              </a:rPr>
              <a:t>・推計結果を確認する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79</a:t>
            </a:fld>
            <a:endParaRPr kumimoji="1" lang="ja-JP" altLang="en-US" dirty="0"/>
          </a:p>
        </p:txBody>
      </p:sp>
    </p:spTree>
    <p:extLst>
      <p:ext uri="{BB962C8B-B14F-4D97-AF65-F5344CB8AC3E}">
        <p14:creationId xmlns:p14="http://schemas.microsoft.com/office/powerpoint/2010/main" val="2237041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将来推計機能を利用するための準備</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8785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endParaRPr lang="en-US" altLang="ja-JP" sz="2400" dirty="0" smtClean="0"/>
          </a:p>
          <a:p>
            <a:pPr marL="342900" lvl="1" indent="-342900">
              <a:buFont typeface="Wingdings" panose="05000000000000000000" pitchFamily="2" charset="2"/>
              <a:buChar char="p"/>
            </a:pPr>
            <a:r>
              <a:rPr lang="ja-JP" altLang="en-US" sz="2800" dirty="0" smtClean="0"/>
              <a:t>将来</a:t>
            </a:r>
            <a:r>
              <a:rPr lang="ja-JP" altLang="en-US" sz="2800" dirty="0"/>
              <a:t>推計機能を利用するためには、</a:t>
            </a:r>
            <a:r>
              <a:rPr lang="ja-JP" altLang="en-US" sz="2800" dirty="0">
                <a:solidFill>
                  <a:srgbClr val="FF0000"/>
                </a:solidFill>
              </a:rPr>
              <a:t>「将来推計権限」が付与されたユーザアカウントでログインする必要</a:t>
            </a:r>
            <a:r>
              <a:rPr lang="ja-JP" altLang="en-US" sz="2800" dirty="0"/>
              <a:t>があります。</a:t>
            </a:r>
          </a:p>
          <a:p>
            <a:pPr marL="400050" lvl="2" indent="0"/>
            <a:endParaRPr lang="ja-JP" altLang="en-US" sz="2400" dirty="0"/>
          </a:p>
          <a:p>
            <a:pPr marL="742950" lvl="2" indent="-342900">
              <a:buFont typeface="Wingdings" panose="05000000000000000000" pitchFamily="2" charset="2"/>
              <a:buChar char="Ø"/>
            </a:pPr>
            <a:r>
              <a:rPr lang="ja-JP" altLang="en-US" sz="2400" dirty="0" smtClean="0"/>
              <a:t>各自治体内のアカウント</a:t>
            </a:r>
            <a:r>
              <a:rPr lang="ja-JP" altLang="en-US" sz="2400" dirty="0"/>
              <a:t>管理者の方へ</a:t>
            </a:r>
          </a:p>
          <a:p>
            <a:pPr marL="400050" lvl="2" indent="0"/>
            <a:r>
              <a:rPr lang="ja-JP" altLang="en-US" sz="2400" dirty="0"/>
              <a:t>「将来推計権限」のユーザアカウントを作成し、将来推計を実施される担当者へ「ユーザＩＤ」と「パスワード」を連絡してください。</a:t>
            </a:r>
          </a:p>
          <a:p>
            <a:pPr marL="400050" lvl="2" indent="0"/>
            <a:r>
              <a:rPr lang="en-US" altLang="ja-JP" sz="2000" dirty="0" smtClean="0"/>
              <a:t>※</a:t>
            </a:r>
            <a:r>
              <a:rPr lang="ja-JP" altLang="en-US" sz="2000" dirty="0"/>
              <a:t>アカウント</a:t>
            </a:r>
            <a:r>
              <a:rPr lang="ja-JP" altLang="en-US" sz="2000" dirty="0" smtClean="0"/>
              <a:t>管理者は、昨年</a:t>
            </a:r>
            <a:r>
              <a:rPr lang="en-US" altLang="ja-JP" sz="2000" dirty="0" smtClean="0"/>
              <a:t>7</a:t>
            </a:r>
            <a:r>
              <a:rPr lang="ja-JP" altLang="en-US" sz="2000" dirty="0" smtClean="0"/>
              <a:t>月に事務連絡に基いて都道府県経由で発行されたアカウントを用いている方です。</a:t>
            </a:r>
            <a:endParaRPr lang="en-US" altLang="ja-JP" sz="2000" dirty="0" smtClean="0"/>
          </a:p>
          <a:p>
            <a:pPr marL="400050" lvl="2" indent="0"/>
            <a:r>
              <a:rPr lang="en-US" altLang="ja-JP" sz="2000" dirty="0"/>
              <a:t>※</a:t>
            </a:r>
            <a:r>
              <a:rPr lang="ja-JP" altLang="en-US" sz="2000" dirty="0" smtClean="0"/>
              <a:t>ユーザアカウントの作成方法は、「利用マニュアル</a:t>
            </a:r>
            <a:r>
              <a:rPr lang="en-US" altLang="ja-JP" sz="2000" dirty="0" smtClean="0"/>
              <a:t>【</a:t>
            </a:r>
            <a:r>
              <a:rPr lang="ja-JP" altLang="en-US" sz="2000" dirty="0" smtClean="0"/>
              <a:t>システム管理編</a:t>
            </a:r>
            <a:r>
              <a:rPr lang="en-US" altLang="ja-JP" sz="2000" dirty="0" smtClean="0"/>
              <a:t>】</a:t>
            </a:r>
            <a:r>
              <a:rPr lang="ja-JP" altLang="en-US" sz="2000" dirty="0" smtClean="0"/>
              <a:t>」「</a:t>
            </a:r>
            <a:r>
              <a:rPr lang="en-US" altLang="ja-JP" sz="2000" dirty="0" smtClean="0"/>
              <a:t>2-2 </a:t>
            </a:r>
            <a:r>
              <a:rPr lang="ja-JP" altLang="en-US" sz="2000" dirty="0" smtClean="0"/>
              <a:t>ユーザアカウントを作成する」を参照。</a:t>
            </a:r>
          </a:p>
          <a:p>
            <a:pPr marL="400050" lvl="2" indent="0"/>
            <a:endParaRPr lang="ja-JP" altLang="en-US" sz="2400" dirty="0"/>
          </a:p>
          <a:p>
            <a:pPr marL="742950" lvl="2" indent="-342900">
              <a:buFont typeface="Wingdings" panose="05000000000000000000" pitchFamily="2" charset="2"/>
              <a:buChar char="Ø"/>
            </a:pPr>
            <a:r>
              <a:rPr lang="ja-JP" altLang="en-US" sz="2400" dirty="0" smtClean="0"/>
              <a:t>将来</a:t>
            </a:r>
            <a:r>
              <a:rPr lang="ja-JP" altLang="en-US" sz="2400" dirty="0"/>
              <a:t>推計の実施担当者の方へ</a:t>
            </a:r>
          </a:p>
          <a:p>
            <a:pPr marL="400050" lvl="2" indent="0"/>
            <a:r>
              <a:rPr lang="ja-JP" altLang="en-US" sz="2400" dirty="0"/>
              <a:t>組織内のアカウント管理者の方へ、「将来推計権限」のユーザアカウントの作成を依頼してください。</a:t>
            </a:r>
          </a:p>
          <a:p>
            <a:pPr marL="0" lvl="1" indent="0"/>
            <a:endParaRPr lang="ja-JP" altLang="en-US" sz="24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8</a:t>
            </a:fld>
            <a:endParaRPr kumimoji="1" lang="ja-JP" altLang="en-US" dirty="0"/>
          </a:p>
        </p:txBody>
      </p:sp>
      <p:sp>
        <p:nvSpPr>
          <p:cNvPr id="9" name="角丸四角形 8"/>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W1-4</a:t>
            </a:r>
            <a:r>
              <a:rPr lang="ja-JP" altLang="en-US" sz="1400" dirty="0" smtClean="0"/>
              <a:t>ページ</a:t>
            </a:r>
            <a:endParaRPr lang="en-US" altLang="ja-JP" sz="1400" dirty="0" smtClean="0"/>
          </a:p>
        </p:txBody>
      </p:sp>
    </p:spTree>
    <p:extLst>
      <p:ext uri="{BB962C8B-B14F-4D97-AF65-F5344CB8AC3E}">
        <p14:creationId xmlns:p14="http://schemas.microsoft.com/office/powerpoint/2010/main" val="2139364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所得段階別第１号被保険者数（標準段階区分）の入力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W2-96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本メニューで第</a:t>
            </a:r>
            <a:r>
              <a:rPr lang="en-US" altLang="ja-JP" dirty="0" smtClean="0"/>
              <a:t>7</a:t>
            </a:r>
            <a:r>
              <a:rPr lang="ja-JP" altLang="en-US" dirty="0" smtClean="0"/>
              <a:t>期及び平成</a:t>
            </a:r>
            <a:r>
              <a:rPr lang="en-US" altLang="ja-JP" dirty="0" smtClean="0"/>
              <a:t>37</a:t>
            </a:r>
            <a:r>
              <a:rPr lang="ja-JP" altLang="en-US" dirty="0" smtClean="0"/>
              <a:t>年度の保険料</a:t>
            </a:r>
            <a:r>
              <a:rPr lang="ja-JP" altLang="en-US" dirty="0"/>
              <a:t>額推計に必要な費用を入力し、最終的な保険料額を算定</a:t>
            </a:r>
            <a:r>
              <a:rPr lang="ja-JP" altLang="en-US" dirty="0" smtClean="0"/>
              <a:t>します。</a:t>
            </a:r>
            <a:endParaRPr lang="en-US" altLang="ja-JP" dirty="0"/>
          </a:p>
          <a:p>
            <a:pPr marL="0" lvl="1" indent="0"/>
            <a:r>
              <a:rPr lang="ja-JP" altLang="en-US" dirty="0" smtClean="0"/>
              <a:t>①所得</a:t>
            </a:r>
            <a:r>
              <a:rPr lang="ja-JP" altLang="en-US" dirty="0"/>
              <a:t>段階別第</a:t>
            </a:r>
            <a:r>
              <a:rPr lang="en-US" altLang="ja-JP" dirty="0"/>
              <a:t>1</a:t>
            </a:r>
            <a:r>
              <a:rPr lang="ja-JP" altLang="en-US" dirty="0"/>
              <a:t>号被</a:t>
            </a:r>
            <a:r>
              <a:rPr lang="ja-JP" altLang="en-US" dirty="0" smtClean="0"/>
              <a:t>保険者数（標準</a:t>
            </a:r>
            <a:r>
              <a:rPr lang="ja-JP" altLang="en-US" dirty="0"/>
              <a:t>段階区分・</a:t>
            </a:r>
            <a:r>
              <a:rPr lang="ja-JP" altLang="en-US" dirty="0" smtClean="0"/>
              <a:t>割合）を</a:t>
            </a:r>
            <a:r>
              <a:rPr lang="ja-JP" altLang="en-US" dirty="0"/>
              <a:t>入力</a:t>
            </a:r>
            <a:r>
              <a:rPr lang="ja-JP" altLang="en-US" dirty="0" smtClean="0"/>
              <a:t>しましょう</a:t>
            </a:r>
            <a:endParaRPr lang="en-US" altLang="ja-JP" dirty="0" smtClean="0"/>
          </a:p>
        </p:txBody>
      </p:sp>
      <p:pic>
        <p:nvPicPr>
          <p:cNvPr id="20" name="図 19"/>
          <p:cNvPicPr>
            <a:picLocks noChangeAspect="1"/>
          </p:cNvPicPr>
          <p:nvPr/>
        </p:nvPicPr>
        <p:blipFill>
          <a:blip r:embed="rId3"/>
          <a:stretch>
            <a:fillRect/>
          </a:stretch>
        </p:blipFill>
        <p:spPr>
          <a:xfrm>
            <a:off x="272480" y="1556792"/>
            <a:ext cx="8771382" cy="5266944"/>
          </a:xfrm>
          <a:prstGeom prst="rect">
            <a:avLst/>
          </a:prstGeom>
        </p:spPr>
      </p:pic>
      <p:sp>
        <p:nvSpPr>
          <p:cNvPr id="33" name="角丸四角形 32"/>
          <p:cNvSpPr/>
          <p:nvPr/>
        </p:nvSpPr>
        <p:spPr>
          <a:xfrm>
            <a:off x="2065883" y="2974346"/>
            <a:ext cx="1872208" cy="454653"/>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線吹き出し 1 (枠付き) 33"/>
          <p:cNvSpPr/>
          <p:nvPr/>
        </p:nvSpPr>
        <p:spPr>
          <a:xfrm>
            <a:off x="4226123" y="2211125"/>
            <a:ext cx="2664296" cy="720080"/>
          </a:xfrm>
          <a:prstGeom prst="borderCallout1">
            <a:avLst>
              <a:gd name="adj1" fmla="val 120422"/>
              <a:gd name="adj2" fmla="val -22902"/>
              <a:gd name="adj3" fmla="val 56022"/>
              <a:gd name="adj4" fmla="val -320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「所得段階別加入者数等①」ボタンをクリックします。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80</a:t>
            </a:fld>
            <a:endParaRPr kumimoji="1" lang="ja-JP" altLang="en-US" dirty="0"/>
          </a:p>
        </p:txBody>
      </p:sp>
    </p:spTree>
    <p:extLst>
      <p:ext uri="{BB962C8B-B14F-4D97-AF65-F5344CB8AC3E}">
        <p14:creationId xmlns:p14="http://schemas.microsoft.com/office/powerpoint/2010/main" val="8625374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rotWithShape="1">
          <a:blip r:embed="rId3"/>
          <a:srcRect b="34909"/>
          <a:stretch/>
        </p:blipFill>
        <p:spPr bwMode="auto">
          <a:xfrm>
            <a:off x="639256" y="1273540"/>
            <a:ext cx="8778240" cy="3428327"/>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所得段階別第１号被保険者数（標準段階区分）の入力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W2-96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①所得</a:t>
            </a:r>
            <a:r>
              <a:rPr lang="ja-JP" altLang="en-US" dirty="0"/>
              <a:t>段階別第</a:t>
            </a:r>
            <a:r>
              <a:rPr lang="en-US" altLang="ja-JP" dirty="0"/>
              <a:t>1</a:t>
            </a:r>
            <a:r>
              <a:rPr lang="ja-JP" altLang="en-US" dirty="0"/>
              <a:t>号被</a:t>
            </a:r>
            <a:r>
              <a:rPr lang="ja-JP" altLang="en-US" dirty="0" smtClean="0"/>
              <a:t>保険者数（標準</a:t>
            </a:r>
            <a:r>
              <a:rPr lang="ja-JP" altLang="en-US" dirty="0"/>
              <a:t>段階区分・</a:t>
            </a:r>
            <a:r>
              <a:rPr lang="ja-JP" altLang="en-US" dirty="0" smtClean="0"/>
              <a:t>割合）を</a:t>
            </a:r>
            <a:r>
              <a:rPr lang="ja-JP" altLang="en-US" dirty="0"/>
              <a:t>入力</a:t>
            </a:r>
            <a:r>
              <a:rPr lang="ja-JP" altLang="en-US" dirty="0" smtClean="0"/>
              <a:t>しましょう</a:t>
            </a:r>
            <a:endParaRPr lang="en-US" altLang="ja-JP" dirty="0" smtClean="0"/>
          </a:p>
        </p:txBody>
      </p:sp>
      <p:sp>
        <p:nvSpPr>
          <p:cNvPr id="33" name="角丸四角形 32"/>
          <p:cNvSpPr/>
          <p:nvPr/>
        </p:nvSpPr>
        <p:spPr>
          <a:xfrm>
            <a:off x="3440832" y="2643284"/>
            <a:ext cx="3096344" cy="190279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5" name="表 34"/>
          <p:cNvGraphicFramePr>
            <a:graphicFrameLocks noGrp="1"/>
          </p:cNvGraphicFramePr>
          <p:nvPr>
            <p:extLst>
              <p:ext uri="{D42A27DB-BD31-4B8C-83A1-F6EECF244321}">
                <p14:modId xmlns:p14="http://schemas.microsoft.com/office/powerpoint/2010/main" val="3438778177"/>
              </p:ext>
            </p:extLst>
          </p:nvPr>
        </p:nvGraphicFramePr>
        <p:xfrm>
          <a:off x="200472" y="5510167"/>
          <a:ext cx="9505056" cy="1231201"/>
        </p:xfrm>
        <a:graphic>
          <a:graphicData uri="http://schemas.openxmlformats.org/drawingml/2006/table">
            <a:tbl>
              <a:tblPr firstRow="1" firstCol="1" bandRow="1">
                <a:tableStyleId>{93296810-A885-4BE3-A3E7-6D5BEEA58F35}</a:tableStyleId>
              </a:tblPr>
              <a:tblGrid>
                <a:gridCol w="1512167"/>
                <a:gridCol w="7992889"/>
              </a:tblGrid>
              <a:tr h="316801">
                <a:tc>
                  <a:txBody>
                    <a:bodyPr/>
                    <a:lstStyle/>
                    <a:p>
                      <a:pPr algn="l">
                        <a:lnSpc>
                          <a:spcPts val="1600"/>
                        </a:lnSpc>
                        <a:spcAft>
                          <a:spcPts val="0"/>
                        </a:spcAft>
                        <a:tabLst>
                          <a:tab pos="4517390" algn="l"/>
                        </a:tabLst>
                      </a:pPr>
                      <a:r>
                        <a:rPr lang="en-US" altLang="ja-JP" sz="1800" b="1" kern="100" dirty="0" smtClean="0">
                          <a:ln>
                            <a:solidFill>
                              <a:schemeClr val="bg1"/>
                            </a:solidFill>
                          </a:ln>
                          <a:solidFill>
                            <a:schemeClr val="bg1"/>
                          </a:solidFill>
                          <a:effectLst/>
                          <a:latin typeface="+mj-ea"/>
                          <a:ea typeface="+mj-ea"/>
                          <a:cs typeface="Times New Roman"/>
                        </a:rPr>
                        <a:t>CHECK</a:t>
                      </a:r>
                      <a:endParaRPr lang="ja-JP" sz="18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800" b="0" kern="100" dirty="0">
                          <a:solidFill>
                            <a:schemeClr val="tx1"/>
                          </a:solidFill>
                          <a:effectLst/>
                          <a:latin typeface="+mj-ea"/>
                          <a:ea typeface="+mj-ea"/>
                        </a:rPr>
                        <a:t> </a:t>
                      </a:r>
                      <a:endParaRPr lang="ja-JP" sz="18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2700" cmpd="sng">
                      <a:noFill/>
                    </a:lnR>
                    <a:lnT w="317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14400">
                <a:tc gridSpan="2">
                  <a:txBody>
                    <a:bodyPr/>
                    <a:lstStyle/>
                    <a:p>
                      <a:r>
                        <a:rPr lang="ja-JP" altLang="en-US" sz="2000" b="1" kern="100" dirty="0" smtClean="0">
                          <a:solidFill>
                            <a:srgbClr val="FF0000"/>
                          </a:solidFill>
                          <a:effectLst/>
                          <a:latin typeface="+mj-ea"/>
                          <a:ea typeface="+mj-ea"/>
                          <a:cs typeface="Times New Roman"/>
                        </a:rPr>
                        <a:t>所得段階別第</a:t>
                      </a:r>
                      <a:r>
                        <a:rPr lang="en-US" altLang="ja-JP" sz="2000" b="1" kern="100" dirty="0" smtClean="0">
                          <a:solidFill>
                            <a:srgbClr val="FF0000"/>
                          </a:solidFill>
                          <a:effectLst/>
                          <a:latin typeface="+mj-ea"/>
                          <a:ea typeface="+mj-ea"/>
                          <a:cs typeface="Times New Roman"/>
                        </a:rPr>
                        <a:t>1</a:t>
                      </a:r>
                      <a:r>
                        <a:rPr lang="ja-JP" altLang="en-US" sz="2000" b="1" kern="100" dirty="0" smtClean="0">
                          <a:solidFill>
                            <a:srgbClr val="FF0000"/>
                          </a:solidFill>
                          <a:effectLst/>
                          <a:latin typeface="+mj-ea"/>
                          <a:ea typeface="+mj-ea"/>
                          <a:cs typeface="Times New Roman"/>
                        </a:rPr>
                        <a:t>号被保険者数の合計人数が「実績及び推計方法の設定」で登録した第</a:t>
                      </a:r>
                      <a:r>
                        <a:rPr lang="en-US" altLang="ja-JP" sz="2000" b="1" kern="100" dirty="0" smtClean="0">
                          <a:solidFill>
                            <a:srgbClr val="FF0000"/>
                          </a:solidFill>
                          <a:effectLst/>
                          <a:latin typeface="+mj-ea"/>
                          <a:ea typeface="+mj-ea"/>
                          <a:cs typeface="Times New Roman"/>
                        </a:rPr>
                        <a:t>1</a:t>
                      </a:r>
                      <a:r>
                        <a:rPr lang="ja-JP" altLang="en-US" sz="2000" b="1" kern="100" dirty="0" smtClean="0">
                          <a:solidFill>
                            <a:srgbClr val="FF0000"/>
                          </a:solidFill>
                          <a:effectLst/>
                          <a:latin typeface="+mj-ea"/>
                          <a:ea typeface="+mj-ea"/>
                          <a:cs typeface="Times New Roman"/>
                        </a:rPr>
                        <a:t>号被保険者数の合計と一致</a:t>
                      </a:r>
                      <a:r>
                        <a:rPr lang="ja-JP" altLang="en-US" sz="2000" b="0" kern="100" dirty="0" smtClean="0">
                          <a:solidFill>
                            <a:schemeClr val="tx1"/>
                          </a:solidFill>
                          <a:effectLst/>
                          <a:latin typeface="+mj-ea"/>
                          <a:ea typeface="+mj-ea"/>
                          <a:cs typeface="Times New Roman"/>
                        </a:rPr>
                        <a:t>しないと、エラーとなり保存することができません。</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
        <p:nvSpPr>
          <p:cNvPr id="36" name="線吹き出し 1 (枠付き) 35"/>
          <p:cNvSpPr/>
          <p:nvPr/>
        </p:nvSpPr>
        <p:spPr>
          <a:xfrm>
            <a:off x="6249392" y="1491156"/>
            <a:ext cx="2232000" cy="648000"/>
          </a:xfrm>
          <a:prstGeom prst="borderCallout1">
            <a:avLst>
              <a:gd name="adj1" fmla="val 107007"/>
              <a:gd name="adj2" fmla="val 64880"/>
              <a:gd name="adj3" fmla="val 149508"/>
              <a:gd name="adj4" fmla="val 7654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「平成</a:t>
            </a:r>
            <a:r>
              <a:rPr lang="en-US" altLang="ja-JP" sz="1600" dirty="0" smtClean="0">
                <a:solidFill>
                  <a:srgbClr val="000000"/>
                </a:solidFill>
                <a:latin typeface="+mj-ea"/>
                <a:ea typeface="+mj-ea"/>
                <a:cs typeface="ＭＳ Ｐゴシック" pitchFamily="50" charset="-128"/>
              </a:rPr>
              <a:t>37</a:t>
            </a:r>
            <a:r>
              <a:rPr lang="ja-JP" altLang="en-US" sz="1600" dirty="0" smtClean="0">
                <a:solidFill>
                  <a:srgbClr val="000000"/>
                </a:solidFill>
                <a:latin typeface="+mj-ea"/>
                <a:ea typeface="+mj-ea"/>
                <a:cs typeface="ＭＳ Ｐゴシック" pitchFamily="50" charset="-128"/>
              </a:rPr>
              <a:t>年度」を選択し、同様に入力してください。</a:t>
            </a:r>
            <a:endParaRPr lang="en-US" altLang="ja-JP" sz="1600" dirty="0" smtClean="0">
              <a:solidFill>
                <a:srgbClr val="000000"/>
              </a:solidFill>
              <a:latin typeface="+mj-ea"/>
              <a:ea typeface="+mj-ea"/>
              <a:cs typeface="ＭＳ Ｐゴシック" pitchFamily="50" charset="-128"/>
            </a:endParaRPr>
          </a:p>
        </p:txBody>
      </p:sp>
      <p:sp>
        <p:nvSpPr>
          <p:cNvPr id="37" name="角丸四角形 36"/>
          <p:cNvSpPr/>
          <p:nvPr/>
        </p:nvSpPr>
        <p:spPr>
          <a:xfrm>
            <a:off x="7873721" y="2426107"/>
            <a:ext cx="783293" cy="211719"/>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81</a:t>
            </a:fld>
            <a:endParaRPr kumimoji="1" lang="ja-JP" altLang="en-US" dirty="0"/>
          </a:p>
        </p:txBody>
      </p:sp>
      <p:sp>
        <p:nvSpPr>
          <p:cNvPr id="34" name="線吹き出し 1 (枠付き) 33"/>
          <p:cNvSpPr/>
          <p:nvPr/>
        </p:nvSpPr>
        <p:spPr>
          <a:xfrm>
            <a:off x="4520952" y="4653136"/>
            <a:ext cx="3744416" cy="720080"/>
          </a:xfrm>
          <a:prstGeom prst="borderCallout1">
            <a:avLst>
              <a:gd name="adj1" fmla="val -3919"/>
              <a:gd name="adj2" fmla="val 18816"/>
              <a:gd name="adj3" fmla="val -110647"/>
              <a:gd name="adj4" fmla="val 1154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標準段階区分における第</a:t>
            </a:r>
            <a:r>
              <a:rPr lang="en-US" altLang="ja-JP" sz="1600" dirty="0" smtClean="0">
                <a:solidFill>
                  <a:srgbClr val="000000"/>
                </a:solidFill>
                <a:latin typeface="+mj-ea"/>
                <a:ea typeface="+mj-ea"/>
                <a:cs typeface="ＭＳ Ｐゴシック" pitchFamily="50" charset="-128"/>
              </a:rPr>
              <a:t>7</a:t>
            </a:r>
            <a:r>
              <a:rPr lang="ja-JP" altLang="en-US" sz="1600" dirty="0" smtClean="0">
                <a:solidFill>
                  <a:srgbClr val="000000"/>
                </a:solidFill>
                <a:latin typeface="+mj-ea"/>
                <a:ea typeface="+mj-ea"/>
                <a:cs typeface="ＭＳ Ｐゴシック" pitchFamily="50" charset="-128"/>
              </a:rPr>
              <a:t>期の所得段階別第１号被保険者数を入力します。</a:t>
            </a:r>
            <a:endParaRPr lang="en-US" altLang="ja-JP" sz="1600" dirty="0" smtClean="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39669068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a:srcRect b="22719"/>
          <a:stretch/>
        </p:blipFill>
        <p:spPr bwMode="auto">
          <a:xfrm>
            <a:off x="241322" y="1196752"/>
            <a:ext cx="8778240" cy="4070345"/>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所得段階別第１号被保険者数（標準段階区分）の入力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W2-96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①所得</a:t>
            </a:r>
            <a:r>
              <a:rPr lang="ja-JP" altLang="en-US" dirty="0"/>
              <a:t>段階別第</a:t>
            </a:r>
            <a:r>
              <a:rPr lang="en-US" altLang="ja-JP" dirty="0"/>
              <a:t>1</a:t>
            </a:r>
            <a:r>
              <a:rPr lang="ja-JP" altLang="en-US" dirty="0"/>
              <a:t>号被</a:t>
            </a:r>
            <a:r>
              <a:rPr lang="ja-JP" altLang="en-US" dirty="0" smtClean="0"/>
              <a:t>保険者数（標準</a:t>
            </a:r>
            <a:r>
              <a:rPr lang="ja-JP" altLang="en-US" dirty="0"/>
              <a:t>段階区分・</a:t>
            </a:r>
            <a:r>
              <a:rPr lang="ja-JP" altLang="en-US" dirty="0" smtClean="0"/>
              <a:t>割合）を</a:t>
            </a:r>
            <a:r>
              <a:rPr lang="ja-JP" altLang="en-US" dirty="0"/>
              <a:t>入力</a:t>
            </a:r>
            <a:r>
              <a:rPr lang="ja-JP" altLang="en-US" dirty="0" smtClean="0"/>
              <a:t>しましょう</a:t>
            </a:r>
            <a:endParaRPr lang="en-US" altLang="ja-JP" dirty="0" smtClean="0"/>
          </a:p>
        </p:txBody>
      </p:sp>
      <p:sp>
        <p:nvSpPr>
          <p:cNvPr id="33" name="角丸四角形 32"/>
          <p:cNvSpPr/>
          <p:nvPr/>
        </p:nvSpPr>
        <p:spPr>
          <a:xfrm>
            <a:off x="3041354" y="2566496"/>
            <a:ext cx="1728192" cy="190279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線吹き出し 1 (枠付き) 35"/>
          <p:cNvSpPr/>
          <p:nvPr/>
        </p:nvSpPr>
        <p:spPr>
          <a:xfrm>
            <a:off x="6753456" y="3117426"/>
            <a:ext cx="2304000" cy="864000"/>
          </a:xfrm>
          <a:prstGeom prst="borderCallout1">
            <a:avLst>
              <a:gd name="adj1" fmla="val -97762"/>
              <a:gd name="adj2" fmla="val 81525"/>
              <a:gd name="adj3" fmla="val -6506"/>
              <a:gd name="adj4" fmla="val 6851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各段階に数値を入力後、「メニューに戻る」ボタンをクリックします。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37" name="角丸四角形 36"/>
          <p:cNvSpPr/>
          <p:nvPr/>
        </p:nvSpPr>
        <p:spPr>
          <a:xfrm>
            <a:off x="8156286" y="2026464"/>
            <a:ext cx="720000" cy="28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82</a:t>
            </a:fld>
            <a:endParaRPr kumimoji="1" lang="ja-JP" altLang="en-US" dirty="0"/>
          </a:p>
        </p:txBody>
      </p:sp>
      <p:sp>
        <p:nvSpPr>
          <p:cNvPr id="15" name="線吹き出し 1 (枠付き) 14"/>
          <p:cNvSpPr/>
          <p:nvPr/>
        </p:nvSpPr>
        <p:spPr>
          <a:xfrm>
            <a:off x="5829538" y="1433976"/>
            <a:ext cx="2232000" cy="648000"/>
          </a:xfrm>
          <a:prstGeom prst="borderCallout1">
            <a:avLst>
              <a:gd name="adj1" fmla="val 107007"/>
              <a:gd name="adj2" fmla="val 64880"/>
              <a:gd name="adj3" fmla="val 149508"/>
              <a:gd name="adj4" fmla="val 7654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「平成</a:t>
            </a:r>
            <a:r>
              <a:rPr lang="en-US" altLang="ja-JP" sz="1600" dirty="0" smtClean="0">
                <a:solidFill>
                  <a:srgbClr val="000000"/>
                </a:solidFill>
                <a:latin typeface="+mj-ea"/>
                <a:ea typeface="+mj-ea"/>
                <a:cs typeface="ＭＳ Ｐゴシック" pitchFamily="50" charset="-128"/>
              </a:rPr>
              <a:t>37</a:t>
            </a:r>
            <a:r>
              <a:rPr lang="ja-JP" altLang="en-US" sz="1600" dirty="0" smtClean="0">
                <a:solidFill>
                  <a:srgbClr val="000000"/>
                </a:solidFill>
                <a:latin typeface="+mj-ea"/>
                <a:ea typeface="+mj-ea"/>
                <a:cs typeface="ＭＳ Ｐゴシック" pitchFamily="50" charset="-128"/>
              </a:rPr>
              <a:t>年度」を選択し、同様に入力してください。</a:t>
            </a:r>
            <a:endParaRPr lang="en-US" altLang="ja-JP" sz="1600" dirty="0" smtClean="0">
              <a:solidFill>
                <a:srgbClr val="000000"/>
              </a:solidFill>
              <a:latin typeface="+mj-ea"/>
              <a:ea typeface="+mj-ea"/>
              <a:cs typeface="ＭＳ Ｐゴシック" pitchFamily="50" charset="-128"/>
            </a:endParaRPr>
          </a:p>
        </p:txBody>
      </p:sp>
      <p:sp>
        <p:nvSpPr>
          <p:cNvPr id="17" name="角丸四角形 16"/>
          <p:cNvSpPr/>
          <p:nvPr/>
        </p:nvSpPr>
        <p:spPr>
          <a:xfrm>
            <a:off x="7474243" y="2354777"/>
            <a:ext cx="684000" cy="211719"/>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 name="表 17"/>
          <p:cNvGraphicFramePr>
            <a:graphicFrameLocks noGrp="1"/>
          </p:cNvGraphicFramePr>
          <p:nvPr>
            <p:extLst>
              <p:ext uri="{D42A27DB-BD31-4B8C-83A1-F6EECF244321}">
                <p14:modId xmlns:p14="http://schemas.microsoft.com/office/powerpoint/2010/main" val="457325439"/>
              </p:ext>
            </p:extLst>
          </p:nvPr>
        </p:nvGraphicFramePr>
        <p:xfrm>
          <a:off x="200472" y="5510167"/>
          <a:ext cx="9505056" cy="1231201"/>
        </p:xfrm>
        <a:graphic>
          <a:graphicData uri="http://schemas.openxmlformats.org/drawingml/2006/table">
            <a:tbl>
              <a:tblPr firstRow="1" firstCol="1" bandRow="1">
                <a:tableStyleId>{93296810-A885-4BE3-A3E7-6D5BEEA58F35}</a:tableStyleId>
              </a:tblPr>
              <a:tblGrid>
                <a:gridCol w="1512167"/>
                <a:gridCol w="7992889"/>
              </a:tblGrid>
              <a:tr h="316801">
                <a:tc>
                  <a:txBody>
                    <a:bodyPr/>
                    <a:lstStyle/>
                    <a:p>
                      <a:pPr algn="l">
                        <a:lnSpc>
                          <a:spcPts val="1600"/>
                        </a:lnSpc>
                        <a:spcAft>
                          <a:spcPts val="0"/>
                        </a:spcAft>
                        <a:tabLst>
                          <a:tab pos="4517390" algn="l"/>
                        </a:tabLst>
                      </a:pPr>
                      <a:r>
                        <a:rPr lang="en-US" altLang="ja-JP" sz="1800" b="1" kern="100" dirty="0" smtClean="0">
                          <a:ln>
                            <a:solidFill>
                              <a:schemeClr val="bg1"/>
                            </a:solidFill>
                          </a:ln>
                          <a:solidFill>
                            <a:schemeClr val="bg1"/>
                          </a:solidFill>
                          <a:effectLst/>
                          <a:latin typeface="+mj-ea"/>
                          <a:ea typeface="+mj-ea"/>
                          <a:cs typeface="Times New Roman"/>
                        </a:rPr>
                        <a:t>CHECK</a:t>
                      </a:r>
                      <a:endParaRPr lang="ja-JP" sz="18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800" b="0" kern="100" dirty="0">
                          <a:solidFill>
                            <a:schemeClr val="tx1"/>
                          </a:solidFill>
                          <a:effectLst/>
                          <a:latin typeface="+mj-ea"/>
                          <a:ea typeface="+mj-ea"/>
                        </a:rPr>
                        <a:t> </a:t>
                      </a:r>
                      <a:endParaRPr lang="ja-JP" sz="18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2700" cmpd="sng">
                      <a:noFill/>
                    </a:lnR>
                    <a:lnT w="317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14400">
                <a:tc gridSpan="2">
                  <a:txBody>
                    <a:bodyPr/>
                    <a:lstStyle/>
                    <a:p>
                      <a:r>
                        <a:rPr lang="ja-JP" altLang="en-US" sz="2000" b="1" kern="100" dirty="0" smtClean="0">
                          <a:solidFill>
                            <a:srgbClr val="FF0000"/>
                          </a:solidFill>
                          <a:effectLst/>
                          <a:latin typeface="+mj-ea"/>
                          <a:ea typeface="+mj-ea"/>
                          <a:cs typeface="Times New Roman"/>
                        </a:rPr>
                        <a:t>所得段階別第</a:t>
                      </a:r>
                      <a:r>
                        <a:rPr lang="en-US" altLang="ja-JP" sz="2000" b="1" kern="100" dirty="0" smtClean="0">
                          <a:solidFill>
                            <a:srgbClr val="FF0000"/>
                          </a:solidFill>
                          <a:effectLst/>
                          <a:latin typeface="+mj-ea"/>
                          <a:ea typeface="+mj-ea"/>
                          <a:cs typeface="Times New Roman"/>
                        </a:rPr>
                        <a:t>1</a:t>
                      </a:r>
                      <a:r>
                        <a:rPr lang="ja-JP" altLang="en-US" sz="2000" b="1" kern="100" dirty="0" smtClean="0">
                          <a:solidFill>
                            <a:srgbClr val="FF0000"/>
                          </a:solidFill>
                          <a:effectLst/>
                          <a:latin typeface="+mj-ea"/>
                          <a:ea typeface="+mj-ea"/>
                          <a:cs typeface="Times New Roman"/>
                        </a:rPr>
                        <a:t>号被保険者数の合計人数が「実績及び推計方法の設定」で登録した第</a:t>
                      </a:r>
                      <a:r>
                        <a:rPr lang="en-US" altLang="ja-JP" sz="2000" b="1" kern="100" dirty="0" smtClean="0">
                          <a:solidFill>
                            <a:srgbClr val="FF0000"/>
                          </a:solidFill>
                          <a:effectLst/>
                          <a:latin typeface="+mj-ea"/>
                          <a:ea typeface="+mj-ea"/>
                          <a:cs typeface="Times New Roman"/>
                        </a:rPr>
                        <a:t>1</a:t>
                      </a:r>
                      <a:r>
                        <a:rPr lang="ja-JP" altLang="en-US" sz="2000" b="1" kern="100" dirty="0" smtClean="0">
                          <a:solidFill>
                            <a:srgbClr val="FF0000"/>
                          </a:solidFill>
                          <a:effectLst/>
                          <a:latin typeface="+mj-ea"/>
                          <a:ea typeface="+mj-ea"/>
                          <a:cs typeface="Times New Roman"/>
                        </a:rPr>
                        <a:t>号被保険者数の合計と一致</a:t>
                      </a:r>
                      <a:r>
                        <a:rPr lang="ja-JP" altLang="en-US" sz="2000" b="0" kern="100" dirty="0" smtClean="0">
                          <a:solidFill>
                            <a:schemeClr val="tx1"/>
                          </a:solidFill>
                          <a:effectLst/>
                          <a:latin typeface="+mj-ea"/>
                          <a:ea typeface="+mj-ea"/>
                          <a:cs typeface="Times New Roman"/>
                        </a:rPr>
                        <a:t>しないと、エラーとなり保存することができません。</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Tree>
    <p:extLst>
      <p:ext uri="{BB962C8B-B14F-4D97-AF65-F5344CB8AC3E}">
        <p14:creationId xmlns:p14="http://schemas.microsoft.com/office/powerpoint/2010/main" val="7168303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srcRect/>
          <a:stretch>
            <a:fillRect/>
          </a:stretch>
        </p:blipFill>
        <p:spPr bwMode="auto">
          <a:xfrm>
            <a:off x="560512" y="1124744"/>
            <a:ext cx="8776800" cy="5206066"/>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所得段階別第１号被保険者数（標準段階区分）の入力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W2-96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①所得</a:t>
            </a:r>
            <a:r>
              <a:rPr lang="ja-JP" altLang="en-US" dirty="0"/>
              <a:t>段階別第</a:t>
            </a:r>
            <a:r>
              <a:rPr lang="en-US" altLang="ja-JP" dirty="0"/>
              <a:t>1</a:t>
            </a:r>
            <a:r>
              <a:rPr lang="ja-JP" altLang="en-US" dirty="0"/>
              <a:t>号被</a:t>
            </a:r>
            <a:r>
              <a:rPr lang="ja-JP" altLang="en-US" dirty="0" smtClean="0"/>
              <a:t>保険者数（標準</a:t>
            </a:r>
            <a:r>
              <a:rPr lang="ja-JP" altLang="en-US" dirty="0"/>
              <a:t>段階区分・</a:t>
            </a:r>
            <a:r>
              <a:rPr lang="ja-JP" altLang="en-US" dirty="0" smtClean="0"/>
              <a:t>割合）を</a:t>
            </a:r>
            <a:r>
              <a:rPr lang="ja-JP" altLang="en-US" dirty="0"/>
              <a:t>入力</a:t>
            </a:r>
            <a:r>
              <a:rPr lang="ja-JP" altLang="en-US" dirty="0" smtClean="0"/>
              <a:t>しましょう</a:t>
            </a:r>
            <a:endParaRPr lang="en-US" altLang="ja-JP" dirty="0" smtClean="0"/>
          </a:p>
        </p:txBody>
      </p:sp>
      <p:sp>
        <p:nvSpPr>
          <p:cNvPr id="36" name="線吹き出し 1 (枠付き) 35"/>
          <p:cNvSpPr/>
          <p:nvPr/>
        </p:nvSpPr>
        <p:spPr>
          <a:xfrm>
            <a:off x="5376768" y="4438704"/>
            <a:ext cx="2563971" cy="519302"/>
          </a:xfrm>
          <a:prstGeom prst="borderCallout1">
            <a:avLst>
              <a:gd name="adj1" fmla="val -97762"/>
              <a:gd name="adj2" fmla="val -22804"/>
              <a:gd name="adj3" fmla="val 35543"/>
              <a:gd name="adj4" fmla="val -68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a:t>
            </a:r>
            <a:r>
              <a:rPr lang="en-US" altLang="ja-JP" sz="1600" dirty="0" smtClean="0">
                <a:solidFill>
                  <a:srgbClr val="000000"/>
                </a:solidFill>
                <a:latin typeface="+mj-ea"/>
                <a:ea typeface="+mj-ea"/>
                <a:cs typeface="ＭＳ Ｐゴシック" pitchFamily="50" charset="-128"/>
              </a:rPr>
              <a:t>OK</a:t>
            </a:r>
            <a:r>
              <a:rPr lang="ja-JP" altLang="en-US" sz="1600" dirty="0" smtClean="0">
                <a:solidFill>
                  <a:srgbClr val="000000"/>
                </a:solidFill>
                <a:latin typeface="+mj-ea"/>
                <a:ea typeface="+mj-ea"/>
                <a:cs typeface="ＭＳ Ｐゴシック" pitchFamily="50" charset="-128"/>
              </a:rPr>
              <a:t>」ボタンをクリックします。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37" name="角丸四角形 36"/>
          <p:cNvSpPr/>
          <p:nvPr/>
        </p:nvSpPr>
        <p:spPr>
          <a:xfrm>
            <a:off x="4133490" y="3790664"/>
            <a:ext cx="792000" cy="28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83</a:t>
            </a:fld>
            <a:endParaRPr kumimoji="1" lang="ja-JP" altLang="en-US" dirty="0"/>
          </a:p>
        </p:txBody>
      </p:sp>
    </p:spTree>
    <p:extLst>
      <p:ext uri="{BB962C8B-B14F-4D97-AF65-F5344CB8AC3E}">
        <p14:creationId xmlns:p14="http://schemas.microsoft.com/office/powerpoint/2010/main" val="7348498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rcRect/>
          <a:stretch>
            <a:fillRect/>
          </a:stretch>
        </p:blipFill>
        <p:spPr bwMode="auto">
          <a:xfrm>
            <a:off x="560512" y="1052736"/>
            <a:ext cx="8776800" cy="5265826"/>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所得段階別第１号被保険者数（標準段階区分）の入力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W2-96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①所得</a:t>
            </a:r>
            <a:r>
              <a:rPr lang="ja-JP" altLang="en-US" dirty="0"/>
              <a:t>段階別第</a:t>
            </a:r>
            <a:r>
              <a:rPr lang="en-US" altLang="ja-JP" dirty="0"/>
              <a:t>1</a:t>
            </a:r>
            <a:r>
              <a:rPr lang="ja-JP" altLang="en-US" dirty="0"/>
              <a:t>号被</a:t>
            </a:r>
            <a:r>
              <a:rPr lang="ja-JP" altLang="en-US" dirty="0" smtClean="0"/>
              <a:t>保険者数（標準</a:t>
            </a:r>
            <a:r>
              <a:rPr lang="ja-JP" altLang="en-US" dirty="0"/>
              <a:t>段階区分・</a:t>
            </a:r>
            <a:r>
              <a:rPr lang="ja-JP" altLang="en-US" dirty="0" smtClean="0"/>
              <a:t>割合）を</a:t>
            </a:r>
            <a:r>
              <a:rPr lang="ja-JP" altLang="en-US" dirty="0"/>
              <a:t>入力</a:t>
            </a:r>
            <a:r>
              <a:rPr lang="ja-JP" altLang="en-US" dirty="0" smtClean="0"/>
              <a:t>しましょう</a:t>
            </a:r>
            <a:endParaRPr lang="en-US" altLang="ja-JP" dirty="0" smtClean="0"/>
          </a:p>
        </p:txBody>
      </p:sp>
      <p:sp>
        <p:nvSpPr>
          <p:cNvPr id="36" name="線吹き出し 1 (枠付き) 35"/>
          <p:cNvSpPr/>
          <p:nvPr/>
        </p:nvSpPr>
        <p:spPr>
          <a:xfrm>
            <a:off x="7736955" y="4222680"/>
            <a:ext cx="1872208" cy="576000"/>
          </a:xfrm>
          <a:prstGeom prst="borderCallout1">
            <a:avLst>
              <a:gd name="adj1" fmla="val 6491"/>
              <a:gd name="adj2" fmla="val -51962"/>
              <a:gd name="adj3" fmla="val 35543"/>
              <a:gd name="adj4" fmla="val -68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a:t>
            </a:r>
            <a:r>
              <a:rPr lang="ja-JP" altLang="en-US" sz="1600" dirty="0">
                <a:solidFill>
                  <a:srgbClr val="000000"/>
                </a:solidFill>
                <a:latin typeface="+mj-ea"/>
                <a:ea typeface="+mj-ea"/>
                <a:cs typeface="ＭＳ Ｐゴシック" pitchFamily="50" charset="-128"/>
              </a:rPr>
              <a:t>の算定</a:t>
            </a:r>
            <a:r>
              <a:rPr lang="ja-JP" altLang="en-US" sz="1600" dirty="0" smtClean="0">
                <a:solidFill>
                  <a:srgbClr val="000000"/>
                </a:solidFill>
                <a:latin typeface="+mj-ea"/>
                <a:ea typeface="+mj-ea"/>
                <a:cs typeface="ＭＳ Ｐゴシック" pitchFamily="50" charset="-128"/>
              </a:rPr>
              <a:t>」画面に戻ります。</a:t>
            </a:r>
            <a:endParaRPr lang="en-US" altLang="ja-JP" sz="1600" dirty="0" smtClean="0">
              <a:solidFill>
                <a:srgbClr val="000000"/>
              </a:solidFill>
              <a:latin typeface="+mj-ea"/>
              <a:ea typeface="+mj-ea"/>
              <a:cs typeface="ＭＳ Ｐゴシック" pitchFamily="50" charset="-128"/>
            </a:endParaRPr>
          </a:p>
        </p:txBody>
      </p:sp>
      <p:sp>
        <p:nvSpPr>
          <p:cNvPr id="37" name="角丸四角形 36"/>
          <p:cNvSpPr/>
          <p:nvPr/>
        </p:nvSpPr>
        <p:spPr>
          <a:xfrm>
            <a:off x="4152736" y="2494488"/>
            <a:ext cx="4392488" cy="43204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線吹き出し 1 (枠付き) 12"/>
          <p:cNvSpPr/>
          <p:nvPr/>
        </p:nvSpPr>
        <p:spPr>
          <a:xfrm>
            <a:off x="5016832" y="1535380"/>
            <a:ext cx="2412000" cy="576000"/>
          </a:xfrm>
          <a:prstGeom prst="borderCallout1">
            <a:avLst>
              <a:gd name="adj1" fmla="val 120223"/>
              <a:gd name="adj2" fmla="val 30624"/>
              <a:gd name="adj3" fmla="val 184816"/>
              <a:gd name="adj4" fmla="val 2073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メニューの状態が「入力済です」に変わっています。</a:t>
            </a:r>
            <a:endParaRPr lang="en-US" altLang="ja-JP" sz="1600" dirty="0" smtClean="0">
              <a:solidFill>
                <a:srgbClr val="000000"/>
              </a:solidFill>
              <a:latin typeface="+mj-ea"/>
              <a:ea typeface="+mj-ea"/>
              <a:cs typeface="ＭＳ Ｐゴシック" pitchFamily="50" charset="-128"/>
            </a:endParaRPr>
          </a:p>
        </p:txBody>
      </p:sp>
      <p:sp>
        <p:nvSpPr>
          <p:cNvPr id="12"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84</a:t>
            </a:fld>
            <a:endParaRPr kumimoji="1" lang="ja-JP" altLang="en-US" dirty="0"/>
          </a:p>
        </p:txBody>
      </p:sp>
    </p:spTree>
    <p:extLst>
      <p:ext uri="{BB962C8B-B14F-4D97-AF65-F5344CB8AC3E}">
        <p14:creationId xmlns:p14="http://schemas.microsoft.com/office/powerpoint/2010/main" val="35101762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rcRect/>
          <a:stretch>
            <a:fillRect/>
          </a:stretch>
        </p:blipFill>
        <p:spPr bwMode="auto">
          <a:xfrm>
            <a:off x="272480" y="1555200"/>
            <a:ext cx="8773200" cy="5228938"/>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所得段階別第１号被保険者数（弾力化を行う場合）の入力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W2-96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②所得段階別第</a:t>
            </a:r>
            <a:r>
              <a:rPr lang="en-US" altLang="ja-JP" dirty="0"/>
              <a:t>1</a:t>
            </a:r>
            <a:r>
              <a:rPr lang="ja-JP" altLang="en-US" dirty="0"/>
              <a:t>号被</a:t>
            </a:r>
            <a:r>
              <a:rPr lang="ja-JP" altLang="en-US" dirty="0" smtClean="0"/>
              <a:t>保険者数（弾力化</a:t>
            </a:r>
            <a:r>
              <a:rPr lang="ja-JP" altLang="en-US" dirty="0"/>
              <a:t>を行う</a:t>
            </a:r>
            <a:r>
              <a:rPr lang="ja-JP" altLang="en-US" dirty="0" smtClean="0"/>
              <a:t>場合）を</a:t>
            </a:r>
            <a:r>
              <a:rPr lang="ja-JP" altLang="en-US" dirty="0"/>
              <a:t>入力してみましょう</a:t>
            </a:r>
          </a:p>
          <a:p>
            <a:pPr marL="0" lvl="1" indent="0"/>
            <a:r>
              <a:rPr lang="ja-JP" altLang="en-US" dirty="0"/>
              <a:t>保険料額設定の弾力化を行う場合のみ、本メニューで所得段階別第</a:t>
            </a:r>
            <a:r>
              <a:rPr lang="en-US" altLang="ja-JP" dirty="0"/>
              <a:t>1</a:t>
            </a:r>
            <a:r>
              <a:rPr lang="ja-JP" altLang="en-US" dirty="0"/>
              <a:t>号被保険者数を入力します。</a:t>
            </a:r>
            <a:r>
              <a:rPr lang="ja-JP" altLang="en-US" b="1" dirty="0">
                <a:solidFill>
                  <a:srgbClr val="FF0000"/>
                </a:solidFill>
              </a:rPr>
              <a:t>標準段階のみで保険料額を算定する場合は、本操作をスキップ</a:t>
            </a:r>
            <a:r>
              <a:rPr lang="ja-JP" altLang="en-US" dirty="0" smtClean="0"/>
              <a:t>してください</a:t>
            </a:r>
            <a:r>
              <a:rPr lang="ja-JP" altLang="en-US" dirty="0"/>
              <a:t>。</a:t>
            </a:r>
          </a:p>
        </p:txBody>
      </p:sp>
      <p:sp>
        <p:nvSpPr>
          <p:cNvPr id="33" name="角丸四角形 32"/>
          <p:cNvSpPr/>
          <p:nvPr/>
        </p:nvSpPr>
        <p:spPr>
          <a:xfrm>
            <a:off x="2064392" y="3550411"/>
            <a:ext cx="1872208" cy="454653"/>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線吹き出し 1 (枠付き) 33"/>
          <p:cNvSpPr/>
          <p:nvPr/>
        </p:nvSpPr>
        <p:spPr>
          <a:xfrm>
            <a:off x="4224632" y="2787190"/>
            <a:ext cx="2664296" cy="720080"/>
          </a:xfrm>
          <a:prstGeom prst="borderCallout1">
            <a:avLst>
              <a:gd name="adj1" fmla="val 120422"/>
              <a:gd name="adj2" fmla="val -22902"/>
              <a:gd name="adj3" fmla="val 56022"/>
              <a:gd name="adj4" fmla="val -320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「所得段階別加入者数等②」ボタンをクリックします。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12"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85</a:t>
            </a:fld>
            <a:endParaRPr kumimoji="1" lang="ja-JP" altLang="en-US" dirty="0"/>
          </a:p>
        </p:txBody>
      </p:sp>
    </p:spTree>
    <p:extLst>
      <p:ext uri="{BB962C8B-B14F-4D97-AF65-F5344CB8AC3E}">
        <p14:creationId xmlns:p14="http://schemas.microsoft.com/office/powerpoint/2010/main" val="3337404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3"/>
          <a:srcRect b="28550"/>
          <a:stretch/>
        </p:blipFill>
        <p:spPr bwMode="auto">
          <a:xfrm>
            <a:off x="644400" y="1555200"/>
            <a:ext cx="8773200" cy="3820841"/>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所得段階別第１号被保険者数（弾力化を行う場合）の入力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W2-96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②所得段階別第</a:t>
            </a:r>
            <a:r>
              <a:rPr lang="en-US" altLang="ja-JP" dirty="0"/>
              <a:t>1</a:t>
            </a:r>
            <a:r>
              <a:rPr lang="ja-JP" altLang="en-US" dirty="0"/>
              <a:t>号被</a:t>
            </a:r>
            <a:r>
              <a:rPr lang="ja-JP" altLang="en-US" dirty="0" smtClean="0"/>
              <a:t>保険者数（弾力化</a:t>
            </a:r>
            <a:r>
              <a:rPr lang="ja-JP" altLang="en-US" dirty="0"/>
              <a:t>を行う</a:t>
            </a:r>
            <a:r>
              <a:rPr lang="ja-JP" altLang="en-US" dirty="0" smtClean="0"/>
              <a:t>場合）を</a:t>
            </a:r>
            <a:r>
              <a:rPr lang="ja-JP" altLang="en-US" dirty="0"/>
              <a:t>入力してみましょう</a:t>
            </a:r>
          </a:p>
          <a:p>
            <a:pPr marL="0" lvl="1" indent="0"/>
            <a:r>
              <a:rPr lang="ja-JP" altLang="en-US" dirty="0"/>
              <a:t>保険料額設定の弾力化を行う場合のみ、本メニューで所得段階別第</a:t>
            </a:r>
            <a:r>
              <a:rPr lang="en-US" altLang="ja-JP" dirty="0"/>
              <a:t>1</a:t>
            </a:r>
            <a:r>
              <a:rPr lang="ja-JP" altLang="en-US" dirty="0"/>
              <a:t>号被保険者数を入力します。</a:t>
            </a:r>
            <a:r>
              <a:rPr lang="ja-JP" altLang="en-US" b="1" dirty="0">
                <a:solidFill>
                  <a:srgbClr val="FF0000"/>
                </a:solidFill>
              </a:rPr>
              <a:t>標準段階のみで保険料額を算定する場合は、本操作をスキップ</a:t>
            </a:r>
            <a:r>
              <a:rPr lang="ja-JP" altLang="en-US" dirty="0" smtClean="0"/>
              <a:t>してください</a:t>
            </a:r>
            <a:r>
              <a:rPr lang="ja-JP" altLang="en-US" dirty="0"/>
              <a:t>。</a:t>
            </a:r>
          </a:p>
        </p:txBody>
      </p:sp>
      <p:graphicFrame>
        <p:nvGraphicFramePr>
          <p:cNvPr id="12" name="表 11"/>
          <p:cNvGraphicFramePr>
            <a:graphicFrameLocks noGrp="1"/>
          </p:cNvGraphicFramePr>
          <p:nvPr>
            <p:extLst>
              <p:ext uri="{D42A27DB-BD31-4B8C-83A1-F6EECF244321}">
                <p14:modId xmlns:p14="http://schemas.microsoft.com/office/powerpoint/2010/main" val="2613817410"/>
              </p:ext>
            </p:extLst>
          </p:nvPr>
        </p:nvGraphicFramePr>
        <p:xfrm>
          <a:off x="200472" y="5510167"/>
          <a:ext cx="9505056" cy="1231201"/>
        </p:xfrm>
        <a:graphic>
          <a:graphicData uri="http://schemas.openxmlformats.org/drawingml/2006/table">
            <a:tbl>
              <a:tblPr firstRow="1" firstCol="1" bandRow="1">
                <a:tableStyleId>{93296810-A885-4BE3-A3E7-6D5BEEA58F35}</a:tableStyleId>
              </a:tblPr>
              <a:tblGrid>
                <a:gridCol w="1512167"/>
                <a:gridCol w="7992889"/>
              </a:tblGrid>
              <a:tr h="316801">
                <a:tc>
                  <a:txBody>
                    <a:bodyPr/>
                    <a:lstStyle/>
                    <a:p>
                      <a:pPr algn="l">
                        <a:lnSpc>
                          <a:spcPts val="1600"/>
                        </a:lnSpc>
                        <a:spcAft>
                          <a:spcPts val="0"/>
                        </a:spcAft>
                        <a:tabLst>
                          <a:tab pos="4517390" algn="l"/>
                        </a:tabLst>
                      </a:pPr>
                      <a:r>
                        <a:rPr lang="en-US" altLang="ja-JP" sz="1800" b="1" kern="100" dirty="0" smtClean="0">
                          <a:ln>
                            <a:solidFill>
                              <a:schemeClr val="bg1"/>
                            </a:solidFill>
                          </a:ln>
                          <a:solidFill>
                            <a:schemeClr val="bg1"/>
                          </a:solidFill>
                          <a:effectLst/>
                          <a:latin typeface="+mj-ea"/>
                          <a:ea typeface="+mj-ea"/>
                          <a:cs typeface="Times New Roman"/>
                        </a:rPr>
                        <a:t>CHECK</a:t>
                      </a:r>
                      <a:endParaRPr lang="ja-JP" sz="18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800" b="0" kern="100" dirty="0">
                          <a:solidFill>
                            <a:schemeClr val="tx1"/>
                          </a:solidFill>
                          <a:effectLst/>
                          <a:latin typeface="+mj-ea"/>
                          <a:ea typeface="+mj-ea"/>
                        </a:rPr>
                        <a:t> </a:t>
                      </a:r>
                      <a:endParaRPr lang="ja-JP" sz="18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2700" cmpd="sng">
                      <a:noFill/>
                    </a:lnR>
                    <a:lnT w="317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14400">
                <a:tc gridSpan="2">
                  <a:txBody>
                    <a:bodyPr/>
                    <a:lstStyle/>
                    <a:p>
                      <a:r>
                        <a:rPr lang="ja-JP" altLang="en-US" sz="2000" b="1" kern="100" dirty="0" smtClean="0">
                          <a:solidFill>
                            <a:srgbClr val="FF0000"/>
                          </a:solidFill>
                          <a:effectLst/>
                          <a:latin typeface="+mj-ea"/>
                          <a:ea typeface="+mj-ea"/>
                          <a:cs typeface="Times New Roman"/>
                        </a:rPr>
                        <a:t>所得段階別第</a:t>
                      </a:r>
                      <a:r>
                        <a:rPr lang="en-US" altLang="ja-JP" sz="2000" b="1" kern="100" dirty="0" smtClean="0">
                          <a:solidFill>
                            <a:srgbClr val="FF0000"/>
                          </a:solidFill>
                          <a:effectLst/>
                          <a:latin typeface="+mj-ea"/>
                          <a:ea typeface="+mj-ea"/>
                          <a:cs typeface="Times New Roman"/>
                        </a:rPr>
                        <a:t>1</a:t>
                      </a:r>
                      <a:r>
                        <a:rPr lang="ja-JP" altLang="en-US" sz="2000" b="1" kern="100" dirty="0" smtClean="0">
                          <a:solidFill>
                            <a:srgbClr val="FF0000"/>
                          </a:solidFill>
                          <a:effectLst/>
                          <a:latin typeface="+mj-ea"/>
                          <a:ea typeface="+mj-ea"/>
                          <a:cs typeface="Times New Roman"/>
                        </a:rPr>
                        <a:t>号被保険者数の合計人数が「実績及び推計方法の設定」で登録した第</a:t>
                      </a:r>
                      <a:r>
                        <a:rPr lang="en-US" altLang="ja-JP" sz="2000" b="1" kern="100" dirty="0" smtClean="0">
                          <a:solidFill>
                            <a:srgbClr val="FF0000"/>
                          </a:solidFill>
                          <a:effectLst/>
                          <a:latin typeface="+mj-ea"/>
                          <a:ea typeface="+mj-ea"/>
                          <a:cs typeface="Times New Roman"/>
                        </a:rPr>
                        <a:t>1</a:t>
                      </a:r>
                      <a:r>
                        <a:rPr lang="ja-JP" altLang="en-US" sz="2000" b="1" kern="100" dirty="0" smtClean="0">
                          <a:solidFill>
                            <a:srgbClr val="FF0000"/>
                          </a:solidFill>
                          <a:effectLst/>
                          <a:latin typeface="+mj-ea"/>
                          <a:ea typeface="+mj-ea"/>
                          <a:cs typeface="Times New Roman"/>
                        </a:rPr>
                        <a:t>号被保険者数の合計と一致</a:t>
                      </a:r>
                      <a:r>
                        <a:rPr lang="ja-JP" altLang="en-US" sz="2000" b="0" kern="100" dirty="0" smtClean="0">
                          <a:solidFill>
                            <a:schemeClr val="tx1"/>
                          </a:solidFill>
                          <a:effectLst/>
                          <a:latin typeface="+mj-ea"/>
                          <a:ea typeface="+mj-ea"/>
                          <a:cs typeface="Times New Roman"/>
                        </a:rPr>
                        <a:t>しないと、エラーとなり保存することができません。</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
        <p:nvSpPr>
          <p:cNvPr id="15" name="角丸四角形 14"/>
          <p:cNvSpPr/>
          <p:nvPr/>
        </p:nvSpPr>
        <p:spPr>
          <a:xfrm>
            <a:off x="2482741" y="2924944"/>
            <a:ext cx="6070659" cy="259228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線吹き出し 1 (枠付き) 16"/>
          <p:cNvSpPr/>
          <p:nvPr/>
        </p:nvSpPr>
        <p:spPr>
          <a:xfrm>
            <a:off x="6955379" y="4203703"/>
            <a:ext cx="2880000" cy="1476000"/>
          </a:xfrm>
          <a:prstGeom prst="borderCallout1">
            <a:avLst>
              <a:gd name="adj1" fmla="val -15970"/>
              <a:gd name="adj2" fmla="val -29648"/>
              <a:gd name="adj3" fmla="val 23727"/>
              <a:gd name="adj4" fmla="val -513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eiryo UI" pitchFamily="50" charset="-128"/>
                <a:ea typeface="Meiryo UI" pitchFamily="50" charset="-128"/>
                <a:cs typeface="ＭＳ Ｐゴシック" pitchFamily="50" charset="-128"/>
              </a:rPr>
              <a:t>第</a:t>
            </a:r>
            <a:r>
              <a:rPr lang="en-US" altLang="ja-JP" sz="1600" dirty="0">
                <a:solidFill>
                  <a:srgbClr val="000000"/>
                </a:solidFill>
                <a:latin typeface="Meiryo UI" pitchFamily="50" charset="-128"/>
                <a:ea typeface="Meiryo UI" pitchFamily="50" charset="-128"/>
                <a:cs typeface="ＭＳ Ｐゴシック" pitchFamily="50" charset="-128"/>
              </a:rPr>
              <a:t>7</a:t>
            </a:r>
            <a:r>
              <a:rPr lang="ja-JP" altLang="en-US" sz="1600" dirty="0">
                <a:solidFill>
                  <a:srgbClr val="000000"/>
                </a:solidFill>
                <a:latin typeface="Meiryo UI" pitchFamily="50" charset="-128"/>
                <a:ea typeface="Meiryo UI" pitchFamily="50" charset="-128"/>
                <a:cs typeface="ＭＳ Ｐゴシック" pitchFamily="50" charset="-128"/>
              </a:rPr>
              <a:t>期の弾力化後の以下</a:t>
            </a:r>
            <a:r>
              <a:rPr lang="ja-JP" altLang="en-US" sz="1600" dirty="0" smtClean="0">
                <a:solidFill>
                  <a:srgbClr val="000000"/>
                </a:solidFill>
                <a:latin typeface="Meiryo UI" pitchFamily="50" charset="-128"/>
                <a:ea typeface="Meiryo UI" pitchFamily="50" charset="-128"/>
                <a:cs typeface="ＭＳ Ｐゴシック" pitchFamily="50" charset="-128"/>
              </a:rPr>
              <a:t>項目（白色セル）を</a:t>
            </a:r>
            <a:r>
              <a:rPr lang="ja-JP" altLang="en-US" sz="1600" dirty="0">
                <a:solidFill>
                  <a:srgbClr val="000000"/>
                </a:solidFill>
                <a:latin typeface="Meiryo UI" pitchFamily="50" charset="-128"/>
                <a:ea typeface="Meiryo UI" pitchFamily="50" charset="-128"/>
                <a:cs typeface="ＭＳ Ｐゴシック" pitchFamily="50" charset="-128"/>
              </a:rPr>
              <a:t>入力します。</a:t>
            </a:r>
          </a:p>
          <a:p>
            <a:pPr lvl="0" fontAlgn="base">
              <a:lnSpc>
                <a:spcPct val="120000"/>
              </a:lnSpc>
              <a:spcBef>
                <a:spcPct val="0"/>
              </a:spcBef>
              <a:spcAft>
                <a:spcPct val="0"/>
              </a:spcAft>
            </a:pPr>
            <a:r>
              <a:rPr lang="ja-JP" altLang="en-US" sz="1600" dirty="0">
                <a:solidFill>
                  <a:srgbClr val="000000"/>
                </a:solidFill>
                <a:latin typeface="Meiryo UI" pitchFamily="50" charset="-128"/>
                <a:ea typeface="Meiryo UI" pitchFamily="50" charset="-128"/>
                <a:cs typeface="ＭＳ Ｐゴシック" pitchFamily="50" charset="-128"/>
              </a:rPr>
              <a:t>・基準所得金額</a:t>
            </a:r>
          </a:p>
          <a:p>
            <a:pPr lvl="0" fontAlgn="base">
              <a:lnSpc>
                <a:spcPct val="120000"/>
              </a:lnSpc>
              <a:spcBef>
                <a:spcPct val="0"/>
              </a:spcBef>
              <a:spcAft>
                <a:spcPct val="0"/>
              </a:spcAft>
            </a:pPr>
            <a:r>
              <a:rPr lang="ja-JP" altLang="en-US" sz="1600" dirty="0">
                <a:solidFill>
                  <a:srgbClr val="000000"/>
                </a:solidFill>
                <a:latin typeface="Meiryo UI" pitchFamily="50" charset="-128"/>
                <a:ea typeface="Meiryo UI" pitchFamily="50" charset="-128"/>
                <a:cs typeface="ＭＳ Ｐゴシック" pitchFamily="50" charset="-128"/>
              </a:rPr>
              <a:t>・所得段階別第</a:t>
            </a:r>
            <a:r>
              <a:rPr lang="en-US" altLang="ja-JP" sz="1600" dirty="0">
                <a:solidFill>
                  <a:srgbClr val="000000"/>
                </a:solidFill>
                <a:latin typeface="Meiryo UI" pitchFamily="50" charset="-128"/>
                <a:ea typeface="Meiryo UI" pitchFamily="50" charset="-128"/>
                <a:cs typeface="ＭＳ Ｐゴシック" pitchFamily="50" charset="-128"/>
              </a:rPr>
              <a:t>1</a:t>
            </a:r>
            <a:r>
              <a:rPr lang="ja-JP" altLang="en-US" sz="1600" dirty="0">
                <a:solidFill>
                  <a:srgbClr val="000000"/>
                </a:solidFill>
                <a:latin typeface="Meiryo UI" pitchFamily="50" charset="-128"/>
                <a:ea typeface="Meiryo UI" pitchFamily="50" charset="-128"/>
                <a:cs typeface="ＭＳ Ｐゴシック" pitchFamily="50" charset="-128"/>
              </a:rPr>
              <a:t>号被保険者数</a:t>
            </a:r>
          </a:p>
          <a:p>
            <a:pPr lvl="0" fontAlgn="base">
              <a:lnSpc>
                <a:spcPct val="120000"/>
              </a:lnSpc>
              <a:spcBef>
                <a:spcPct val="0"/>
              </a:spcBef>
              <a:spcAft>
                <a:spcPct val="0"/>
              </a:spcAft>
            </a:pPr>
            <a:r>
              <a:rPr lang="ja-JP" altLang="en-US" sz="1600" dirty="0">
                <a:solidFill>
                  <a:srgbClr val="000000"/>
                </a:solidFill>
                <a:latin typeface="Meiryo UI" pitchFamily="50" charset="-128"/>
                <a:ea typeface="Meiryo UI" pitchFamily="50" charset="-128"/>
                <a:cs typeface="ＭＳ Ｐゴシック" pitchFamily="50" charset="-128"/>
              </a:rPr>
              <a:t>・基準額に対する</a:t>
            </a:r>
            <a:r>
              <a:rPr lang="ja-JP" altLang="en-US" sz="1600" dirty="0" smtClean="0">
                <a:solidFill>
                  <a:srgbClr val="000000"/>
                </a:solidFill>
                <a:latin typeface="Meiryo UI" pitchFamily="50" charset="-128"/>
                <a:ea typeface="Meiryo UI" pitchFamily="50" charset="-128"/>
                <a:cs typeface="ＭＳ Ｐゴシック" pitchFamily="50" charset="-128"/>
              </a:rPr>
              <a:t>割合</a:t>
            </a:r>
            <a:endParaRPr lang="ja-JP" altLang="en-US" sz="1600" dirty="0">
              <a:solidFill>
                <a:srgbClr val="000000"/>
              </a:solidFill>
              <a:latin typeface="Meiryo UI" pitchFamily="50" charset="-128"/>
              <a:ea typeface="Meiryo UI" pitchFamily="50" charset="-128"/>
              <a:cs typeface="ＭＳ Ｐゴシック" pitchFamily="50" charset="-128"/>
            </a:endParaRPr>
          </a:p>
        </p:txBody>
      </p:sp>
      <p:sp>
        <p:nvSpPr>
          <p:cNvPr id="18"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86</a:t>
            </a:fld>
            <a:endParaRPr kumimoji="1" lang="ja-JP" altLang="en-US" dirty="0"/>
          </a:p>
        </p:txBody>
      </p:sp>
    </p:spTree>
    <p:extLst>
      <p:ext uri="{BB962C8B-B14F-4D97-AF65-F5344CB8AC3E}">
        <p14:creationId xmlns:p14="http://schemas.microsoft.com/office/powerpoint/2010/main" val="27150539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3"/>
          <a:srcRect b="28877"/>
          <a:stretch/>
        </p:blipFill>
        <p:spPr bwMode="auto">
          <a:xfrm>
            <a:off x="639256" y="1555200"/>
            <a:ext cx="8778240" cy="3746009"/>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所得段階別第１号被保険者数（弾力化を行う場合）の入力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W2-96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②所得段階別第</a:t>
            </a:r>
            <a:r>
              <a:rPr lang="en-US" altLang="ja-JP" dirty="0"/>
              <a:t>1</a:t>
            </a:r>
            <a:r>
              <a:rPr lang="ja-JP" altLang="en-US" dirty="0"/>
              <a:t>号被</a:t>
            </a:r>
            <a:r>
              <a:rPr lang="ja-JP" altLang="en-US" dirty="0" smtClean="0"/>
              <a:t>保険者数（弾力化</a:t>
            </a:r>
            <a:r>
              <a:rPr lang="ja-JP" altLang="en-US" dirty="0"/>
              <a:t>を行う</a:t>
            </a:r>
            <a:r>
              <a:rPr lang="ja-JP" altLang="en-US" dirty="0" smtClean="0"/>
              <a:t>場合）を</a:t>
            </a:r>
            <a:r>
              <a:rPr lang="ja-JP" altLang="en-US" dirty="0"/>
              <a:t>入力してみましょう</a:t>
            </a:r>
          </a:p>
          <a:p>
            <a:pPr marL="0" lvl="1" indent="0"/>
            <a:r>
              <a:rPr lang="ja-JP" altLang="en-US" dirty="0"/>
              <a:t>保険料額設定の弾力化を行う場合のみ、本メニューで所得段階別第</a:t>
            </a:r>
            <a:r>
              <a:rPr lang="en-US" altLang="ja-JP" dirty="0"/>
              <a:t>1</a:t>
            </a:r>
            <a:r>
              <a:rPr lang="ja-JP" altLang="en-US" dirty="0"/>
              <a:t>号被保険者数を入力します。</a:t>
            </a:r>
            <a:r>
              <a:rPr lang="ja-JP" altLang="en-US" b="1" dirty="0">
                <a:solidFill>
                  <a:srgbClr val="FF0000"/>
                </a:solidFill>
              </a:rPr>
              <a:t>標準段階のみで保険料額を算定する場合は、本操作をスキップ</a:t>
            </a:r>
            <a:r>
              <a:rPr lang="ja-JP" altLang="en-US" dirty="0" smtClean="0"/>
              <a:t>してください</a:t>
            </a:r>
            <a:r>
              <a:rPr lang="ja-JP" altLang="en-US" dirty="0"/>
              <a:t>。</a:t>
            </a:r>
          </a:p>
        </p:txBody>
      </p:sp>
      <p:sp>
        <p:nvSpPr>
          <p:cNvPr id="33" name="角丸四角形 32"/>
          <p:cNvSpPr/>
          <p:nvPr/>
        </p:nvSpPr>
        <p:spPr>
          <a:xfrm>
            <a:off x="8569244" y="2348880"/>
            <a:ext cx="704236" cy="28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2576736" y="3212975"/>
            <a:ext cx="3600400" cy="2088233"/>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線吹き出し 1 (枠付き) 17"/>
          <p:cNvSpPr/>
          <p:nvPr/>
        </p:nvSpPr>
        <p:spPr>
          <a:xfrm>
            <a:off x="7185504" y="3429000"/>
            <a:ext cx="2304000" cy="864000"/>
          </a:xfrm>
          <a:prstGeom prst="borderCallout1">
            <a:avLst>
              <a:gd name="adj1" fmla="val -96764"/>
              <a:gd name="adj2" fmla="val 75160"/>
              <a:gd name="adj3" fmla="val -6506"/>
              <a:gd name="adj4" fmla="val 6851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各段階に数値を入力後、「メニューに戻る」ボタンをクリックします。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13" name="角丸四角形 12"/>
          <p:cNvSpPr/>
          <p:nvPr/>
        </p:nvSpPr>
        <p:spPr>
          <a:xfrm>
            <a:off x="7905328" y="2654682"/>
            <a:ext cx="720000" cy="21602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線吹き出し 1 (枠付き) 13"/>
          <p:cNvSpPr/>
          <p:nvPr/>
        </p:nvSpPr>
        <p:spPr>
          <a:xfrm>
            <a:off x="6249392" y="1772816"/>
            <a:ext cx="2232000" cy="648000"/>
          </a:xfrm>
          <a:prstGeom prst="borderCallout1">
            <a:avLst>
              <a:gd name="adj1" fmla="val 107007"/>
              <a:gd name="adj2" fmla="val 64880"/>
              <a:gd name="adj3" fmla="val 149508"/>
              <a:gd name="adj4" fmla="val 7654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「平成</a:t>
            </a:r>
            <a:r>
              <a:rPr lang="en-US" altLang="ja-JP" sz="1600" dirty="0" smtClean="0">
                <a:solidFill>
                  <a:srgbClr val="000000"/>
                </a:solidFill>
                <a:latin typeface="+mj-ea"/>
                <a:ea typeface="+mj-ea"/>
                <a:cs typeface="ＭＳ Ｐゴシック" pitchFamily="50" charset="-128"/>
              </a:rPr>
              <a:t>37</a:t>
            </a:r>
            <a:r>
              <a:rPr lang="ja-JP" altLang="en-US" sz="1600" dirty="0" smtClean="0">
                <a:solidFill>
                  <a:srgbClr val="000000"/>
                </a:solidFill>
                <a:latin typeface="+mj-ea"/>
                <a:ea typeface="+mj-ea"/>
                <a:cs typeface="ＭＳ Ｐゴシック" pitchFamily="50" charset="-128"/>
              </a:rPr>
              <a:t>年度」を選択し、同様に入力してください。</a:t>
            </a:r>
            <a:endParaRPr lang="en-US" altLang="ja-JP" sz="1600" dirty="0" smtClean="0">
              <a:solidFill>
                <a:srgbClr val="000000"/>
              </a:solidFill>
              <a:latin typeface="+mj-ea"/>
              <a:ea typeface="+mj-ea"/>
              <a:cs typeface="ＭＳ Ｐゴシック"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3518703534"/>
              </p:ext>
            </p:extLst>
          </p:nvPr>
        </p:nvGraphicFramePr>
        <p:xfrm>
          <a:off x="200472" y="5510167"/>
          <a:ext cx="9505056" cy="1231201"/>
        </p:xfrm>
        <a:graphic>
          <a:graphicData uri="http://schemas.openxmlformats.org/drawingml/2006/table">
            <a:tbl>
              <a:tblPr firstRow="1" firstCol="1" bandRow="1">
                <a:tableStyleId>{93296810-A885-4BE3-A3E7-6D5BEEA58F35}</a:tableStyleId>
              </a:tblPr>
              <a:tblGrid>
                <a:gridCol w="1512167"/>
                <a:gridCol w="7992889"/>
              </a:tblGrid>
              <a:tr h="316801">
                <a:tc>
                  <a:txBody>
                    <a:bodyPr/>
                    <a:lstStyle/>
                    <a:p>
                      <a:pPr algn="l">
                        <a:lnSpc>
                          <a:spcPts val="1600"/>
                        </a:lnSpc>
                        <a:spcAft>
                          <a:spcPts val="0"/>
                        </a:spcAft>
                        <a:tabLst>
                          <a:tab pos="4517390" algn="l"/>
                        </a:tabLst>
                      </a:pPr>
                      <a:r>
                        <a:rPr lang="en-US" altLang="ja-JP" sz="1800" b="1" kern="100" dirty="0" smtClean="0">
                          <a:ln>
                            <a:solidFill>
                              <a:schemeClr val="bg1"/>
                            </a:solidFill>
                          </a:ln>
                          <a:solidFill>
                            <a:schemeClr val="bg1"/>
                          </a:solidFill>
                          <a:effectLst/>
                          <a:latin typeface="+mj-ea"/>
                          <a:ea typeface="+mj-ea"/>
                          <a:cs typeface="Times New Roman"/>
                        </a:rPr>
                        <a:t>CHECK</a:t>
                      </a:r>
                      <a:endParaRPr lang="ja-JP" sz="18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800" b="0" kern="100" dirty="0">
                          <a:solidFill>
                            <a:schemeClr val="tx1"/>
                          </a:solidFill>
                          <a:effectLst/>
                          <a:latin typeface="+mj-ea"/>
                          <a:ea typeface="+mj-ea"/>
                        </a:rPr>
                        <a:t> </a:t>
                      </a:r>
                      <a:endParaRPr lang="ja-JP" sz="18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2700" cmpd="sng">
                      <a:noFill/>
                    </a:lnR>
                    <a:lnT w="317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14400">
                <a:tc gridSpan="2">
                  <a:txBody>
                    <a:bodyPr/>
                    <a:lstStyle/>
                    <a:p>
                      <a:r>
                        <a:rPr lang="ja-JP" altLang="en-US" sz="2000" b="1" kern="100" dirty="0" smtClean="0">
                          <a:solidFill>
                            <a:srgbClr val="FF0000"/>
                          </a:solidFill>
                          <a:effectLst/>
                          <a:latin typeface="+mj-ea"/>
                          <a:ea typeface="+mj-ea"/>
                          <a:cs typeface="Times New Roman"/>
                        </a:rPr>
                        <a:t>所得段階別第</a:t>
                      </a:r>
                      <a:r>
                        <a:rPr lang="en-US" altLang="ja-JP" sz="2000" b="1" kern="100" dirty="0" smtClean="0">
                          <a:solidFill>
                            <a:srgbClr val="FF0000"/>
                          </a:solidFill>
                          <a:effectLst/>
                          <a:latin typeface="+mj-ea"/>
                          <a:ea typeface="+mj-ea"/>
                          <a:cs typeface="Times New Roman"/>
                        </a:rPr>
                        <a:t>1</a:t>
                      </a:r>
                      <a:r>
                        <a:rPr lang="ja-JP" altLang="en-US" sz="2000" b="1" kern="100" dirty="0" smtClean="0">
                          <a:solidFill>
                            <a:srgbClr val="FF0000"/>
                          </a:solidFill>
                          <a:effectLst/>
                          <a:latin typeface="+mj-ea"/>
                          <a:ea typeface="+mj-ea"/>
                          <a:cs typeface="Times New Roman"/>
                        </a:rPr>
                        <a:t>号被保険者数の合計人数が「実績及び推計方法の設定」で登録した第</a:t>
                      </a:r>
                      <a:r>
                        <a:rPr lang="en-US" altLang="ja-JP" sz="2000" b="1" kern="100" dirty="0" smtClean="0">
                          <a:solidFill>
                            <a:srgbClr val="FF0000"/>
                          </a:solidFill>
                          <a:effectLst/>
                          <a:latin typeface="+mj-ea"/>
                          <a:ea typeface="+mj-ea"/>
                          <a:cs typeface="Times New Roman"/>
                        </a:rPr>
                        <a:t>1</a:t>
                      </a:r>
                      <a:r>
                        <a:rPr lang="ja-JP" altLang="en-US" sz="2000" b="1" kern="100" dirty="0" smtClean="0">
                          <a:solidFill>
                            <a:srgbClr val="FF0000"/>
                          </a:solidFill>
                          <a:effectLst/>
                          <a:latin typeface="+mj-ea"/>
                          <a:ea typeface="+mj-ea"/>
                          <a:cs typeface="Times New Roman"/>
                        </a:rPr>
                        <a:t>号被保険者数の合計と一致</a:t>
                      </a:r>
                      <a:r>
                        <a:rPr lang="ja-JP" altLang="en-US" sz="2000" b="0" kern="100" dirty="0" smtClean="0">
                          <a:solidFill>
                            <a:schemeClr val="tx1"/>
                          </a:solidFill>
                          <a:effectLst/>
                          <a:latin typeface="+mj-ea"/>
                          <a:ea typeface="+mj-ea"/>
                          <a:cs typeface="Times New Roman"/>
                        </a:rPr>
                        <a:t>しないと、エラーとなり保存することができません。</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
        <p:nvSpPr>
          <p:cNvPr id="20"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87</a:t>
            </a:fld>
            <a:endParaRPr kumimoji="1" lang="ja-JP" altLang="en-US" dirty="0"/>
          </a:p>
        </p:txBody>
      </p:sp>
    </p:spTree>
    <p:extLst>
      <p:ext uri="{BB962C8B-B14F-4D97-AF65-F5344CB8AC3E}">
        <p14:creationId xmlns:p14="http://schemas.microsoft.com/office/powerpoint/2010/main" val="16513725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rcRect/>
          <a:stretch>
            <a:fillRect/>
          </a:stretch>
        </p:blipFill>
        <p:spPr bwMode="auto">
          <a:xfrm>
            <a:off x="640800" y="1555200"/>
            <a:ext cx="8778240" cy="5266944"/>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所得段階別第１号被保険者数（弾力化を行う場合）の入力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W2-96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②所得段階別第</a:t>
            </a:r>
            <a:r>
              <a:rPr lang="en-US" altLang="ja-JP" dirty="0"/>
              <a:t>1</a:t>
            </a:r>
            <a:r>
              <a:rPr lang="ja-JP" altLang="en-US" dirty="0"/>
              <a:t>号被</a:t>
            </a:r>
            <a:r>
              <a:rPr lang="ja-JP" altLang="en-US" dirty="0" smtClean="0"/>
              <a:t>保険者数（弾力化</a:t>
            </a:r>
            <a:r>
              <a:rPr lang="ja-JP" altLang="en-US" dirty="0"/>
              <a:t>を行う</a:t>
            </a:r>
            <a:r>
              <a:rPr lang="ja-JP" altLang="en-US" dirty="0" smtClean="0"/>
              <a:t>場合）を</a:t>
            </a:r>
            <a:r>
              <a:rPr lang="ja-JP" altLang="en-US" dirty="0"/>
              <a:t>入力してみましょう</a:t>
            </a:r>
          </a:p>
          <a:p>
            <a:pPr marL="0" lvl="1" indent="0"/>
            <a:r>
              <a:rPr lang="ja-JP" altLang="en-US" dirty="0"/>
              <a:t>保険料額設定の弾力化を行う場合のみ、本メニューで所得段階別第</a:t>
            </a:r>
            <a:r>
              <a:rPr lang="en-US" altLang="ja-JP" dirty="0"/>
              <a:t>1</a:t>
            </a:r>
            <a:r>
              <a:rPr lang="ja-JP" altLang="en-US" dirty="0"/>
              <a:t>号被保険者数を入力します。</a:t>
            </a:r>
            <a:r>
              <a:rPr lang="ja-JP" altLang="en-US" b="1" dirty="0">
                <a:solidFill>
                  <a:srgbClr val="FF0000"/>
                </a:solidFill>
              </a:rPr>
              <a:t>標準段階のみで保険料額を算定する場合は、本操作をスキップ</a:t>
            </a:r>
            <a:r>
              <a:rPr lang="ja-JP" altLang="en-US" dirty="0" smtClean="0"/>
              <a:t>してください</a:t>
            </a:r>
            <a:r>
              <a:rPr lang="ja-JP" altLang="en-US" dirty="0"/>
              <a:t>。</a:t>
            </a:r>
          </a:p>
        </p:txBody>
      </p:sp>
      <p:sp>
        <p:nvSpPr>
          <p:cNvPr id="33" name="角丸四角形 32"/>
          <p:cNvSpPr/>
          <p:nvPr/>
        </p:nvSpPr>
        <p:spPr>
          <a:xfrm>
            <a:off x="4233008" y="4293096"/>
            <a:ext cx="756000" cy="21602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線吹き出し 1 (枠付き) 13"/>
          <p:cNvSpPr/>
          <p:nvPr/>
        </p:nvSpPr>
        <p:spPr>
          <a:xfrm>
            <a:off x="5457056" y="4869160"/>
            <a:ext cx="2563971" cy="519302"/>
          </a:xfrm>
          <a:prstGeom prst="borderCallout1">
            <a:avLst>
              <a:gd name="adj1" fmla="val -97762"/>
              <a:gd name="adj2" fmla="val -22804"/>
              <a:gd name="adj3" fmla="val 35543"/>
              <a:gd name="adj4" fmla="val -68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a:t>
            </a:r>
            <a:r>
              <a:rPr lang="en-US" altLang="ja-JP" sz="1600" dirty="0" smtClean="0">
                <a:solidFill>
                  <a:srgbClr val="000000"/>
                </a:solidFill>
                <a:latin typeface="+mj-ea"/>
                <a:ea typeface="+mj-ea"/>
                <a:cs typeface="ＭＳ Ｐゴシック" pitchFamily="50" charset="-128"/>
              </a:rPr>
              <a:t>OK</a:t>
            </a:r>
            <a:r>
              <a:rPr lang="ja-JP" altLang="en-US" sz="1600" dirty="0" smtClean="0">
                <a:solidFill>
                  <a:srgbClr val="000000"/>
                </a:solidFill>
                <a:latin typeface="+mj-ea"/>
                <a:ea typeface="+mj-ea"/>
                <a:cs typeface="ＭＳ Ｐゴシック" pitchFamily="50" charset="-128"/>
              </a:rPr>
              <a:t>」ボタンをクリックします。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88</a:t>
            </a:fld>
            <a:endParaRPr kumimoji="1" lang="ja-JP" altLang="en-US" dirty="0"/>
          </a:p>
        </p:txBody>
      </p:sp>
    </p:spTree>
    <p:extLst>
      <p:ext uri="{BB962C8B-B14F-4D97-AF65-F5344CB8AC3E}">
        <p14:creationId xmlns:p14="http://schemas.microsoft.com/office/powerpoint/2010/main" val="18732598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rcRect/>
          <a:stretch>
            <a:fillRect/>
          </a:stretch>
        </p:blipFill>
        <p:spPr bwMode="auto">
          <a:xfrm>
            <a:off x="640800" y="1555200"/>
            <a:ext cx="8776800" cy="5269113"/>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所得段階別第１号被保険者数（弾力化を行う場合）の入力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W2-96</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②所得段階別第</a:t>
            </a:r>
            <a:r>
              <a:rPr lang="en-US" altLang="ja-JP" dirty="0"/>
              <a:t>1</a:t>
            </a:r>
            <a:r>
              <a:rPr lang="ja-JP" altLang="en-US" dirty="0"/>
              <a:t>号被</a:t>
            </a:r>
            <a:r>
              <a:rPr lang="ja-JP" altLang="en-US" dirty="0" smtClean="0"/>
              <a:t>保険者数（弾力化</a:t>
            </a:r>
            <a:r>
              <a:rPr lang="ja-JP" altLang="en-US" dirty="0"/>
              <a:t>を行う</a:t>
            </a:r>
            <a:r>
              <a:rPr lang="ja-JP" altLang="en-US" dirty="0" smtClean="0"/>
              <a:t>場合）を</a:t>
            </a:r>
            <a:r>
              <a:rPr lang="ja-JP" altLang="en-US" dirty="0"/>
              <a:t>入力してみましょう</a:t>
            </a:r>
          </a:p>
          <a:p>
            <a:pPr marL="0" lvl="1" indent="0"/>
            <a:r>
              <a:rPr lang="ja-JP" altLang="en-US" dirty="0"/>
              <a:t>保険料額設定の弾力化を行う場合のみ、本メニューで所得段階別第</a:t>
            </a:r>
            <a:r>
              <a:rPr lang="en-US" altLang="ja-JP" dirty="0"/>
              <a:t>1</a:t>
            </a:r>
            <a:r>
              <a:rPr lang="ja-JP" altLang="en-US" dirty="0"/>
              <a:t>号被保険者数を入力します。</a:t>
            </a:r>
            <a:r>
              <a:rPr lang="ja-JP" altLang="en-US" b="1" dirty="0">
                <a:solidFill>
                  <a:srgbClr val="FF0000"/>
                </a:solidFill>
              </a:rPr>
              <a:t>標準段階のみで保険料額を算定する場合は、本操作をスキップ</a:t>
            </a:r>
            <a:r>
              <a:rPr lang="ja-JP" altLang="en-US" dirty="0" smtClean="0"/>
              <a:t>してください</a:t>
            </a:r>
            <a:r>
              <a:rPr lang="ja-JP" altLang="en-US" dirty="0"/>
              <a:t>。</a:t>
            </a:r>
          </a:p>
        </p:txBody>
      </p:sp>
      <p:sp>
        <p:nvSpPr>
          <p:cNvPr id="12" name="線吹き出し 1 (枠付き) 11"/>
          <p:cNvSpPr/>
          <p:nvPr/>
        </p:nvSpPr>
        <p:spPr>
          <a:xfrm>
            <a:off x="7889147" y="4725144"/>
            <a:ext cx="1872208" cy="576000"/>
          </a:xfrm>
          <a:prstGeom prst="borderCallout1">
            <a:avLst>
              <a:gd name="adj1" fmla="val 6491"/>
              <a:gd name="adj2" fmla="val -51962"/>
              <a:gd name="adj3" fmla="val 35543"/>
              <a:gd name="adj4" fmla="val -68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a:t>
            </a:r>
            <a:r>
              <a:rPr lang="ja-JP" altLang="en-US" sz="1600" dirty="0">
                <a:solidFill>
                  <a:srgbClr val="000000"/>
                </a:solidFill>
                <a:latin typeface="+mj-ea"/>
                <a:ea typeface="+mj-ea"/>
                <a:cs typeface="ＭＳ Ｐゴシック" pitchFamily="50" charset="-128"/>
              </a:rPr>
              <a:t>の算定</a:t>
            </a:r>
            <a:r>
              <a:rPr lang="ja-JP" altLang="en-US" sz="1600" dirty="0" smtClean="0">
                <a:solidFill>
                  <a:srgbClr val="000000"/>
                </a:solidFill>
                <a:latin typeface="+mj-ea"/>
                <a:ea typeface="+mj-ea"/>
                <a:cs typeface="ＭＳ Ｐゴシック" pitchFamily="50" charset="-128"/>
              </a:rPr>
              <a:t>」画面に戻ります。</a:t>
            </a:r>
            <a:endParaRPr lang="en-US" altLang="ja-JP" sz="1600" dirty="0" smtClean="0">
              <a:solidFill>
                <a:srgbClr val="000000"/>
              </a:solidFill>
              <a:latin typeface="+mj-ea"/>
              <a:ea typeface="+mj-ea"/>
              <a:cs typeface="ＭＳ Ｐゴシック" pitchFamily="50" charset="-128"/>
            </a:endParaRPr>
          </a:p>
        </p:txBody>
      </p:sp>
      <p:sp>
        <p:nvSpPr>
          <p:cNvPr id="15" name="角丸四角形 14"/>
          <p:cNvSpPr/>
          <p:nvPr/>
        </p:nvSpPr>
        <p:spPr>
          <a:xfrm>
            <a:off x="4304928" y="3573016"/>
            <a:ext cx="4392488" cy="43204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線吹き出し 1 (枠付き) 16"/>
          <p:cNvSpPr/>
          <p:nvPr/>
        </p:nvSpPr>
        <p:spPr>
          <a:xfrm>
            <a:off x="6757379" y="2613844"/>
            <a:ext cx="2412000" cy="576000"/>
          </a:xfrm>
          <a:prstGeom prst="borderCallout1">
            <a:avLst>
              <a:gd name="adj1" fmla="val 120223"/>
              <a:gd name="adj2" fmla="val 30624"/>
              <a:gd name="adj3" fmla="val 189555"/>
              <a:gd name="adj4" fmla="val 772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メニューの状態が「入力済です」に変わっています。</a:t>
            </a:r>
            <a:endParaRPr lang="en-US" altLang="ja-JP" sz="1600" dirty="0" smtClean="0">
              <a:solidFill>
                <a:srgbClr val="000000"/>
              </a:solidFill>
              <a:latin typeface="+mj-ea"/>
              <a:ea typeface="+mj-ea"/>
              <a:cs typeface="ＭＳ Ｐゴシック" pitchFamily="50" charset="-128"/>
            </a:endParaRPr>
          </a:p>
        </p:txBody>
      </p:sp>
      <p:sp>
        <p:nvSpPr>
          <p:cNvPr id="13"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89</a:t>
            </a:fld>
            <a:endParaRPr kumimoji="1" lang="ja-JP" altLang="en-US" dirty="0"/>
          </a:p>
        </p:txBody>
      </p:sp>
    </p:spTree>
    <p:extLst>
      <p:ext uri="{BB962C8B-B14F-4D97-AF65-F5344CB8AC3E}">
        <p14:creationId xmlns:p14="http://schemas.microsoft.com/office/powerpoint/2010/main" val="1447660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地域包括ケア「見える化」システムにログインしてみましょう</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342900" lvl="1" indent="-342900">
              <a:buFont typeface="Wingdings" panose="05000000000000000000" pitchFamily="2" charset="2"/>
              <a:buChar char="p"/>
            </a:pPr>
            <a:endParaRPr lang="en-US" altLang="ja-JP" sz="2800" dirty="0" smtClean="0"/>
          </a:p>
          <a:p>
            <a:pPr marL="342900" lvl="1" indent="-342900">
              <a:buFont typeface="Wingdings" panose="05000000000000000000" pitchFamily="2" charset="2"/>
              <a:buChar char="p"/>
            </a:pPr>
            <a:r>
              <a:rPr lang="ja-JP" altLang="en-US" sz="2800" dirty="0" smtClean="0"/>
              <a:t>続いて、将来推計機能の使い方の説明に移ります。</a:t>
            </a:r>
            <a:endParaRPr lang="en-US" altLang="ja-JP" sz="2800" dirty="0" smtClean="0"/>
          </a:p>
          <a:p>
            <a:pPr marL="342900" lvl="1" indent="-342900">
              <a:buFont typeface="Wingdings" panose="05000000000000000000" pitchFamily="2" charset="2"/>
              <a:buChar char="p"/>
            </a:pPr>
            <a:endParaRPr lang="en-US" altLang="ja-JP" sz="2800" dirty="0"/>
          </a:p>
          <a:p>
            <a:pPr marL="342900" lvl="1" indent="-342900">
              <a:buFont typeface="Wingdings" panose="05000000000000000000" pitchFamily="2" charset="2"/>
              <a:buChar char="p"/>
            </a:pPr>
            <a:r>
              <a:rPr lang="ja-JP" altLang="en-US" sz="2800" dirty="0" smtClean="0"/>
              <a:t>まず、お手元の</a:t>
            </a:r>
            <a:r>
              <a:rPr lang="en-US" altLang="ja-JP" sz="2800" dirty="0" smtClean="0"/>
              <a:t>PC</a:t>
            </a:r>
            <a:r>
              <a:rPr lang="ja-JP" altLang="en-US" sz="2800" dirty="0" smtClean="0"/>
              <a:t>で地域包括ケア「見える化」システムにログインしてみましょう。</a:t>
            </a:r>
            <a:endParaRPr lang="en-US" altLang="ja-JP" sz="2800" dirty="0" smtClean="0"/>
          </a:p>
          <a:p>
            <a:pPr marL="342900" lvl="1" indent="-342900">
              <a:buFont typeface="Wingdings" panose="05000000000000000000" pitchFamily="2" charset="2"/>
              <a:buChar char="p"/>
            </a:pPr>
            <a:endParaRPr lang="en-US" altLang="ja-JP" sz="2800" dirty="0"/>
          </a:p>
          <a:p>
            <a:pPr marL="342900" lvl="1" indent="-342900">
              <a:buFont typeface="Wingdings" panose="05000000000000000000" pitchFamily="2" charset="2"/>
              <a:buChar char="p"/>
            </a:pPr>
            <a:r>
              <a:rPr lang="ja-JP" altLang="en-US" sz="2800" dirty="0" smtClean="0"/>
              <a:t>以降の将来推計機能の使い方の説明では、実際の画面上で適宜操作しながら、説明をお聞きいただいても構いません。</a:t>
            </a:r>
            <a:endParaRPr lang="en-US" altLang="ja-JP" sz="2800" dirty="0" smtClean="0"/>
          </a:p>
          <a:p>
            <a:pPr marL="0" lvl="1" indent="0"/>
            <a:r>
              <a:rPr lang="ja-JP" altLang="en-US" sz="2800" dirty="0" smtClean="0"/>
              <a:t>（本説明後に実際に操作していただく演習時間も設けています）</a:t>
            </a:r>
            <a:endParaRPr lang="en-US" altLang="ja-JP" sz="2800" dirty="0" smtClean="0"/>
          </a:p>
          <a:p>
            <a:pPr marL="342900" lvl="1" indent="-342900">
              <a:buFont typeface="Wingdings" panose="05000000000000000000" pitchFamily="2" charset="2"/>
              <a:buChar char="p"/>
            </a:pPr>
            <a:endParaRPr lang="en-US" altLang="ja-JP" sz="2800" dirty="0"/>
          </a:p>
          <a:p>
            <a:pPr marL="342900" lvl="1" indent="-342900">
              <a:buFont typeface="Wingdings" panose="05000000000000000000" pitchFamily="2" charset="2"/>
              <a:buChar char="p"/>
            </a:pPr>
            <a:r>
              <a:rPr lang="ja-JP" altLang="en-US" sz="2800" dirty="0" smtClean="0"/>
              <a:t>ログイン方法は次ページの通りです。</a:t>
            </a:r>
            <a:endParaRPr lang="en-US" altLang="ja-JP" sz="2800" dirty="0" smtClean="0"/>
          </a:p>
          <a:p>
            <a:pPr marL="0" lvl="1" indent="0"/>
            <a:endParaRPr lang="en-US" altLang="ja-JP" sz="2800" dirty="0"/>
          </a:p>
          <a:p>
            <a:pPr marL="742950" lvl="2" indent="-342900">
              <a:buFont typeface="Wingdings" panose="05000000000000000000" pitchFamily="2" charset="2"/>
              <a:buChar char="Ø"/>
            </a:pPr>
            <a:endParaRPr lang="ja-JP" altLang="sv-SE"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9</a:t>
            </a:fld>
            <a:endParaRPr kumimoji="1" lang="ja-JP" altLang="en-US" dirty="0"/>
          </a:p>
        </p:txBody>
      </p:sp>
    </p:spTree>
    <p:extLst>
      <p:ext uri="{BB962C8B-B14F-4D97-AF65-F5344CB8AC3E}">
        <p14:creationId xmlns:p14="http://schemas.microsoft.com/office/powerpoint/2010/main" val="41349209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保険料額算出に必要な数値の入力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W2-104</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120032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③保険料</a:t>
            </a:r>
            <a:r>
              <a:rPr lang="ja-JP" altLang="en-US" dirty="0"/>
              <a:t>額算出に必要な数値を入力しましょう</a:t>
            </a:r>
            <a:endParaRPr lang="en-US" altLang="ja-JP" dirty="0" smtClean="0"/>
          </a:p>
          <a:p>
            <a:pPr marL="0" lvl="1" indent="0"/>
            <a:r>
              <a:rPr lang="ja-JP" altLang="en-US" dirty="0" smtClean="0"/>
              <a:t>総給付費</a:t>
            </a:r>
            <a:r>
              <a:rPr lang="ja-JP" altLang="en-US" dirty="0"/>
              <a:t>以外の標準給付費を構成する費目、地域支援事業費、財政安定化基金、準備基金、市町村特別給付費等、市町村相互財政安定化事業、予定保険料収納率について、第７期及び平成</a:t>
            </a:r>
            <a:r>
              <a:rPr lang="en-US" altLang="ja-JP" dirty="0"/>
              <a:t>37</a:t>
            </a:r>
            <a:r>
              <a:rPr lang="ja-JP" altLang="en-US" dirty="0"/>
              <a:t>年度分を</a:t>
            </a:r>
            <a:r>
              <a:rPr lang="ja-JP" altLang="en-US" dirty="0" smtClean="0"/>
              <a:t>入力します</a:t>
            </a:r>
            <a:r>
              <a:rPr lang="ja-JP" altLang="en-US" dirty="0"/>
              <a:t>。本メニューが保険料額の算出に必要な最後の入力作業となります</a:t>
            </a:r>
            <a:r>
              <a:rPr lang="ja-JP" altLang="en-US" dirty="0" smtClean="0"/>
              <a:t>。</a:t>
            </a:r>
            <a:endParaRPr lang="ja-JP" altLang="en-US" dirty="0"/>
          </a:p>
        </p:txBody>
      </p:sp>
      <p:pic>
        <p:nvPicPr>
          <p:cNvPr id="10" name="図 9"/>
          <p:cNvPicPr>
            <a:picLocks noChangeAspect="1"/>
          </p:cNvPicPr>
          <p:nvPr/>
        </p:nvPicPr>
        <p:blipFill>
          <a:blip r:embed="rId3"/>
          <a:srcRect/>
          <a:stretch>
            <a:fillRect/>
          </a:stretch>
        </p:blipFill>
        <p:spPr bwMode="auto">
          <a:xfrm>
            <a:off x="807720" y="1844824"/>
            <a:ext cx="8290560" cy="4974336"/>
          </a:xfrm>
          <a:prstGeom prst="rect">
            <a:avLst/>
          </a:prstGeom>
          <a:noFill/>
          <a:ln w="9525">
            <a:noFill/>
            <a:miter lim="800000"/>
            <a:headEnd/>
            <a:tailEnd/>
          </a:ln>
        </p:spPr>
      </p:pic>
      <p:sp>
        <p:nvSpPr>
          <p:cNvPr id="12" name="角丸四角形 11"/>
          <p:cNvSpPr/>
          <p:nvPr/>
        </p:nvSpPr>
        <p:spPr>
          <a:xfrm>
            <a:off x="2540928" y="4270491"/>
            <a:ext cx="1728000" cy="454653"/>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線吹き出し 1 (枠付き) 12"/>
          <p:cNvSpPr/>
          <p:nvPr/>
        </p:nvSpPr>
        <p:spPr>
          <a:xfrm>
            <a:off x="4808984" y="3356992"/>
            <a:ext cx="3456384" cy="870358"/>
          </a:xfrm>
          <a:prstGeom prst="borderCallout1">
            <a:avLst>
              <a:gd name="adj1" fmla="val 120422"/>
              <a:gd name="adj2" fmla="val -22902"/>
              <a:gd name="adj3" fmla="val 56022"/>
              <a:gd name="adj4" fmla="val -320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「保険料収納必要額の算出に必要な数値及び予定保険料収納率の入力」ボタンをクリックします。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90</a:t>
            </a:fld>
            <a:endParaRPr kumimoji="1" lang="ja-JP" altLang="en-US" dirty="0"/>
          </a:p>
        </p:txBody>
      </p:sp>
    </p:spTree>
    <p:extLst>
      <p:ext uri="{BB962C8B-B14F-4D97-AF65-F5344CB8AC3E}">
        <p14:creationId xmlns:p14="http://schemas.microsoft.com/office/powerpoint/2010/main" val="10391957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rcRect/>
          <a:stretch>
            <a:fillRect/>
          </a:stretch>
        </p:blipFill>
        <p:spPr bwMode="auto">
          <a:xfrm>
            <a:off x="563880" y="1086853"/>
            <a:ext cx="8778240" cy="5266944"/>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保険料額算出に必要な数値の入力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r>
              <a:rPr kumimoji="1" lang="en-US" altLang="ja-JP" dirty="0" smtClean="0"/>
              <a:t>90</a:t>
            </a:r>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W2-104</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③保険料</a:t>
            </a:r>
            <a:r>
              <a:rPr lang="ja-JP" altLang="en-US" dirty="0"/>
              <a:t>額算出に必要な数値を入力</a:t>
            </a:r>
            <a:r>
              <a:rPr lang="ja-JP" altLang="en-US" dirty="0" smtClean="0"/>
              <a:t>しましょう</a:t>
            </a:r>
            <a:endParaRPr lang="ja-JP" altLang="en-US" dirty="0"/>
          </a:p>
        </p:txBody>
      </p:sp>
      <p:sp>
        <p:nvSpPr>
          <p:cNvPr id="12" name="角丸四角形 11"/>
          <p:cNvSpPr/>
          <p:nvPr/>
        </p:nvSpPr>
        <p:spPr>
          <a:xfrm>
            <a:off x="4808984" y="3723344"/>
            <a:ext cx="2952328" cy="215392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線吹き出し 1 (枠付き) 12"/>
          <p:cNvSpPr/>
          <p:nvPr/>
        </p:nvSpPr>
        <p:spPr>
          <a:xfrm>
            <a:off x="5385048" y="6015026"/>
            <a:ext cx="3329542" cy="726342"/>
          </a:xfrm>
          <a:prstGeom prst="borderCallout1">
            <a:avLst>
              <a:gd name="adj1" fmla="val -135118"/>
              <a:gd name="adj2" fmla="val 19318"/>
              <a:gd name="adj3" fmla="val -9742"/>
              <a:gd name="adj4" fmla="val 3081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縦スクロールしながら、表内の白色セルに数値を入力してください。</a:t>
            </a:r>
            <a:endParaRPr lang="en-US" altLang="ja-JP" sz="1600" dirty="0" smtClean="0">
              <a:solidFill>
                <a:srgbClr val="000000"/>
              </a:solidFill>
              <a:latin typeface="+mj-ea"/>
              <a:ea typeface="+mj-ea"/>
              <a:cs typeface="ＭＳ Ｐゴシック" pitchFamily="50" charset="-128"/>
            </a:endParaRPr>
          </a:p>
        </p:txBody>
      </p:sp>
      <p:sp>
        <p:nvSpPr>
          <p:cNvPr id="14" name="角丸四角形 13"/>
          <p:cNvSpPr/>
          <p:nvPr/>
        </p:nvSpPr>
        <p:spPr>
          <a:xfrm>
            <a:off x="8985448" y="2492895"/>
            <a:ext cx="428680" cy="3885301"/>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7761064" y="2204864"/>
            <a:ext cx="828000" cy="21602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線吹き出し 1 (枠付き) 16"/>
          <p:cNvSpPr/>
          <p:nvPr/>
        </p:nvSpPr>
        <p:spPr>
          <a:xfrm>
            <a:off x="6177136" y="1268760"/>
            <a:ext cx="2232000" cy="648000"/>
          </a:xfrm>
          <a:prstGeom prst="borderCallout1">
            <a:avLst>
              <a:gd name="adj1" fmla="val 107007"/>
              <a:gd name="adj2" fmla="val 64880"/>
              <a:gd name="adj3" fmla="val 149508"/>
              <a:gd name="adj4" fmla="val 7654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「平成</a:t>
            </a:r>
            <a:r>
              <a:rPr lang="en-US" altLang="ja-JP" sz="1600" dirty="0" smtClean="0">
                <a:solidFill>
                  <a:srgbClr val="000000"/>
                </a:solidFill>
                <a:latin typeface="+mj-ea"/>
                <a:ea typeface="+mj-ea"/>
                <a:cs typeface="ＭＳ Ｐゴシック" pitchFamily="50" charset="-128"/>
              </a:rPr>
              <a:t>37</a:t>
            </a:r>
            <a:r>
              <a:rPr lang="ja-JP" altLang="en-US" sz="1600" dirty="0" smtClean="0">
                <a:solidFill>
                  <a:srgbClr val="000000"/>
                </a:solidFill>
                <a:latin typeface="+mj-ea"/>
                <a:ea typeface="+mj-ea"/>
                <a:cs typeface="ＭＳ Ｐゴシック" pitchFamily="50" charset="-128"/>
              </a:rPr>
              <a:t>年度」を選択し、同様に入力してください。</a:t>
            </a:r>
            <a:endParaRPr lang="en-US" altLang="ja-JP" sz="1600" dirty="0" smtClean="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38434752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a:srcRect/>
          <a:stretch>
            <a:fillRect/>
          </a:stretch>
        </p:blipFill>
        <p:spPr bwMode="auto">
          <a:xfrm>
            <a:off x="565200" y="1087200"/>
            <a:ext cx="8776800" cy="5226760"/>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保険料額算出に必要な数値の入力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W2-104</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③保険料</a:t>
            </a:r>
            <a:r>
              <a:rPr lang="ja-JP" altLang="en-US" dirty="0"/>
              <a:t>額算出に必要な数値を入力</a:t>
            </a:r>
            <a:r>
              <a:rPr lang="ja-JP" altLang="en-US" dirty="0" smtClean="0"/>
              <a:t>しましょう</a:t>
            </a:r>
            <a:endParaRPr lang="ja-JP" altLang="en-US" dirty="0"/>
          </a:p>
        </p:txBody>
      </p:sp>
      <p:sp>
        <p:nvSpPr>
          <p:cNvPr id="19" name="角丸四角形 18"/>
          <p:cNvSpPr/>
          <p:nvPr/>
        </p:nvSpPr>
        <p:spPr>
          <a:xfrm>
            <a:off x="8468919" y="1950695"/>
            <a:ext cx="704236" cy="21602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線吹き出し 1 (枠付き) 19"/>
          <p:cNvSpPr/>
          <p:nvPr/>
        </p:nvSpPr>
        <p:spPr>
          <a:xfrm>
            <a:off x="6768830" y="2974222"/>
            <a:ext cx="2304000" cy="1318874"/>
          </a:xfrm>
          <a:prstGeom prst="borderCallout1">
            <a:avLst>
              <a:gd name="adj1" fmla="val -65683"/>
              <a:gd name="adj2" fmla="val 78563"/>
              <a:gd name="adj3" fmla="val -6506"/>
              <a:gd name="adj4" fmla="val 6851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数値を入力後、「メニューに戻る」ボタンをクリックすると、入力した内容が保存されます。</a:t>
            </a:r>
            <a:endParaRPr lang="en-US" altLang="ja-JP" sz="1600" dirty="0" smtClean="0">
              <a:solidFill>
                <a:srgbClr val="000000"/>
              </a:solidFill>
              <a:latin typeface="+mj-ea"/>
              <a:ea typeface="+mj-ea"/>
              <a:cs typeface="ＭＳ Ｐゴシック" pitchFamily="50" charset="-128"/>
            </a:endParaRPr>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92</a:t>
            </a:fld>
            <a:endParaRPr kumimoji="1" lang="ja-JP" altLang="en-US" dirty="0"/>
          </a:p>
        </p:txBody>
      </p:sp>
    </p:spTree>
    <p:extLst>
      <p:ext uri="{BB962C8B-B14F-4D97-AF65-F5344CB8AC3E}">
        <p14:creationId xmlns:p14="http://schemas.microsoft.com/office/powerpoint/2010/main" val="27461275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rcRect/>
          <a:stretch>
            <a:fillRect/>
          </a:stretch>
        </p:blipFill>
        <p:spPr bwMode="auto">
          <a:xfrm>
            <a:off x="381000" y="1183226"/>
            <a:ext cx="9144000" cy="5486134"/>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保険料額算出に必要な数値の入力</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W2-104</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③保険料</a:t>
            </a:r>
            <a:r>
              <a:rPr lang="ja-JP" altLang="en-US" dirty="0"/>
              <a:t>額算出に必要な数値を入力</a:t>
            </a:r>
            <a:r>
              <a:rPr lang="ja-JP" altLang="en-US" dirty="0" smtClean="0"/>
              <a:t>しましょう</a:t>
            </a:r>
            <a:endParaRPr lang="ja-JP" altLang="en-US" dirty="0"/>
          </a:p>
        </p:txBody>
      </p:sp>
      <p:sp>
        <p:nvSpPr>
          <p:cNvPr id="15" name="線吹き出し 1 (枠付き) 14"/>
          <p:cNvSpPr/>
          <p:nvPr/>
        </p:nvSpPr>
        <p:spPr>
          <a:xfrm>
            <a:off x="7963379" y="4581128"/>
            <a:ext cx="1872208" cy="576000"/>
          </a:xfrm>
          <a:prstGeom prst="borderCallout1">
            <a:avLst>
              <a:gd name="adj1" fmla="val -14834"/>
              <a:gd name="adj2" fmla="val -63625"/>
              <a:gd name="adj3" fmla="val 35543"/>
              <a:gd name="adj4" fmla="val -943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a:t>
            </a:r>
            <a:r>
              <a:rPr lang="ja-JP" altLang="en-US" sz="1600" dirty="0">
                <a:solidFill>
                  <a:srgbClr val="000000"/>
                </a:solidFill>
                <a:latin typeface="+mj-ea"/>
                <a:ea typeface="+mj-ea"/>
                <a:cs typeface="ＭＳ Ｐゴシック" pitchFamily="50" charset="-128"/>
              </a:rPr>
              <a:t>の算定</a:t>
            </a:r>
            <a:r>
              <a:rPr lang="ja-JP" altLang="en-US" sz="1600" dirty="0" smtClean="0">
                <a:solidFill>
                  <a:srgbClr val="000000"/>
                </a:solidFill>
                <a:latin typeface="+mj-ea"/>
                <a:ea typeface="+mj-ea"/>
                <a:cs typeface="ＭＳ Ｐゴシック" pitchFamily="50" charset="-128"/>
              </a:rPr>
              <a:t>」画面に戻ります。</a:t>
            </a:r>
            <a:endParaRPr lang="en-US" altLang="ja-JP" sz="1600" dirty="0" smtClean="0">
              <a:solidFill>
                <a:srgbClr val="000000"/>
              </a:solidFill>
              <a:latin typeface="+mj-ea"/>
              <a:ea typeface="+mj-ea"/>
              <a:cs typeface="ＭＳ Ｐゴシック" pitchFamily="50" charset="-128"/>
            </a:endParaRPr>
          </a:p>
        </p:txBody>
      </p:sp>
      <p:sp>
        <p:nvSpPr>
          <p:cNvPr id="17" name="角丸四角形 16"/>
          <p:cNvSpPr/>
          <p:nvPr/>
        </p:nvSpPr>
        <p:spPr>
          <a:xfrm>
            <a:off x="4232920" y="3861048"/>
            <a:ext cx="4644000" cy="46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線吹き出し 1 (枠付き) 17"/>
          <p:cNvSpPr/>
          <p:nvPr/>
        </p:nvSpPr>
        <p:spPr>
          <a:xfrm>
            <a:off x="6969224" y="2852936"/>
            <a:ext cx="2412000" cy="576000"/>
          </a:xfrm>
          <a:prstGeom prst="borderCallout1">
            <a:avLst>
              <a:gd name="adj1" fmla="val 120223"/>
              <a:gd name="adj2" fmla="val 30624"/>
              <a:gd name="adj3" fmla="val 189555"/>
              <a:gd name="adj4" fmla="val 772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メニューの状態が「入力済です」に変わっています。</a:t>
            </a:r>
            <a:endParaRPr lang="en-US" altLang="ja-JP" sz="1600" dirty="0" smtClean="0">
              <a:solidFill>
                <a:srgbClr val="000000"/>
              </a:solidFill>
              <a:latin typeface="+mj-ea"/>
              <a:ea typeface="+mj-ea"/>
              <a:cs typeface="ＭＳ Ｐゴシック" pitchFamily="50" charset="-128"/>
            </a:endParaRPr>
          </a:p>
        </p:txBody>
      </p:sp>
      <p:sp>
        <p:nvSpPr>
          <p:cNvPr id="19" name="角丸四角形 18"/>
          <p:cNvSpPr/>
          <p:nvPr/>
        </p:nvSpPr>
        <p:spPr>
          <a:xfrm>
            <a:off x="2288704" y="4558523"/>
            <a:ext cx="1908016" cy="454653"/>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線吹き出し 1 (枠付き) 19"/>
          <p:cNvSpPr/>
          <p:nvPr/>
        </p:nvSpPr>
        <p:spPr>
          <a:xfrm>
            <a:off x="4340736" y="5661248"/>
            <a:ext cx="2628488" cy="870358"/>
          </a:xfrm>
          <a:prstGeom prst="borderCallout1">
            <a:avLst>
              <a:gd name="adj1" fmla="val -83426"/>
              <a:gd name="adj2" fmla="val -31297"/>
              <a:gd name="adj3" fmla="val 32501"/>
              <a:gd name="adj4" fmla="val -360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「保険料額の算定」ボタンが使用可能となります。</a:t>
            </a:r>
            <a:endParaRPr lang="en-US" altLang="ja-JP" sz="1600" dirty="0" smtClean="0">
              <a:solidFill>
                <a:srgbClr val="000000"/>
              </a:solidFill>
              <a:latin typeface="+mj-ea"/>
              <a:ea typeface="+mj-ea"/>
              <a:cs typeface="ＭＳ Ｐゴシック" pitchFamily="50" charset="-128"/>
            </a:endParaRPr>
          </a:p>
        </p:txBody>
      </p:sp>
      <p:sp>
        <p:nvSpPr>
          <p:cNvPr id="2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93</a:t>
            </a:fld>
            <a:endParaRPr kumimoji="1" lang="ja-JP" altLang="en-US" dirty="0"/>
          </a:p>
        </p:txBody>
      </p:sp>
    </p:spTree>
    <p:extLst>
      <p:ext uri="{BB962C8B-B14F-4D97-AF65-F5344CB8AC3E}">
        <p14:creationId xmlns:p14="http://schemas.microsoft.com/office/powerpoint/2010/main" val="14828651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rcRect/>
          <a:stretch>
            <a:fillRect/>
          </a:stretch>
        </p:blipFill>
        <p:spPr bwMode="auto">
          <a:xfrm>
            <a:off x="381000" y="1379512"/>
            <a:ext cx="9144000" cy="5433864"/>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保険料額の算出</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W2-109</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④保険料</a:t>
            </a:r>
            <a:r>
              <a:rPr lang="ja-JP" altLang="en-US" dirty="0"/>
              <a:t>額を算出しましょう</a:t>
            </a:r>
            <a:endParaRPr lang="en-US" altLang="ja-JP" dirty="0" smtClean="0"/>
          </a:p>
          <a:p>
            <a:pPr marL="0" lvl="1" indent="0"/>
            <a:r>
              <a:rPr lang="ja-JP" altLang="en-US" dirty="0" smtClean="0"/>
              <a:t>以下</a:t>
            </a:r>
            <a:r>
              <a:rPr lang="ja-JP" altLang="en-US" dirty="0"/>
              <a:t>の操作により最終的な保険料額を算出してみましょう</a:t>
            </a:r>
            <a:r>
              <a:rPr lang="ja-JP" altLang="en-US" dirty="0" smtClean="0"/>
              <a:t>。</a:t>
            </a:r>
            <a:endParaRPr lang="ja-JP" altLang="en-US" dirty="0"/>
          </a:p>
        </p:txBody>
      </p:sp>
      <p:sp>
        <p:nvSpPr>
          <p:cNvPr id="27" name="角丸四角形 26"/>
          <p:cNvSpPr/>
          <p:nvPr/>
        </p:nvSpPr>
        <p:spPr>
          <a:xfrm>
            <a:off x="2288704" y="4716305"/>
            <a:ext cx="1908016" cy="454653"/>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線吹き出し 1 (枠付き) 28"/>
          <p:cNvSpPr/>
          <p:nvPr/>
        </p:nvSpPr>
        <p:spPr>
          <a:xfrm>
            <a:off x="4340736" y="5819030"/>
            <a:ext cx="2628488" cy="870358"/>
          </a:xfrm>
          <a:prstGeom prst="borderCallout1">
            <a:avLst>
              <a:gd name="adj1" fmla="val -83426"/>
              <a:gd name="adj2" fmla="val -31297"/>
              <a:gd name="adj3" fmla="val 32501"/>
              <a:gd name="adj4" fmla="val -360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「保険料額の算定」ボタンをクリックします。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94</a:t>
            </a:fld>
            <a:endParaRPr kumimoji="1" lang="ja-JP" altLang="en-US" dirty="0"/>
          </a:p>
        </p:txBody>
      </p:sp>
    </p:spTree>
    <p:extLst>
      <p:ext uri="{BB962C8B-B14F-4D97-AF65-F5344CB8AC3E}">
        <p14:creationId xmlns:p14="http://schemas.microsoft.com/office/powerpoint/2010/main" val="14351888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rotWithShape="1">
          <a:blip r:embed="rId3"/>
          <a:srcRect b="26119"/>
          <a:stretch/>
        </p:blipFill>
        <p:spPr bwMode="auto">
          <a:xfrm>
            <a:off x="381600" y="1089624"/>
            <a:ext cx="9144000" cy="4055582"/>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保険料額の算出</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W2-109</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④保険料</a:t>
            </a:r>
            <a:r>
              <a:rPr lang="ja-JP" altLang="en-US" dirty="0"/>
              <a:t>額を算出</a:t>
            </a:r>
            <a:r>
              <a:rPr lang="ja-JP" altLang="en-US" dirty="0" smtClean="0"/>
              <a:t>しましょう</a:t>
            </a:r>
            <a:endParaRPr lang="ja-JP" altLang="en-US" dirty="0"/>
          </a:p>
        </p:txBody>
      </p:sp>
      <p:sp>
        <p:nvSpPr>
          <p:cNvPr id="27" name="角丸四角形 26"/>
          <p:cNvSpPr/>
          <p:nvPr/>
        </p:nvSpPr>
        <p:spPr>
          <a:xfrm>
            <a:off x="4161096" y="3652355"/>
            <a:ext cx="1584000" cy="310653"/>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線吹き出し 1 (枠付き) 28"/>
          <p:cNvSpPr/>
          <p:nvPr/>
        </p:nvSpPr>
        <p:spPr>
          <a:xfrm>
            <a:off x="6393160" y="4651707"/>
            <a:ext cx="1944216" cy="722141"/>
          </a:xfrm>
          <a:prstGeom prst="borderCallout1">
            <a:avLst>
              <a:gd name="adj1" fmla="val -22949"/>
              <a:gd name="adj2" fmla="val -28567"/>
              <a:gd name="adj3" fmla="val 32501"/>
              <a:gd name="adj4" fmla="val -360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「次へ進む」ボタンをクリックします。</a:t>
            </a:r>
            <a:endParaRPr lang="en-US" altLang="ja-JP" sz="1600" dirty="0" smtClean="0">
              <a:solidFill>
                <a:srgbClr val="000000"/>
              </a:solidFill>
              <a:latin typeface="+mj-ea"/>
              <a:ea typeface="+mj-ea"/>
              <a:cs typeface="ＭＳ Ｐゴシック" pitchFamily="50" charset="-128"/>
            </a:endParaRPr>
          </a:p>
        </p:txBody>
      </p:sp>
      <p:sp>
        <p:nvSpPr>
          <p:cNvPr id="31" name="角丸四角形 30"/>
          <p:cNvSpPr/>
          <p:nvPr/>
        </p:nvSpPr>
        <p:spPr>
          <a:xfrm>
            <a:off x="5019190" y="4327984"/>
            <a:ext cx="1116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6753200" y="2923800"/>
            <a:ext cx="2952329" cy="975264"/>
          </a:xfrm>
          <a:prstGeom prst="borderCallout1">
            <a:avLst>
              <a:gd name="adj1" fmla="val 86371"/>
              <a:gd name="adj2" fmla="val -38532"/>
              <a:gd name="adj3" fmla="val 57671"/>
              <a:gd name="adj4" fmla="val -430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チェック結果</a:t>
            </a:r>
            <a:r>
              <a:rPr lang="ja-JP" altLang="en-US" sz="1600" dirty="0">
                <a:solidFill>
                  <a:srgbClr val="000000"/>
                </a:solidFill>
                <a:latin typeface="+mj-ea"/>
                <a:ea typeface="+mj-ea"/>
                <a:cs typeface="ＭＳ Ｐゴシック" pitchFamily="50" charset="-128"/>
              </a:rPr>
              <a:t>をダウンロードして</a:t>
            </a:r>
            <a:r>
              <a:rPr lang="ja-JP" altLang="en-US" sz="1600" dirty="0" smtClean="0">
                <a:solidFill>
                  <a:srgbClr val="000000"/>
                </a:solidFill>
                <a:latin typeface="+mj-ea"/>
                <a:ea typeface="+mj-ea"/>
                <a:cs typeface="ＭＳ Ｐゴシック" pitchFamily="50" charset="-128"/>
              </a:rPr>
              <a:t>ください。</a:t>
            </a:r>
            <a:endParaRPr lang="en-US" altLang="ja-JP" sz="1600" dirty="0" smtClean="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（マニュアル</a:t>
            </a:r>
            <a:r>
              <a:rPr lang="en-US" altLang="ja-JP" sz="1600" dirty="0" smtClean="0">
                <a:solidFill>
                  <a:srgbClr val="000000"/>
                </a:solidFill>
                <a:latin typeface="+mj-ea"/>
                <a:ea typeface="+mj-ea"/>
                <a:cs typeface="ＭＳ Ｐゴシック" pitchFamily="50" charset="-128"/>
              </a:rPr>
              <a:t>W2-51</a:t>
            </a:r>
            <a:r>
              <a:rPr lang="ja-JP" altLang="en-US" sz="1600" dirty="0" smtClean="0">
                <a:solidFill>
                  <a:srgbClr val="000000"/>
                </a:solidFill>
                <a:latin typeface="+mj-ea"/>
                <a:ea typeface="+mj-ea"/>
                <a:cs typeface="ＭＳ Ｐゴシック" pitchFamily="50" charset="-128"/>
              </a:rPr>
              <a:t>ページ参照）</a:t>
            </a:r>
            <a:endParaRPr lang="en-US" altLang="ja-JP" sz="1600" dirty="0" smtClean="0">
              <a:solidFill>
                <a:srgbClr val="000000"/>
              </a:solidFill>
              <a:latin typeface="+mj-ea"/>
              <a:ea typeface="+mj-ea"/>
              <a:cs typeface="ＭＳ Ｐゴシック" pitchFamily="50" charset="-128"/>
            </a:endParaRPr>
          </a:p>
        </p:txBody>
      </p:sp>
      <p:sp>
        <p:nvSpPr>
          <p:cNvPr id="14"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95</a:t>
            </a:fld>
            <a:endParaRPr kumimoji="1" lang="ja-JP" altLang="en-US" dirty="0"/>
          </a:p>
        </p:txBody>
      </p:sp>
      <p:graphicFrame>
        <p:nvGraphicFramePr>
          <p:cNvPr id="17" name="表 16"/>
          <p:cNvGraphicFramePr>
            <a:graphicFrameLocks noGrp="1"/>
          </p:cNvGraphicFramePr>
          <p:nvPr>
            <p:extLst>
              <p:ext uri="{D42A27DB-BD31-4B8C-83A1-F6EECF244321}">
                <p14:modId xmlns:p14="http://schemas.microsoft.com/office/powerpoint/2010/main" val="3348599075"/>
              </p:ext>
            </p:extLst>
          </p:nvPr>
        </p:nvGraphicFramePr>
        <p:xfrm>
          <a:off x="200472" y="5517232"/>
          <a:ext cx="9505056" cy="1224136"/>
        </p:xfrm>
        <a:graphic>
          <a:graphicData uri="http://schemas.openxmlformats.org/drawingml/2006/table">
            <a:tbl>
              <a:tblPr firstRow="1" firstCol="1" bandRow="1">
                <a:tableStyleId>{93296810-A885-4BE3-A3E7-6D5BEEA58F35}</a:tableStyleId>
              </a:tblPr>
              <a:tblGrid>
                <a:gridCol w="1512167"/>
                <a:gridCol w="7992889"/>
              </a:tblGrid>
              <a:tr h="351536">
                <a:tc>
                  <a:txBody>
                    <a:bodyPr/>
                    <a:lstStyle/>
                    <a:p>
                      <a:pPr algn="l">
                        <a:lnSpc>
                          <a:spcPts val="1600"/>
                        </a:lnSpc>
                        <a:spcAft>
                          <a:spcPts val="0"/>
                        </a:spcAft>
                        <a:tabLst>
                          <a:tab pos="4517390" algn="l"/>
                        </a:tabLst>
                      </a:pPr>
                      <a:r>
                        <a:rPr lang="en-US" altLang="ja-JP" sz="2000" b="1" kern="100" dirty="0" smtClean="0">
                          <a:ln>
                            <a:solidFill>
                              <a:schemeClr val="bg1"/>
                            </a:solidFill>
                          </a:ln>
                          <a:solidFill>
                            <a:schemeClr val="bg1"/>
                          </a:solidFill>
                          <a:effectLst/>
                          <a:latin typeface="+mj-ea"/>
                          <a:ea typeface="+mj-ea"/>
                        </a:rPr>
                        <a:t>POINT</a:t>
                      </a:r>
                      <a:endParaRPr lang="ja-JP" sz="20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2000" b="0" kern="100" dirty="0">
                          <a:solidFill>
                            <a:schemeClr val="tx1"/>
                          </a:solidFill>
                          <a:effectLst/>
                          <a:latin typeface="+mj-ea"/>
                          <a:ea typeface="+mj-ea"/>
                        </a:rPr>
                        <a:t> </a:t>
                      </a:r>
                      <a:endParaRPr lang="ja-JP" sz="20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2700" cmpd="sng">
                      <a:noFill/>
                    </a:lnR>
                    <a:lnT w="317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72600">
                <a:tc gridSpan="2">
                  <a:txBody>
                    <a:bodyPr/>
                    <a:lstStyle/>
                    <a:p>
                      <a:r>
                        <a:rPr lang="ja-JP" altLang="en-US" sz="2000" b="0" kern="100" dirty="0" smtClean="0">
                          <a:solidFill>
                            <a:schemeClr val="tx1"/>
                          </a:solidFill>
                          <a:effectLst/>
                          <a:latin typeface="+mj-ea"/>
                          <a:ea typeface="+mj-ea"/>
                          <a:cs typeface="Times New Roman"/>
                        </a:rPr>
                        <a:t>施策反映値のワーニングチェックシートは</a:t>
                      </a:r>
                      <a:r>
                        <a:rPr lang="ja-JP" altLang="en-US" sz="2000" b="0" kern="100" dirty="0" smtClean="0">
                          <a:solidFill>
                            <a:srgbClr val="FF0000"/>
                          </a:solidFill>
                          <a:effectLst/>
                          <a:latin typeface="+mj-ea"/>
                          <a:ea typeface="+mj-ea"/>
                          <a:cs typeface="Times New Roman"/>
                        </a:rPr>
                        <a:t>必ずダウンロード</a:t>
                      </a:r>
                      <a:r>
                        <a:rPr lang="ja-JP" altLang="en-US" sz="2000" b="0" kern="100" dirty="0" smtClean="0">
                          <a:solidFill>
                            <a:schemeClr val="tx1"/>
                          </a:solidFill>
                          <a:effectLst/>
                          <a:latin typeface="+mj-ea"/>
                          <a:ea typeface="+mj-ea"/>
                          <a:cs typeface="Times New Roman"/>
                        </a:rPr>
                        <a:t>してください。</a:t>
                      </a:r>
                    </a:p>
                    <a:p>
                      <a:r>
                        <a:rPr lang="ja-JP" altLang="en-US" sz="2000" b="0" kern="100" dirty="0" smtClean="0">
                          <a:solidFill>
                            <a:schemeClr val="tx1"/>
                          </a:solidFill>
                          <a:effectLst/>
                          <a:latin typeface="+mj-ea"/>
                          <a:ea typeface="+mj-ea"/>
                          <a:cs typeface="Times New Roman"/>
                        </a:rPr>
                        <a:t>入力した施策反映値に異常値が無いかを確認することができます。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r>
            </a:tbl>
          </a:graphicData>
        </a:graphic>
      </p:graphicFrame>
    </p:spTree>
    <p:extLst>
      <p:ext uri="{BB962C8B-B14F-4D97-AF65-F5344CB8AC3E}">
        <p14:creationId xmlns:p14="http://schemas.microsoft.com/office/powerpoint/2010/main" val="29569004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3"/>
          <a:srcRect/>
          <a:stretch>
            <a:fillRect/>
          </a:stretch>
        </p:blipFill>
        <p:spPr bwMode="auto">
          <a:xfrm>
            <a:off x="71655" y="1036621"/>
            <a:ext cx="9144000" cy="5416715"/>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保険料額の算出</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W2-109</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④保険料</a:t>
            </a:r>
            <a:r>
              <a:rPr lang="ja-JP" altLang="en-US" dirty="0"/>
              <a:t>額を算出</a:t>
            </a:r>
            <a:r>
              <a:rPr lang="ja-JP" altLang="en-US" dirty="0" smtClean="0"/>
              <a:t>しましょう</a:t>
            </a:r>
            <a:endParaRPr lang="ja-JP" altLang="en-US" dirty="0"/>
          </a:p>
        </p:txBody>
      </p:sp>
      <p:sp>
        <p:nvSpPr>
          <p:cNvPr id="27" name="角丸四角形 26"/>
          <p:cNvSpPr/>
          <p:nvPr/>
        </p:nvSpPr>
        <p:spPr>
          <a:xfrm>
            <a:off x="1690727" y="1502645"/>
            <a:ext cx="3816424" cy="43204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線吹き出し 1 (枠付き) 28"/>
          <p:cNvSpPr/>
          <p:nvPr/>
        </p:nvSpPr>
        <p:spPr>
          <a:xfrm>
            <a:off x="2086895" y="6135985"/>
            <a:ext cx="1944216" cy="576000"/>
          </a:xfrm>
          <a:prstGeom prst="borderCallout1">
            <a:avLst>
              <a:gd name="adj1" fmla="val -79814"/>
              <a:gd name="adj2" fmla="val 131482"/>
              <a:gd name="adj3" fmla="val 25393"/>
              <a:gd name="adj4" fmla="val 10590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保険料額（月額）の内訳が表示されます。</a:t>
            </a:r>
            <a:endParaRPr lang="en-US" altLang="ja-JP" sz="1600" dirty="0" smtClean="0">
              <a:solidFill>
                <a:srgbClr val="000000"/>
              </a:solidFill>
              <a:latin typeface="+mj-ea"/>
              <a:ea typeface="+mj-ea"/>
              <a:cs typeface="ＭＳ Ｐゴシック" pitchFamily="50" charset="-128"/>
            </a:endParaRPr>
          </a:p>
        </p:txBody>
      </p:sp>
      <p:sp>
        <p:nvSpPr>
          <p:cNvPr id="31" name="角丸四角形 30"/>
          <p:cNvSpPr/>
          <p:nvPr/>
        </p:nvSpPr>
        <p:spPr>
          <a:xfrm>
            <a:off x="4031111" y="3698917"/>
            <a:ext cx="4428368" cy="212420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6231546" y="1070669"/>
            <a:ext cx="2124000" cy="648000"/>
          </a:xfrm>
          <a:prstGeom prst="borderCallout1">
            <a:avLst>
              <a:gd name="adj1" fmla="val 86371"/>
              <a:gd name="adj2" fmla="val -38532"/>
              <a:gd name="adj3" fmla="val 57671"/>
              <a:gd name="adj4" fmla="val -430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保険料額の最終結果が表示されます。</a:t>
            </a:r>
            <a:endParaRPr lang="en-US" altLang="ja-JP" sz="1600" dirty="0" smtClean="0">
              <a:solidFill>
                <a:srgbClr val="000000"/>
              </a:solidFill>
              <a:latin typeface="+mj-ea"/>
              <a:ea typeface="+mj-ea"/>
              <a:cs typeface="ＭＳ Ｐゴシック" pitchFamily="50" charset="-128"/>
            </a:endParaRPr>
          </a:p>
        </p:txBody>
      </p:sp>
      <p:sp>
        <p:nvSpPr>
          <p:cNvPr id="30" name="角丸四角形 29"/>
          <p:cNvSpPr/>
          <p:nvPr/>
        </p:nvSpPr>
        <p:spPr>
          <a:xfrm>
            <a:off x="7307443" y="1862684"/>
            <a:ext cx="719988"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線吹き出し 1 (枠付き) 33"/>
          <p:cNvSpPr/>
          <p:nvPr/>
        </p:nvSpPr>
        <p:spPr>
          <a:xfrm>
            <a:off x="7554272" y="2564904"/>
            <a:ext cx="2268000" cy="648000"/>
          </a:xfrm>
          <a:prstGeom prst="borderCallout1">
            <a:avLst>
              <a:gd name="adj1" fmla="val -69815"/>
              <a:gd name="adj2" fmla="val 12732"/>
              <a:gd name="adj3" fmla="val -8303"/>
              <a:gd name="adj4" fmla="val 2036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内訳について、グラフで確認することもできます。</a:t>
            </a:r>
            <a:endParaRPr lang="en-US" altLang="ja-JP" sz="1600" dirty="0" smtClean="0">
              <a:solidFill>
                <a:srgbClr val="000000"/>
              </a:solidFill>
              <a:latin typeface="+mj-ea"/>
              <a:ea typeface="+mj-ea"/>
              <a:cs typeface="ＭＳ Ｐゴシック" pitchFamily="50" charset="-128"/>
            </a:endParaRPr>
          </a:p>
        </p:txBody>
      </p:sp>
      <p:sp>
        <p:nvSpPr>
          <p:cNvPr id="15"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96</a:t>
            </a:fld>
            <a:endParaRPr kumimoji="1" lang="ja-JP" altLang="en-US" dirty="0"/>
          </a:p>
        </p:txBody>
      </p:sp>
    </p:spTree>
    <p:extLst>
      <p:ext uri="{BB962C8B-B14F-4D97-AF65-F5344CB8AC3E}">
        <p14:creationId xmlns:p14="http://schemas.microsoft.com/office/powerpoint/2010/main" val="11615414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srcRect/>
          <a:stretch>
            <a:fillRect/>
          </a:stretch>
        </p:blipFill>
        <p:spPr bwMode="auto">
          <a:xfrm>
            <a:off x="344488" y="1236583"/>
            <a:ext cx="9144000" cy="5504785"/>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保険料額の算出</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W2-109</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④保険料</a:t>
            </a:r>
            <a:r>
              <a:rPr lang="ja-JP" altLang="en-US" dirty="0"/>
              <a:t>額を算出</a:t>
            </a:r>
            <a:r>
              <a:rPr lang="ja-JP" altLang="en-US" dirty="0" smtClean="0"/>
              <a:t>しましょう</a:t>
            </a:r>
            <a:endParaRPr lang="ja-JP" altLang="en-US" dirty="0"/>
          </a:p>
        </p:txBody>
      </p:sp>
      <p:sp>
        <p:nvSpPr>
          <p:cNvPr id="30" name="角丸四角形 29"/>
          <p:cNvSpPr/>
          <p:nvPr/>
        </p:nvSpPr>
        <p:spPr>
          <a:xfrm>
            <a:off x="8588896" y="2096888"/>
            <a:ext cx="719988"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線吹き出し 1 (枠付き) 33"/>
          <p:cNvSpPr/>
          <p:nvPr/>
        </p:nvSpPr>
        <p:spPr>
          <a:xfrm>
            <a:off x="5852592" y="2636912"/>
            <a:ext cx="2338485" cy="864096"/>
          </a:xfrm>
          <a:prstGeom prst="borderCallout1">
            <a:avLst>
              <a:gd name="adj1" fmla="val -35589"/>
              <a:gd name="adj2" fmla="val 122639"/>
              <a:gd name="adj3" fmla="val 33290"/>
              <a:gd name="adj4" fmla="val 10251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「メニューに戻る」ボタンをクリックして戻ります。</a:t>
            </a:r>
            <a:endParaRPr lang="en-US" altLang="ja-JP" sz="1600" dirty="0" smtClean="0">
              <a:solidFill>
                <a:srgbClr val="000000"/>
              </a:solidFill>
              <a:latin typeface="+mj-ea"/>
              <a:ea typeface="+mj-ea"/>
              <a:cs typeface="ＭＳ Ｐゴシック" pitchFamily="50" charset="-128"/>
            </a:endParaRPr>
          </a:p>
        </p:txBody>
      </p:sp>
      <p:sp>
        <p:nvSpPr>
          <p:cNvPr id="11"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97</a:t>
            </a:fld>
            <a:endParaRPr kumimoji="1" lang="ja-JP" altLang="en-US" dirty="0"/>
          </a:p>
        </p:txBody>
      </p:sp>
    </p:spTree>
    <p:extLst>
      <p:ext uri="{BB962C8B-B14F-4D97-AF65-F5344CB8AC3E}">
        <p14:creationId xmlns:p14="http://schemas.microsoft.com/office/powerpoint/2010/main" val="21263075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3"/>
          <a:srcRect b="17519"/>
          <a:stretch/>
        </p:blipFill>
        <p:spPr bwMode="auto">
          <a:xfrm>
            <a:off x="381600" y="1044054"/>
            <a:ext cx="9144000" cy="4545186"/>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保険料額の算出</a:t>
            </a:r>
            <a:endParaRPr lang="ja-JP" altLang="en-US"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smtClean="0"/>
              <a:t>マニュアル</a:t>
            </a:r>
            <a:r>
              <a:rPr lang="ja-JP" altLang="en-US" sz="1400" dirty="0"/>
              <a:t> </a:t>
            </a:r>
            <a:r>
              <a:rPr lang="en-US" altLang="ja-JP" sz="1400" dirty="0" smtClean="0"/>
              <a:t>W2-109</a:t>
            </a:r>
            <a:r>
              <a:rPr lang="ja-JP" altLang="en-US" sz="1400" dirty="0" smtClean="0"/>
              <a:t>ページ</a:t>
            </a:r>
            <a:endParaRPr lang="en-US" altLang="ja-JP" sz="1400" dirty="0" smtClean="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smtClean="0"/>
              <a:t>④保険料</a:t>
            </a:r>
            <a:r>
              <a:rPr lang="ja-JP" altLang="en-US" dirty="0"/>
              <a:t>額を算出</a:t>
            </a:r>
            <a:r>
              <a:rPr lang="ja-JP" altLang="en-US" dirty="0" smtClean="0"/>
              <a:t>しましょう</a:t>
            </a:r>
            <a:endParaRPr lang="ja-JP" altLang="en-US" dirty="0"/>
          </a:p>
        </p:txBody>
      </p:sp>
      <p:sp>
        <p:nvSpPr>
          <p:cNvPr id="12" name="線吹き出し 1 (枠付き) 11"/>
          <p:cNvSpPr/>
          <p:nvPr/>
        </p:nvSpPr>
        <p:spPr>
          <a:xfrm>
            <a:off x="7889147" y="2389137"/>
            <a:ext cx="1872208" cy="648000"/>
          </a:xfrm>
          <a:prstGeom prst="borderCallout1">
            <a:avLst>
              <a:gd name="adj1" fmla="val 113114"/>
              <a:gd name="adj2" fmla="val -52691"/>
              <a:gd name="adj3" fmla="val 61607"/>
              <a:gd name="adj4" fmla="val -797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a:t>
            </a:r>
            <a:r>
              <a:rPr lang="ja-JP" altLang="en-US" sz="1600" dirty="0">
                <a:solidFill>
                  <a:srgbClr val="000000"/>
                </a:solidFill>
                <a:latin typeface="+mj-ea"/>
                <a:ea typeface="+mj-ea"/>
                <a:cs typeface="ＭＳ Ｐゴシック" pitchFamily="50" charset="-128"/>
              </a:rPr>
              <a:t>の算定</a:t>
            </a:r>
            <a:r>
              <a:rPr lang="ja-JP" altLang="en-US" sz="1600" dirty="0" smtClean="0">
                <a:solidFill>
                  <a:srgbClr val="000000"/>
                </a:solidFill>
                <a:latin typeface="+mj-ea"/>
                <a:ea typeface="+mj-ea"/>
                <a:cs typeface="ＭＳ Ｐゴシック" pitchFamily="50" charset="-128"/>
              </a:rPr>
              <a:t>」画面に戻ります。</a:t>
            </a:r>
            <a:endParaRPr lang="en-US" altLang="ja-JP" sz="1600" dirty="0" smtClean="0">
              <a:solidFill>
                <a:srgbClr val="000000"/>
              </a:solidFill>
              <a:latin typeface="+mj-ea"/>
              <a:ea typeface="+mj-ea"/>
              <a:cs typeface="ＭＳ Ｐゴシック" pitchFamily="50" charset="-128"/>
            </a:endParaRPr>
          </a:p>
        </p:txBody>
      </p:sp>
      <p:sp>
        <p:nvSpPr>
          <p:cNvPr id="13" name="角丸四角形 12"/>
          <p:cNvSpPr/>
          <p:nvPr/>
        </p:nvSpPr>
        <p:spPr>
          <a:xfrm>
            <a:off x="2288704" y="4428429"/>
            <a:ext cx="1944216" cy="5760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線吹き出し 1 (枠付き) 13"/>
          <p:cNvSpPr/>
          <p:nvPr/>
        </p:nvSpPr>
        <p:spPr>
          <a:xfrm>
            <a:off x="5169024" y="4860477"/>
            <a:ext cx="3772535" cy="716014"/>
          </a:xfrm>
          <a:prstGeom prst="borderCallout1">
            <a:avLst>
              <a:gd name="adj1" fmla="val 39663"/>
              <a:gd name="adj2" fmla="val -1573"/>
              <a:gd name="adj3" fmla="val -15035"/>
              <a:gd name="adj4" fmla="val -2954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smtClean="0">
                <a:solidFill>
                  <a:srgbClr val="000000"/>
                </a:solidFill>
                <a:latin typeface="+mj-ea"/>
                <a:ea typeface="+mj-ea"/>
                <a:cs typeface="ＭＳ Ｐゴシック" pitchFamily="50" charset="-128"/>
              </a:rPr>
              <a:t>保険料額の内訳については、このボタンから再度確認することが可能です。</a:t>
            </a:r>
            <a:endParaRPr lang="en-US" altLang="ja-JP" sz="1600" dirty="0" smtClean="0">
              <a:solidFill>
                <a:srgbClr val="000000"/>
              </a:solidFill>
              <a:latin typeface="+mj-ea"/>
              <a:ea typeface="+mj-ea"/>
              <a:cs typeface="ＭＳ Ｐゴシック"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3827066359"/>
              </p:ext>
            </p:extLst>
          </p:nvPr>
        </p:nvGraphicFramePr>
        <p:xfrm>
          <a:off x="78014" y="5805264"/>
          <a:ext cx="9576000" cy="936104"/>
        </p:xfrm>
        <a:graphic>
          <a:graphicData uri="http://schemas.openxmlformats.org/drawingml/2006/table">
            <a:tbl>
              <a:tblPr firstRow="1" bandRow="1">
                <a:tableStyleId>{912C8C85-51F0-491E-9774-3900AFEF0FD7}</a:tableStyleId>
              </a:tblPr>
              <a:tblGrid>
                <a:gridCol w="984176"/>
                <a:gridCol w="8591824"/>
              </a:tblGrid>
              <a:tr h="216024">
                <a:tc>
                  <a:txBody>
                    <a:bodyPr/>
                    <a:lstStyle/>
                    <a:p>
                      <a:r>
                        <a:rPr kumimoji="1" lang="ja-JP" altLang="en-US" sz="1400" dirty="0" smtClean="0">
                          <a:ln>
                            <a:solidFill>
                              <a:schemeClr val="bg1"/>
                            </a:solidFill>
                          </a:ln>
                        </a:rPr>
                        <a:t>ＰＯＩＮＴ</a:t>
                      </a:r>
                      <a:endParaRPr kumimoji="1" lang="ja-JP" altLang="en-US" sz="1400" dirty="0">
                        <a:ln>
                          <a:solidFill>
                            <a:schemeClr val="bg1"/>
                          </a:solidFill>
                        </a:ln>
                      </a:endParaRPr>
                    </a:p>
                  </a:txBody>
                  <a:tcP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endParaRPr kumimoji="1" lang="ja-JP" altLang="en-US" sz="1400" dirty="0"/>
                    </a:p>
                  </a:txBody>
                  <a:tcPr>
                    <a:lnL w="19050" cap="flat" cmpd="sng" algn="ctr">
                      <a:solidFill>
                        <a:schemeClr val="accent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r>
              <a:tr h="631304">
                <a:tc gridSpan="2">
                  <a:txBody>
                    <a:bodyPr/>
                    <a:lstStyle/>
                    <a:p>
                      <a:pPr>
                        <a:lnSpc>
                          <a:spcPct val="100000"/>
                        </a:lnSpc>
                      </a:pPr>
                      <a:r>
                        <a:rPr kumimoji="1" lang="ja-JP" altLang="en-US" sz="1400" spc="-30" baseline="0" dirty="0" smtClean="0"/>
                        <a:t>一度「保険料額の算定」ボタンにより保険料額を計算すると、「保険料額の算定」ボタンはメニューから無くなります（</a:t>
                      </a:r>
                      <a:r>
                        <a:rPr kumimoji="1" lang="ja-JP" altLang="en-US" sz="1400" dirty="0" smtClean="0"/>
                        <a:t>上記画面の状態）。保険料額の算定以降、数値を修正した場合、変更した数値の保存と同時に保険料額が再計算されます。</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kumimoji="1" lang="ja-JP" altLang="en-US"/>
                    </a:p>
                  </a:txBody>
                  <a:tcPr/>
                </a:tc>
              </a:tr>
            </a:tbl>
          </a:graphicData>
        </a:graphic>
      </p:graphicFrame>
      <p:sp>
        <p:nvSpPr>
          <p:cNvPr id="15"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98</a:t>
            </a:fld>
            <a:endParaRPr kumimoji="1" lang="ja-JP" altLang="en-US" dirty="0"/>
          </a:p>
        </p:txBody>
      </p:sp>
    </p:spTree>
    <p:extLst>
      <p:ext uri="{BB962C8B-B14F-4D97-AF65-F5344CB8AC3E}">
        <p14:creationId xmlns:p14="http://schemas.microsoft.com/office/powerpoint/2010/main" val="33918896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smtClean="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693866"/>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a:endParaRPr lang="en-US" altLang="ja-JP" sz="2800" dirty="0" smtClean="0"/>
          </a:p>
          <a:p>
            <a:pPr lvl="1"/>
            <a:r>
              <a:rPr lang="ja-JP" altLang="en-US" sz="2800" dirty="0" smtClean="0">
                <a:solidFill>
                  <a:schemeClr val="bg1">
                    <a:lumMod val="65000"/>
                  </a:schemeClr>
                </a:solidFill>
              </a:rPr>
              <a:t>１．はじめに</a:t>
            </a:r>
            <a:endParaRPr lang="en-US" altLang="ja-JP" sz="2800" dirty="0" smtClean="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将来推計機能の概要</a:t>
            </a:r>
            <a:endParaRPr lang="en-US" altLang="ja-JP" dirty="0">
              <a:solidFill>
                <a:schemeClr val="bg1">
                  <a:lumMod val="65000"/>
                </a:schemeClr>
              </a:solidFill>
            </a:endParaRPr>
          </a:p>
          <a:p>
            <a:pPr lvl="1"/>
            <a:r>
              <a:rPr lang="ja-JP" altLang="en-US" dirty="0" smtClean="0"/>
              <a:t>　</a:t>
            </a:r>
            <a:r>
              <a:rPr lang="ja-JP" altLang="ja-JP" dirty="0" smtClean="0">
                <a:solidFill>
                  <a:schemeClr val="bg1">
                    <a:lumMod val="65000"/>
                  </a:schemeClr>
                </a:solidFill>
              </a:rPr>
              <a:t>・</a:t>
            </a:r>
            <a:r>
              <a:rPr lang="ja-JP" altLang="en-US" dirty="0" smtClean="0">
                <a:solidFill>
                  <a:schemeClr val="bg1">
                    <a:lumMod val="65000"/>
                  </a:schemeClr>
                </a:solidFill>
              </a:rPr>
              <a:t>将来推計機能を利用するための準備</a:t>
            </a:r>
            <a:endParaRPr lang="en-US" altLang="ja-JP" dirty="0">
              <a:solidFill>
                <a:schemeClr val="bg1">
                  <a:lumMod val="65000"/>
                </a:schemeClr>
              </a:solidFill>
            </a:endParaRPr>
          </a:p>
          <a:p>
            <a:pPr lvl="1"/>
            <a:endParaRPr lang="en-US" altLang="ja-JP" dirty="0">
              <a:solidFill>
                <a:schemeClr val="bg1">
                  <a:lumMod val="65000"/>
                </a:schemeClr>
              </a:solidFill>
            </a:endParaRPr>
          </a:p>
          <a:p>
            <a:pPr lvl="1"/>
            <a:r>
              <a:rPr lang="ja-JP" altLang="en-US" sz="2800" dirty="0" smtClean="0"/>
              <a:t>２．将来推計機能の使い方</a:t>
            </a:r>
            <a:endParaRPr lang="en-US" altLang="ja-JP" sz="2800" dirty="0" smtClean="0"/>
          </a:p>
          <a:p>
            <a:pPr lvl="1"/>
            <a:r>
              <a:rPr lang="ja-JP" altLang="en-US" dirty="0"/>
              <a:t>　</a:t>
            </a:r>
            <a:r>
              <a:rPr lang="ja-JP" altLang="ja-JP" dirty="0" smtClean="0">
                <a:solidFill>
                  <a:schemeClr val="bg1">
                    <a:lumMod val="65000"/>
                  </a:schemeClr>
                </a:solidFill>
              </a:rPr>
              <a:t>・</a:t>
            </a:r>
            <a:r>
              <a:rPr lang="ja-JP" altLang="en-US" dirty="0" smtClean="0">
                <a:solidFill>
                  <a:schemeClr val="bg1">
                    <a:lumMod val="65000"/>
                  </a:schemeClr>
                </a:solidFill>
              </a:rPr>
              <a:t>将来推計の流れと主な使い方</a:t>
            </a:r>
            <a:endParaRPr lang="en-US" altLang="ja-JP" dirty="0">
              <a:solidFill>
                <a:schemeClr val="bg1">
                  <a:lumMod val="65000"/>
                </a:schemeClr>
              </a:solidFill>
            </a:endParaRPr>
          </a:p>
          <a:p>
            <a:pPr lvl="1"/>
            <a:r>
              <a:rPr lang="ja-JP" altLang="en-US" dirty="0">
                <a:solidFill>
                  <a:schemeClr val="bg1">
                    <a:lumMod val="65000"/>
                  </a:schemeClr>
                </a:solidFill>
              </a:rPr>
              <a:t>　</a:t>
            </a:r>
            <a:r>
              <a:rPr lang="ja-JP" altLang="ja-JP" dirty="0" smtClean="0">
                <a:solidFill>
                  <a:schemeClr val="bg1">
                    <a:lumMod val="65000"/>
                  </a:schemeClr>
                </a:solidFill>
              </a:rPr>
              <a:t>・</a:t>
            </a:r>
            <a:r>
              <a:rPr lang="ja-JP" altLang="en-US" dirty="0" smtClean="0">
                <a:solidFill>
                  <a:schemeClr val="bg1">
                    <a:lumMod val="65000"/>
                  </a:schemeClr>
                </a:solidFill>
              </a:rPr>
              <a:t>将来推計画面を表示する</a:t>
            </a:r>
            <a:endParaRPr lang="en-US" altLang="ja-JP" dirty="0" smtClean="0">
              <a:solidFill>
                <a:schemeClr val="bg1">
                  <a:lumMod val="65000"/>
                </a:schemeClr>
              </a:solidFill>
            </a:endParaRPr>
          </a:p>
          <a:p>
            <a:pPr lvl="1"/>
            <a:r>
              <a:rPr lang="ja-JP" altLang="en-US" dirty="0" smtClean="0">
                <a:solidFill>
                  <a:schemeClr val="bg1">
                    <a:lumMod val="65000"/>
                  </a:schemeClr>
                </a:solidFill>
              </a:rPr>
              <a:t>　・将来推計を始める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a:t>
            </a:r>
            <a:r>
              <a:rPr lang="ja-JP" altLang="en-US" dirty="0">
                <a:solidFill>
                  <a:schemeClr val="bg1">
                    <a:lumMod val="65000"/>
                  </a:schemeClr>
                </a:solidFill>
              </a:rPr>
              <a:t>推計に</a:t>
            </a:r>
            <a:r>
              <a:rPr lang="ja-JP" altLang="en-US" dirty="0" smtClean="0">
                <a:solidFill>
                  <a:schemeClr val="bg1">
                    <a:lumMod val="65000"/>
                  </a:schemeClr>
                </a:solidFill>
              </a:rPr>
              <a:t>用いる実績値</a:t>
            </a:r>
            <a:r>
              <a:rPr lang="ja-JP" altLang="en-US" dirty="0">
                <a:solidFill>
                  <a:schemeClr val="bg1">
                    <a:lumMod val="65000"/>
                  </a:schemeClr>
                </a:solidFill>
              </a:rPr>
              <a:t>と推計</a:t>
            </a:r>
            <a:r>
              <a:rPr lang="ja-JP" altLang="en-US" dirty="0" smtClean="0">
                <a:solidFill>
                  <a:schemeClr val="bg1">
                    <a:lumMod val="65000"/>
                  </a:schemeClr>
                </a:solidFill>
              </a:rPr>
              <a:t>方法</a:t>
            </a:r>
            <a:r>
              <a:rPr lang="ja-JP" altLang="en-US" dirty="0">
                <a:solidFill>
                  <a:schemeClr val="bg1">
                    <a:lumMod val="65000"/>
                  </a:schemeClr>
                </a:solidFill>
              </a:rPr>
              <a:t>を</a:t>
            </a:r>
            <a:r>
              <a:rPr lang="ja-JP" altLang="en-US" dirty="0" smtClean="0">
                <a:solidFill>
                  <a:schemeClr val="bg1">
                    <a:lumMod val="65000"/>
                  </a:schemeClr>
                </a:solidFill>
              </a:rPr>
              <a:t>確認・設定する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・自然体推計値を確認する</a:t>
            </a:r>
            <a:endParaRPr lang="en-US" altLang="ja-JP" dirty="0" smtClean="0"/>
          </a:p>
          <a:p>
            <a:pPr lvl="1"/>
            <a:r>
              <a:rPr lang="ja-JP" altLang="en-US" dirty="0"/>
              <a:t>　</a:t>
            </a:r>
            <a:r>
              <a:rPr lang="ja-JP" altLang="en-US" dirty="0" smtClean="0">
                <a:solidFill>
                  <a:schemeClr val="bg1">
                    <a:lumMod val="65000"/>
                  </a:schemeClr>
                </a:solidFill>
              </a:rPr>
              <a:t>・認定者数について施策反映する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・施設・居住系サービスの利用者数について施策反映する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・在宅サービス利用者数について施策反映する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solidFill>
                  <a:schemeClr val="bg1">
                    <a:lumMod val="65000"/>
                  </a:schemeClr>
                </a:solidFill>
              </a:rPr>
              <a:t>・保険料額を算定する</a:t>
            </a:r>
            <a:endParaRPr lang="en-US" altLang="ja-JP" dirty="0" smtClean="0">
              <a:solidFill>
                <a:schemeClr val="bg1">
                  <a:lumMod val="65000"/>
                </a:schemeClr>
              </a:solidFill>
            </a:endParaRPr>
          </a:p>
          <a:p>
            <a:pPr lvl="1"/>
            <a:r>
              <a:rPr lang="ja-JP" altLang="en-US" dirty="0">
                <a:solidFill>
                  <a:schemeClr val="bg1">
                    <a:lumMod val="65000"/>
                  </a:schemeClr>
                </a:solidFill>
              </a:rPr>
              <a:t>　</a:t>
            </a:r>
            <a:r>
              <a:rPr lang="ja-JP" altLang="en-US" dirty="0" smtClean="0"/>
              <a:t>・推計結果を確認する</a:t>
            </a:r>
            <a:endParaRPr lang="en-US" altLang="ja-JP" dirty="0" smtClean="0"/>
          </a:p>
          <a:p>
            <a:pPr lvl="1"/>
            <a:r>
              <a:rPr lang="ja-JP" altLang="en-US" dirty="0">
                <a:solidFill>
                  <a:schemeClr val="bg1">
                    <a:lumMod val="65000"/>
                  </a:schemeClr>
                </a:solidFill>
              </a:rPr>
              <a:t>　</a:t>
            </a:r>
            <a:r>
              <a:rPr lang="ja-JP" altLang="en-US" dirty="0" smtClean="0">
                <a:solidFill>
                  <a:schemeClr val="bg1">
                    <a:lumMod val="65000"/>
                  </a:schemeClr>
                </a:solidFill>
              </a:rPr>
              <a:t>・推計データを中断する／途中から始める</a:t>
            </a:r>
            <a:endParaRPr lang="en-US" altLang="ja-JP" dirty="0">
              <a:solidFill>
                <a:schemeClr val="bg1">
                  <a:lumMod val="65000"/>
                </a:schemeClr>
              </a:solidFill>
            </a:endParaRPr>
          </a:p>
          <a:p>
            <a:pPr lvl="1"/>
            <a:endParaRPr lang="ja-JP" altLang="ja-JP" sz="2800" dirty="0">
              <a:solidFill>
                <a:schemeClr val="bg1">
                  <a:lumMod val="65000"/>
                </a:schemeClr>
              </a:solidFill>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スライド番号プレースホルダー 1"/>
          <p:cNvSpPr>
            <a:spLocks noGrp="1"/>
          </p:cNvSpPr>
          <p:nvPr>
            <p:ph type="sldNum" sz="quarter" idx="12"/>
          </p:nvPr>
        </p:nvSpPr>
        <p:spPr>
          <a:xfrm>
            <a:off x="7099300" y="6356409"/>
            <a:ext cx="2311400" cy="365125"/>
          </a:xfrm>
        </p:spPr>
        <p:txBody>
          <a:bodyPr/>
          <a:lstStyle/>
          <a:p>
            <a:fld id="{D2D8002D-B5B0-4BAC-B1F6-782DDCCE6D9C}" type="slidenum">
              <a:rPr kumimoji="1" lang="ja-JP" altLang="en-US" smtClean="0"/>
              <a:pPr/>
              <a:t>99</a:t>
            </a:fld>
            <a:endParaRPr kumimoji="1" lang="ja-JP" altLang="en-US" dirty="0"/>
          </a:p>
        </p:txBody>
      </p:sp>
    </p:spTree>
    <p:extLst>
      <p:ext uri="{BB962C8B-B14F-4D97-AF65-F5344CB8AC3E}">
        <p14:creationId xmlns:p14="http://schemas.microsoft.com/office/powerpoint/2010/main" val="4292945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01_A4J">
  <a:themeElements>
    <a:clrScheme name="MRI_color">
      <a:dk1>
        <a:srgbClr val="000000"/>
      </a:dk1>
      <a:lt1>
        <a:srgbClr val="FFFFFF"/>
      </a:lt1>
      <a:dk2>
        <a:srgbClr val="3E5E84"/>
      </a:dk2>
      <a:lt2>
        <a:srgbClr val="E9EDF3"/>
      </a:lt2>
      <a:accent1>
        <a:srgbClr val="96A8C0"/>
      </a:accent1>
      <a:accent2>
        <a:srgbClr val="8AB6C1"/>
      </a:accent2>
      <a:accent3>
        <a:srgbClr val="89B8AA"/>
      </a:accent3>
      <a:accent4>
        <a:srgbClr val="A89FBC"/>
      </a:accent4>
      <a:accent5>
        <a:srgbClr val="C89E28"/>
      </a:accent5>
      <a:accent6>
        <a:srgbClr val="A92C1D"/>
      </a:accent6>
      <a:hlink>
        <a:srgbClr val="3E5E84"/>
      </a:hlink>
      <a:folHlink>
        <a:srgbClr val="D2E8BD"/>
      </a:folHlink>
    </a:clrScheme>
    <a:fontScheme name="1_B-01_A4J">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 latinLnBrk="0" hangingPunct="1">
          <a:lnSpc>
            <a:spcPct val="100000"/>
          </a:lnSpc>
          <a:spcBef>
            <a:spcPct val="0"/>
          </a:spcBef>
          <a:spcAft>
            <a:spcPct val="0"/>
          </a:spcAft>
          <a:buClrTx/>
          <a:buSzTx/>
          <a:buFont typeface="Wingdings" pitchFamily="2" charset="2"/>
          <a:buNone/>
          <a:tabLst/>
          <a:defRPr kumimoji="1" lang="ja-JP" altLang="en-US" sz="14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spDef>
    <a:lnDef>
      <a:spPr bwMode="auto">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1_B-01_A4J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01_A4J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01_A4J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01_A4J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01_A4J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01_A4J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01_A4J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01_A4J 8">
        <a:dk1>
          <a:srgbClr val="000000"/>
        </a:dk1>
        <a:lt1>
          <a:srgbClr val="FFFFFF"/>
        </a:lt1>
        <a:dk2>
          <a:srgbClr val="4A6F82"/>
        </a:dk2>
        <a:lt2>
          <a:srgbClr val="808080"/>
        </a:lt2>
        <a:accent1>
          <a:srgbClr val="CCECFF"/>
        </a:accent1>
        <a:accent2>
          <a:srgbClr val="3333CC"/>
        </a:accent2>
        <a:accent3>
          <a:srgbClr val="FFFFFF"/>
        </a:accent3>
        <a:accent4>
          <a:srgbClr val="000000"/>
        </a:accent4>
        <a:accent5>
          <a:srgbClr val="E2F4FF"/>
        </a:accent5>
        <a:accent6>
          <a:srgbClr val="2D2DB9"/>
        </a:accent6>
        <a:hlink>
          <a:srgbClr val="CCCCFF"/>
        </a:hlink>
        <a:folHlink>
          <a:srgbClr val="EFE0DD"/>
        </a:folHlink>
      </a:clrScheme>
      <a:clrMap bg1="lt1" tx1="dk1" bg2="lt2" tx2="dk2" accent1="accent1" accent2="accent2" accent3="accent3" accent4="accent4" accent5="accent5" accent6="accent6" hlink="hlink" folHlink="folHlink"/>
    </a:extraClrScheme>
    <a:extraClrScheme>
      <a:clrScheme name="1_B-01_A4J 9">
        <a:dk1>
          <a:srgbClr val="000000"/>
        </a:dk1>
        <a:lt1>
          <a:srgbClr val="FFFFFF"/>
        </a:lt1>
        <a:dk2>
          <a:srgbClr val="4A6F82"/>
        </a:dk2>
        <a:lt2>
          <a:srgbClr val="808080"/>
        </a:lt2>
        <a:accent1>
          <a:srgbClr val="CCECFF"/>
        </a:accent1>
        <a:accent2>
          <a:srgbClr val="3535CB"/>
        </a:accent2>
        <a:accent3>
          <a:srgbClr val="FFFFFF"/>
        </a:accent3>
        <a:accent4>
          <a:srgbClr val="000000"/>
        </a:accent4>
        <a:accent5>
          <a:srgbClr val="E2F4FF"/>
        </a:accent5>
        <a:accent6>
          <a:srgbClr val="2F2FB8"/>
        </a:accent6>
        <a:hlink>
          <a:srgbClr val="D7D7F5"/>
        </a:hlink>
        <a:folHlink>
          <a:srgbClr val="F5DCD7"/>
        </a:folHlink>
      </a:clrScheme>
      <a:clrMap bg1="lt1" tx1="dk1" bg2="lt2" tx2="dk2" accent1="accent1" accent2="accent2" accent3="accent3" accent4="accent4" accent5="accent5" accent6="accent6" hlink="hlink" folHlink="folHlink"/>
    </a:extraClrScheme>
    <a:extraClrScheme>
      <a:clrScheme name="1_B-01_A4J 10">
        <a:dk1>
          <a:srgbClr val="000000"/>
        </a:dk1>
        <a:lt1>
          <a:srgbClr val="FFFFFF"/>
        </a:lt1>
        <a:dk2>
          <a:srgbClr val="4A6F82"/>
        </a:dk2>
        <a:lt2>
          <a:srgbClr val="808080"/>
        </a:lt2>
        <a:accent1>
          <a:srgbClr val="D7EAF5"/>
        </a:accent1>
        <a:accent2>
          <a:srgbClr val="3535CB"/>
        </a:accent2>
        <a:accent3>
          <a:srgbClr val="FFFFFF"/>
        </a:accent3>
        <a:accent4>
          <a:srgbClr val="000000"/>
        </a:accent4>
        <a:accent5>
          <a:srgbClr val="E8F3F9"/>
        </a:accent5>
        <a:accent6>
          <a:srgbClr val="2F2FB8"/>
        </a:accent6>
        <a:hlink>
          <a:srgbClr val="D7D7F5"/>
        </a:hlink>
        <a:folHlink>
          <a:srgbClr val="F5DCD7"/>
        </a:folHlink>
      </a:clrScheme>
      <a:clrMap bg1="lt1" tx1="dk1" bg2="lt2" tx2="dk2" accent1="accent1" accent2="accent2" accent3="accent3" accent4="accent4" accent5="accent5" accent6="accent6" hlink="hlink" folHlink="folHlink"/>
    </a:extraClrScheme>
    <a:extraClrScheme>
      <a:clrScheme name="1_B-01_A4J 11">
        <a:dk1>
          <a:srgbClr val="000000"/>
        </a:dk1>
        <a:lt1>
          <a:srgbClr val="FFFFFF"/>
        </a:lt1>
        <a:dk2>
          <a:srgbClr val="000000"/>
        </a:dk2>
        <a:lt2>
          <a:srgbClr val="ACACAC"/>
        </a:lt2>
        <a:accent1>
          <a:srgbClr val="D3DCE8"/>
        </a:accent1>
        <a:accent2>
          <a:srgbClr val="3E5E84"/>
        </a:accent2>
        <a:accent3>
          <a:srgbClr val="FFFFFF"/>
        </a:accent3>
        <a:accent4>
          <a:srgbClr val="000000"/>
        </a:accent4>
        <a:accent5>
          <a:srgbClr val="E6EBF2"/>
        </a:accent5>
        <a:accent6>
          <a:srgbClr val="375477"/>
        </a:accent6>
        <a:hlink>
          <a:srgbClr val="E4BB46"/>
        </a:hlink>
        <a:folHlink>
          <a:srgbClr val="D2E8BD"/>
        </a:folHlink>
      </a:clrScheme>
      <a:clrMap bg1="lt1" tx1="dk1" bg2="lt2" tx2="dk2" accent1="accent1" accent2="accent2" accent3="accent3" accent4="accent4" accent5="accent5" accent6="accent6" hlink="hlink" folHlink="folHlink"/>
    </a:extraClrScheme>
    <a:extraClrScheme>
      <a:clrScheme name="1_B-01_A4J 12">
        <a:dk1>
          <a:srgbClr val="000000"/>
        </a:dk1>
        <a:lt1>
          <a:srgbClr val="FFFFFF"/>
        </a:lt1>
        <a:dk2>
          <a:srgbClr val="000000"/>
        </a:dk2>
        <a:lt2>
          <a:srgbClr val="ACACAC"/>
        </a:lt2>
        <a:accent1>
          <a:srgbClr val="D3DCE8"/>
        </a:accent1>
        <a:accent2>
          <a:srgbClr val="E4BB46"/>
        </a:accent2>
        <a:accent3>
          <a:srgbClr val="FFFFFF"/>
        </a:accent3>
        <a:accent4>
          <a:srgbClr val="000000"/>
        </a:accent4>
        <a:accent5>
          <a:srgbClr val="E6EBF2"/>
        </a:accent5>
        <a:accent6>
          <a:srgbClr val="CFA93F"/>
        </a:accent6>
        <a:hlink>
          <a:srgbClr val="3E5E84"/>
        </a:hlink>
        <a:folHlink>
          <a:srgbClr val="D2E8B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01_A4J">
  <a:themeElements>
    <a:clrScheme name="1_B-01_A4J 12">
      <a:dk1>
        <a:srgbClr val="000000"/>
      </a:dk1>
      <a:lt1>
        <a:srgbClr val="FFFFFF"/>
      </a:lt1>
      <a:dk2>
        <a:srgbClr val="000000"/>
      </a:dk2>
      <a:lt2>
        <a:srgbClr val="ACACAC"/>
      </a:lt2>
      <a:accent1>
        <a:srgbClr val="D3DCE8"/>
      </a:accent1>
      <a:accent2>
        <a:srgbClr val="E4BB46"/>
      </a:accent2>
      <a:accent3>
        <a:srgbClr val="FFFFFF"/>
      </a:accent3>
      <a:accent4>
        <a:srgbClr val="000000"/>
      </a:accent4>
      <a:accent5>
        <a:srgbClr val="E6EBF2"/>
      </a:accent5>
      <a:accent6>
        <a:srgbClr val="CFA93F"/>
      </a:accent6>
      <a:hlink>
        <a:srgbClr val="3E5E84"/>
      </a:hlink>
      <a:folHlink>
        <a:srgbClr val="D2E8BD"/>
      </a:folHlink>
    </a:clrScheme>
    <a:fontScheme name="1_B-01_A4J">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 latinLnBrk="0" hangingPunct="1">
          <a:lnSpc>
            <a:spcPct val="100000"/>
          </a:lnSpc>
          <a:spcBef>
            <a:spcPct val="0"/>
          </a:spcBef>
          <a:spcAft>
            <a:spcPct val="0"/>
          </a:spcAft>
          <a:buClrTx/>
          <a:buSzTx/>
          <a:buFont typeface="Wingdings" pitchFamily="2" charset="2"/>
          <a:buNone/>
          <a:tabLst/>
          <a:defRPr kumimoji="1" lang="ja-JP" altLang="en-US" sz="14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 latinLnBrk="0" hangingPunct="1">
          <a:lnSpc>
            <a:spcPct val="100000"/>
          </a:lnSpc>
          <a:spcBef>
            <a:spcPct val="0"/>
          </a:spcBef>
          <a:spcAft>
            <a:spcPct val="0"/>
          </a:spcAft>
          <a:buClrTx/>
          <a:buSzTx/>
          <a:buFont typeface="Wingdings" pitchFamily="2" charset="2"/>
          <a:buNone/>
          <a:tabLst/>
          <a:defRPr kumimoji="1" lang="ja-JP" altLang="en-US" sz="14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lnDef>
  </a:objectDefaults>
  <a:extraClrSchemeLst>
    <a:extraClrScheme>
      <a:clrScheme name="1_B-01_A4J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01_A4J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01_A4J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01_A4J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01_A4J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01_A4J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01_A4J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01_A4J 8">
        <a:dk1>
          <a:srgbClr val="000000"/>
        </a:dk1>
        <a:lt1>
          <a:srgbClr val="FFFFFF"/>
        </a:lt1>
        <a:dk2>
          <a:srgbClr val="4A6F82"/>
        </a:dk2>
        <a:lt2>
          <a:srgbClr val="808080"/>
        </a:lt2>
        <a:accent1>
          <a:srgbClr val="CCECFF"/>
        </a:accent1>
        <a:accent2>
          <a:srgbClr val="3333CC"/>
        </a:accent2>
        <a:accent3>
          <a:srgbClr val="FFFFFF"/>
        </a:accent3>
        <a:accent4>
          <a:srgbClr val="000000"/>
        </a:accent4>
        <a:accent5>
          <a:srgbClr val="E2F4FF"/>
        </a:accent5>
        <a:accent6>
          <a:srgbClr val="2D2DB9"/>
        </a:accent6>
        <a:hlink>
          <a:srgbClr val="CCCCFF"/>
        </a:hlink>
        <a:folHlink>
          <a:srgbClr val="EFE0DD"/>
        </a:folHlink>
      </a:clrScheme>
      <a:clrMap bg1="lt1" tx1="dk1" bg2="lt2" tx2="dk2" accent1="accent1" accent2="accent2" accent3="accent3" accent4="accent4" accent5="accent5" accent6="accent6" hlink="hlink" folHlink="folHlink"/>
    </a:extraClrScheme>
    <a:extraClrScheme>
      <a:clrScheme name="1_B-01_A4J 9">
        <a:dk1>
          <a:srgbClr val="000000"/>
        </a:dk1>
        <a:lt1>
          <a:srgbClr val="FFFFFF"/>
        </a:lt1>
        <a:dk2>
          <a:srgbClr val="4A6F82"/>
        </a:dk2>
        <a:lt2>
          <a:srgbClr val="808080"/>
        </a:lt2>
        <a:accent1>
          <a:srgbClr val="CCECFF"/>
        </a:accent1>
        <a:accent2>
          <a:srgbClr val="3535CB"/>
        </a:accent2>
        <a:accent3>
          <a:srgbClr val="FFFFFF"/>
        </a:accent3>
        <a:accent4>
          <a:srgbClr val="000000"/>
        </a:accent4>
        <a:accent5>
          <a:srgbClr val="E2F4FF"/>
        </a:accent5>
        <a:accent6>
          <a:srgbClr val="2F2FB8"/>
        </a:accent6>
        <a:hlink>
          <a:srgbClr val="D7D7F5"/>
        </a:hlink>
        <a:folHlink>
          <a:srgbClr val="F5DCD7"/>
        </a:folHlink>
      </a:clrScheme>
      <a:clrMap bg1="lt1" tx1="dk1" bg2="lt2" tx2="dk2" accent1="accent1" accent2="accent2" accent3="accent3" accent4="accent4" accent5="accent5" accent6="accent6" hlink="hlink" folHlink="folHlink"/>
    </a:extraClrScheme>
    <a:extraClrScheme>
      <a:clrScheme name="1_B-01_A4J 10">
        <a:dk1>
          <a:srgbClr val="000000"/>
        </a:dk1>
        <a:lt1>
          <a:srgbClr val="FFFFFF"/>
        </a:lt1>
        <a:dk2>
          <a:srgbClr val="4A6F82"/>
        </a:dk2>
        <a:lt2>
          <a:srgbClr val="808080"/>
        </a:lt2>
        <a:accent1>
          <a:srgbClr val="D7EAF5"/>
        </a:accent1>
        <a:accent2>
          <a:srgbClr val="3535CB"/>
        </a:accent2>
        <a:accent3>
          <a:srgbClr val="FFFFFF"/>
        </a:accent3>
        <a:accent4>
          <a:srgbClr val="000000"/>
        </a:accent4>
        <a:accent5>
          <a:srgbClr val="E8F3F9"/>
        </a:accent5>
        <a:accent6>
          <a:srgbClr val="2F2FB8"/>
        </a:accent6>
        <a:hlink>
          <a:srgbClr val="D7D7F5"/>
        </a:hlink>
        <a:folHlink>
          <a:srgbClr val="F5DCD7"/>
        </a:folHlink>
      </a:clrScheme>
      <a:clrMap bg1="lt1" tx1="dk1" bg2="lt2" tx2="dk2" accent1="accent1" accent2="accent2" accent3="accent3" accent4="accent4" accent5="accent5" accent6="accent6" hlink="hlink" folHlink="folHlink"/>
    </a:extraClrScheme>
    <a:extraClrScheme>
      <a:clrScheme name="1_B-01_A4J 11">
        <a:dk1>
          <a:srgbClr val="000000"/>
        </a:dk1>
        <a:lt1>
          <a:srgbClr val="FFFFFF"/>
        </a:lt1>
        <a:dk2>
          <a:srgbClr val="000000"/>
        </a:dk2>
        <a:lt2>
          <a:srgbClr val="ACACAC"/>
        </a:lt2>
        <a:accent1>
          <a:srgbClr val="D3DCE8"/>
        </a:accent1>
        <a:accent2>
          <a:srgbClr val="3E5E84"/>
        </a:accent2>
        <a:accent3>
          <a:srgbClr val="FFFFFF"/>
        </a:accent3>
        <a:accent4>
          <a:srgbClr val="000000"/>
        </a:accent4>
        <a:accent5>
          <a:srgbClr val="E6EBF2"/>
        </a:accent5>
        <a:accent6>
          <a:srgbClr val="375477"/>
        </a:accent6>
        <a:hlink>
          <a:srgbClr val="E4BB46"/>
        </a:hlink>
        <a:folHlink>
          <a:srgbClr val="D2E8BD"/>
        </a:folHlink>
      </a:clrScheme>
      <a:clrMap bg1="lt1" tx1="dk1" bg2="lt2" tx2="dk2" accent1="accent1" accent2="accent2" accent3="accent3" accent4="accent4" accent5="accent5" accent6="accent6" hlink="hlink" folHlink="folHlink"/>
    </a:extraClrScheme>
    <a:extraClrScheme>
      <a:clrScheme name="1_B-01_A4J 12">
        <a:dk1>
          <a:srgbClr val="000000"/>
        </a:dk1>
        <a:lt1>
          <a:srgbClr val="FFFFFF"/>
        </a:lt1>
        <a:dk2>
          <a:srgbClr val="000000"/>
        </a:dk2>
        <a:lt2>
          <a:srgbClr val="ACACAC"/>
        </a:lt2>
        <a:accent1>
          <a:srgbClr val="D3DCE8"/>
        </a:accent1>
        <a:accent2>
          <a:srgbClr val="E4BB46"/>
        </a:accent2>
        <a:accent3>
          <a:srgbClr val="FFFFFF"/>
        </a:accent3>
        <a:accent4>
          <a:srgbClr val="000000"/>
        </a:accent4>
        <a:accent5>
          <a:srgbClr val="E6EBF2"/>
        </a:accent5>
        <a:accent6>
          <a:srgbClr val="CFA93F"/>
        </a:accent6>
        <a:hlink>
          <a:srgbClr val="3E5E84"/>
        </a:hlink>
        <a:folHlink>
          <a:srgbClr val="D2E8B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2DA299AC048A4B8EA9C1D19079C1A32200E51782DD9E454B418BFB6267553A9CD4" ma:contentTypeVersion="11" ma:contentTypeDescription="" ma:contentTypeScope="" ma:versionID="67a8c3f19086dd733636cb9e2e3e5de9">
  <xsd:schema xmlns:xsd="http://www.w3.org/2001/XMLSchema" xmlns:p="http://schemas.microsoft.com/office/2006/metadata/properties" xmlns:ns2="8B97BE19-CDDD-400E-817A-CFDD13F7EC12" xmlns:ns3="fb02c745-2821-438e-a9f3-36f365a5b5fa" targetNamespace="http://schemas.microsoft.com/office/2006/metadata/properties" ma:root="true" ma:fieldsID="1f7557729ecb542394f8781b2df17919" ns2:_="" ns3:_="">
    <xsd:import namespace="8B97BE19-CDDD-400E-817A-CFDD13F7EC12"/>
    <xsd:import namespace="fb02c745-2821-438e-a9f3-36f365a5b5fa"/>
    <xsd:element name="properties">
      <xsd:complexType>
        <xsd:sequence>
          <xsd:element name="documentManagement">
            <xsd:complexType>
              <xsd:all>
                <xsd:element ref="ns2:ClassLarge" minOccurs="0"/>
                <xsd:element ref="ns2:ClassMedium" minOccurs="0"/>
                <xsd:element ref="ns2:ClassSmall" minOccurs="0"/>
                <xsd:element ref="ns2:GyoseiFile" minOccurs="0"/>
                <xsd:element ref="ns2:CreatedBy" minOccurs="0"/>
                <xsd:element ref="ns2:PreservationPeriod" minOccurs="0"/>
                <xsd:element ref="ns2:PreservationPeriodExpire" minOccurs="0"/>
                <xsd:element ref="ns2:CreatedDate" minOccurs="0"/>
                <xsd:element ref="ns2:FixationStatus" minOccurs="0"/>
                <xsd:element ref="ns2:EditorWithSpace" minOccurs="0"/>
                <xsd:element ref="ns3:DaibunruiID" minOccurs="0"/>
                <xsd:element ref="ns3:ChuubunruiID" minOccurs="0"/>
                <xsd:element ref="ns3:SyoubunruiID" minOccurs="0"/>
                <xsd:element ref="ns3:GyouseibunsyoID" minOccurs="0"/>
                <xsd:element ref="ns3:Renkei" minOccurs="0"/>
                <xsd:element ref="ns3:Flag01" minOccurs="0"/>
                <xsd:element ref="ns3:Yobi01" minOccurs="0"/>
                <xsd:element ref="ns3:Yobi02" minOccurs="0"/>
                <xsd:element ref="ns3:Yobi03" minOccurs="0"/>
              </xsd:all>
            </xsd:complexType>
          </xsd:element>
        </xsd:sequence>
      </xsd:complexType>
    </xsd:element>
  </xsd:schema>
  <xsd:schema xmlns:xsd="http://www.w3.org/2001/XMLSchema" xmlns:dms="http://schemas.microsoft.com/office/2006/documentManagement/types" targetNamespace="8B97BE19-CDDD-400E-817A-CFDD13F7EC12" elementFormDefault="qualified">
    <xsd:import namespace="http://schemas.microsoft.com/office/2006/documentManagement/types"/>
    <xsd:element name="ClassLarge" ma:index="8" nillable="true" ma:displayName="大分類" ma:hidden="true" ma:internalName="ClassLarge" ma:readOnly="true">
      <xsd:simpleType>
        <xsd:restriction base="dms:Unknown"/>
      </xsd:simpleType>
    </xsd:element>
    <xsd:element name="ClassMedium" ma:index="9" nillable="true" ma:displayName="中分類" ma:hidden="true" ma:internalName="ClassMedium" ma:readOnly="true">
      <xsd:simpleType>
        <xsd:restriction base="dms:Unknown"/>
      </xsd:simpleType>
    </xsd:element>
    <xsd:element name="ClassSmall" ma:index="10" nillable="true" ma:displayName="小分類" ma:hidden="true" ma:internalName="ClassSmall" ma:readOnly="true">
      <xsd:simpleType>
        <xsd:restriction base="dms:Unknown"/>
      </xsd:simpleType>
    </xsd:element>
    <xsd:element name="GyoseiFile" ma:index="11" nillable="true" ma:displayName="行政文書ファイル名" ma:hidden="true" ma:internalName="GyoseiFile" ma:readOnly="true">
      <xsd:simpleType>
        <xsd:restriction base="dms:Unknown"/>
      </xsd:simpleType>
    </xsd:element>
    <xsd:element name="CreatedBy" ma:index="12" nillable="true" ma:displayName="作成課/係・作成者" ma:hidden="true" ma:internalName="CreatedBy" ma:readOnly="true">
      <xsd:simpleType>
        <xsd:restriction base="dms:Unknown"/>
      </xsd:simpleType>
    </xsd:element>
    <xsd:element name="PreservationPeriod" ma:index="13" nillable="true" ma:displayName="保存期間" ma:hidden="true" ma:internalName="PreservationPeriod" ma:readOnly="true">
      <xsd:simpleType>
        <xsd:restriction base="dms:Unknown"/>
      </xsd:simpleType>
    </xsd:element>
    <xsd:element name="PreservationPeriodExpire" ma:index="14" nillable="true" ma:displayName="保存期間満了時期" ma:format="DateOnly" ma:hidden="true" ma:internalName="PreservationPeriodExpire" ma:readOnly="true">
      <xsd:simpleType>
        <xsd:restriction base="dms:Unknown"/>
      </xsd:simpleType>
    </xsd:element>
    <xsd:element name="CreatedDate" ma:index="15" nillable="true" ma:displayName="作成年月日" ma:hidden="true" ma:internalName="CreatedDate" ma:readOnly="true">
      <xsd:simpleType>
        <xsd:restriction base="dms:Unknown"/>
      </xsd:simpleType>
    </xsd:element>
    <xsd:element name="FixationStatus" ma:index="16" nillable="true" ma:displayName="確定状況" ma:hidden="true" ma:internalName="FixationStatus" ma:readOnly="true">
      <xsd:simpleType>
        <xsd:restriction base="dms:Unknown"/>
      </xsd:simpleType>
    </xsd:element>
    <xsd:element name="EditorWithSpace" ma:index="18" nillable="true" ma:displayName="更新者　　　　　　" ma:hidden="true" ma:internalName="EditorWithSpace"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dms="http://schemas.microsoft.com/office/2006/documentManagement/types" targetNamespace="fb02c745-2821-438e-a9f3-36f365a5b5fa" elementFormDefault="qualified">
    <xsd:import namespace="http://schemas.microsoft.com/office/2006/documentManagement/types"/>
    <xsd:element name="DaibunruiID" ma:index="19" nillable="true" ma:displayName="大分類ID" ma:description="" ma:hidden="true" ma:internalName="DaibunruiID" ma:readOnly="true">
      <xsd:simpleType>
        <xsd:restriction base="dms:Text"/>
      </xsd:simpleType>
    </xsd:element>
    <xsd:element name="ChuubunruiID" ma:index="20" nillable="true" ma:displayName="中分類ID" ma:description="" ma:hidden="true" ma:internalName="ChuubunruiID" ma:readOnly="true">
      <xsd:simpleType>
        <xsd:restriction base="dms:Text"/>
      </xsd:simpleType>
    </xsd:element>
    <xsd:element name="SyoubunruiID" ma:index="21" nillable="true" ma:displayName="小分類ID" ma:description="" ma:hidden="true" ma:internalName="SyoubunruiID" ma:readOnly="true">
      <xsd:simpleType>
        <xsd:restriction base="dms:Text"/>
      </xsd:simpleType>
    </xsd:element>
    <xsd:element name="GyouseibunsyoID" ma:index="22" nillable="true" ma:displayName="行政文書ファイル名ID" ma:description="" ma:hidden="true" ma:internalName="GyouseibunsyoID" ma:readOnly="true">
      <xsd:simpleType>
        <xsd:restriction base="dms:Text"/>
      </xsd:simpleType>
    </xsd:element>
    <xsd:element name="Renkei" ma:index="23" nillable="true" ma:displayName="行政文書連携フラグ" ma:description="" ma:hidden="true" ma:internalName="Renkei" ma:readOnly="true">
      <xsd:simpleType>
        <xsd:restriction base="dms:Text"/>
      </xsd:simpleType>
    </xsd:element>
    <xsd:element name="Flag01" ma:index="24" nillable="true" ma:displayName="予備フラグ" ma:description="" ma:hidden="true" ma:internalName="Flag01" ma:readOnly="true">
      <xsd:simpleType>
        <xsd:restriction base="dms:Text"/>
      </xsd:simpleType>
    </xsd:element>
    <xsd:element name="Yobi01" ma:index="25" nillable="true" ma:displayName="予備列01" ma:description="" ma:hidden="true" ma:internalName="Yobi01" ma:readOnly="true">
      <xsd:simpleType>
        <xsd:restriction base="dms:Text"/>
      </xsd:simpleType>
    </xsd:element>
    <xsd:element name="Yobi02" ma:index="26" nillable="true" ma:displayName="予備列02" ma:description="" ma:hidden="true" ma:internalName="Yobi02" ma:readOnly="true">
      <xsd:simpleType>
        <xsd:restriction base="dms:Text"/>
      </xsd:simpleType>
    </xsd:element>
    <xsd:element name="Yobi03" ma:index="27" nillable="true" ma:displayName="予備列03" ma:description="" ma:hidden="true" ma:internalName="Yobi03"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ma:readOnly="true"/>
        <xsd:element ref="dc:title" minOccurs="0" maxOccurs="1" ma:index="17" ma:displayName="タイトル" ma:readOnly="tru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16269A04-9E5F-4AAE-984A-AAEB940A1249}">
  <ds:schemaRefs>
    <ds:schemaRef ds:uri="http://schemas.microsoft.com/sharepoint/v3/contenttype/forms"/>
  </ds:schemaRefs>
</ds:datastoreItem>
</file>

<file path=customXml/itemProps2.xml><?xml version="1.0" encoding="utf-8"?>
<ds:datastoreItem xmlns:ds="http://schemas.openxmlformats.org/officeDocument/2006/customXml" ds:itemID="{FF5E935F-A46C-4F39-80B8-2E89043A1F49}">
  <ds:schemaRefs>
    <ds:schemaRef ds:uri="http://purl.org/dc/elements/1.1/"/>
    <ds:schemaRef ds:uri="http://purl.org/dc/terms/"/>
    <ds:schemaRef ds:uri="http://purl.org/dc/dcmitype/"/>
    <ds:schemaRef ds:uri="http://schemas.microsoft.com/office/2006/metadata/properties"/>
    <ds:schemaRef ds:uri="fb02c745-2821-438e-a9f3-36f365a5b5fa"/>
    <ds:schemaRef ds:uri="http://schemas.microsoft.com/office/2006/documentManagement/types"/>
    <ds:schemaRef ds:uri="http://schemas.openxmlformats.org/package/2006/metadata/core-properties"/>
    <ds:schemaRef ds:uri="8B97BE19-CDDD-400E-817A-CFDD13F7EC12"/>
    <ds:schemaRef ds:uri="http://www.w3.org/XML/1998/namespace"/>
  </ds:schemaRefs>
</ds:datastoreItem>
</file>

<file path=customXml/itemProps3.xml><?xml version="1.0" encoding="utf-8"?>
<ds:datastoreItem xmlns:ds="http://schemas.openxmlformats.org/officeDocument/2006/customXml" ds:itemID="{9177BEEC-B1AD-483A-A5EE-AC54E9536F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97BE19-CDDD-400E-817A-CFDD13F7EC12"/>
    <ds:schemaRef ds:uri="fb02c745-2821-438e-a9f3-36f365a5b5fa"/>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17452</TotalTime>
  <Words>17478</Words>
  <Application>Microsoft Office PowerPoint</Application>
  <PresentationFormat>A4 210 x 297 mm</PresentationFormat>
  <Paragraphs>2184</Paragraphs>
  <Slides>133</Slides>
  <Notes>133</Notes>
  <HiddenSlides>0</HiddenSlides>
  <MMClips>0</MMClips>
  <ScaleCrop>false</ScaleCrop>
  <HeadingPairs>
    <vt:vector size="4" baseType="variant">
      <vt:variant>
        <vt:lpstr>テーマ</vt:lpstr>
      </vt:variant>
      <vt:variant>
        <vt:i4>3</vt:i4>
      </vt:variant>
      <vt:variant>
        <vt:lpstr>スライド タイトル</vt:lpstr>
      </vt:variant>
      <vt:variant>
        <vt:i4>133</vt:i4>
      </vt:variant>
    </vt:vector>
  </HeadingPairs>
  <TitlesOfParts>
    <vt:vector size="136" baseType="lpstr">
      <vt:lpstr>Office テーマ</vt:lpstr>
      <vt:lpstr>1_B-01_A4J</vt:lpstr>
      <vt:lpstr>2_B-01_A4J</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鶴田 真也(tsuruta-shinya)</dc:creator>
  <cp:lastModifiedBy>test</cp:lastModifiedBy>
  <cp:revision>1148</cp:revision>
  <cp:lastPrinted>2016-07-27T00:16:01Z</cp:lastPrinted>
  <dcterms:created xsi:type="dcterms:W3CDTF">2013-05-28T05:51:57Z</dcterms:created>
  <dcterms:modified xsi:type="dcterms:W3CDTF">2016-10-11T05:26:59Z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0x0101002DA299AC048A4B8EA9C1D19079C1A32200E51782DD9E454B418BFB6267553A9CD4</vt:lpwstr>
  </property>
</Properties>
</file>