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16" r:id="rId1"/>
  </p:sldMasterIdLst>
  <p:notesMasterIdLst>
    <p:notesMasterId r:id="rId4"/>
  </p:notesMasterIdLst>
  <p:sldIdLst>
    <p:sldId id="259" r:id="rId2"/>
    <p:sldId id="258" r:id="rId3"/>
  </p:sldIdLst>
  <p:sldSz cx="7561263" cy="10693400"/>
  <p:notesSz cx="6735763" cy="9866313"/>
  <p:defaultTextStyle>
    <a:defPPr>
      <a:defRPr lang="ja-JP"/>
    </a:defPPr>
    <a:lvl1pPr marL="0" algn="l" defTabSz="1042872" rtl="0" eaLnBrk="1" latinLnBrk="0" hangingPunct="1">
      <a:defRPr kumimoji="1" sz="2100" kern="1200">
        <a:solidFill>
          <a:schemeClr val="tx1"/>
        </a:solidFill>
        <a:latin typeface="+mn-lt"/>
        <a:ea typeface="+mn-ea"/>
        <a:cs typeface="+mn-cs"/>
      </a:defRPr>
    </a:lvl1pPr>
    <a:lvl2pPr marL="521436" algn="l" defTabSz="1042872" rtl="0" eaLnBrk="1" latinLnBrk="0" hangingPunct="1">
      <a:defRPr kumimoji="1" sz="2100" kern="1200">
        <a:solidFill>
          <a:schemeClr val="tx1"/>
        </a:solidFill>
        <a:latin typeface="+mn-lt"/>
        <a:ea typeface="+mn-ea"/>
        <a:cs typeface="+mn-cs"/>
      </a:defRPr>
    </a:lvl2pPr>
    <a:lvl3pPr marL="1042872" algn="l" defTabSz="1042872" rtl="0" eaLnBrk="1" latinLnBrk="0" hangingPunct="1">
      <a:defRPr kumimoji="1" sz="2100" kern="1200">
        <a:solidFill>
          <a:schemeClr val="tx1"/>
        </a:solidFill>
        <a:latin typeface="+mn-lt"/>
        <a:ea typeface="+mn-ea"/>
        <a:cs typeface="+mn-cs"/>
      </a:defRPr>
    </a:lvl3pPr>
    <a:lvl4pPr marL="1564308" algn="l" defTabSz="1042872" rtl="0" eaLnBrk="1" latinLnBrk="0" hangingPunct="1">
      <a:defRPr kumimoji="1" sz="2100" kern="1200">
        <a:solidFill>
          <a:schemeClr val="tx1"/>
        </a:solidFill>
        <a:latin typeface="+mn-lt"/>
        <a:ea typeface="+mn-ea"/>
        <a:cs typeface="+mn-cs"/>
      </a:defRPr>
    </a:lvl4pPr>
    <a:lvl5pPr marL="2085744" algn="l" defTabSz="1042872" rtl="0" eaLnBrk="1" latinLnBrk="0" hangingPunct="1">
      <a:defRPr kumimoji="1" sz="2100" kern="1200">
        <a:solidFill>
          <a:schemeClr val="tx1"/>
        </a:solidFill>
        <a:latin typeface="+mn-lt"/>
        <a:ea typeface="+mn-ea"/>
        <a:cs typeface="+mn-cs"/>
      </a:defRPr>
    </a:lvl5pPr>
    <a:lvl6pPr marL="2607179" algn="l" defTabSz="1042872" rtl="0" eaLnBrk="1" latinLnBrk="0" hangingPunct="1">
      <a:defRPr kumimoji="1" sz="2100" kern="1200">
        <a:solidFill>
          <a:schemeClr val="tx1"/>
        </a:solidFill>
        <a:latin typeface="+mn-lt"/>
        <a:ea typeface="+mn-ea"/>
        <a:cs typeface="+mn-cs"/>
      </a:defRPr>
    </a:lvl6pPr>
    <a:lvl7pPr marL="3128616" algn="l" defTabSz="1042872" rtl="0" eaLnBrk="1" latinLnBrk="0" hangingPunct="1">
      <a:defRPr kumimoji="1" sz="2100" kern="1200">
        <a:solidFill>
          <a:schemeClr val="tx1"/>
        </a:solidFill>
        <a:latin typeface="+mn-lt"/>
        <a:ea typeface="+mn-ea"/>
        <a:cs typeface="+mn-cs"/>
      </a:defRPr>
    </a:lvl7pPr>
    <a:lvl8pPr marL="3650052" algn="l" defTabSz="1042872" rtl="0" eaLnBrk="1" latinLnBrk="0" hangingPunct="1">
      <a:defRPr kumimoji="1" sz="2100" kern="1200">
        <a:solidFill>
          <a:schemeClr val="tx1"/>
        </a:solidFill>
        <a:latin typeface="+mn-lt"/>
        <a:ea typeface="+mn-ea"/>
        <a:cs typeface="+mn-cs"/>
      </a:defRPr>
    </a:lvl8pPr>
    <a:lvl9pPr marL="4171487" algn="l" defTabSz="1042872"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68">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500" autoAdjust="0"/>
    <p:restoredTop sz="76619" autoAdjust="0"/>
  </p:normalViewPr>
  <p:slideViewPr>
    <p:cSldViewPr>
      <p:cViewPr>
        <p:scale>
          <a:sx n="100" d="100"/>
          <a:sy n="100" d="100"/>
        </p:scale>
        <p:origin x="-1650" y="-72"/>
      </p:cViewPr>
      <p:guideLst>
        <p:guide orient="horz" pos="3368"/>
        <p:guide pos="238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0638" tIns="45318" rIns="90638"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1" cy="493316"/>
          </a:xfrm>
          <a:prstGeom prst="rect">
            <a:avLst/>
          </a:prstGeom>
        </p:spPr>
        <p:txBody>
          <a:bodyPr vert="horz" lIns="90638" tIns="45318" rIns="90638" bIns="45318" rtlCol="0"/>
          <a:lstStyle>
            <a:lvl1pPr algn="r">
              <a:defRPr sz="1200"/>
            </a:lvl1pPr>
          </a:lstStyle>
          <a:p>
            <a:fld id="{6B20FF5F-0B69-4DF4-AAB1-F1D01502A822}" type="datetimeFigureOut">
              <a:rPr kumimoji="1" lang="ja-JP" altLang="en-US" smtClean="0"/>
              <a:t>2018/7/25</a:t>
            </a:fld>
            <a:endParaRPr kumimoji="1" lang="ja-JP" altLang="en-US"/>
          </a:p>
        </p:txBody>
      </p:sp>
      <p:sp>
        <p:nvSpPr>
          <p:cNvPr id="4" name="スライド イメージ プレースホルダー 3"/>
          <p:cNvSpPr>
            <a:spLocks noGrp="1" noRot="1" noChangeAspect="1"/>
          </p:cNvSpPr>
          <p:nvPr>
            <p:ph type="sldImg" idx="2"/>
          </p:nvPr>
        </p:nvSpPr>
        <p:spPr>
          <a:xfrm>
            <a:off x="2062163" y="741363"/>
            <a:ext cx="2611437" cy="3697287"/>
          </a:xfrm>
          <a:prstGeom prst="rect">
            <a:avLst/>
          </a:prstGeom>
          <a:noFill/>
          <a:ln w="12700">
            <a:solidFill>
              <a:prstClr val="black"/>
            </a:solidFill>
          </a:ln>
        </p:spPr>
        <p:txBody>
          <a:bodyPr vert="horz" lIns="90638" tIns="45318" rIns="90638" bIns="45318"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0638" tIns="45318" rIns="90638" bIns="453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0638" tIns="45318" rIns="90638"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5"/>
            <a:ext cx="2918831" cy="493316"/>
          </a:xfrm>
          <a:prstGeom prst="rect">
            <a:avLst/>
          </a:prstGeom>
        </p:spPr>
        <p:txBody>
          <a:bodyPr vert="horz" lIns="90638" tIns="45318" rIns="90638" bIns="45318" rtlCol="0" anchor="b"/>
          <a:lstStyle>
            <a:lvl1pPr algn="r">
              <a:defRPr sz="1200"/>
            </a:lvl1pPr>
          </a:lstStyle>
          <a:p>
            <a:fld id="{A503A9B3-6F6F-496A-A5C1-6BE18C0E4687}" type="slidenum">
              <a:rPr kumimoji="1" lang="ja-JP" altLang="en-US" smtClean="0"/>
              <a:t>‹#›</a:t>
            </a:fld>
            <a:endParaRPr kumimoji="1" lang="ja-JP" altLang="en-US"/>
          </a:p>
        </p:txBody>
      </p:sp>
    </p:spTree>
    <p:extLst>
      <p:ext uri="{BB962C8B-B14F-4D97-AF65-F5344CB8AC3E}">
        <p14:creationId xmlns:p14="http://schemas.microsoft.com/office/powerpoint/2010/main" val="2050036829"/>
      </p:ext>
    </p:extLst>
  </p:cSld>
  <p:clrMap bg1="lt1" tx1="dk1" bg2="lt2" tx2="dk2" accent1="accent1" accent2="accent2" accent3="accent3" accent4="accent4" accent5="accent5" accent6="accent6" hlink="hlink" folHlink="folHlink"/>
  <p:notesStyle>
    <a:lvl1pPr marL="0" algn="l" defTabSz="1042872" rtl="0" eaLnBrk="1" latinLnBrk="0" hangingPunct="1">
      <a:defRPr kumimoji="1" sz="1400" kern="1200">
        <a:solidFill>
          <a:schemeClr val="tx1"/>
        </a:solidFill>
        <a:latin typeface="+mn-lt"/>
        <a:ea typeface="+mn-ea"/>
        <a:cs typeface="+mn-cs"/>
      </a:defRPr>
    </a:lvl1pPr>
    <a:lvl2pPr marL="521436" algn="l" defTabSz="1042872" rtl="0" eaLnBrk="1" latinLnBrk="0" hangingPunct="1">
      <a:defRPr kumimoji="1" sz="1400" kern="1200">
        <a:solidFill>
          <a:schemeClr val="tx1"/>
        </a:solidFill>
        <a:latin typeface="+mn-lt"/>
        <a:ea typeface="+mn-ea"/>
        <a:cs typeface="+mn-cs"/>
      </a:defRPr>
    </a:lvl2pPr>
    <a:lvl3pPr marL="1042872" algn="l" defTabSz="1042872" rtl="0" eaLnBrk="1" latinLnBrk="0" hangingPunct="1">
      <a:defRPr kumimoji="1" sz="1400" kern="1200">
        <a:solidFill>
          <a:schemeClr val="tx1"/>
        </a:solidFill>
        <a:latin typeface="+mn-lt"/>
        <a:ea typeface="+mn-ea"/>
        <a:cs typeface="+mn-cs"/>
      </a:defRPr>
    </a:lvl3pPr>
    <a:lvl4pPr marL="1564308" algn="l" defTabSz="1042872" rtl="0" eaLnBrk="1" latinLnBrk="0" hangingPunct="1">
      <a:defRPr kumimoji="1" sz="1400" kern="1200">
        <a:solidFill>
          <a:schemeClr val="tx1"/>
        </a:solidFill>
        <a:latin typeface="+mn-lt"/>
        <a:ea typeface="+mn-ea"/>
        <a:cs typeface="+mn-cs"/>
      </a:defRPr>
    </a:lvl4pPr>
    <a:lvl5pPr marL="2085744" algn="l" defTabSz="1042872" rtl="0" eaLnBrk="1" latinLnBrk="0" hangingPunct="1">
      <a:defRPr kumimoji="1" sz="1400" kern="1200">
        <a:solidFill>
          <a:schemeClr val="tx1"/>
        </a:solidFill>
        <a:latin typeface="+mn-lt"/>
        <a:ea typeface="+mn-ea"/>
        <a:cs typeface="+mn-cs"/>
      </a:defRPr>
    </a:lvl5pPr>
    <a:lvl6pPr marL="2607179" algn="l" defTabSz="1042872" rtl="0" eaLnBrk="1" latinLnBrk="0" hangingPunct="1">
      <a:defRPr kumimoji="1" sz="1400" kern="1200">
        <a:solidFill>
          <a:schemeClr val="tx1"/>
        </a:solidFill>
        <a:latin typeface="+mn-lt"/>
        <a:ea typeface="+mn-ea"/>
        <a:cs typeface="+mn-cs"/>
      </a:defRPr>
    </a:lvl6pPr>
    <a:lvl7pPr marL="3128616" algn="l" defTabSz="1042872" rtl="0" eaLnBrk="1" latinLnBrk="0" hangingPunct="1">
      <a:defRPr kumimoji="1" sz="1400" kern="1200">
        <a:solidFill>
          <a:schemeClr val="tx1"/>
        </a:solidFill>
        <a:latin typeface="+mn-lt"/>
        <a:ea typeface="+mn-ea"/>
        <a:cs typeface="+mn-cs"/>
      </a:defRPr>
    </a:lvl7pPr>
    <a:lvl8pPr marL="3650052" algn="l" defTabSz="1042872" rtl="0" eaLnBrk="1" latinLnBrk="0" hangingPunct="1">
      <a:defRPr kumimoji="1" sz="1400" kern="1200">
        <a:solidFill>
          <a:schemeClr val="tx1"/>
        </a:solidFill>
        <a:latin typeface="+mn-lt"/>
        <a:ea typeface="+mn-ea"/>
        <a:cs typeface="+mn-cs"/>
      </a:defRPr>
    </a:lvl8pPr>
    <a:lvl9pPr marL="4171487" algn="l" defTabSz="1042872" rtl="0" eaLnBrk="1" latinLnBrk="0" hangingPunct="1">
      <a:defRPr kumimoji="1"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ADAF681-359B-487F-8510-D8EC546BA101}" type="datetimeFigureOut">
              <a:rPr kumimoji="1" lang="ja-JP" altLang="en-US" smtClean="0"/>
              <a:t>2018/7/25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extLst>
      <p:ext uri="{BB962C8B-B14F-4D97-AF65-F5344CB8AC3E}">
        <p14:creationId xmlns:p14="http://schemas.microsoft.com/office/powerpoint/2010/main" val="1316339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ADAF681-359B-487F-8510-D8EC546BA101}" type="datetimeFigureOut">
              <a:rPr kumimoji="1" lang="ja-JP" altLang="en-US" smtClean="0"/>
              <a:t>2018/7/25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extLst>
      <p:ext uri="{BB962C8B-B14F-4D97-AF65-F5344CB8AC3E}">
        <p14:creationId xmlns:p14="http://schemas.microsoft.com/office/powerpoint/2010/main" val="1844853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534134" y="668338"/>
            <a:ext cx="1405923" cy="1422568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12427" y="668338"/>
            <a:ext cx="4095684" cy="1422568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ADAF681-359B-487F-8510-D8EC546BA101}" type="datetimeFigureOut">
              <a:rPr kumimoji="1" lang="ja-JP" altLang="en-US" smtClean="0"/>
              <a:t>2018/7/25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extLst>
      <p:ext uri="{BB962C8B-B14F-4D97-AF65-F5344CB8AC3E}">
        <p14:creationId xmlns:p14="http://schemas.microsoft.com/office/powerpoint/2010/main" val="2320088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ADAF681-359B-487F-8510-D8EC546BA101}" type="datetimeFigureOut">
              <a:rPr kumimoji="1" lang="ja-JP" altLang="en-US" smtClean="0"/>
              <a:t>2018/7/25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extLst>
      <p:ext uri="{BB962C8B-B14F-4D97-AF65-F5344CB8AC3E}">
        <p14:creationId xmlns:p14="http://schemas.microsoft.com/office/powerpoint/2010/main" val="1625223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7" y="6871500"/>
            <a:ext cx="6427074" cy="2123828"/>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287" y="4532320"/>
            <a:ext cx="6427074" cy="23391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ADAF681-359B-487F-8510-D8EC546BA101}" type="datetimeFigureOut">
              <a:rPr kumimoji="1" lang="ja-JP" altLang="en-US" smtClean="0"/>
              <a:t>2018/7/25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extLst>
      <p:ext uri="{BB962C8B-B14F-4D97-AF65-F5344CB8AC3E}">
        <p14:creationId xmlns:p14="http://schemas.microsoft.com/office/powerpoint/2010/main" val="362274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12429" y="3891210"/>
            <a:ext cx="2750147" cy="11002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188595" y="3891210"/>
            <a:ext cx="2751460" cy="11002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ADAF681-359B-487F-8510-D8EC546BA101}" type="datetimeFigureOut">
              <a:rPr kumimoji="1" lang="ja-JP" altLang="en-US" smtClean="0"/>
              <a:t>2018/7/25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extLst>
      <p:ext uri="{BB962C8B-B14F-4D97-AF65-F5344CB8AC3E}">
        <p14:creationId xmlns:p14="http://schemas.microsoft.com/office/powerpoint/2010/main" val="2556135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8232"/>
            <a:ext cx="6805137" cy="178223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3" y="2393639"/>
            <a:ext cx="3340871"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8063" y="3391194"/>
            <a:ext cx="3340871"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1018" y="2393639"/>
            <a:ext cx="3342183"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1018" y="3391194"/>
            <a:ext cx="3342183"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ADAF681-359B-487F-8510-D8EC546BA101}" type="datetimeFigureOut">
              <a:rPr kumimoji="1" lang="ja-JP" altLang="en-US" smtClean="0"/>
              <a:t>2018/7/25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extLst>
      <p:ext uri="{BB962C8B-B14F-4D97-AF65-F5344CB8AC3E}">
        <p14:creationId xmlns:p14="http://schemas.microsoft.com/office/powerpoint/2010/main" val="873586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ADAF681-359B-487F-8510-D8EC546BA101}" type="datetimeFigureOut">
              <a:rPr kumimoji="1" lang="ja-JP" altLang="en-US" smtClean="0"/>
              <a:t>2018/7/25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extLst>
      <p:ext uri="{BB962C8B-B14F-4D97-AF65-F5344CB8AC3E}">
        <p14:creationId xmlns:p14="http://schemas.microsoft.com/office/powerpoint/2010/main" val="407524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ADAF681-359B-487F-8510-D8EC546BA101}" type="datetimeFigureOut">
              <a:rPr kumimoji="1" lang="ja-JP" altLang="en-US" smtClean="0"/>
              <a:t>2018/7/25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extLst>
      <p:ext uri="{BB962C8B-B14F-4D97-AF65-F5344CB8AC3E}">
        <p14:creationId xmlns:p14="http://schemas.microsoft.com/office/powerpoint/2010/main" val="2357736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6"/>
            <a:ext cx="2487603" cy="181193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6244" y="425758"/>
            <a:ext cx="4226956"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8065" y="2237696"/>
            <a:ext cx="2487603" cy="73145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ADAF681-359B-487F-8510-D8EC546BA101}" type="datetimeFigureOut">
              <a:rPr kumimoji="1" lang="ja-JP" altLang="en-US" smtClean="0"/>
              <a:t>2018/7/25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extLst>
      <p:ext uri="{BB962C8B-B14F-4D97-AF65-F5344CB8AC3E}">
        <p14:creationId xmlns:p14="http://schemas.microsoft.com/office/powerpoint/2010/main" val="108713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ADAF681-359B-487F-8510-D8EC546BA101}" type="datetimeFigureOut">
              <a:rPr kumimoji="1" lang="ja-JP" altLang="en-US" smtClean="0"/>
              <a:t>2018/7/25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36A69A-FD45-461D-8AF2-41C046A2C81C}" type="slidenum">
              <a:rPr kumimoji="1" lang="ja-JP" altLang="en-US" smtClean="0"/>
              <a:t>‹#›</a:t>
            </a:fld>
            <a:endParaRPr kumimoji="1" lang="ja-JP" altLang="en-US"/>
          </a:p>
        </p:txBody>
      </p:sp>
    </p:spTree>
    <p:extLst>
      <p:ext uri="{BB962C8B-B14F-4D97-AF65-F5344CB8AC3E}">
        <p14:creationId xmlns:p14="http://schemas.microsoft.com/office/powerpoint/2010/main" val="2720265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4" y="428232"/>
            <a:ext cx="6805137" cy="178223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4" y="2495127"/>
            <a:ext cx="6805137" cy="705715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8064" y="9911200"/>
            <a:ext cx="1764295" cy="569325"/>
          </a:xfrm>
          <a:prstGeom prst="rect">
            <a:avLst/>
          </a:prstGeom>
        </p:spPr>
        <p:txBody>
          <a:bodyPr vert="horz" lIns="91440" tIns="45720" rIns="91440" bIns="45720" rtlCol="0" anchor="ctr"/>
          <a:lstStyle>
            <a:lvl1pPr algn="l">
              <a:defRPr sz="1200">
                <a:solidFill>
                  <a:schemeClr val="tx1">
                    <a:tint val="75000"/>
                  </a:schemeClr>
                </a:solidFill>
              </a:defRPr>
            </a:lvl1pPr>
          </a:lstStyle>
          <a:p>
            <a:fld id="{3ADAF681-359B-487F-8510-D8EC546BA101}" type="datetimeFigureOut">
              <a:rPr kumimoji="1" lang="ja-JP" altLang="en-US" smtClean="0"/>
              <a:t>2018/7/25</a:t>
            </a:fld>
            <a:endParaRPr kumimoji="1" lang="ja-JP" altLang="en-US"/>
          </a:p>
        </p:txBody>
      </p:sp>
      <p:sp>
        <p:nvSpPr>
          <p:cNvPr id="5" name="フッター プレースホルダー 4"/>
          <p:cNvSpPr>
            <a:spLocks noGrp="1"/>
          </p:cNvSpPr>
          <p:nvPr>
            <p:ph type="ftr" sz="quarter" idx="3"/>
          </p:nvPr>
        </p:nvSpPr>
        <p:spPr>
          <a:xfrm>
            <a:off x="2583432" y="9911200"/>
            <a:ext cx="2394400" cy="5693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6" y="9911200"/>
            <a:ext cx="1764295" cy="5693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6A69A-FD45-461D-8AF2-41C046A2C81C}" type="slidenum">
              <a:rPr kumimoji="1" lang="ja-JP" altLang="en-US" smtClean="0"/>
              <a:t>‹#›</a:t>
            </a:fld>
            <a:endParaRPr kumimoji="1" lang="ja-JP" altLang="en-US"/>
          </a:p>
        </p:txBody>
      </p:sp>
    </p:spTree>
    <p:extLst>
      <p:ext uri="{BB962C8B-B14F-4D97-AF65-F5344CB8AC3E}">
        <p14:creationId xmlns:p14="http://schemas.microsoft.com/office/powerpoint/2010/main" val="1174080036"/>
      </p:ext>
    </p:extLst>
  </p:cSld>
  <p:clrMap bg1="lt1" tx1="dk1" bg2="lt2" tx2="dk2" accent1="accent1" accent2="accent2" accent3="accent3" accent4="accent4" accent5="accent5" accent6="accent6" hlink="hlink" folHlink="folHlink"/>
  <p:sldLayoutIdLst>
    <p:sldLayoutId id="2147484417" r:id="rId1"/>
    <p:sldLayoutId id="2147484418" r:id="rId2"/>
    <p:sldLayoutId id="2147484419" r:id="rId3"/>
    <p:sldLayoutId id="2147484420" r:id="rId4"/>
    <p:sldLayoutId id="2147484421" r:id="rId5"/>
    <p:sldLayoutId id="2147484422" r:id="rId6"/>
    <p:sldLayoutId id="2147484423" r:id="rId7"/>
    <p:sldLayoutId id="2147484424" r:id="rId8"/>
    <p:sldLayoutId id="2147484425" r:id="rId9"/>
    <p:sldLayoutId id="2147484426" r:id="rId10"/>
    <p:sldLayoutId id="214748442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hlw.go.jp/stf/seisakunitsuite/bunya/0000148322.html"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www.mhlw.go.jp/kouseiroudoushou/shozaiannai/roudoukyoku/" TargetMode="External"/><Relationship Id="rId13" Type="http://schemas.openxmlformats.org/officeDocument/2006/relationships/image" Target="../media/image6.png"/><Relationship Id="rId18" Type="http://schemas.openxmlformats.org/officeDocument/2006/relationships/image" Target="../media/image11.png"/><Relationship Id="rId3" Type="http://schemas.openxmlformats.org/officeDocument/2006/relationships/hyperlink" Target="https://www.johas.go.jp/sangyouhoken/sodan/tabid/122/Default.aspx" TargetMode="External"/><Relationship Id="rId7" Type="http://schemas.openxmlformats.org/officeDocument/2006/relationships/hyperlink" Target="https://www.chuokai.or.jp/link/link-01.htm" TargetMode="External"/><Relationship Id="rId12" Type="http://schemas.openxmlformats.org/officeDocument/2006/relationships/image" Target="../media/image5.jpeg"/><Relationship Id="rId17" Type="http://schemas.openxmlformats.org/officeDocument/2006/relationships/image" Target="../media/image10.png"/><Relationship Id="rId2" Type="http://schemas.openxmlformats.org/officeDocument/2006/relationships/hyperlink" Target="http://www.mhlw.go.jp/stf/seisakunitsuite/bunya/0000198331.html" TargetMode="External"/><Relationship Id="rId16"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hyperlink" Target="https://www5.cin.or.jp/ccilist" TargetMode="External"/><Relationship Id="rId11" Type="http://schemas.openxmlformats.org/officeDocument/2006/relationships/image" Target="../media/image4.png"/><Relationship Id="rId5" Type="http://schemas.openxmlformats.org/officeDocument/2006/relationships/hyperlink" Target="http://www.shokokai.or.jp/?page_id=1754" TargetMode="External"/><Relationship Id="rId15" Type="http://schemas.openxmlformats.org/officeDocument/2006/relationships/image" Target="../media/image8.png"/><Relationship Id="rId10" Type="http://schemas.openxmlformats.org/officeDocument/2006/relationships/image" Target="../media/image3.png"/><Relationship Id="rId4" Type="http://schemas.openxmlformats.org/officeDocument/2006/relationships/hyperlink" Target="https://yorozu.smrj.go.jp/" TargetMode="External"/><Relationship Id="rId9" Type="http://schemas.openxmlformats.org/officeDocument/2006/relationships/hyperlink" Target="https://iryou-kinmukankyou.mhlw.go.jp/information/" TargetMode="External"/><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702" y="1098228"/>
            <a:ext cx="7385961" cy="792088"/>
          </a:xfrm>
        </p:spPr>
        <p:txBody>
          <a:bodyPr>
            <a:noAutofit/>
          </a:bodyPr>
          <a:lstStyle/>
          <a:p>
            <a:r>
              <a:rPr lang="ja-JP" altLang="en-US" b="1" dirty="0" smtClean="0">
                <a:solidFill>
                  <a:schemeClr val="tx2">
                    <a:lumMod val="75000"/>
                  </a:schemeClr>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「働き方</a:t>
            </a:r>
            <a:r>
              <a:rPr lang="en-US" altLang="ja-JP" b="1" dirty="0" smtClean="0">
                <a:solidFill>
                  <a:schemeClr val="tx2">
                    <a:lumMod val="75000"/>
                  </a:schemeClr>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chemeClr val="tx2">
                    <a:lumMod val="75000"/>
                  </a:schemeClr>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 が変わります</a:t>
            </a:r>
            <a:r>
              <a:rPr lang="en-US" altLang="ja-JP" b="1" dirty="0" smtClean="0">
                <a:solidFill>
                  <a:schemeClr val="tx2">
                    <a:lumMod val="75000"/>
                  </a:schemeClr>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b="1" dirty="0">
              <a:solidFill>
                <a:schemeClr val="tx2">
                  <a:lumMod val="75000"/>
                </a:schemeClr>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185734" y="6980454"/>
            <a:ext cx="7206378" cy="264872"/>
          </a:xfrm>
          <a:prstGeom prst="rect">
            <a:avLst/>
          </a:prstGeom>
          <a:solidFill>
            <a:schemeClr val="tx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828000" tIns="0" bIns="0" rtlCol="0" anchor="ctr"/>
          <a:lstStyle/>
          <a:p>
            <a:pPr lvl="0"/>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施行： </a:t>
            </a:r>
            <a:r>
              <a:rPr lang="en-US" altLang="ja-JP"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年４月１日～　</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中小企業は、</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年４月１日～</a:t>
            </a:r>
          </a:p>
        </p:txBody>
      </p:sp>
      <p:grpSp>
        <p:nvGrpSpPr>
          <p:cNvPr id="17" name="グループ化 16"/>
          <p:cNvGrpSpPr/>
          <p:nvPr/>
        </p:nvGrpSpPr>
        <p:grpSpPr>
          <a:xfrm>
            <a:off x="268800" y="6764430"/>
            <a:ext cx="703519" cy="742510"/>
            <a:chOff x="207093" y="5325266"/>
            <a:chExt cx="703519" cy="742510"/>
          </a:xfrm>
        </p:grpSpPr>
        <p:sp>
          <p:nvSpPr>
            <p:cNvPr id="54" name="円/楕円 53"/>
            <p:cNvSpPr/>
            <p:nvPr/>
          </p:nvSpPr>
          <p:spPr>
            <a:xfrm>
              <a:off x="207093" y="5325266"/>
              <a:ext cx="612000" cy="61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71" name="テキスト ボックス 70"/>
            <p:cNvSpPr txBox="1"/>
            <p:nvPr/>
          </p:nvSpPr>
          <p:spPr>
            <a:xfrm>
              <a:off x="225695" y="5356020"/>
              <a:ext cx="684917" cy="266513"/>
            </a:xfrm>
            <a:prstGeom prst="rect">
              <a:avLst/>
            </a:prstGeom>
            <a:noFill/>
          </p:spPr>
          <p:txBody>
            <a:bodyPr wrap="square" rtlCol="0">
              <a:noAutofit/>
            </a:bodyPr>
            <a:lstStyle/>
            <a:p>
              <a:r>
                <a:rPr kumimoji="1" lang="en-US" altLang="ja-JP" sz="1000" dirty="0" smtClean="0">
                  <a:ln w="6350">
                    <a:solidFill>
                      <a:schemeClr val="accent1">
                        <a:lumMod val="50000"/>
                      </a:schemeClr>
                    </a:solidFill>
                  </a:ln>
                  <a:solidFill>
                    <a:schemeClr val="bg1"/>
                  </a:solidFill>
                  <a:latin typeface="Rockwell Extra Bold" panose="02060903040505020403" pitchFamily="18" charset="0"/>
                </a:rPr>
                <a:t>Point</a:t>
              </a:r>
              <a:endParaRPr kumimoji="1" lang="ja-JP" altLang="en-US" sz="1000" dirty="0">
                <a:ln w="6350">
                  <a:solidFill>
                    <a:schemeClr val="accent1">
                      <a:lumMod val="50000"/>
                    </a:schemeClr>
                  </a:solidFill>
                </a:ln>
                <a:solidFill>
                  <a:schemeClr val="bg1"/>
                </a:solidFill>
                <a:latin typeface="Rockwell Extra Bold" panose="02060903040505020403" pitchFamily="18" charset="0"/>
              </a:endParaRPr>
            </a:p>
          </p:txBody>
        </p:sp>
        <p:sp>
          <p:nvSpPr>
            <p:cNvPr id="72" name="テキスト ボックス 71"/>
            <p:cNvSpPr txBox="1"/>
            <p:nvPr/>
          </p:nvSpPr>
          <p:spPr>
            <a:xfrm>
              <a:off x="296262" y="5416303"/>
              <a:ext cx="273515" cy="651473"/>
            </a:xfrm>
            <a:prstGeom prst="rect">
              <a:avLst/>
            </a:prstGeom>
            <a:noFill/>
          </p:spPr>
          <p:txBody>
            <a:bodyPr wrap="square" rtlCol="0">
              <a:noAutofit/>
            </a:bodyPr>
            <a:lstStyle/>
            <a:p>
              <a:r>
                <a:rPr kumimoji="1" lang="en-US" altLang="ja-JP" sz="3000" dirty="0" smtClean="0">
                  <a:ln w="6350">
                    <a:solidFill>
                      <a:schemeClr val="accent1">
                        <a:lumMod val="50000"/>
                      </a:schemeClr>
                    </a:solidFill>
                  </a:ln>
                  <a:solidFill>
                    <a:schemeClr val="bg1"/>
                  </a:solidFill>
                  <a:latin typeface="Rockwell Extra Bold" panose="02060903040505020403" pitchFamily="18" charset="0"/>
                </a:rPr>
                <a:t>3</a:t>
              </a:r>
              <a:endParaRPr kumimoji="1" lang="ja-JP" altLang="en-US" sz="3000" dirty="0">
                <a:ln w="6350">
                  <a:solidFill>
                    <a:schemeClr val="accent1">
                      <a:lumMod val="50000"/>
                    </a:schemeClr>
                  </a:solidFill>
                </a:ln>
                <a:solidFill>
                  <a:schemeClr val="bg1"/>
                </a:solidFill>
                <a:latin typeface="Rockwell Extra Bold" panose="02060903040505020403" pitchFamily="18" charset="0"/>
              </a:endParaRPr>
            </a:p>
          </p:txBody>
        </p:sp>
      </p:grpSp>
      <p:sp>
        <p:nvSpPr>
          <p:cNvPr id="74" name="テキスト ボックス 73"/>
          <p:cNvSpPr txBox="1"/>
          <p:nvPr/>
        </p:nvSpPr>
        <p:spPr>
          <a:xfrm>
            <a:off x="915574" y="5649778"/>
            <a:ext cx="6791544" cy="461665"/>
          </a:xfrm>
          <a:prstGeom prst="rect">
            <a:avLst/>
          </a:prstGeom>
          <a:noFill/>
          <a:ln w="3175">
            <a:noFill/>
          </a:ln>
        </p:spPr>
        <p:txBody>
          <a:bodyPr wrap="square" rtlCol="0">
            <a:spAutoFit/>
          </a:bodyPr>
          <a:lstStyle/>
          <a:p>
            <a:pPr lvl="0"/>
            <a:r>
              <a:rPr lang="ja-JP" altLang="en-US" sz="2400" b="1" u="sng" dirty="0">
                <a:latin typeface="メイリオ" panose="020B0604030504040204" pitchFamily="50" charset="-128"/>
                <a:ea typeface="メイリオ" panose="020B0604030504040204" pitchFamily="50" charset="-128"/>
                <a:cs typeface="メイリオ" panose="020B0604030504040204" pitchFamily="50" charset="-128"/>
              </a:rPr>
              <a:t>年次有給休暇の確実な取得</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が必要です！</a:t>
            </a:r>
            <a:endParaRPr lang="ja-JP"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 name="Picture 2" descr="C:\Users\NKBJA\Pictures\新しいフォルダー\無題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6455" y="9811196"/>
            <a:ext cx="2050951" cy="648072"/>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372458" y="643098"/>
            <a:ext cx="2622073" cy="369332"/>
          </a:xfrm>
          <a:prstGeom prst="rect">
            <a:avLst/>
          </a:prstGeom>
          <a:noFill/>
        </p:spPr>
        <p:txBody>
          <a:bodyPr wrap="square" rtlCol="0">
            <a:spAutoFit/>
          </a:bodyPr>
          <a:lstStyle/>
          <a:p>
            <a:r>
              <a:rPr kumimoji="1" lang="ja-JP" altLang="en-US" sz="18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事業主の皆さまへ</a:t>
            </a:r>
            <a:endParaRPr kumimoji="1" lang="ja-JP" altLang="en-US" sz="18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874454" y="4098081"/>
            <a:ext cx="6475107" cy="871008"/>
          </a:xfrm>
          <a:prstGeom prst="rect">
            <a:avLst/>
          </a:prstGeom>
          <a:noFill/>
          <a:ln w="3175">
            <a:noFill/>
          </a:ln>
        </p:spPr>
        <p:txBody>
          <a:bodyPr wrap="square" rtlCol="0">
            <a:spAutoFit/>
          </a:bodyPr>
          <a:lstStyle/>
          <a:p>
            <a:pPr lvl="0">
              <a:lnSpc>
                <a:spcPct val="110000"/>
              </a:lnSpc>
            </a:pP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時間外労働の上限について、</a:t>
            </a:r>
            <a:r>
              <a:rPr lang="ja-JP" altLang="en-US" sz="2000" b="1" u="sng"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000" b="1" u="sng"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2000" b="1" u="sng"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時間、年</a:t>
            </a:r>
            <a:r>
              <a:rPr lang="en-US" altLang="ja-JP" sz="2000" b="1" u="sng"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360</a:t>
            </a:r>
            <a:r>
              <a:rPr lang="ja-JP" altLang="en-US" sz="2000" b="1" u="sng"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を原則とし</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ct val="110000"/>
              </a:lnSpc>
            </a:pP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臨時的</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な特別な事情がある場合でも年</a:t>
            </a:r>
            <a:r>
              <a:rPr lang="en-US" altLang="ja-JP"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720</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時間、単月</a:t>
            </a:r>
            <a:r>
              <a:rPr lang="en-US" altLang="ja-JP"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時間未満</a:t>
            </a:r>
            <a:r>
              <a:rPr lang="ja-JP" altLang="en-US" sz="9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（休日</a:t>
            </a:r>
            <a:r>
              <a:rPr lang="ja-JP" altLang="en-US" sz="9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労働含む</a:t>
            </a:r>
            <a:r>
              <a:rPr lang="ja-JP" altLang="en-US" sz="9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ct val="110000"/>
              </a:lnSpc>
            </a:pP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複</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数月平均</a:t>
            </a:r>
            <a:r>
              <a:rPr lang="en-US" altLang="ja-JP"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80</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9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（休日労働含む）</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を限度に</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設定する必要があります。</a:t>
            </a:r>
            <a:endPar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テキスト ボックス 34"/>
          <p:cNvSpPr txBox="1"/>
          <p:nvPr/>
        </p:nvSpPr>
        <p:spPr>
          <a:xfrm>
            <a:off x="912435" y="6031629"/>
            <a:ext cx="6333495" cy="650947"/>
          </a:xfrm>
          <a:prstGeom prst="rect">
            <a:avLst/>
          </a:prstGeom>
          <a:noFill/>
          <a:ln w="3175">
            <a:noFill/>
          </a:ln>
        </p:spPr>
        <p:txBody>
          <a:bodyPr wrap="square" rtlCol="0">
            <a:spAutoFit/>
          </a:bodyPr>
          <a:lstStyle/>
          <a:p>
            <a:pPr lvl="0">
              <a:lnSpc>
                <a:spcPct val="110000"/>
              </a:lnSpc>
            </a:pP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使用者は、</a:t>
            </a:r>
            <a:r>
              <a:rPr lang="en-US" altLang="ja-JP"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日以上の年次</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有給休暇</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が付与</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される全ての労働者</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に対し</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ct val="110000"/>
              </a:lnSpc>
            </a:pPr>
            <a:r>
              <a:rPr lang="ja-JP" altLang="en-US" sz="2000" b="1" u="sng"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毎年５日、</a:t>
            </a:r>
            <a:r>
              <a:rPr lang="ja-JP" altLang="en-US" sz="2000" b="1" u="sng"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時季を指定</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して有給休暇を与える必要があります。</a:t>
            </a:r>
            <a:endPar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904167" y="7266802"/>
            <a:ext cx="6661263" cy="830997"/>
          </a:xfrm>
          <a:prstGeom prst="rect">
            <a:avLst/>
          </a:prstGeom>
          <a:noFill/>
          <a:ln w="3175">
            <a:noFill/>
          </a:ln>
        </p:spPr>
        <p:txBody>
          <a:bodyPr wrap="square" rtlCol="0">
            <a:spAutoFit/>
          </a:bodyPr>
          <a:lstStyle/>
          <a:p>
            <a:pPr lvl="0"/>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正規雇用労働者と非正規雇用</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労働者の</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間</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2400" b="1" u="sng" dirty="0" smtClean="0">
                <a:latin typeface="メイリオ" panose="020B0604030504040204" pitchFamily="50" charset="-128"/>
                <a:ea typeface="メイリオ" panose="020B0604030504040204" pitchFamily="50" charset="-128"/>
                <a:cs typeface="メイリオ" panose="020B0604030504040204" pitchFamily="50" charset="-128"/>
              </a:rPr>
              <a:t>不合理</a:t>
            </a:r>
            <a:r>
              <a:rPr lang="ja-JP" altLang="en-US" sz="2400" b="1" u="sng" dirty="0">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sz="2400" b="1" u="sng" dirty="0" smtClean="0">
                <a:latin typeface="メイリオ" panose="020B0604030504040204" pitchFamily="50" charset="-128"/>
                <a:ea typeface="メイリオ" panose="020B0604030504040204" pitchFamily="50" charset="-128"/>
                <a:cs typeface="メイリオ" panose="020B0604030504040204" pitchFamily="50" charset="-128"/>
              </a:rPr>
              <a:t>待遇差が禁止</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されます！</a:t>
            </a:r>
            <a:endParaRPr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879075" y="8009770"/>
            <a:ext cx="6500352" cy="871008"/>
          </a:xfrm>
          <a:prstGeom prst="rect">
            <a:avLst/>
          </a:prstGeom>
          <a:noFill/>
          <a:ln w="3175">
            <a:noFill/>
          </a:ln>
        </p:spPr>
        <p:txBody>
          <a:bodyPr wrap="square" rtlCol="0">
            <a:spAutoFit/>
          </a:bodyPr>
          <a:lstStyle/>
          <a:p>
            <a:pPr lvl="0">
              <a:lnSpc>
                <a:spcPct val="110000"/>
              </a:lnSpc>
            </a:pP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同一企業内において、</a:t>
            </a:r>
            <a:endParaRPr lang="en-US" altLang="ja-JP"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ct val="110000"/>
              </a:lnSpc>
            </a:pP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正規雇用労働者と非正規雇用労働者</a:t>
            </a:r>
            <a:r>
              <a:rPr lang="ja-JP" altLang="en-US" sz="9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（パートタイム労働者、有期雇用労働者、派遣労働者）</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の間で、</a:t>
            </a:r>
            <a:endParaRPr lang="en-US" altLang="ja-JP"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ct val="110000"/>
              </a:lnSpc>
            </a:pPr>
            <a:r>
              <a:rPr lang="ja-JP" altLang="en-US" sz="2000" b="1" u="sng"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基本給</a:t>
            </a:r>
            <a:r>
              <a:rPr lang="ja-JP" altLang="en-US" sz="1300" b="1" u="sng"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2000" b="1" u="sng"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賞与</a:t>
            </a:r>
            <a:r>
              <a:rPr lang="ja-JP" altLang="en-US" sz="1300" b="1" u="sng"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などの</a:t>
            </a:r>
            <a:r>
              <a:rPr lang="ja-JP" altLang="en-US" sz="2000" b="1" u="sng"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個々の待遇ごとに</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不合理な</a:t>
            </a:r>
            <a:r>
              <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待遇</a:t>
            </a:r>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差が禁止されます。</a:t>
            </a:r>
            <a:endParaRPr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タイトル 1"/>
          <p:cNvSpPr txBox="1">
            <a:spLocks/>
          </p:cNvSpPr>
          <p:nvPr/>
        </p:nvSpPr>
        <p:spPr>
          <a:xfrm>
            <a:off x="47763" y="1928462"/>
            <a:ext cx="7517712" cy="11139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b="1" dirty="0" smtClean="0">
                <a:solidFill>
                  <a:schemeClr val="tx2">
                    <a:lumMod val="75000"/>
                  </a:schemeClr>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２０１９年４月１日から</a:t>
            </a:r>
            <a:r>
              <a:rPr lang="en-US" altLang="ja-JP" sz="2400" b="1" dirty="0" smtClean="0">
                <a:solidFill>
                  <a:schemeClr val="tx2">
                    <a:lumMod val="75000"/>
                  </a:schemeClr>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
            </a:r>
            <a:br>
              <a:rPr lang="en-US" altLang="ja-JP" sz="2400" b="1" dirty="0" smtClean="0">
                <a:solidFill>
                  <a:schemeClr val="tx2">
                    <a:lumMod val="75000"/>
                  </a:schemeClr>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b="1" dirty="0" smtClean="0">
                <a:solidFill>
                  <a:schemeClr val="tx2">
                    <a:lumMod val="75000"/>
                  </a:schemeClr>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働き方改革関連法が順次施行されます</a:t>
            </a:r>
            <a:endParaRPr lang="ja-JP" altLang="en-US" sz="2800" b="1" dirty="0">
              <a:solidFill>
                <a:schemeClr val="tx2">
                  <a:lumMod val="75000"/>
                </a:schemeClr>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185734" y="3317495"/>
            <a:ext cx="7206378" cy="264872"/>
          </a:xfrm>
          <a:prstGeom prst="rect">
            <a:avLst/>
          </a:prstGeom>
          <a:solidFill>
            <a:schemeClr val="tx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828000" tIns="0" bIns="0" rtlCol="0" anchor="ctr"/>
          <a:lstStyle/>
          <a:p>
            <a:pPr lvl="0"/>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施行：</a:t>
            </a:r>
            <a:r>
              <a:rPr lang="en-US" altLang="ja-JP"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年４月１日～　</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中小企業は、</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年４月１日</a:t>
            </a: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4" name="グループ化 23"/>
          <p:cNvGrpSpPr/>
          <p:nvPr/>
        </p:nvGrpSpPr>
        <p:grpSpPr>
          <a:xfrm>
            <a:off x="328653" y="3177682"/>
            <a:ext cx="697870" cy="621318"/>
            <a:chOff x="199040" y="3827822"/>
            <a:chExt cx="697870" cy="621318"/>
          </a:xfrm>
        </p:grpSpPr>
        <p:sp>
          <p:nvSpPr>
            <p:cNvPr id="20" name="円/楕円 19"/>
            <p:cNvSpPr/>
            <p:nvPr/>
          </p:nvSpPr>
          <p:spPr>
            <a:xfrm>
              <a:off x="199040" y="3827822"/>
              <a:ext cx="612000" cy="61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21" name="テキスト ボックス 20"/>
            <p:cNvSpPr txBox="1"/>
            <p:nvPr/>
          </p:nvSpPr>
          <p:spPr>
            <a:xfrm>
              <a:off x="222804" y="3899858"/>
              <a:ext cx="674106" cy="207109"/>
            </a:xfrm>
            <a:prstGeom prst="rect">
              <a:avLst/>
            </a:prstGeom>
            <a:noFill/>
          </p:spPr>
          <p:txBody>
            <a:bodyPr wrap="square" rtlCol="0">
              <a:noAutofit/>
            </a:bodyPr>
            <a:lstStyle/>
            <a:p>
              <a:r>
                <a:rPr kumimoji="1" lang="en-US" altLang="ja-JP" sz="1000" dirty="0" smtClean="0">
                  <a:ln w="6350">
                    <a:solidFill>
                      <a:schemeClr val="accent1">
                        <a:lumMod val="50000"/>
                      </a:schemeClr>
                    </a:solidFill>
                  </a:ln>
                  <a:solidFill>
                    <a:schemeClr val="bg1"/>
                  </a:solidFill>
                  <a:latin typeface="Rockwell Extra Bold" panose="02060903040505020403" pitchFamily="18" charset="0"/>
                </a:rPr>
                <a:t>Point</a:t>
              </a:r>
              <a:endParaRPr kumimoji="1" lang="ja-JP" altLang="en-US" sz="1000" dirty="0">
                <a:ln w="6350">
                  <a:solidFill>
                    <a:schemeClr val="accent1">
                      <a:lumMod val="50000"/>
                    </a:schemeClr>
                  </a:solidFill>
                </a:ln>
                <a:solidFill>
                  <a:schemeClr val="bg1"/>
                </a:solidFill>
                <a:latin typeface="Rockwell Extra Bold" panose="02060903040505020403" pitchFamily="18" charset="0"/>
              </a:endParaRPr>
            </a:p>
          </p:txBody>
        </p:sp>
        <p:sp>
          <p:nvSpPr>
            <p:cNvPr id="22" name="テキスト ボックス 21"/>
            <p:cNvSpPr txBox="1"/>
            <p:nvPr/>
          </p:nvSpPr>
          <p:spPr>
            <a:xfrm>
              <a:off x="294401" y="3942876"/>
              <a:ext cx="269198" cy="506264"/>
            </a:xfrm>
            <a:prstGeom prst="rect">
              <a:avLst/>
            </a:prstGeom>
            <a:noFill/>
          </p:spPr>
          <p:txBody>
            <a:bodyPr wrap="square" rtlCol="0">
              <a:noAutofit/>
            </a:bodyPr>
            <a:lstStyle/>
            <a:p>
              <a:r>
                <a:rPr kumimoji="1" lang="en-US" altLang="ja-JP" sz="3000" dirty="0" smtClean="0">
                  <a:ln w="6350">
                    <a:solidFill>
                      <a:schemeClr val="accent1">
                        <a:lumMod val="50000"/>
                      </a:schemeClr>
                    </a:solidFill>
                  </a:ln>
                  <a:solidFill>
                    <a:schemeClr val="bg1"/>
                  </a:solidFill>
                  <a:latin typeface="Rockwell Extra Bold" panose="02060903040505020403" pitchFamily="18" charset="0"/>
                </a:rPr>
                <a:t>1</a:t>
              </a:r>
              <a:endParaRPr kumimoji="1" lang="ja-JP" altLang="en-US" sz="3000" dirty="0">
                <a:ln w="6350">
                  <a:solidFill>
                    <a:schemeClr val="accent1">
                      <a:lumMod val="50000"/>
                    </a:schemeClr>
                  </a:solidFill>
                </a:ln>
                <a:solidFill>
                  <a:schemeClr val="bg1"/>
                </a:solidFill>
                <a:latin typeface="Rockwell Extra Bold" panose="02060903040505020403" pitchFamily="18" charset="0"/>
              </a:endParaRPr>
            </a:p>
          </p:txBody>
        </p:sp>
      </p:grpSp>
      <p:sp>
        <p:nvSpPr>
          <p:cNvPr id="44" name="テキスト ボックス 43"/>
          <p:cNvSpPr txBox="1"/>
          <p:nvPr/>
        </p:nvSpPr>
        <p:spPr>
          <a:xfrm>
            <a:off x="874454" y="3710743"/>
            <a:ext cx="6320803" cy="461665"/>
          </a:xfrm>
          <a:prstGeom prst="rect">
            <a:avLst/>
          </a:prstGeom>
          <a:noFill/>
          <a:ln w="3175">
            <a:noFill/>
          </a:ln>
        </p:spPr>
        <p:txBody>
          <a:bodyPr wrap="square" rtlCol="0">
            <a:spAutoFit/>
          </a:bodyPr>
          <a:lstStyle/>
          <a:p>
            <a:pPr lvl="0"/>
            <a:r>
              <a:rPr lang="ja-JP" altLang="en-US" sz="2400" b="1" u="sng" dirty="0" smtClean="0">
                <a:latin typeface="メイリオ" panose="020B0604030504040204" pitchFamily="50" charset="-128"/>
                <a:ea typeface="メイリオ" panose="020B0604030504040204" pitchFamily="50" charset="-128"/>
                <a:cs typeface="メイリオ" panose="020B0604030504040204" pitchFamily="50" charset="-128"/>
              </a:rPr>
              <a:t>時間外労働の</a:t>
            </a:r>
            <a:r>
              <a:rPr lang="ja-JP" altLang="en-US" sz="2400" b="1" u="sng" dirty="0">
                <a:latin typeface="メイリオ" panose="020B0604030504040204" pitchFamily="50" charset="-128"/>
                <a:ea typeface="メイリオ" panose="020B0604030504040204" pitchFamily="50" charset="-128"/>
                <a:cs typeface="メイリオ" panose="020B0604030504040204" pitchFamily="50" charset="-128"/>
              </a:rPr>
              <a:t>上限</a:t>
            </a:r>
            <a:r>
              <a:rPr lang="ja-JP" altLang="en-US" sz="2400" b="1" u="sng" dirty="0" smtClean="0">
                <a:latin typeface="メイリオ" panose="020B0604030504040204" pitchFamily="50" charset="-128"/>
                <a:ea typeface="メイリオ" panose="020B0604030504040204" pitchFamily="50" charset="-128"/>
                <a:cs typeface="メイリオ" panose="020B0604030504040204" pitchFamily="50" charset="-128"/>
              </a:rPr>
              <a:t>規制</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が導入されます！</a:t>
            </a:r>
            <a:endParaRPr lang="ja-JP"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185734" y="5240449"/>
            <a:ext cx="7206378" cy="264872"/>
          </a:xfrm>
          <a:prstGeom prst="rect">
            <a:avLst/>
          </a:prstGeom>
          <a:solidFill>
            <a:schemeClr val="tx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828000" tIns="0" bIns="0" rtlCol="0" anchor="ctr"/>
          <a:lstStyle/>
          <a:p>
            <a:pPr lvl="0"/>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施行：</a:t>
            </a:r>
            <a:r>
              <a:rPr lang="ja-JP" altLang="en-US" sz="13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年４月１日</a:t>
            </a: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3" name="グループ化 22"/>
          <p:cNvGrpSpPr/>
          <p:nvPr/>
        </p:nvGrpSpPr>
        <p:grpSpPr>
          <a:xfrm>
            <a:off x="300435" y="5097596"/>
            <a:ext cx="658850" cy="630769"/>
            <a:chOff x="216452" y="4580830"/>
            <a:chExt cx="658850" cy="630769"/>
          </a:xfrm>
        </p:grpSpPr>
        <p:sp>
          <p:nvSpPr>
            <p:cNvPr id="53" name="円/楕円 52"/>
            <p:cNvSpPr/>
            <p:nvPr/>
          </p:nvSpPr>
          <p:spPr>
            <a:xfrm>
              <a:off x="216452" y="4580830"/>
              <a:ext cx="612000" cy="61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grpSp>
          <p:nvGrpSpPr>
            <p:cNvPr id="61" name="グループ化 60"/>
            <p:cNvGrpSpPr>
              <a:grpSpLocks noChangeAspect="1"/>
            </p:cNvGrpSpPr>
            <p:nvPr/>
          </p:nvGrpSpPr>
          <p:grpSpPr>
            <a:xfrm>
              <a:off x="228478" y="4604467"/>
              <a:ext cx="646824" cy="607132"/>
              <a:chOff x="4712707" y="657522"/>
              <a:chExt cx="1352375" cy="1116594"/>
            </a:xfrm>
          </p:grpSpPr>
          <p:sp>
            <p:nvSpPr>
              <p:cNvPr id="64" name="テキスト ボックス 63"/>
              <p:cNvSpPr txBox="1"/>
              <p:nvPr/>
            </p:nvSpPr>
            <p:spPr>
              <a:xfrm>
                <a:off x="4712707" y="657522"/>
                <a:ext cx="1352375" cy="415499"/>
              </a:xfrm>
              <a:prstGeom prst="rect">
                <a:avLst/>
              </a:prstGeom>
              <a:noFill/>
            </p:spPr>
            <p:txBody>
              <a:bodyPr wrap="square" rtlCol="0">
                <a:noAutofit/>
              </a:bodyPr>
              <a:lstStyle/>
              <a:p>
                <a:r>
                  <a:rPr kumimoji="1" lang="en-US" altLang="ja-JP" sz="1000" dirty="0" smtClean="0">
                    <a:ln w="6350">
                      <a:solidFill>
                        <a:schemeClr val="accent1">
                          <a:lumMod val="50000"/>
                        </a:schemeClr>
                      </a:solidFill>
                    </a:ln>
                    <a:solidFill>
                      <a:schemeClr val="bg1"/>
                    </a:solidFill>
                    <a:latin typeface="Rockwell Extra Bold" panose="02060903040505020403" pitchFamily="18" charset="0"/>
                  </a:rPr>
                  <a:t>Point</a:t>
                </a:r>
                <a:endParaRPr kumimoji="1" lang="ja-JP" altLang="en-US" sz="1000" dirty="0">
                  <a:ln w="6350">
                    <a:solidFill>
                      <a:schemeClr val="accent1">
                        <a:lumMod val="50000"/>
                      </a:schemeClr>
                    </a:solidFill>
                  </a:ln>
                  <a:solidFill>
                    <a:schemeClr val="bg1"/>
                  </a:solidFill>
                  <a:latin typeface="Rockwell Extra Bold" panose="02060903040505020403" pitchFamily="18" charset="0"/>
                </a:endParaRPr>
              </a:p>
            </p:txBody>
          </p:sp>
          <p:sp>
            <p:nvSpPr>
              <p:cNvPr id="65" name="テキスト ボックス 64"/>
              <p:cNvSpPr txBox="1"/>
              <p:nvPr/>
            </p:nvSpPr>
            <p:spPr>
              <a:xfrm>
                <a:off x="4815693" y="758457"/>
                <a:ext cx="540060" cy="1015659"/>
              </a:xfrm>
              <a:prstGeom prst="rect">
                <a:avLst/>
              </a:prstGeom>
              <a:noFill/>
            </p:spPr>
            <p:txBody>
              <a:bodyPr wrap="square" rtlCol="0">
                <a:noAutofit/>
              </a:bodyPr>
              <a:lstStyle/>
              <a:p>
                <a:r>
                  <a:rPr kumimoji="1" lang="en-US" altLang="ja-JP" sz="3000" dirty="0" smtClean="0">
                    <a:ln w="6350">
                      <a:solidFill>
                        <a:schemeClr val="accent1">
                          <a:lumMod val="50000"/>
                        </a:schemeClr>
                      </a:solidFill>
                    </a:ln>
                    <a:solidFill>
                      <a:schemeClr val="bg1"/>
                    </a:solidFill>
                    <a:latin typeface="Rockwell Extra Bold" panose="02060903040505020403" pitchFamily="18" charset="0"/>
                  </a:rPr>
                  <a:t>2</a:t>
                </a:r>
              </a:p>
              <a:p>
                <a:endParaRPr kumimoji="1" lang="ja-JP" altLang="en-US" sz="3200" dirty="0">
                  <a:ln w="6350">
                    <a:solidFill>
                      <a:schemeClr val="tx1"/>
                    </a:solidFill>
                  </a:ln>
                  <a:solidFill>
                    <a:schemeClr val="bg1"/>
                  </a:solidFill>
                  <a:latin typeface="Rockwell Extra Bold" panose="02060903040505020403" pitchFamily="18" charset="0"/>
                </a:endParaRPr>
              </a:p>
            </p:txBody>
          </p:sp>
        </p:grpSp>
      </p:grpSp>
      <p:sp>
        <p:nvSpPr>
          <p:cNvPr id="42" name="角丸四角形 41"/>
          <p:cNvSpPr/>
          <p:nvPr/>
        </p:nvSpPr>
        <p:spPr>
          <a:xfrm>
            <a:off x="257578" y="9019108"/>
            <a:ext cx="7098082" cy="720000"/>
          </a:xfrm>
          <a:prstGeom prst="round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rtlCol="0" anchor="ctr"/>
          <a:lstStyle/>
          <a:p>
            <a:pPr algn="ctr"/>
            <a:r>
              <a:rPr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「働き方」に関する詳細・お悩みは</a:t>
            </a:r>
            <a:r>
              <a:rPr lang="en-US" altLang="ja-JP" sz="16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相談窓口</a:t>
            </a:r>
            <a:r>
              <a:rPr lang="en-US" altLang="ja-JP"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へ</a:t>
            </a:r>
            <a:endParaRPr lang="en-US" altLang="ja-JP"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ja-JP"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改正法</a:t>
            </a:r>
            <a:r>
              <a:rPr lang="ja-JP" altLang="ja-JP"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の詳細は厚生労働省</a:t>
            </a:r>
            <a:r>
              <a:rPr lang="en-US" altLang="ja-JP"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HP</a:t>
            </a:r>
            <a:r>
              <a:rPr lang="ja-JP" altLang="ja-JP"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『「働き方改革」の実現に向けて』をご覧ください</a:t>
            </a:r>
            <a:r>
              <a:rPr lang="ja-JP" altLang="ja-JP"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hlinkClick r:id="rId3"/>
              </a:rPr>
              <a:t>http://</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hlinkClick r:id="rId3"/>
              </a:rPr>
              <a:t>www.mhlw.go.jp/stf/seisakunitsuite/bunya/0000148322.html</a:t>
            </a:r>
            <a:endPar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34052" y="9811196"/>
            <a:ext cx="1096963"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角丸四角形 8"/>
          <p:cNvSpPr/>
          <p:nvPr/>
        </p:nvSpPr>
        <p:spPr>
          <a:xfrm>
            <a:off x="185734" y="378148"/>
            <a:ext cx="7163827" cy="26642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75529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0" name="表 19"/>
          <p:cNvGraphicFramePr>
            <a:graphicFrameLocks noGrp="1"/>
          </p:cNvGraphicFramePr>
          <p:nvPr>
            <p:extLst>
              <p:ext uri="{D42A27DB-BD31-4B8C-83A1-F6EECF244321}">
                <p14:modId xmlns:p14="http://schemas.microsoft.com/office/powerpoint/2010/main" val="2120012838"/>
              </p:ext>
            </p:extLst>
          </p:nvPr>
        </p:nvGraphicFramePr>
        <p:xfrm>
          <a:off x="593898" y="2959649"/>
          <a:ext cx="6743891" cy="6500085"/>
        </p:xfrm>
        <a:graphic>
          <a:graphicData uri="http://schemas.openxmlformats.org/drawingml/2006/table">
            <a:tbl>
              <a:tblPr firstRow="1" bandRow="1"/>
              <a:tblGrid>
                <a:gridCol w="2069174">
                  <a:extLst>
                    <a:ext uri="{9D8B030D-6E8A-4147-A177-3AD203B41FA5}">
                      <a16:colId xmlns:a16="http://schemas.microsoft.com/office/drawing/2014/main" xmlns="" val="3497087403"/>
                    </a:ext>
                  </a:extLst>
                </a:gridCol>
                <a:gridCol w="4674717">
                  <a:extLst>
                    <a:ext uri="{9D8B030D-6E8A-4147-A177-3AD203B41FA5}">
                      <a16:colId xmlns:a16="http://schemas.microsoft.com/office/drawing/2014/main" xmlns="" val="2011817779"/>
                    </a:ext>
                  </a:extLst>
                </a:gridCol>
              </a:tblGrid>
              <a:tr h="1082187">
                <a:tc>
                  <a:txBody>
                    <a:bodyPr/>
                    <a:lstStyle/>
                    <a:p>
                      <a:pPr algn="l">
                        <a:lnSpc>
                          <a:spcPct val="110000"/>
                        </a:lnSpc>
                      </a:pPr>
                      <a:r>
                        <a:rPr kumimoji="1" lang="ja-JP" altLang="en-US" sz="1400" b="1" dirty="0" smtClean="0">
                          <a:solidFill>
                            <a:srgbClr val="002060"/>
                          </a:solidFill>
                          <a:latin typeface="メイリオ" panose="020B0604030504040204" pitchFamily="50" charset="-128"/>
                          <a:ea typeface="メイリオ" panose="020B0604030504040204" pitchFamily="50" charset="-128"/>
                        </a:rPr>
                        <a:t>働き方改革</a:t>
                      </a:r>
                      <a:endParaRPr kumimoji="1" lang="en-US" altLang="ja-JP" sz="1400" b="1" dirty="0" smtClean="0">
                        <a:solidFill>
                          <a:srgbClr val="002060"/>
                        </a:solidFill>
                        <a:latin typeface="メイリオ" panose="020B0604030504040204" pitchFamily="50" charset="-128"/>
                        <a:ea typeface="メイリオ" panose="020B0604030504040204" pitchFamily="50" charset="-128"/>
                      </a:endParaRPr>
                    </a:p>
                    <a:p>
                      <a:pPr algn="l">
                        <a:lnSpc>
                          <a:spcPct val="110000"/>
                        </a:lnSpc>
                      </a:pPr>
                      <a:r>
                        <a:rPr kumimoji="1" lang="ja-JP" altLang="en-US" sz="1400" b="1" dirty="0" smtClean="0">
                          <a:solidFill>
                            <a:srgbClr val="002060"/>
                          </a:solidFill>
                          <a:latin typeface="メイリオ" panose="020B0604030504040204" pitchFamily="50" charset="-128"/>
                          <a:ea typeface="メイリオ" panose="020B0604030504040204" pitchFamily="50" charset="-128"/>
                        </a:rPr>
                        <a:t>推進支援センター</a:t>
                      </a:r>
                      <a:endParaRPr kumimoji="1" lang="en-US" altLang="ja-JP" sz="1400" b="1" dirty="0" smtClean="0">
                        <a:solidFill>
                          <a:srgbClr val="002060"/>
                        </a:solidFill>
                        <a:latin typeface="メイリオ" panose="020B0604030504040204" pitchFamily="50" charset="-128"/>
                        <a:ea typeface="メイリオ" panose="020B0604030504040204" pitchFamily="50" charset="-128"/>
                      </a:endParaRP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algn="l">
                        <a:lnSpc>
                          <a:spcPct val="110000"/>
                        </a:lnSpc>
                      </a:pPr>
                      <a:r>
                        <a:rPr kumimoji="1" lang="ja-JP" altLang="en-US" sz="1100" b="1" dirty="0" smtClean="0">
                          <a:solidFill>
                            <a:schemeClr val="tx1"/>
                          </a:solidFill>
                          <a:latin typeface="メイリオ" panose="020B0604030504040204" pitchFamily="50" charset="-128"/>
                          <a:ea typeface="メイリオ" panose="020B0604030504040204" pitchFamily="50" charset="-128"/>
                        </a:rPr>
                        <a:t>働き方改革関連法に関する相談の</a:t>
                      </a:r>
                      <a:r>
                        <a:rPr kumimoji="1" lang="ja-JP" altLang="en-US" sz="1100" b="1" u="none" dirty="0" smtClean="0">
                          <a:solidFill>
                            <a:schemeClr val="tx1"/>
                          </a:solidFill>
                          <a:latin typeface="メイリオ" panose="020B0604030504040204" pitchFamily="50" charset="-128"/>
                          <a:ea typeface="メイリオ" panose="020B0604030504040204" pitchFamily="50" charset="-128"/>
                        </a:rPr>
                        <a:t>ほか</a:t>
                      </a:r>
                      <a:r>
                        <a:rPr kumimoji="1" lang="ja-JP" altLang="en-US" sz="1100" b="1" dirty="0" smtClean="0">
                          <a:solidFill>
                            <a:schemeClr val="tx1"/>
                          </a:solidFill>
                          <a:latin typeface="メイリオ" panose="020B0604030504040204" pitchFamily="50" charset="-128"/>
                          <a:ea typeface="メイリオ" panose="020B0604030504040204" pitchFamily="50" charset="-128"/>
                        </a:rPr>
                        <a:t>、労働時間管理のノウハウ</a:t>
                      </a:r>
                      <a:r>
                        <a:rPr kumimoji="1" lang="ja-JP" altLang="en-US" sz="1100" b="1" u="none" dirty="0" smtClean="0">
                          <a:solidFill>
                            <a:schemeClr val="tx1"/>
                          </a:solidFill>
                          <a:latin typeface="メイリオ" panose="020B0604030504040204" pitchFamily="50" charset="-128"/>
                          <a:ea typeface="メイリオ" panose="020B0604030504040204" pitchFamily="50" charset="-128"/>
                        </a:rPr>
                        <a:t>や</a:t>
                      </a:r>
                      <a:r>
                        <a:rPr kumimoji="1" lang="ja-JP" altLang="en-US" sz="1100" b="1" dirty="0" smtClean="0">
                          <a:solidFill>
                            <a:schemeClr val="tx1"/>
                          </a:solidFill>
                          <a:latin typeface="メイリオ" panose="020B0604030504040204" pitchFamily="50" charset="-128"/>
                          <a:ea typeface="メイリオ" panose="020B0604030504040204" pitchFamily="50" charset="-128"/>
                        </a:rPr>
                        <a:t>賃金制度等の見直し</a:t>
                      </a:r>
                      <a:r>
                        <a:rPr kumimoji="1" lang="ja-JP" altLang="en-US" sz="1100" b="1" u="none" dirty="0" smtClean="0">
                          <a:solidFill>
                            <a:schemeClr val="tx1"/>
                          </a:solidFill>
                          <a:latin typeface="メイリオ" panose="020B0604030504040204" pitchFamily="50" charset="-128"/>
                          <a:ea typeface="メイリオ" panose="020B0604030504040204" pitchFamily="50" charset="-128"/>
                        </a:rPr>
                        <a:t>、助成金の活用</a:t>
                      </a:r>
                      <a:r>
                        <a:rPr kumimoji="1" lang="ja-JP" altLang="en-US" sz="1100" b="1" dirty="0" smtClean="0">
                          <a:solidFill>
                            <a:schemeClr val="tx1"/>
                          </a:solidFill>
                          <a:latin typeface="メイリオ" panose="020B0604030504040204" pitchFamily="50" charset="-128"/>
                          <a:ea typeface="メイリオ" panose="020B0604030504040204" pitchFamily="50" charset="-128"/>
                        </a:rPr>
                        <a:t>など、労務管理に関する課題について、社会保険労務士等の専門家が相談に応じます。</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p>
                      <a:pPr algn="l">
                        <a:lnSpc>
                          <a:spcPct val="110000"/>
                        </a:lnSpc>
                      </a:pPr>
                      <a:r>
                        <a:rPr kumimoji="1" lang="ja-JP" altLang="en-US" sz="1100" b="1" dirty="0" smtClean="0">
                          <a:solidFill>
                            <a:schemeClr val="tx1"/>
                          </a:solidFill>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▶検索ワード：働き方改革推進支援センター</a:t>
                      </a:r>
                      <a:endParaRPr kumimoji="1" lang="en-US" altLang="ja-JP" sz="900" b="1" dirty="0" smtClean="0">
                        <a:solidFill>
                          <a:srgbClr val="FF0000"/>
                        </a:solidFill>
                        <a:latin typeface="メイリオ" panose="020B0604030504040204" pitchFamily="50" charset="-128"/>
                        <a:ea typeface="メイリオ" panose="020B0604030504040204" pitchFamily="50" charset="-128"/>
                      </a:endParaRPr>
                    </a:p>
                    <a:p>
                      <a:pPr algn="l">
                        <a:lnSpc>
                          <a:spcPct val="110000"/>
                        </a:lnSpc>
                      </a:pPr>
                      <a:r>
                        <a:rPr kumimoji="1" lang="en-US" altLang="ja-JP" sz="800" b="1" dirty="0" smtClean="0">
                          <a:solidFill>
                            <a:srgbClr val="FF0000"/>
                          </a:solidFill>
                          <a:latin typeface="メイリオ" panose="020B0604030504040204" pitchFamily="50" charset="-128"/>
                          <a:ea typeface="メイリオ" panose="020B0604030504040204" pitchFamily="50" charset="-128"/>
                          <a:hlinkClick r:id="rId2"/>
                        </a:rPr>
                        <a:t>http://www.mhlw.go.jp/stf/seisakunitsuite/bunya/0000198331.html</a:t>
                      </a:r>
                      <a:endParaRPr kumimoji="1" lang="en-US" altLang="ja-JP" sz="800" b="1" dirty="0" smtClean="0">
                        <a:solidFill>
                          <a:srgbClr val="FF0000"/>
                        </a:solidFill>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792088">
                <a:tc>
                  <a:txBody>
                    <a:bodyPr/>
                    <a:lstStyle/>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産業保健総合支援</a:t>
                      </a:r>
                      <a:endParaRPr kumimoji="1" lang="en-US" altLang="ja-JP" sz="1400" b="1" dirty="0" smtClean="0">
                        <a:solidFill>
                          <a:srgbClr val="002060"/>
                        </a:solidFill>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センター</a:t>
                      </a:r>
                      <a:endParaRPr kumimoji="1" lang="ja-JP" altLang="en-US" sz="1400" b="1" dirty="0">
                        <a:solidFill>
                          <a:srgbClr val="002060"/>
                        </a:solidFill>
                        <a:latin typeface="メイリオ" panose="020B0604030504040204" pitchFamily="50" charset="-128"/>
                        <a:ea typeface="メイリオ" panose="020B0604030504040204" pitchFamily="50" charset="-128"/>
                      </a:endParaRP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algn="l">
                        <a:lnSpc>
                          <a:spcPct val="110000"/>
                        </a:lnSpc>
                      </a:pPr>
                      <a:r>
                        <a:rPr kumimoji="1" lang="ja-JP" altLang="en-US" sz="1100" b="1" dirty="0" smtClean="0">
                          <a:solidFill>
                            <a:schemeClr val="tx1"/>
                          </a:solidFill>
                          <a:latin typeface="メイリオ" panose="020B0604030504040204" pitchFamily="50" charset="-128"/>
                          <a:ea typeface="メイリオ" panose="020B0604030504040204" pitchFamily="50" charset="-128"/>
                        </a:rPr>
                        <a:t>医師による面接指導等、労働者の健康確保に関する課題について、</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p>
                      <a:pPr algn="l">
                        <a:lnSpc>
                          <a:spcPct val="110000"/>
                        </a:lnSpc>
                      </a:pPr>
                      <a:r>
                        <a:rPr kumimoji="1" lang="ja-JP" altLang="en-US" sz="1100" b="1" dirty="0" smtClean="0">
                          <a:solidFill>
                            <a:schemeClr val="tx1"/>
                          </a:solidFill>
                          <a:latin typeface="メイリオ" panose="020B0604030504040204" pitchFamily="50" charset="-128"/>
                          <a:ea typeface="メイリオ" panose="020B0604030504040204" pitchFamily="50" charset="-128"/>
                        </a:rPr>
                        <a:t>産業保健の専門家が相談に応じます。</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p>
                      <a:pPr algn="l">
                        <a:lnSpc>
                          <a:spcPct val="110000"/>
                        </a:lnSpc>
                      </a:pPr>
                      <a:r>
                        <a:rPr kumimoji="1" lang="ja-JP" altLang="en-US" sz="1100" b="1" dirty="0" smtClean="0">
                          <a:solidFill>
                            <a:schemeClr val="tx1"/>
                          </a:solidFill>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▶検索ワード：産業保健総合支援センター</a:t>
                      </a:r>
                      <a:endParaRPr kumimoji="1" lang="en-US" altLang="ja-JP" sz="900" b="1" dirty="0" smtClean="0">
                        <a:solidFill>
                          <a:srgbClr val="FF0000"/>
                        </a:solidFill>
                        <a:latin typeface="メイリオ" panose="020B0604030504040204" pitchFamily="50" charset="-128"/>
                        <a:ea typeface="メイリオ" panose="020B0604030504040204" pitchFamily="50" charset="-128"/>
                      </a:endParaRPr>
                    </a:p>
                    <a:p>
                      <a:pPr algn="l">
                        <a:lnSpc>
                          <a:spcPct val="110000"/>
                        </a:lnSpc>
                      </a:pPr>
                      <a:r>
                        <a:rPr kumimoji="1" lang="en-US" altLang="ja-JP" sz="800" b="1" dirty="0" smtClean="0">
                          <a:solidFill>
                            <a:srgbClr val="FF0000"/>
                          </a:solidFill>
                          <a:latin typeface="メイリオ" panose="020B0604030504040204" pitchFamily="50" charset="-128"/>
                          <a:ea typeface="メイリオ" panose="020B0604030504040204" pitchFamily="50" charset="-128"/>
                          <a:hlinkClick r:id="rId3"/>
                        </a:rPr>
                        <a:t>https://www.johas.go.jp/sangyouhoken/sodan/tabid/122/Default.aspx</a:t>
                      </a:r>
                      <a:endParaRPr kumimoji="1" lang="en-US" altLang="ja-JP" sz="800" b="1" dirty="0" smtClean="0">
                        <a:solidFill>
                          <a:srgbClr val="FF0000"/>
                        </a:solidFill>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806901">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よろず支援拠点</a:t>
                      </a:r>
                      <a:endParaRPr kumimoji="1" lang="en-US" altLang="ja-JP" sz="1400" b="1" dirty="0" smtClean="0">
                        <a:solidFill>
                          <a:srgbClr val="002060"/>
                        </a:solidFill>
                        <a:latin typeface="メイリオ" panose="020B0604030504040204" pitchFamily="50" charset="-128"/>
                        <a:ea typeface="メイリオ" panose="020B0604030504040204" pitchFamily="50" charset="-128"/>
                      </a:endParaRP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algn="l">
                        <a:lnSpc>
                          <a:spcPct val="110000"/>
                        </a:lnSpc>
                      </a:pPr>
                      <a:r>
                        <a:rPr kumimoji="1" lang="ja-JP" altLang="en-US" sz="1100" b="1" dirty="0" smtClean="0">
                          <a:latin typeface="メイリオ" panose="020B0604030504040204" pitchFamily="50" charset="-128"/>
                          <a:ea typeface="メイリオ" panose="020B0604030504040204" pitchFamily="50" charset="-128"/>
                        </a:rPr>
                        <a:t>生産性向上や人手不足への対応など、経営上のあらゆる</a:t>
                      </a:r>
                      <a:endParaRPr kumimoji="1" lang="en-US" altLang="ja-JP" sz="1100" b="1" dirty="0" smtClean="0">
                        <a:latin typeface="メイリオ" panose="020B0604030504040204" pitchFamily="50" charset="-128"/>
                        <a:ea typeface="メイリオ" panose="020B0604030504040204" pitchFamily="50" charset="-128"/>
                      </a:endParaRPr>
                    </a:p>
                    <a:p>
                      <a:pPr algn="l">
                        <a:lnSpc>
                          <a:spcPct val="110000"/>
                        </a:lnSpc>
                      </a:pPr>
                      <a:r>
                        <a:rPr kumimoji="1" lang="ja-JP" altLang="en-US" sz="1100" b="1" dirty="0" smtClean="0">
                          <a:latin typeface="メイリオ" panose="020B0604030504040204" pitchFamily="50" charset="-128"/>
                          <a:ea typeface="メイリオ" panose="020B0604030504040204" pitchFamily="50" charset="-128"/>
                        </a:rPr>
                        <a:t>課題について、専門家が相談に応じます。</a:t>
                      </a:r>
                      <a:endParaRPr kumimoji="1" lang="en-US" altLang="ja-JP" sz="1100" b="1" dirty="0" smtClean="0">
                        <a:latin typeface="メイリオ" panose="020B0604030504040204" pitchFamily="50" charset="-128"/>
                        <a:ea typeface="メイリオ" panose="020B0604030504040204" pitchFamily="50" charset="-128"/>
                      </a:endParaRPr>
                    </a:p>
                    <a:p>
                      <a:pPr algn="l">
                        <a:lnSpc>
                          <a:spcPct val="110000"/>
                        </a:lnSpc>
                      </a:pPr>
                      <a:r>
                        <a:rPr kumimoji="1" lang="ja-JP" altLang="en-US" sz="1100" b="1" dirty="0" smtClean="0">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▶検索ワード：よろず支援拠点</a:t>
                      </a:r>
                      <a:endParaRPr kumimoji="1" lang="en-US" altLang="ja-JP" sz="900" b="1" dirty="0" smtClean="0">
                        <a:solidFill>
                          <a:srgbClr val="FF0000"/>
                        </a:solidFill>
                        <a:latin typeface="メイリオ" panose="020B0604030504040204" pitchFamily="50" charset="-128"/>
                        <a:ea typeface="メイリオ" panose="020B0604030504040204" pitchFamily="50" charset="-128"/>
                      </a:endParaRPr>
                    </a:p>
                    <a:p>
                      <a:pPr algn="l">
                        <a:lnSpc>
                          <a:spcPct val="110000"/>
                        </a:lnSpc>
                      </a:pPr>
                      <a:r>
                        <a:rPr kumimoji="1" lang="ja-JP" altLang="en-US" sz="1050" b="1" dirty="0" smtClean="0">
                          <a:latin typeface="メイリオ" panose="020B0604030504040204" pitchFamily="50" charset="-128"/>
                          <a:ea typeface="メイリオ" panose="020B0604030504040204" pitchFamily="50" charset="-128"/>
                        </a:rPr>
                        <a:t>　</a:t>
                      </a:r>
                      <a:r>
                        <a:rPr kumimoji="1" lang="ja-JP" altLang="en-US" sz="900" b="1" baseline="0" dirty="0" smtClean="0">
                          <a:latin typeface="メイリオ" panose="020B0604030504040204" pitchFamily="50" charset="-128"/>
                          <a:ea typeface="メイリオ" panose="020B0604030504040204" pitchFamily="50" charset="-128"/>
                        </a:rPr>
                        <a:t>    </a:t>
                      </a:r>
                      <a:r>
                        <a:rPr kumimoji="1" lang="en-US" altLang="ja-JP" sz="900" b="1" dirty="0" smtClean="0">
                          <a:latin typeface="メイリオ" panose="020B0604030504040204" pitchFamily="50" charset="-128"/>
                          <a:ea typeface="メイリオ" panose="020B0604030504040204" pitchFamily="50" charset="-128"/>
                          <a:hlinkClick r:id="rId4"/>
                        </a:rPr>
                        <a:t>https://yorozu.smrj.go.jp/</a:t>
                      </a:r>
                      <a:endParaRPr kumimoji="1" lang="en-US" altLang="ja-JP" sz="900" b="1" dirty="0" smtClean="0">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301438084"/>
                  </a:ext>
                </a:extLst>
              </a:tr>
              <a:tr h="1841883">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商工会</a:t>
                      </a:r>
                      <a:endParaRPr kumimoji="1" lang="en-US" altLang="ja-JP" sz="1400" b="1" dirty="0" smtClean="0">
                        <a:solidFill>
                          <a:srgbClr val="00206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商工会議所</a:t>
                      </a:r>
                      <a:endParaRPr kumimoji="1" lang="en-US" altLang="ja-JP" sz="1400" b="1" dirty="0" smtClean="0">
                        <a:solidFill>
                          <a:srgbClr val="00206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中小企業団体中央会</a:t>
                      </a: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経営改善・金融・税務・労務など、経営全般にわたって、</a:t>
                      </a:r>
                      <a:endParaRPr kumimoji="1"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中小企業・小規模事業者の取組を支援します。</a:t>
                      </a:r>
                      <a:endParaRPr kumimoji="1"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10000"/>
                        </a:lnSpc>
                      </a:pPr>
                      <a:r>
                        <a:rPr kumimoji="1" lang="ja-JP" altLang="en-US" sz="1050" b="1" dirty="0" smtClean="0">
                          <a:solidFill>
                            <a:srgbClr val="FF0000"/>
                          </a:solidFill>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▶検索ワード：全国各地の商工会</a:t>
                      </a:r>
                      <a:r>
                        <a:rPr kumimoji="1" lang="en-US" altLang="ja-JP" sz="900" b="1" dirty="0" smtClean="0">
                          <a:solidFill>
                            <a:srgbClr val="FF0000"/>
                          </a:solidFill>
                          <a:latin typeface="メイリオ" panose="020B0604030504040204" pitchFamily="50" charset="-128"/>
                          <a:ea typeface="メイリオ" panose="020B0604030504040204" pitchFamily="50" charset="-128"/>
                        </a:rPr>
                        <a:t>WEB</a:t>
                      </a:r>
                      <a:r>
                        <a:rPr kumimoji="1" lang="ja-JP" altLang="en-US" sz="900" b="1" dirty="0" smtClean="0">
                          <a:solidFill>
                            <a:srgbClr val="FF0000"/>
                          </a:solidFill>
                          <a:latin typeface="メイリオ" panose="020B0604030504040204" pitchFamily="50" charset="-128"/>
                          <a:ea typeface="メイリオ" panose="020B0604030504040204" pitchFamily="50" charset="-128"/>
                        </a:rPr>
                        <a:t>サーチ</a:t>
                      </a:r>
                      <a:endParaRPr kumimoji="1" lang="en-US" altLang="ja-JP" sz="900" b="1" dirty="0" smtClean="0">
                        <a:solidFill>
                          <a:srgbClr val="FF0000"/>
                        </a:solidFill>
                        <a:latin typeface="メイリオ" panose="020B0604030504040204" pitchFamily="50" charset="-128"/>
                        <a:ea typeface="メイリオ" panose="020B0604030504040204" pitchFamily="50" charset="-128"/>
                      </a:endParaRPr>
                    </a:p>
                    <a:p>
                      <a:pPr algn="l">
                        <a:lnSpc>
                          <a:spcPct val="110000"/>
                        </a:lnSpc>
                      </a:pPr>
                      <a:r>
                        <a:rPr kumimoji="1" lang="en-US" altLang="ja-JP" sz="900" b="1" dirty="0" smtClean="0">
                          <a:solidFill>
                            <a:srgbClr val="FF0000"/>
                          </a:solidFill>
                          <a:latin typeface="メイリオ" panose="020B0604030504040204" pitchFamily="50" charset="-128"/>
                          <a:ea typeface="メイリオ" panose="020B0604030504040204" pitchFamily="50" charset="-128"/>
                        </a:rPr>
                        <a:t>       </a:t>
                      </a:r>
                      <a:r>
                        <a:rPr kumimoji="1" lang="en-US" altLang="ja-JP" sz="900" b="1" dirty="0" smtClean="0">
                          <a:solidFill>
                            <a:srgbClr val="FF0000"/>
                          </a:solidFill>
                          <a:latin typeface="メイリオ" panose="020B0604030504040204" pitchFamily="50" charset="-128"/>
                          <a:ea typeface="メイリオ" panose="020B0604030504040204" pitchFamily="50" charset="-128"/>
                          <a:hlinkClick r:id="rId5"/>
                        </a:rPr>
                        <a:t>http://www.shokokai.or.jp/?page_id=1754</a:t>
                      </a:r>
                      <a:endParaRPr kumimoji="1" lang="en-US" altLang="ja-JP" sz="900" b="1" dirty="0" smtClean="0">
                        <a:solidFill>
                          <a:srgbClr val="FF0000"/>
                        </a:solidFill>
                        <a:latin typeface="メイリオ" panose="020B0604030504040204" pitchFamily="50" charset="-128"/>
                        <a:ea typeface="メイリオ" panose="020B0604030504040204" pitchFamily="50" charset="-128"/>
                      </a:endParaRPr>
                    </a:p>
                    <a:p>
                      <a:pPr algn="l">
                        <a:lnSpc>
                          <a:spcPct val="110000"/>
                        </a:lnSpc>
                      </a:pPr>
                      <a:endParaRPr kumimoji="1" lang="en-US" altLang="ja-JP" sz="1050" b="1" dirty="0" smtClean="0">
                        <a:solidFill>
                          <a:srgbClr val="FF0000"/>
                        </a:solidFill>
                        <a:latin typeface="メイリオ" panose="020B0604030504040204" pitchFamily="50" charset="-128"/>
                        <a:ea typeface="メイリオ" panose="020B0604030504040204" pitchFamily="50" charset="-128"/>
                      </a:endParaRPr>
                    </a:p>
                    <a:p>
                      <a:pPr algn="l">
                        <a:lnSpc>
                          <a:spcPct val="110000"/>
                        </a:lnSpc>
                      </a:pPr>
                      <a:r>
                        <a:rPr kumimoji="1" lang="ja-JP" altLang="en-US" sz="1050" b="1" dirty="0" smtClean="0">
                          <a:solidFill>
                            <a:srgbClr val="FF0000"/>
                          </a:solidFill>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▶検索ワード：全国の商工会議所一覧</a:t>
                      </a:r>
                      <a:endParaRPr kumimoji="1" lang="en-US" altLang="ja-JP" sz="900" b="1" dirty="0" smtClean="0">
                        <a:solidFill>
                          <a:srgbClr val="FF0000"/>
                        </a:solidFill>
                        <a:latin typeface="メイリオ" panose="020B0604030504040204" pitchFamily="50" charset="-128"/>
                        <a:ea typeface="メイリオ" panose="020B0604030504040204" pitchFamily="50" charset="-128"/>
                        <a:hlinkClick r:id="rId6"/>
                      </a:endParaRPr>
                    </a:p>
                    <a:p>
                      <a:pPr algn="l">
                        <a:lnSpc>
                          <a:spcPct val="110000"/>
                        </a:lnSpc>
                      </a:pPr>
                      <a:r>
                        <a:rPr kumimoji="1" lang="ja-JP" altLang="en-US" sz="900" b="1" u="none" baseline="0" dirty="0" smtClean="0">
                          <a:latin typeface="メイリオ" panose="020B0604030504040204" pitchFamily="50" charset="-128"/>
                          <a:ea typeface="メイリオ" panose="020B0604030504040204" pitchFamily="50" charset="-128"/>
                        </a:rPr>
                        <a:t>       </a:t>
                      </a:r>
                      <a:r>
                        <a:rPr kumimoji="1" lang="en-US" altLang="ja-JP" sz="900" b="1" dirty="0" smtClean="0">
                          <a:latin typeface="メイリオ" panose="020B0604030504040204" pitchFamily="50" charset="-128"/>
                          <a:ea typeface="メイリオ" panose="020B0604030504040204" pitchFamily="50" charset="-128"/>
                          <a:hlinkClick r:id="rId6"/>
                        </a:rPr>
                        <a:t>https://www5.cin.or.jp/ccilist</a:t>
                      </a:r>
                      <a:endParaRPr kumimoji="1" lang="en-US" altLang="ja-JP" sz="900" b="1" dirty="0" smtClean="0">
                        <a:latin typeface="メイリオ" panose="020B0604030504040204" pitchFamily="50" charset="-128"/>
                        <a:ea typeface="メイリオ" panose="020B0604030504040204" pitchFamily="50" charset="-128"/>
                      </a:endParaRPr>
                    </a:p>
                    <a:p>
                      <a:pPr algn="l">
                        <a:lnSpc>
                          <a:spcPct val="110000"/>
                        </a:lnSpc>
                      </a:pPr>
                      <a:endParaRPr kumimoji="1" lang="en-US" altLang="ja-JP" sz="1050" b="1" dirty="0" smtClean="0">
                        <a:latin typeface="メイリオ" panose="020B0604030504040204" pitchFamily="50" charset="-128"/>
                        <a:ea typeface="メイリオ" panose="020B0604030504040204" pitchFamily="50" charset="-128"/>
                      </a:endParaRPr>
                    </a:p>
                    <a:p>
                      <a:pPr algn="l">
                        <a:lnSpc>
                          <a:spcPct val="110000"/>
                        </a:lnSpc>
                      </a:pPr>
                      <a:r>
                        <a:rPr kumimoji="1" lang="ja-JP" altLang="en-US" sz="1100" b="1" dirty="0" smtClean="0">
                          <a:solidFill>
                            <a:srgbClr val="FF0000"/>
                          </a:solidFill>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▶検索ワード：都道府県中央会</a:t>
                      </a:r>
                      <a:endParaRPr kumimoji="1" lang="en-US" altLang="ja-JP" sz="900" b="1" dirty="0" smtClean="0">
                        <a:solidFill>
                          <a:srgbClr val="FF0000"/>
                        </a:solidFill>
                        <a:latin typeface="メイリオ" panose="020B0604030504040204" pitchFamily="50" charset="-128"/>
                        <a:ea typeface="メイリオ" panose="020B0604030504040204" pitchFamily="50" charset="-128"/>
                        <a:hlinkClick r:id="rId6"/>
                      </a:endParaRPr>
                    </a:p>
                    <a:p>
                      <a:pPr algn="l">
                        <a:lnSpc>
                          <a:spcPct val="110000"/>
                        </a:lnSpc>
                      </a:pPr>
                      <a:r>
                        <a:rPr kumimoji="1" lang="ja-JP" altLang="en-US" sz="900" b="1" u="none" baseline="0" dirty="0" smtClean="0">
                          <a:latin typeface="メイリオ" panose="020B0604030504040204" pitchFamily="50" charset="-128"/>
                          <a:ea typeface="メイリオ" panose="020B0604030504040204" pitchFamily="50" charset="-128"/>
                        </a:rPr>
                        <a:t>       </a:t>
                      </a:r>
                      <a:r>
                        <a:rPr kumimoji="1" lang="en-US" altLang="ja-JP" sz="900" b="1" u="none" baseline="0" dirty="0" smtClean="0">
                          <a:latin typeface="メイリオ" panose="020B0604030504040204" pitchFamily="50" charset="-128"/>
                          <a:ea typeface="メイリオ" panose="020B0604030504040204" pitchFamily="50" charset="-128"/>
                          <a:hlinkClick r:id="rId7"/>
                        </a:rPr>
                        <a:t>https://www.chuokai.or.jp/link/link-01.htm</a:t>
                      </a:r>
                      <a:endParaRPr kumimoji="1" lang="en-US" altLang="ja-JP" sz="900" b="1" u="none" baseline="0" dirty="0" smtClean="0">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44851492"/>
                  </a:ext>
                </a:extLst>
              </a:tr>
              <a:tr h="757420">
                <a:tc>
                  <a:txBody>
                    <a:bodyPr/>
                    <a:lstStyle/>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ハローワーク</a:t>
                      </a: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求人充足に向けたコンサルティング、事業所見学会や</a:t>
                      </a:r>
                      <a:endParaRPr kumimoji="1" lang="en-US" altLang="ja-JP"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就職面接会などを実施しています。</a:t>
                      </a:r>
                      <a:endParaRPr kumimoji="1" lang="en-US" altLang="ja-JP"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9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▶検索ワード：ハローワーク</a:t>
                      </a:r>
                      <a:endParaRPr kumimoji="1" lang="en-US" altLang="ja-JP" sz="9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en-US" altLang="ja-JP" sz="8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hlinkClick r:id="rId8"/>
                        </a:rPr>
                        <a:t>http://www.mhlw.go.jp/kouseiroudoushou/shozaiannai/roudoukyoku/</a:t>
                      </a:r>
                      <a:endParaRPr kumimoji="1" lang="en-US" altLang="ja-JP" sz="8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792088">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lnSpc>
                          <a:spcPct val="110000"/>
                        </a:lnSpc>
                      </a:pPr>
                      <a:r>
                        <a:rPr kumimoji="1" lang="ja-JP" altLang="ja-JP" sz="1400" b="1" kern="1200" dirty="0" smtClean="0">
                          <a:solidFill>
                            <a:srgbClr val="002060"/>
                          </a:solidFill>
                          <a:effectLst/>
                          <a:latin typeface="メイリオ" panose="020B0604030504040204" pitchFamily="50" charset="-128"/>
                          <a:ea typeface="メイリオ" panose="020B0604030504040204" pitchFamily="50" charset="-128"/>
                          <a:cs typeface="メイリオ" panose="020B0604030504040204" pitchFamily="50" charset="-128"/>
                        </a:rPr>
                        <a:t>医療勤務環境改善支援センター</a:t>
                      </a:r>
                      <a:endParaRPr kumimoji="1" lang="en-US" altLang="ja-JP" sz="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lnSpc>
                          <a:spcPct val="110000"/>
                        </a:lnSpc>
                      </a:pPr>
                      <a:r>
                        <a:rPr kumimoji="1" lang="ja-JP" altLang="en-US" sz="1100" b="1" dirty="0" smtClean="0">
                          <a:latin typeface="メイリオ" panose="020B0604030504040204" pitchFamily="50" charset="-128"/>
                          <a:ea typeface="メイリオ" panose="020B0604030504040204" pitchFamily="50" charset="-128"/>
                        </a:rPr>
                        <a:t>医療機関に特化した支援機関として、個々の医療機関の</a:t>
                      </a:r>
                      <a:endParaRPr kumimoji="1" lang="en-US" altLang="ja-JP" sz="1100" b="1" dirty="0" smtClean="0">
                        <a:latin typeface="メイリオ" panose="020B0604030504040204" pitchFamily="50" charset="-128"/>
                        <a:ea typeface="メイリオ" panose="020B0604030504040204" pitchFamily="50" charset="-128"/>
                      </a:endParaRPr>
                    </a:p>
                    <a:p>
                      <a:pPr algn="l">
                        <a:lnSpc>
                          <a:spcPct val="110000"/>
                        </a:lnSpc>
                      </a:pPr>
                      <a:r>
                        <a:rPr kumimoji="1" lang="ja-JP" altLang="en-US" sz="1100" b="1" dirty="0" smtClean="0">
                          <a:latin typeface="メイリオ" panose="020B0604030504040204" pitchFamily="50" charset="-128"/>
                          <a:ea typeface="メイリオ" panose="020B0604030504040204" pitchFamily="50" charset="-128"/>
                        </a:rPr>
                        <a:t>ニーズに応じて、総合的なサポートをします。</a:t>
                      </a:r>
                      <a:endParaRPr kumimoji="1" lang="en-US" altLang="ja-JP" sz="1100" b="1" dirty="0" smtClean="0">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100" b="1" dirty="0" smtClean="0">
                          <a:solidFill>
                            <a:srgbClr val="FF0000"/>
                          </a:solidFill>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▶検索ワード：いきサポ</a:t>
                      </a:r>
                      <a:endParaRPr kumimoji="1" lang="en-US" altLang="ja-JP" sz="900" b="1" dirty="0" smtClean="0">
                        <a:solidFill>
                          <a:srgbClr val="FF0000"/>
                        </a:solidFill>
                        <a:latin typeface="メイリオ" panose="020B0604030504040204" pitchFamily="50" charset="-128"/>
                        <a:ea typeface="メイリオ" panose="020B0604030504040204" pitchFamily="50" charset="-128"/>
                      </a:endParaRPr>
                    </a:p>
                    <a:p>
                      <a:pPr algn="l">
                        <a:lnSpc>
                          <a:spcPct val="110000"/>
                        </a:lnSpc>
                      </a:pPr>
                      <a:r>
                        <a:rPr kumimoji="1" lang="en-US" altLang="ja-JP" sz="900" b="1" dirty="0" smtClean="0">
                          <a:latin typeface="メイリオ" panose="020B0604030504040204" pitchFamily="50" charset="-128"/>
                          <a:ea typeface="メイリオ" panose="020B0604030504040204" pitchFamily="50" charset="-128"/>
                          <a:hlinkClick r:id="rId9"/>
                        </a:rPr>
                        <a:t>https://iryou-kinmukankyou.mhlw.go.jp/information/</a:t>
                      </a:r>
                      <a:endParaRPr kumimoji="1" lang="en-US" altLang="ja-JP" sz="900" b="1" dirty="0" smtClean="0">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133627459"/>
                  </a:ext>
                </a:extLst>
              </a:tr>
            </a:tbl>
          </a:graphicData>
        </a:graphic>
      </p:graphicFrame>
      <p:graphicFrame>
        <p:nvGraphicFramePr>
          <p:cNvPr id="61" name="表 60"/>
          <p:cNvGraphicFramePr>
            <a:graphicFrameLocks noGrp="1"/>
          </p:cNvGraphicFramePr>
          <p:nvPr>
            <p:extLst>
              <p:ext uri="{D42A27DB-BD31-4B8C-83A1-F6EECF244321}">
                <p14:modId xmlns:p14="http://schemas.microsoft.com/office/powerpoint/2010/main" val="123714441"/>
              </p:ext>
            </p:extLst>
          </p:nvPr>
        </p:nvGraphicFramePr>
        <p:xfrm>
          <a:off x="593899" y="755841"/>
          <a:ext cx="6759891" cy="1906225"/>
        </p:xfrm>
        <a:graphic>
          <a:graphicData uri="http://schemas.openxmlformats.org/drawingml/2006/table">
            <a:tbl>
              <a:tblPr firstRow="1" bandRow="1"/>
              <a:tblGrid>
                <a:gridCol w="2095740">
                  <a:extLst>
                    <a:ext uri="{9D8B030D-6E8A-4147-A177-3AD203B41FA5}">
                      <a16:colId xmlns:a16="http://schemas.microsoft.com/office/drawing/2014/main" xmlns="" val="3497087403"/>
                    </a:ext>
                  </a:extLst>
                </a:gridCol>
                <a:gridCol w="4664151">
                  <a:extLst>
                    <a:ext uri="{9D8B030D-6E8A-4147-A177-3AD203B41FA5}">
                      <a16:colId xmlns:a16="http://schemas.microsoft.com/office/drawing/2014/main" xmlns="" val="2011817779"/>
                    </a:ext>
                  </a:extLst>
                </a:gridCol>
              </a:tblGrid>
              <a:tr h="702427">
                <a:tc>
                  <a:txBody>
                    <a:bodyPr/>
                    <a:lstStyle/>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400" b="1" dirty="0" smtClean="0">
                          <a:solidFill>
                            <a:srgbClr val="002060"/>
                          </a:solidFill>
                          <a:latin typeface="メイリオ" panose="020B0604030504040204" pitchFamily="50" charset="-128"/>
                          <a:ea typeface="メイリオ" panose="020B0604030504040204" pitchFamily="50" charset="-128"/>
                        </a:rPr>
                        <a:t>労働基準監督署</a:t>
                      </a: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100" b="1" dirty="0" smtClean="0">
                          <a:solidFill>
                            <a:srgbClr val="002060"/>
                          </a:solidFill>
                          <a:latin typeface="メイリオ" panose="020B0604030504040204" pitchFamily="50" charset="-128"/>
                          <a:ea typeface="メイリオ" panose="020B0604030504040204" pitchFamily="50" charset="-128"/>
                        </a:rPr>
                        <a:t>労働時間相談・支援コーナー</a:t>
                      </a:r>
                      <a:endParaRPr kumimoji="1" lang="ja-JP" altLang="en-US" sz="1100" b="1" dirty="0">
                        <a:solidFill>
                          <a:srgbClr val="002060"/>
                        </a:solidFill>
                        <a:latin typeface="メイリオ" panose="020B0604030504040204" pitchFamily="50" charset="-128"/>
                        <a:ea typeface="メイリオ" panose="020B0604030504040204" pitchFamily="50" charset="-128"/>
                      </a:endParaRPr>
                    </a:p>
                  </a:txBody>
                  <a:tcPr marL="108000" marR="144000" marT="108000" marB="72000" anchor="ctr">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algn="l">
                        <a:lnSpc>
                          <a:spcPct val="110000"/>
                        </a:lnSpc>
                      </a:pPr>
                      <a:r>
                        <a:rPr kumimoji="1" lang="ja-JP" altLang="en-US" sz="1100" b="1" dirty="0" smtClean="0">
                          <a:latin typeface="メイリオ" panose="020B0604030504040204" pitchFamily="50" charset="-128"/>
                          <a:ea typeface="メイリオ" panose="020B0604030504040204" pitchFamily="50" charset="-128"/>
                        </a:rPr>
                        <a:t>時間外労働の上限規制や年次有給休暇などに関する相談に応じます。</a:t>
                      </a:r>
                      <a:endParaRPr kumimoji="1" lang="en-US" altLang="ja-JP" sz="1100" b="1" dirty="0" smtClean="0">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100" b="1" dirty="0" smtClean="0">
                          <a:solidFill>
                            <a:srgbClr val="FF0000"/>
                          </a:solidFill>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▶検索ワード：労働基準監督署　</a:t>
                      </a:r>
                      <a:r>
                        <a:rPr kumimoji="1" lang="ja-JP" altLang="en-US" sz="1050" b="1" dirty="0" smtClean="0">
                          <a:solidFill>
                            <a:srgbClr val="FF0000"/>
                          </a:solidFill>
                          <a:latin typeface="メイリオ" panose="020B0604030504040204" pitchFamily="50" charset="-128"/>
                          <a:ea typeface="メイリオ" panose="020B0604030504040204" pitchFamily="50" charset="-128"/>
                        </a:rPr>
                        <a:t>　　　</a:t>
                      </a:r>
                      <a:endParaRPr kumimoji="1" lang="en-US" altLang="ja-JP" sz="1050" b="1" dirty="0" smtClean="0">
                        <a:solidFill>
                          <a:srgbClr val="FF0000"/>
                        </a:solidFill>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en-US" altLang="ja-JP" sz="800" b="1" dirty="0" smtClean="0">
                          <a:solidFill>
                            <a:srgbClr val="FF0000"/>
                          </a:solidFill>
                          <a:latin typeface="メイリオ" panose="020B0604030504040204" pitchFamily="50" charset="-128"/>
                          <a:ea typeface="メイリオ" panose="020B0604030504040204" pitchFamily="50" charset="-128"/>
                          <a:hlinkClick r:id="rId8"/>
                        </a:rPr>
                        <a:t>http://www.mhlw.go.jp/kouseiroudoushou/shozaiannai/roudoukyoku/</a:t>
                      </a:r>
                      <a:endParaRPr kumimoji="1" lang="en-US" altLang="ja-JP" sz="800" b="1" dirty="0" smtClean="0">
                        <a:solidFill>
                          <a:srgbClr val="FF0000"/>
                        </a:solidFill>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203798">
                <a:tc>
                  <a:txBody>
                    <a:bodyPr/>
                    <a:lstStyle/>
                    <a:p>
                      <a:pPr algn="l">
                        <a:lnSpc>
                          <a:spcPct val="110000"/>
                        </a:lnSpc>
                      </a:pPr>
                      <a:r>
                        <a:rPr kumimoji="1" lang="ja-JP" altLang="en-US" sz="1400" b="1" dirty="0" smtClean="0">
                          <a:solidFill>
                            <a:srgbClr val="002060"/>
                          </a:solidFill>
                          <a:latin typeface="メイリオ" panose="020B0604030504040204" pitchFamily="50" charset="-128"/>
                          <a:ea typeface="メイリオ" panose="020B0604030504040204" pitchFamily="50" charset="-128"/>
                        </a:rPr>
                        <a:t>都道府県労働局</a:t>
                      </a:r>
                      <a:endParaRPr kumimoji="1" lang="en-US" altLang="ja-JP" sz="1400" b="1" dirty="0" smtClean="0">
                        <a:solidFill>
                          <a:srgbClr val="002060"/>
                        </a:solidFill>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en-US" altLang="ja-JP" sz="900" b="1" dirty="0" smtClean="0">
                          <a:solidFill>
                            <a:srgbClr val="002060"/>
                          </a:solidFill>
                          <a:latin typeface="メイリオ" panose="020B0604030504040204" pitchFamily="50" charset="-128"/>
                          <a:ea typeface="メイリオ" panose="020B0604030504040204" pitchFamily="50" charset="-128"/>
                        </a:rPr>
                        <a:t>【</a:t>
                      </a:r>
                      <a:r>
                        <a:rPr kumimoji="1" lang="ja-JP" altLang="en-US" sz="900" b="1" dirty="0" smtClean="0">
                          <a:solidFill>
                            <a:srgbClr val="002060"/>
                          </a:solidFill>
                          <a:latin typeface="メイリオ" panose="020B0604030504040204" pitchFamily="50" charset="-128"/>
                          <a:ea typeface="メイリオ" panose="020B0604030504040204" pitchFamily="50" charset="-128"/>
                        </a:rPr>
                        <a:t>パートタイム労働者、有期雇用</a:t>
                      </a:r>
                      <a:endParaRPr kumimoji="1" lang="en-US" altLang="ja-JP" sz="900" b="1" dirty="0" smtClean="0">
                        <a:solidFill>
                          <a:srgbClr val="002060"/>
                        </a:solidFill>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900" b="1" dirty="0" smtClean="0">
                          <a:solidFill>
                            <a:srgbClr val="002060"/>
                          </a:solidFill>
                          <a:latin typeface="メイリオ" panose="020B0604030504040204" pitchFamily="50" charset="-128"/>
                          <a:ea typeface="メイリオ" panose="020B0604030504040204" pitchFamily="50" charset="-128"/>
                        </a:rPr>
                        <a:t>　労働者関係</a:t>
                      </a:r>
                      <a:r>
                        <a:rPr kumimoji="1" lang="en-US" altLang="ja-JP" sz="900" b="1" dirty="0" smtClean="0">
                          <a:solidFill>
                            <a:srgbClr val="002060"/>
                          </a:solidFill>
                          <a:latin typeface="メイリオ" panose="020B0604030504040204" pitchFamily="50" charset="-128"/>
                          <a:ea typeface="メイリオ" panose="020B0604030504040204" pitchFamily="50" charset="-128"/>
                        </a:rPr>
                        <a:t>】</a:t>
                      </a: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900" b="1" dirty="0" smtClean="0">
                          <a:solidFill>
                            <a:srgbClr val="002060"/>
                          </a:solidFill>
                          <a:latin typeface="メイリオ" panose="020B0604030504040204" pitchFamily="50" charset="-128"/>
                          <a:ea typeface="メイリオ" panose="020B0604030504040204" pitchFamily="50" charset="-128"/>
                        </a:rPr>
                        <a:t>　　雇用環境・均等部（室）</a:t>
                      </a:r>
                      <a:endParaRPr kumimoji="1" lang="en-US" altLang="ja-JP" sz="900" b="1" dirty="0" smtClean="0">
                        <a:solidFill>
                          <a:srgbClr val="002060"/>
                        </a:solidFill>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en-US" altLang="ja-JP" sz="900" b="1" dirty="0" smtClean="0">
                          <a:solidFill>
                            <a:srgbClr val="002060"/>
                          </a:solidFill>
                          <a:latin typeface="メイリオ" panose="020B0604030504040204" pitchFamily="50" charset="-128"/>
                          <a:ea typeface="メイリオ" panose="020B0604030504040204" pitchFamily="50" charset="-128"/>
                        </a:rPr>
                        <a:t>【</a:t>
                      </a:r>
                      <a:r>
                        <a:rPr kumimoji="1" lang="ja-JP" altLang="en-US" sz="900" b="1" dirty="0" smtClean="0">
                          <a:solidFill>
                            <a:srgbClr val="002060"/>
                          </a:solidFill>
                          <a:latin typeface="メイリオ" panose="020B0604030504040204" pitchFamily="50" charset="-128"/>
                          <a:ea typeface="メイリオ" panose="020B0604030504040204" pitchFamily="50" charset="-128"/>
                        </a:rPr>
                        <a:t>派遣労働者関係</a:t>
                      </a:r>
                      <a:r>
                        <a:rPr kumimoji="1" lang="en-US" altLang="ja-JP" sz="900" b="1" dirty="0" smtClean="0">
                          <a:solidFill>
                            <a:srgbClr val="002060"/>
                          </a:solidFill>
                          <a:latin typeface="メイリオ" panose="020B0604030504040204" pitchFamily="50" charset="-128"/>
                          <a:ea typeface="メイリオ" panose="020B0604030504040204" pitchFamily="50" charset="-128"/>
                        </a:rPr>
                        <a:t>】</a:t>
                      </a: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900" b="1" dirty="0" smtClean="0">
                          <a:solidFill>
                            <a:srgbClr val="002060"/>
                          </a:solidFill>
                          <a:latin typeface="メイリオ" panose="020B0604030504040204" pitchFamily="50" charset="-128"/>
                          <a:ea typeface="メイリオ" panose="020B0604030504040204" pitchFamily="50" charset="-128"/>
                        </a:rPr>
                        <a:t>　　需給調整事業部（課・室）</a:t>
                      </a:r>
                      <a:endParaRPr kumimoji="1" lang="en-US" altLang="ja-JP" sz="900" b="1" dirty="0" smtClean="0">
                        <a:solidFill>
                          <a:srgbClr val="002060"/>
                        </a:solidFill>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solidFill>
                      <a:srgbClr val="4F81BD">
                        <a:lumMod val="20000"/>
                        <a:lumOff val="80000"/>
                      </a:srgbClr>
                    </a:solidFill>
                  </a:tcPr>
                </a:tc>
                <a:tc>
                  <a:txBody>
                    <a:bodyPr/>
                    <a:lstStyle/>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100" b="1" dirty="0" smtClean="0">
                          <a:solidFill>
                            <a:schemeClr val="tx1"/>
                          </a:solidFill>
                          <a:latin typeface="メイリオ" panose="020B0604030504040204" pitchFamily="50" charset="-128"/>
                          <a:ea typeface="メイリオ" panose="020B0604030504040204" pitchFamily="50" charset="-128"/>
                        </a:rPr>
                        <a:t>正規雇用労働者と非正規雇用労働者（パートタイム労働者・有期雇用労働者・派遣労働者）の間</a:t>
                      </a:r>
                      <a:r>
                        <a:rPr kumimoji="1" lang="ja-JP" altLang="en-US" sz="1100" b="1" dirty="0" smtClean="0">
                          <a:latin typeface="メイリオ" panose="020B0604030504040204" pitchFamily="50" charset="-128"/>
                          <a:ea typeface="メイリオ" panose="020B0604030504040204" pitchFamily="50" charset="-128"/>
                        </a:rPr>
                        <a:t>の不合理な待遇差の解消に関する相談に応じます。</a:t>
                      </a:r>
                      <a:endParaRPr kumimoji="1" lang="en-US" altLang="ja-JP" sz="1100" b="1" dirty="0" smtClean="0">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1100" b="1" dirty="0" smtClean="0">
                          <a:latin typeface="メイリオ" panose="020B0604030504040204" pitchFamily="50" charset="-128"/>
                          <a:ea typeface="メイリオ" panose="020B0604030504040204" pitchFamily="50" charset="-128"/>
                        </a:rPr>
                        <a:t>　</a:t>
                      </a:r>
                      <a:r>
                        <a:rPr kumimoji="1" lang="ja-JP" altLang="en-US" sz="900" b="1" dirty="0" smtClean="0">
                          <a:solidFill>
                            <a:srgbClr val="FF0000"/>
                          </a:solidFill>
                          <a:latin typeface="メイリオ" panose="020B0604030504040204" pitchFamily="50" charset="-128"/>
                          <a:ea typeface="メイリオ" panose="020B0604030504040204" pitchFamily="50" charset="-128"/>
                        </a:rPr>
                        <a:t>▶検索ワード：都道府県労働局</a:t>
                      </a:r>
                      <a:endParaRPr kumimoji="1" lang="en-US" altLang="ja-JP" sz="900" b="1" dirty="0" smtClean="0">
                        <a:solidFill>
                          <a:srgbClr val="FF0000"/>
                        </a:solidFill>
                        <a:latin typeface="メイリオ" panose="020B0604030504040204" pitchFamily="50" charset="-128"/>
                        <a:ea typeface="メイリオ" panose="020B0604030504040204" pitchFamily="50" charset="-128"/>
                      </a:endParaRPr>
                    </a:p>
                    <a:p>
                      <a:pPr marL="0" marR="0" indent="0" algn="l" defTabSz="914400" rtl="0" eaLnBrk="1" fontAlgn="auto" latinLnBrk="0" hangingPunct="1">
                        <a:lnSpc>
                          <a:spcPct val="110000"/>
                        </a:lnSpc>
                        <a:spcBef>
                          <a:spcPts val="0"/>
                        </a:spcBef>
                        <a:spcAft>
                          <a:spcPts val="0"/>
                        </a:spcAft>
                        <a:buClrTx/>
                        <a:buSzTx/>
                        <a:buFontTx/>
                        <a:buNone/>
                        <a:tabLst/>
                        <a:defRPr/>
                      </a:pPr>
                      <a:r>
                        <a:rPr kumimoji="1" lang="ja-JP" altLang="en-US" sz="900" b="1" dirty="0" smtClean="0">
                          <a:solidFill>
                            <a:srgbClr val="FF0000"/>
                          </a:solidFill>
                          <a:latin typeface="メイリオ" panose="020B0604030504040204" pitchFamily="50" charset="-128"/>
                          <a:ea typeface="メイリオ" panose="020B0604030504040204" pitchFamily="50" charset="-128"/>
                        </a:rPr>
                        <a:t>　</a:t>
                      </a:r>
                      <a:r>
                        <a:rPr kumimoji="1" lang="en-US" altLang="ja-JP" sz="800" b="1" dirty="0" smtClean="0">
                          <a:solidFill>
                            <a:srgbClr val="FF0000"/>
                          </a:solidFill>
                          <a:latin typeface="メイリオ" panose="020B0604030504040204" pitchFamily="50" charset="-128"/>
                          <a:ea typeface="メイリオ" panose="020B0604030504040204" pitchFamily="50" charset="-128"/>
                          <a:hlinkClick r:id="rId8"/>
                        </a:rPr>
                        <a:t>http://www.mhlw.go.jp/kouseiroudoushou/shozaiannai/roudoukyoku/</a:t>
                      </a:r>
                      <a:endParaRPr kumimoji="1" lang="en-US" altLang="ja-JP" sz="800" b="1" dirty="0" smtClean="0">
                        <a:solidFill>
                          <a:srgbClr val="FF0000"/>
                        </a:solidFill>
                        <a:latin typeface="メイリオ" panose="020B0604030504040204" pitchFamily="50" charset="-128"/>
                        <a:ea typeface="メイリオ" panose="020B0604030504040204" pitchFamily="50" charset="-128"/>
                      </a:endParaRPr>
                    </a:p>
                  </a:txBody>
                  <a:tcPr marL="108000" marR="144000" marT="108000" marB="72000">
                    <a:lnL w="9525" cap="flat" cmpd="sng" algn="ctr">
                      <a:solidFill>
                        <a:srgbClr val="002060"/>
                      </a:solidFill>
                      <a:prstDash val="sysDash"/>
                      <a:round/>
                      <a:headEnd type="none" w="med" len="med"/>
                      <a:tailEnd type="none" w="med" len="med"/>
                    </a:lnL>
                    <a:lnR w="9525" cap="flat" cmpd="sng" algn="ctr">
                      <a:solidFill>
                        <a:srgbClr val="002060"/>
                      </a:solidFill>
                      <a:prstDash val="sysDash"/>
                      <a:round/>
                      <a:headEnd type="none" w="med" len="med"/>
                      <a:tailEnd type="none" w="med" len="med"/>
                    </a:lnR>
                    <a:lnT w="9525" cap="flat" cmpd="sng" algn="ctr">
                      <a:solidFill>
                        <a:srgbClr val="002060"/>
                      </a:solidFill>
                      <a:prstDash val="sysDash"/>
                      <a:round/>
                      <a:headEnd type="none" w="med" len="med"/>
                      <a:tailEnd type="none" w="med" len="med"/>
                    </a:lnT>
                    <a:lnB w="9525" cap="flat" cmpd="sng" algn="ctr">
                      <a:solidFill>
                        <a:srgbClr val="002060"/>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sp>
        <p:nvSpPr>
          <p:cNvPr id="18" name="テキスト ボックス 17"/>
          <p:cNvSpPr txBox="1"/>
          <p:nvPr/>
        </p:nvSpPr>
        <p:spPr>
          <a:xfrm>
            <a:off x="391347" y="501554"/>
            <a:ext cx="7205708" cy="295466"/>
          </a:xfrm>
          <a:prstGeom prst="rect">
            <a:avLst/>
          </a:prstGeom>
          <a:noFill/>
        </p:spPr>
        <p:txBody>
          <a:bodyPr wrap="square" rtlCol="0">
            <a:spAutoFit/>
          </a:bodyPr>
          <a:lstStyle/>
          <a:p>
            <a:pPr marL="361950" indent="-266700" defTabSz="914400">
              <a:lnSpc>
                <a:spcPct val="110000"/>
              </a:lnSpc>
            </a:pPr>
            <a:r>
              <a:rPr lang="ja-JP" altLang="en-US" sz="1200" b="1" dirty="0" smtClean="0">
                <a:solidFill>
                  <a:prstClr val="black"/>
                </a:solidFill>
                <a:latin typeface="メイリオ" panose="020B0604030504040204" pitchFamily="50" charset="-128"/>
                <a:ea typeface="メイリオ" panose="020B0604030504040204" pitchFamily="50" charset="-128"/>
              </a:rPr>
              <a:t>■　働き方改革関連法に関する相談については、以下の相談窓口をご活用ください。</a:t>
            </a:r>
            <a:endParaRPr lang="en-US" altLang="ja-JP" sz="1200" b="1" dirty="0" smtClean="0">
              <a:solidFill>
                <a:prstClr val="black"/>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424466" y="2698405"/>
            <a:ext cx="7171549" cy="295466"/>
          </a:xfrm>
          <a:prstGeom prst="rect">
            <a:avLst/>
          </a:prstGeom>
          <a:noFill/>
        </p:spPr>
        <p:txBody>
          <a:bodyPr wrap="square" rtlCol="0">
            <a:spAutoFit/>
          </a:bodyPr>
          <a:lstStyle/>
          <a:p>
            <a:pPr marL="361950" indent="-266700" defTabSz="914400">
              <a:lnSpc>
                <a:spcPct val="110000"/>
              </a:lnSpc>
            </a:pPr>
            <a:r>
              <a:rPr lang="ja-JP" altLang="en-US" sz="1200" b="1" dirty="0" smtClean="0">
                <a:solidFill>
                  <a:prstClr val="black"/>
                </a:solidFill>
                <a:latin typeface="メイリオ" panose="020B0604030504040204" pitchFamily="50" charset="-128"/>
                <a:ea typeface="メイリオ" panose="020B0604030504040204" pitchFamily="50" charset="-128"/>
              </a:rPr>
              <a:t>■　働き方改革の推進に向けた課題を解決するために、以下の相談窓口をご活用ください。</a:t>
            </a:r>
            <a:endParaRPr lang="en-US" altLang="ja-JP" sz="1200" b="1" dirty="0" smtClean="0">
              <a:solidFill>
                <a:prstClr val="black"/>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 y="150268"/>
            <a:ext cx="7561264" cy="374461"/>
          </a:xfrm>
          <a:prstGeom prst="rect">
            <a:avLst/>
          </a:prstGeom>
          <a:solidFill>
            <a:srgbClr val="00B0F0"/>
          </a:solidFill>
          <a:ln>
            <a:solidFill>
              <a:schemeClr val="accent1"/>
            </a:solidFill>
          </a:ln>
        </p:spPr>
        <p:txBody>
          <a:bodyPr wrap="square" rtlCol="0" anchor="ctr">
            <a:spAutoFit/>
          </a:bodyPr>
          <a:lstStyle/>
          <a:p>
            <a:pPr algn="ctr">
              <a:lnSpc>
                <a:spcPts val="2160"/>
              </a:lnSpc>
            </a:pPr>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相 談 窓 口 の ご 案 内</a:t>
            </a:r>
          </a:p>
        </p:txBody>
      </p:sp>
      <p:pic>
        <p:nvPicPr>
          <p:cNvPr id="26" name="Picture 2"/>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886151" y="1980348"/>
            <a:ext cx="396000" cy="3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7" name="Picture 2"/>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886063" y="1039100"/>
            <a:ext cx="396000" cy="3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 name="Picture 3"/>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l="43354" t="41195" r="43321" b="35591"/>
          <a:stretch/>
        </p:blipFill>
        <p:spPr bwMode="auto">
          <a:xfrm>
            <a:off x="6848891" y="4482604"/>
            <a:ext cx="404309" cy="3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843899" y="8959860"/>
            <a:ext cx="405984"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図 44" descr="C:\Users\KYUBU\AppData\Local\Microsoft\Windows\Temporary Internet Files\Content.IE5\P2739YS2\qr20180425164204698.png"/>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839152" y="8155012"/>
            <a:ext cx="396000" cy="396000"/>
          </a:xfrm>
          <a:prstGeom prst="rect">
            <a:avLst/>
          </a:prstGeom>
          <a:noFill/>
          <a:ln>
            <a:noFill/>
          </a:ln>
        </p:spPr>
      </p:pic>
      <p:pic>
        <p:nvPicPr>
          <p:cNvPr id="5" name="図 4"/>
          <p:cNvPicPr>
            <a:picLocks noChangeAspect="1"/>
          </p:cNvPicPr>
          <p:nvPr/>
        </p:nvPicPr>
        <p:blipFill>
          <a:blip r:embed="rId14"/>
          <a:stretch>
            <a:fillRect/>
          </a:stretch>
        </p:blipFill>
        <p:spPr>
          <a:xfrm>
            <a:off x="6839064" y="6292347"/>
            <a:ext cx="396000" cy="396000"/>
          </a:xfrm>
          <a:prstGeom prst="rect">
            <a:avLst/>
          </a:prstGeom>
        </p:spPr>
      </p:pic>
      <p:pic>
        <p:nvPicPr>
          <p:cNvPr id="7" name="図 6"/>
          <p:cNvPicPr>
            <a:picLocks noChangeAspect="1"/>
          </p:cNvPicPr>
          <p:nvPr/>
        </p:nvPicPr>
        <p:blipFill>
          <a:blip r:embed="rId15"/>
          <a:stretch>
            <a:fillRect/>
          </a:stretch>
        </p:blipFill>
        <p:spPr>
          <a:xfrm>
            <a:off x="6839064" y="6786860"/>
            <a:ext cx="396000" cy="396000"/>
          </a:xfrm>
          <a:prstGeom prst="rect">
            <a:avLst/>
          </a:prstGeom>
        </p:spPr>
      </p:pic>
      <p:pic>
        <p:nvPicPr>
          <p:cNvPr id="9" name="図 8"/>
          <p:cNvPicPr>
            <a:picLocks noChangeAspect="1"/>
          </p:cNvPicPr>
          <p:nvPr/>
        </p:nvPicPr>
        <p:blipFill>
          <a:blip r:embed="rId16"/>
          <a:stretch>
            <a:fillRect/>
          </a:stretch>
        </p:blipFill>
        <p:spPr>
          <a:xfrm>
            <a:off x="6848891" y="7290916"/>
            <a:ext cx="396000" cy="396000"/>
          </a:xfrm>
          <a:prstGeom prst="rect">
            <a:avLst/>
          </a:prstGeom>
        </p:spPr>
      </p:pic>
      <p:pic>
        <p:nvPicPr>
          <p:cNvPr id="21" name="Picture 2" descr="https://qr.quel.jp/tmp/510b132845c22cb4ea53add220cffede.png?v=148"/>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6837893" y="5346700"/>
            <a:ext cx="396000" cy="396000"/>
          </a:xfrm>
          <a:prstGeom prst="rect">
            <a:avLst/>
          </a:prstGeom>
          <a:noFill/>
          <a:extLst>
            <a:ext uri="{909E8E84-426E-40DD-AFC4-6F175D3DCCD1}">
              <a14:hiddenFill xmlns:a14="http://schemas.microsoft.com/office/drawing/2010/main">
                <a:solidFill>
                  <a:srgbClr val="FFFFFF"/>
                </a:solidFill>
              </a14:hiddenFill>
            </a:ext>
          </a:extLst>
        </p:spPr>
      </p:pic>
      <p:sp>
        <p:nvSpPr>
          <p:cNvPr id="22" name="ホームベース 21"/>
          <p:cNvSpPr/>
          <p:nvPr/>
        </p:nvSpPr>
        <p:spPr>
          <a:xfrm rot="5400000">
            <a:off x="-646406" y="1560076"/>
            <a:ext cx="2112904" cy="288000"/>
          </a:xfrm>
          <a:prstGeom prst="homePlate">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p:cNvSpPr txBox="1"/>
          <p:nvPr/>
        </p:nvSpPr>
        <p:spPr>
          <a:xfrm>
            <a:off x="237012" y="649287"/>
            <a:ext cx="348979" cy="1386175"/>
          </a:xfrm>
          <a:prstGeom prst="rect">
            <a:avLst/>
          </a:prstGeom>
          <a:noFill/>
        </p:spPr>
        <p:txBody>
          <a:bodyPr vert="eaVert" wrap="square" rtlCol="0">
            <a:noAutofit/>
          </a:bodyPr>
          <a:lstStyle/>
          <a:p>
            <a:r>
              <a:rPr lang="ja-JP" altLang="en-US" sz="1300" b="1"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法律について</a:t>
            </a:r>
            <a:endParaRPr kumimoji="1" lang="ja-JP" altLang="en-US" sz="1300" b="1"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ホームベース 24"/>
          <p:cNvSpPr/>
          <p:nvPr/>
        </p:nvSpPr>
        <p:spPr>
          <a:xfrm rot="5400000">
            <a:off x="-2902653" y="6008344"/>
            <a:ext cx="6588000" cy="288000"/>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テキスト ボックス 28"/>
          <p:cNvSpPr txBox="1"/>
          <p:nvPr/>
        </p:nvSpPr>
        <p:spPr>
          <a:xfrm>
            <a:off x="235557" y="2956128"/>
            <a:ext cx="348979" cy="1922476"/>
          </a:xfrm>
          <a:prstGeom prst="rect">
            <a:avLst/>
          </a:prstGeom>
          <a:noFill/>
        </p:spPr>
        <p:txBody>
          <a:bodyPr vert="eaVert" wrap="square" rtlCol="0">
            <a:noAutofit/>
          </a:bodyPr>
          <a:lstStyle/>
          <a:p>
            <a:r>
              <a:rPr lang="ja-JP" altLang="en-US" sz="13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課題解決の支援</a:t>
            </a:r>
            <a:endParaRPr kumimoji="1" lang="ja-JP" altLang="en-US" sz="13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8" name="Picture 2"/>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6858595" y="3590725"/>
            <a:ext cx="375298" cy="375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テキスト ボックス 27"/>
          <p:cNvSpPr txBox="1"/>
          <p:nvPr/>
        </p:nvSpPr>
        <p:spPr>
          <a:xfrm>
            <a:off x="276712" y="9595172"/>
            <a:ext cx="7005439" cy="865622"/>
          </a:xfrm>
          <a:prstGeom prst="rect">
            <a:avLst/>
          </a:prstGeom>
          <a:noFill/>
          <a:ln w="44450" cmpd="thickThin">
            <a:solidFill>
              <a:schemeClr val="tx2">
                <a:lumMod val="50000"/>
              </a:schemeClr>
            </a:solidFill>
          </a:ln>
        </p:spPr>
        <p:txBody>
          <a:bodyPr wrap="square" rtlCol="0">
            <a:spAutoFit/>
          </a:bodyPr>
          <a:lstStyle/>
          <a:p>
            <a:pPr algn="ctr">
              <a:lnSpc>
                <a:spcPct val="150000"/>
              </a:lnSpc>
            </a:pPr>
            <a:r>
              <a:rPr lang="ja-JP" altLang="en-US" sz="1400" smtClean="0"/>
              <a:t>この</a:t>
            </a:r>
            <a:r>
              <a:rPr lang="ja-JP" altLang="en-US" sz="1400"/>
              <a:t>記事</a:t>
            </a:r>
            <a:r>
              <a:rPr lang="ja-JP" altLang="en-US" sz="1400" smtClean="0"/>
              <a:t>に</a:t>
            </a:r>
            <a:r>
              <a:rPr lang="ja-JP" altLang="en-US" sz="1400" dirty="0" smtClean="0"/>
              <a:t>関するお問い合わせ先：</a:t>
            </a:r>
            <a:r>
              <a:rPr lang="ja-JP" altLang="en-US" sz="1600" b="1" dirty="0" smtClean="0">
                <a:latin typeface="HG丸ｺﾞｼｯｸM-PRO" panose="020F0600000000000000" pitchFamily="50" charset="-128"/>
                <a:ea typeface="HG丸ｺﾞｼｯｸM-PRO" panose="020F0600000000000000" pitchFamily="50" charset="-128"/>
              </a:rPr>
              <a:t>三重労働局雇用環境・均等室</a:t>
            </a:r>
            <a:endParaRPr lang="en-US" altLang="ja-JP" sz="1400" b="1" dirty="0" smtClean="0">
              <a:latin typeface="HG丸ｺﾞｼｯｸM-PRO" panose="020F0600000000000000" pitchFamily="50" charset="-128"/>
              <a:ea typeface="HG丸ｺﾞｼｯｸM-PRO" panose="020F0600000000000000" pitchFamily="50" charset="-128"/>
            </a:endParaRPr>
          </a:p>
          <a:p>
            <a:r>
              <a:rPr lang="zh-TW" altLang="en-US" sz="1050" dirty="0" smtClean="0">
                <a:latin typeface="ＭＳ 明朝" panose="02020609040205080304" pitchFamily="17" charset="-128"/>
                <a:ea typeface="ＭＳ 明朝" panose="02020609040205080304" pitchFamily="17" charset="-128"/>
              </a:rPr>
              <a:t>      </a:t>
            </a:r>
            <a:r>
              <a:rPr lang="zh-TW" altLang="en-US" sz="1050" dirty="0" smtClean="0">
                <a:latin typeface="ＭＳ ゴシック" panose="020B0609070205080204" pitchFamily="49" charset="-128"/>
                <a:ea typeface="ＭＳ ゴシック" panose="020B0609070205080204" pitchFamily="49" charset="-128"/>
              </a:rPr>
              <a:t>        所 在 地 ：</a:t>
            </a:r>
            <a:r>
              <a:rPr lang="ja-JP" altLang="en-US" sz="1050" dirty="0" smtClean="0">
                <a:latin typeface="ＭＳ ゴシック" panose="020B0609070205080204" pitchFamily="49" charset="-128"/>
                <a:ea typeface="ＭＳ ゴシック" panose="020B0609070205080204" pitchFamily="49" charset="-128"/>
              </a:rPr>
              <a:t>　</a:t>
            </a:r>
            <a:r>
              <a:rPr lang="ja-JP"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５１４－８５２４</a:t>
            </a:r>
            <a:r>
              <a:rPr lang="ja-JP" altLang="en-US" sz="1050" dirty="0">
                <a:latin typeface="ＭＳ ゴシック" panose="020B0609070205080204" pitchFamily="49" charset="-128"/>
                <a:ea typeface="ＭＳ ゴシック" panose="020B0609070205080204" pitchFamily="49" charset="-128"/>
              </a:rPr>
              <a:t>　</a:t>
            </a:r>
            <a:r>
              <a:rPr lang="ja-JP" altLang="ja-JP" sz="1050" dirty="0" smtClean="0">
                <a:latin typeface="ＭＳ ゴシック" panose="020B0609070205080204" pitchFamily="49" charset="-128"/>
                <a:ea typeface="ＭＳ ゴシック" panose="020B0609070205080204" pitchFamily="49" charset="-128"/>
              </a:rPr>
              <a:t>津市</a:t>
            </a:r>
            <a:r>
              <a:rPr lang="ja-JP" altLang="ja-JP" sz="1050" dirty="0">
                <a:latin typeface="ＭＳ ゴシック" panose="020B0609070205080204" pitchFamily="49" charset="-128"/>
                <a:ea typeface="ＭＳ ゴシック" panose="020B0609070205080204" pitchFamily="49" charset="-128"/>
              </a:rPr>
              <a:t>島崎</a:t>
            </a:r>
            <a:r>
              <a:rPr lang="ja-JP" altLang="ja-JP" sz="1050" dirty="0" smtClean="0">
                <a:latin typeface="ＭＳ ゴシック" panose="020B0609070205080204" pitchFamily="49" charset="-128"/>
                <a:ea typeface="ＭＳ ゴシック" panose="020B0609070205080204" pitchFamily="49" charset="-128"/>
              </a:rPr>
              <a:t>町</a:t>
            </a:r>
            <a:r>
              <a:rPr lang="ja-JP" altLang="en-US" sz="1050" dirty="0" smtClean="0">
                <a:latin typeface="ＭＳ ゴシック" panose="020B0609070205080204" pitchFamily="49" charset="-128"/>
                <a:ea typeface="ＭＳ ゴシック" panose="020B0609070205080204" pitchFamily="49" charset="-128"/>
              </a:rPr>
              <a:t>３２７－２</a:t>
            </a:r>
            <a:r>
              <a:rPr lang="ja-JP" altLang="ja-JP"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　</a:t>
            </a:r>
            <a:r>
              <a:rPr lang="ja-JP" altLang="ja-JP" sz="1050" dirty="0" smtClean="0">
                <a:latin typeface="ＭＳ ゴシック" panose="020B0609070205080204" pitchFamily="49" charset="-128"/>
                <a:ea typeface="ＭＳ ゴシック" panose="020B0609070205080204" pitchFamily="49" charset="-128"/>
              </a:rPr>
              <a:t>津</a:t>
            </a:r>
            <a:r>
              <a:rPr lang="ja-JP" altLang="ja-JP" sz="1050" dirty="0">
                <a:latin typeface="ＭＳ ゴシック" panose="020B0609070205080204" pitchFamily="49" charset="-128"/>
                <a:ea typeface="ＭＳ ゴシック" panose="020B0609070205080204" pitchFamily="49" charset="-128"/>
              </a:rPr>
              <a:t>第二地方合同</a:t>
            </a:r>
            <a:r>
              <a:rPr lang="ja-JP" altLang="ja-JP" sz="1050" dirty="0" smtClean="0">
                <a:latin typeface="ＭＳ ゴシック" panose="020B0609070205080204" pitchFamily="49" charset="-128"/>
                <a:ea typeface="ＭＳ ゴシック" panose="020B0609070205080204" pitchFamily="49" charset="-128"/>
              </a:rPr>
              <a:t>庁舎</a:t>
            </a:r>
            <a:endParaRPr lang="en-US" altLang="ja-JP" sz="1050" dirty="0">
              <a:latin typeface="ＭＳ ゴシック" panose="020B0609070205080204" pitchFamily="49" charset="-128"/>
              <a:ea typeface="ＭＳ ゴシック" panose="020B0609070205080204" pitchFamily="49" charset="-128"/>
            </a:endParaRPr>
          </a:p>
          <a:p>
            <a:pPr>
              <a:lnSpc>
                <a:spcPct val="150000"/>
              </a:lnSpc>
            </a:pPr>
            <a:r>
              <a:rPr lang="ja-JP" altLang="en-US" sz="1050" dirty="0" smtClean="0">
                <a:latin typeface="ＭＳ ゴシック" panose="020B0609070205080204" pitchFamily="49" charset="-128"/>
                <a:ea typeface="ＭＳ ゴシック" panose="020B0609070205080204" pitchFamily="49" charset="-128"/>
              </a:rPr>
              <a:t>              電話番号 ：　０５９－２２６－２３１８</a:t>
            </a:r>
            <a:endParaRPr lang="en-US" altLang="ja-JP" sz="1050"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87709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4825</TotalTime>
  <Words>549</Words>
  <Application>Microsoft Office PowerPoint</Application>
  <PresentationFormat>ユーザー設定</PresentationFormat>
  <Paragraphs>88</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「働き方｣ が変わります!!</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アルバイトをする前に知っておきたいポイント</dc:title>
  <dc:creator>厚生労働省ネットワークシステム</dc:creator>
  <cp:lastModifiedBy>三重県</cp:lastModifiedBy>
  <cp:revision>384</cp:revision>
  <cp:lastPrinted>2018-07-24T02:14:00Z</cp:lastPrinted>
  <dcterms:created xsi:type="dcterms:W3CDTF">2014-11-17T08:31:36Z</dcterms:created>
  <dcterms:modified xsi:type="dcterms:W3CDTF">2018-07-25T04:42:53Z</dcterms:modified>
</cp:coreProperties>
</file>