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9" r:id="rId3"/>
  </p:sldIdLst>
  <p:sldSz cx="7200900" cy="10656888"/>
  <p:notesSz cx="6797675" cy="9926638"/>
  <p:defaultTextStyle>
    <a:defPPr>
      <a:defRPr lang="ja-JP"/>
    </a:defPPr>
    <a:lvl1pPr marL="0" algn="l" defTabSz="981583" rtl="0" eaLnBrk="1" latinLnBrk="0" hangingPunct="1">
      <a:defRPr kumimoji="1" sz="1900" kern="1200">
        <a:solidFill>
          <a:schemeClr val="tx1"/>
        </a:solidFill>
        <a:latin typeface="+mn-lt"/>
        <a:ea typeface="+mn-ea"/>
        <a:cs typeface="+mn-cs"/>
      </a:defRPr>
    </a:lvl1pPr>
    <a:lvl2pPr marL="490792" algn="l" defTabSz="981583" rtl="0" eaLnBrk="1" latinLnBrk="0" hangingPunct="1">
      <a:defRPr kumimoji="1" sz="1900" kern="1200">
        <a:solidFill>
          <a:schemeClr val="tx1"/>
        </a:solidFill>
        <a:latin typeface="+mn-lt"/>
        <a:ea typeface="+mn-ea"/>
        <a:cs typeface="+mn-cs"/>
      </a:defRPr>
    </a:lvl2pPr>
    <a:lvl3pPr marL="981583" algn="l" defTabSz="981583" rtl="0" eaLnBrk="1" latinLnBrk="0" hangingPunct="1">
      <a:defRPr kumimoji="1" sz="1900" kern="1200">
        <a:solidFill>
          <a:schemeClr val="tx1"/>
        </a:solidFill>
        <a:latin typeface="+mn-lt"/>
        <a:ea typeface="+mn-ea"/>
        <a:cs typeface="+mn-cs"/>
      </a:defRPr>
    </a:lvl3pPr>
    <a:lvl4pPr marL="1472376" algn="l" defTabSz="981583" rtl="0" eaLnBrk="1" latinLnBrk="0" hangingPunct="1">
      <a:defRPr kumimoji="1" sz="1900" kern="1200">
        <a:solidFill>
          <a:schemeClr val="tx1"/>
        </a:solidFill>
        <a:latin typeface="+mn-lt"/>
        <a:ea typeface="+mn-ea"/>
        <a:cs typeface="+mn-cs"/>
      </a:defRPr>
    </a:lvl4pPr>
    <a:lvl5pPr marL="1963167" algn="l" defTabSz="981583" rtl="0" eaLnBrk="1" latinLnBrk="0" hangingPunct="1">
      <a:defRPr kumimoji="1" sz="1900" kern="1200">
        <a:solidFill>
          <a:schemeClr val="tx1"/>
        </a:solidFill>
        <a:latin typeface="+mn-lt"/>
        <a:ea typeface="+mn-ea"/>
        <a:cs typeface="+mn-cs"/>
      </a:defRPr>
    </a:lvl5pPr>
    <a:lvl6pPr marL="2453958" algn="l" defTabSz="981583" rtl="0" eaLnBrk="1" latinLnBrk="0" hangingPunct="1">
      <a:defRPr kumimoji="1" sz="1900" kern="1200">
        <a:solidFill>
          <a:schemeClr val="tx1"/>
        </a:solidFill>
        <a:latin typeface="+mn-lt"/>
        <a:ea typeface="+mn-ea"/>
        <a:cs typeface="+mn-cs"/>
      </a:defRPr>
    </a:lvl6pPr>
    <a:lvl7pPr marL="2944750" algn="l" defTabSz="981583" rtl="0" eaLnBrk="1" latinLnBrk="0" hangingPunct="1">
      <a:defRPr kumimoji="1" sz="1900" kern="1200">
        <a:solidFill>
          <a:schemeClr val="tx1"/>
        </a:solidFill>
        <a:latin typeface="+mn-lt"/>
        <a:ea typeface="+mn-ea"/>
        <a:cs typeface="+mn-cs"/>
      </a:defRPr>
    </a:lvl7pPr>
    <a:lvl8pPr marL="3435542" algn="l" defTabSz="981583" rtl="0" eaLnBrk="1" latinLnBrk="0" hangingPunct="1">
      <a:defRPr kumimoji="1" sz="1900" kern="1200">
        <a:solidFill>
          <a:schemeClr val="tx1"/>
        </a:solidFill>
        <a:latin typeface="+mn-lt"/>
        <a:ea typeface="+mn-ea"/>
        <a:cs typeface="+mn-cs"/>
      </a:defRPr>
    </a:lvl8pPr>
    <a:lvl9pPr marL="3926333" algn="l" defTabSz="981583"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56">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669900"/>
    <a:srgbClr val="008000"/>
    <a:srgbClr val="660066"/>
    <a:srgbClr val="0000CC"/>
    <a:srgbClr val="FF0000"/>
    <a:srgbClr val="FF6600"/>
    <a:srgbClr val="FFCCFF"/>
    <a:srgbClr val="385D8A"/>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24" autoAdjust="0"/>
  </p:normalViewPr>
  <p:slideViewPr>
    <p:cSldViewPr>
      <p:cViewPr>
        <p:scale>
          <a:sx n="100" d="100"/>
          <a:sy n="100" d="100"/>
        </p:scale>
        <p:origin x="1152" y="72"/>
      </p:cViewPr>
      <p:guideLst>
        <p:guide orient="horz" pos="3356"/>
        <p:guide pos="226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C36E83E-6C29-4339-9977-0BE7DD13A9BF}" type="datetimeFigureOut">
              <a:rPr kumimoji="1" lang="ja-JP" altLang="en-US" smtClean="0"/>
              <a:t>2019/5/13</a:t>
            </a:fld>
            <a:endParaRPr kumimoji="1" lang="ja-JP" altLang="en-US"/>
          </a:p>
        </p:txBody>
      </p:sp>
      <p:sp>
        <p:nvSpPr>
          <p:cNvPr id="4" name="スライド イメージ プレースホルダー 3"/>
          <p:cNvSpPr>
            <a:spLocks noGrp="1" noRot="1" noChangeAspect="1"/>
          </p:cNvSpPr>
          <p:nvPr>
            <p:ph type="sldImg" idx="2"/>
          </p:nvPr>
        </p:nvSpPr>
        <p:spPr>
          <a:xfrm>
            <a:off x="2141538" y="744538"/>
            <a:ext cx="2514600" cy="37226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DFFB8A81-E11C-414D-BFE3-C41901C739CD}" type="slidenum">
              <a:rPr kumimoji="1" lang="ja-JP" altLang="en-US" smtClean="0"/>
              <a:t>‹#›</a:t>
            </a:fld>
            <a:endParaRPr kumimoji="1" lang="ja-JP" altLang="en-US"/>
          </a:p>
        </p:txBody>
      </p:sp>
    </p:spTree>
    <p:extLst>
      <p:ext uri="{BB962C8B-B14F-4D97-AF65-F5344CB8AC3E}">
        <p14:creationId xmlns:p14="http://schemas.microsoft.com/office/powerpoint/2010/main" val="37626095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41538" y="744538"/>
            <a:ext cx="2514600"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FB8A81-E11C-414D-BFE3-C41901C739CD}" type="slidenum">
              <a:rPr kumimoji="1" lang="ja-JP" altLang="en-US" smtClean="0"/>
              <a:t>1</a:t>
            </a:fld>
            <a:endParaRPr kumimoji="1" lang="ja-JP" altLang="en-US"/>
          </a:p>
        </p:txBody>
      </p:sp>
    </p:spTree>
    <p:extLst>
      <p:ext uri="{BB962C8B-B14F-4D97-AF65-F5344CB8AC3E}">
        <p14:creationId xmlns:p14="http://schemas.microsoft.com/office/powerpoint/2010/main" val="4015238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70" y="3310549"/>
            <a:ext cx="6120764" cy="228432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35" y="6038905"/>
            <a:ext cx="5040630" cy="2723426"/>
          </a:xfrm>
        </p:spPr>
        <p:txBody>
          <a:bodyPr/>
          <a:lstStyle>
            <a:lvl1pPr marL="0" indent="0" algn="ctr">
              <a:buNone/>
              <a:defRPr>
                <a:solidFill>
                  <a:schemeClr val="tx1">
                    <a:tint val="75000"/>
                  </a:schemeClr>
                </a:solidFill>
              </a:defRPr>
            </a:lvl1pPr>
            <a:lvl2pPr marL="490792" indent="0" algn="ctr">
              <a:buNone/>
              <a:defRPr>
                <a:solidFill>
                  <a:schemeClr val="tx1">
                    <a:tint val="75000"/>
                  </a:schemeClr>
                </a:solidFill>
              </a:defRPr>
            </a:lvl2pPr>
            <a:lvl3pPr marL="981583" indent="0" algn="ctr">
              <a:buNone/>
              <a:defRPr>
                <a:solidFill>
                  <a:schemeClr val="tx1">
                    <a:tint val="75000"/>
                  </a:schemeClr>
                </a:solidFill>
              </a:defRPr>
            </a:lvl3pPr>
            <a:lvl4pPr marL="1472376" indent="0" algn="ctr">
              <a:buNone/>
              <a:defRPr>
                <a:solidFill>
                  <a:schemeClr val="tx1">
                    <a:tint val="75000"/>
                  </a:schemeClr>
                </a:solidFill>
              </a:defRPr>
            </a:lvl4pPr>
            <a:lvl5pPr marL="1963167" indent="0" algn="ctr">
              <a:buNone/>
              <a:defRPr>
                <a:solidFill>
                  <a:schemeClr val="tx1">
                    <a:tint val="75000"/>
                  </a:schemeClr>
                </a:solidFill>
              </a:defRPr>
            </a:lvl5pPr>
            <a:lvl6pPr marL="2453958" indent="0" algn="ctr">
              <a:buNone/>
              <a:defRPr>
                <a:solidFill>
                  <a:schemeClr val="tx1">
                    <a:tint val="75000"/>
                  </a:schemeClr>
                </a:solidFill>
              </a:defRPr>
            </a:lvl6pPr>
            <a:lvl7pPr marL="2944750" indent="0" algn="ctr">
              <a:buNone/>
              <a:defRPr>
                <a:solidFill>
                  <a:schemeClr val="tx1">
                    <a:tint val="75000"/>
                  </a:schemeClr>
                </a:solidFill>
              </a:defRPr>
            </a:lvl7pPr>
            <a:lvl8pPr marL="3435542" indent="0" algn="ctr">
              <a:buNone/>
              <a:defRPr>
                <a:solidFill>
                  <a:schemeClr val="tx1">
                    <a:tint val="75000"/>
                  </a:schemeClr>
                </a:solidFill>
              </a:defRPr>
            </a:lvl8pPr>
            <a:lvl9pPr marL="3926333"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26773"/>
            <a:ext cx="1620204" cy="909289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26773"/>
            <a:ext cx="4740593" cy="909289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3" y="6848038"/>
            <a:ext cx="6120764" cy="2116576"/>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3" y="4516850"/>
            <a:ext cx="6120764" cy="2331192"/>
          </a:xfrm>
        </p:spPr>
        <p:txBody>
          <a:bodyPr anchor="b"/>
          <a:lstStyle>
            <a:lvl1pPr marL="0" indent="0">
              <a:buNone/>
              <a:defRPr sz="2100">
                <a:solidFill>
                  <a:schemeClr val="tx1">
                    <a:tint val="75000"/>
                  </a:schemeClr>
                </a:solidFill>
              </a:defRPr>
            </a:lvl1pPr>
            <a:lvl2pPr marL="490792" indent="0">
              <a:buNone/>
              <a:defRPr sz="1900">
                <a:solidFill>
                  <a:schemeClr val="tx1">
                    <a:tint val="75000"/>
                  </a:schemeClr>
                </a:solidFill>
              </a:defRPr>
            </a:lvl2pPr>
            <a:lvl3pPr marL="981583" indent="0">
              <a:buNone/>
              <a:defRPr sz="1700">
                <a:solidFill>
                  <a:schemeClr val="tx1">
                    <a:tint val="75000"/>
                  </a:schemeClr>
                </a:solidFill>
              </a:defRPr>
            </a:lvl3pPr>
            <a:lvl4pPr marL="1472376" indent="0">
              <a:buNone/>
              <a:defRPr sz="1500">
                <a:solidFill>
                  <a:schemeClr val="tx1">
                    <a:tint val="75000"/>
                  </a:schemeClr>
                </a:solidFill>
              </a:defRPr>
            </a:lvl4pPr>
            <a:lvl5pPr marL="1963167" indent="0">
              <a:buNone/>
              <a:defRPr sz="1500">
                <a:solidFill>
                  <a:schemeClr val="tx1">
                    <a:tint val="75000"/>
                  </a:schemeClr>
                </a:solidFill>
              </a:defRPr>
            </a:lvl5pPr>
            <a:lvl6pPr marL="2453958" indent="0">
              <a:buNone/>
              <a:defRPr sz="1500">
                <a:solidFill>
                  <a:schemeClr val="tx1">
                    <a:tint val="75000"/>
                  </a:schemeClr>
                </a:solidFill>
              </a:defRPr>
            </a:lvl6pPr>
            <a:lvl7pPr marL="2944750" indent="0">
              <a:buNone/>
              <a:defRPr sz="1500">
                <a:solidFill>
                  <a:schemeClr val="tx1">
                    <a:tint val="75000"/>
                  </a:schemeClr>
                </a:solidFill>
              </a:defRPr>
            </a:lvl7pPr>
            <a:lvl8pPr marL="3435542" indent="0">
              <a:buNone/>
              <a:defRPr sz="1500">
                <a:solidFill>
                  <a:schemeClr val="tx1">
                    <a:tint val="75000"/>
                  </a:schemeClr>
                </a:solidFill>
              </a:defRPr>
            </a:lvl8pPr>
            <a:lvl9pPr marL="3926333"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8" y="2486611"/>
            <a:ext cx="3180398" cy="7033053"/>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9" y="2486611"/>
            <a:ext cx="3180398" cy="7033053"/>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7" y="2385470"/>
            <a:ext cx="3181648" cy="994149"/>
          </a:xfrm>
        </p:spPr>
        <p:txBody>
          <a:bodyPr anchor="b"/>
          <a:lstStyle>
            <a:lvl1pPr marL="0" indent="0">
              <a:buNone/>
              <a:defRPr sz="2500" b="1"/>
            </a:lvl1pPr>
            <a:lvl2pPr marL="490792" indent="0">
              <a:buNone/>
              <a:defRPr sz="2100" b="1"/>
            </a:lvl2pPr>
            <a:lvl3pPr marL="981583" indent="0">
              <a:buNone/>
              <a:defRPr sz="1900" b="1"/>
            </a:lvl3pPr>
            <a:lvl4pPr marL="1472376" indent="0">
              <a:buNone/>
              <a:defRPr sz="1700" b="1"/>
            </a:lvl4pPr>
            <a:lvl5pPr marL="1963167" indent="0">
              <a:buNone/>
              <a:defRPr sz="1700" b="1"/>
            </a:lvl5pPr>
            <a:lvl6pPr marL="2453958" indent="0">
              <a:buNone/>
              <a:defRPr sz="1700" b="1"/>
            </a:lvl6pPr>
            <a:lvl7pPr marL="2944750" indent="0">
              <a:buNone/>
              <a:defRPr sz="1700" b="1"/>
            </a:lvl7pPr>
            <a:lvl8pPr marL="3435542" indent="0">
              <a:buNone/>
              <a:defRPr sz="1700" b="1"/>
            </a:lvl8pPr>
            <a:lvl9pPr marL="3926333"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47" y="3379615"/>
            <a:ext cx="3181648" cy="614004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59" y="2385470"/>
            <a:ext cx="3182898" cy="994149"/>
          </a:xfrm>
        </p:spPr>
        <p:txBody>
          <a:bodyPr anchor="b"/>
          <a:lstStyle>
            <a:lvl1pPr marL="0" indent="0">
              <a:buNone/>
              <a:defRPr sz="2500" b="1"/>
            </a:lvl1pPr>
            <a:lvl2pPr marL="490792" indent="0">
              <a:buNone/>
              <a:defRPr sz="2100" b="1"/>
            </a:lvl2pPr>
            <a:lvl3pPr marL="981583" indent="0">
              <a:buNone/>
              <a:defRPr sz="1900" b="1"/>
            </a:lvl3pPr>
            <a:lvl4pPr marL="1472376" indent="0">
              <a:buNone/>
              <a:defRPr sz="1700" b="1"/>
            </a:lvl4pPr>
            <a:lvl5pPr marL="1963167" indent="0">
              <a:buNone/>
              <a:defRPr sz="1700" b="1"/>
            </a:lvl5pPr>
            <a:lvl6pPr marL="2453958" indent="0">
              <a:buNone/>
              <a:defRPr sz="1700" b="1"/>
            </a:lvl6pPr>
            <a:lvl7pPr marL="2944750" indent="0">
              <a:buNone/>
              <a:defRPr sz="1700" b="1"/>
            </a:lvl7pPr>
            <a:lvl8pPr marL="3435542" indent="0">
              <a:buNone/>
              <a:defRPr sz="1700" b="1"/>
            </a:lvl8pPr>
            <a:lvl9pPr marL="3926333"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59" y="3379615"/>
            <a:ext cx="3182898" cy="614004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24305"/>
            <a:ext cx="2369047" cy="1805751"/>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55" y="424305"/>
            <a:ext cx="4025503" cy="9095360"/>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46" y="2230053"/>
            <a:ext cx="2369047" cy="7289608"/>
          </a:xfrm>
        </p:spPr>
        <p:txBody>
          <a:bodyPr/>
          <a:lstStyle>
            <a:lvl1pPr marL="0" indent="0">
              <a:buNone/>
              <a:defRPr sz="1500"/>
            </a:lvl1pPr>
            <a:lvl2pPr marL="490792" indent="0">
              <a:buNone/>
              <a:defRPr sz="1300"/>
            </a:lvl2pPr>
            <a:lvl3pPr marL="981583" indent="0">
              <a:buNone/>
              <a:defRPr sz="1200"/>
            </a:lvl3pPr>
            <a:lvl4pPr marL="1472376" indent="0">
              <a:buNone/>
              <a:defRPr sz="1000"/>
            </a:lvl4pPr>
            <a:lvl5pPr marL="1963167" indent="0">
              <a:buNone/>
              <a:defRPr sz="1000"/>
            </a:lvl5pPr>
            <a:lvl6pPr marL="2453958" indent="0">
              <a:buNone/>
              <a:defRPr sz="1000"/>
            </a:lvl6pPr>
            <a:lvl7pPr marL="2944750" indent="0">
              <a:buNone/>
              <a:defRPr sz="1000"/>
            </a:lvl7pPr>
            <a:lvl8pPr marL="3435542" indent="0">
              <a:buNone/>
              <a:defRPr sz="1000"/>
            </a:lvl8pPr>
            <a:lvl9pPr marL="3926333"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8" y="7459824"/>
            <a:ext cx="4320540" cy="880675"/>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28" y="952213"/>
            <a:ext cx="4320540" cy="6394133"/>
          </a:xfrm>
        </p:spPr>
        <p:txBody>
          <a:bodyPr/>
          <a:lstStyle>
            <a:lvl1pPr marL="0" indent="0">
              <a:buNone/>
              <a:defRPr sz="3400"/>
            </a:lvl1pPr>
            <a:lvl2pPr marL="490792" indent="0">
              <a:buNone/>
              <a:defRPr sz="3000"/>
            </a:lvl2pPr>
            <a:lvl3pPr marL="981583" indent="0">
              <a:buNone/>
              <a:defRPr sz="2500"/>
            </a:lvl3pPr>
            <a:lvl4pPr marL="1472376" indent="0">
              <a:buNone/>
              <a:defRPr sz="2100"/>
            </a:lvl4pPr>
            <a:lvl5pPr marL="1963167" indent="0">
              <a:buNone/>
              <a:defRPr sz="2100"/>
            </a:lvl5pPr>
            <a:lvl6pPr marL="2453958" indent="0">
              <a:buNone/>
              <a:defRPr sz="2100"/>
            </a:lvl6pPr>
            <a:lvl7pPr marL="2944750" indent="0">
              <a:buNone/>
              <a:defRPr sz="2100"/>
            </a:lvl7pPr>
            <a:lvl8pPr marL="3435542" indent="0">
              <a:buNone/>
              <a:defRPr sz="2100"/>
            </a:lvl8pPr>
            <a:lvl9pPr marL="3926333" indent="0">
              <a:buNone/>
              <a:defRPr sz="2100"/>
            </a:lvl9pPr>
          </a:lstStyle>
          <a:p>
            <a:endParaRPr kumimoji="1" lang="ja-JP" altLang="en-US"/>
          </a:p>
        </p:txBody>
      </p:sp>
      <p:sp>
        <p:nvSpPr>
          <p:cNvPr id="4" name="テキスト プレースホルダ 3"/>
          <p:cNvSpPr>
            <a:spLocks noGrp="1"/>
          </p:cNvSpPr>
          <p:nvPr>
            <p:ph type="body" sz="half" idx="2"/>
          </p:nvPr>
        </p:nvSpPr>
        <p:spPr>
          <a:xfrm>
            <a:off x="1411428" y="8340500"/>
            <a:ext cx="4320540" cy="1250703"/>
          </a:xfrm>
        </p:spPr>
        <p:txBody>
          <a:bodyPr/>
          <a:lstStyle>
            <a:lvl1pPr marL="0" indent="0">
              <a:buNone/>
              <a:defRPr sz="1500"/>
            </a:lvl1pPr>
            <a:lvl2pPr marL="490792" indent="0">
              <a:buNone/>
              <a:defRPr sz="1300"/>
            </a:lvl2pPr>
            <a:lvl3pPr marL="981583" indent="0">
              <a:buNone/>
              <a:defRPr sz="1200"/>
            </a:lvl3pPr>
            <a:lvl4pPr marL="1472376" indent="0">
              <a:buNone/>
              <a:defRPr sz="1000"/>
            </a:lvl4pPr>
            <a:lvl5pPr marL="1963167" indent="0">
              <a:buNone/>
              <a:defRPr sz="1000"/>
            </a:lvl5pPr>
            <a:lvl6pPr marL="2453958" indent="0">
              <a:buNone/>
              <a:defRPr sz="1000"/>
            </a:lvl6pPr>
            <a:lvl7pPr marL="2944750" indent="0">
              <a:buNone/>
              <a:defRPr sz="1000"/>
            </a:lvl7pPr>
            <a:lvl8pPr marL="3435542" indent="0">
              <a:buNone/>
              <a:defRPr sz="1000"/>
            </a:lvl8pPr>
            <a:lvl9pPr marL="3926333"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7" y="426771"/>
            <a:ext cx="6480810" cy="1776148"/>
          </a:xfrm>
          <a:prstGeom prst="rect">
            <a:avLst/>
          </a:prstGeom>
        </p:spPr>
        <p:txBody>
          <a:bodyPr vert="horz" lIns="98158" tIns="49080" rIns="98158" bIns="4908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7" y="2486611"/>
            <a:ext cx="6480810" cy="7033053"/>
          </a:xfrm>
          <a:prstGeom prst="rect">
            <a:avLst/>
          </a:prstGeom>
        </p:spPr>
        <p:txBody>
          <a:bodyPr vert="horz" lIns="98158" tIns="49080" rIns="98158" bIns="4908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47" y="9877362"/>
            <a:ext cx="1680210" cy="567379"/>
          </a:xfrm>
          <a:prstGeom prst="rect">
            <a:avLst/>
          </a:prstGeom>
        </p:spPr>
        <p:txBody>
          <a:bodyPr vert="horz" lIns="98158" tIns="49080" rIns="98158" bIns="49080" rtlCol="0" anchor="ctr"/>
          <a:lstStyle>
            <a:lvl1pPr algn="l">
              <a:defRPr sz="1300">
                <a:solidFill>
                  <a:schemeClr val="tx1">
                    <a:tint val="75000"/>
                  </a:schemeClr>
                </a:solidFill>
              </a:defRPr>
            </a:lvl1pPr>
          </a:lstStyle>
          <a:p>
            <a:fld id="{E90ED720-0104-4369-84BC-D37694168613}" type="datetimeFigureOut">
              <a:rPr kumimoji="1" lang="ja-JP" altLang="en-US" smtClean="0"/>
              <a:pPr/>
              <a:t>2019/5/13</a:t>
            </a:fld>
            <a:endParaRPr kumimoji="1" lang="ja-JP" altLang="en-US"/>
          </a:p>
        </p:txBody>
      </p:sp>
      <p:sp>
        <p:nvSpPr>
          <p:cNvPr id="5" name="フッター プレースホルダ 4"/>
          <p:cNvSpPr>
            <a:spLocks noGrp="1"/>
          </p:cNvSpPr>
          <p:nvPr>
            <p:ph type="ftr" sz="quarter" idx="3"/>
          </p:nvPr>
        </p:nvSpPr>
        <p:spPr>
          <a:xfrm>
            <a:off x="2460310" y="9877362"/>
            <a:ext cx="2280285" cy="567379"/>
          </a:xfrm>
          <a:prstGeom prst="rect">
            <a:avLst/>
          </a:prstGeom>
        </p:spPr>
        <p:txBody>
          <a:bodyPr vert="horz" lIns="98158" tIns="49080" rIns="98158" bIns="4908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6" y="9877362"/>
            <a:ext cx="1680210" cy="567379"/>
          </a:xfrm>
          <a:prstGeom prst="rect">
            <a:avLst/>
          </a:prstGeom>
        </p:spPr>
        <p:txBody>
          <a:bodyPr vert="horz" lIns="98158" tIns="49080" rIns="98158" bIns="49080" rtlCol="0" anchor="ctr"/>
          <a:lstStyle>
            <a:lvl1pPr algn="r">
              <a:defRPr sz="13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1583" rtl="0" eaLnBrk="1" latinLnBrk="0" hangingPunct="1">
        <a:spcBef>
          <a:spcPct val="0"/>
        </a:spcBef>
        <a:buNone/>
        <a:defRPr kumimoji="1" sz="4600" kern="1200">
          <a:solidFill>
            <a:schemeClr val="tx1"/>
          </a:solidFill>
          <a:latin typeface="+mj-lt"/>
          <a:ea typeface="+mj-ea"/>
          <a:cs typeface="+mj-cs"/>
        </a:defRPr>
      </a:lvl1pPr>
    </p:titleStyle>
    <p:bodyStyle>
      <a:lvl1pPr marL="368095" indent="-368095" algn="l" defTabSz="981583"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97538" indent="-306745" algn="l" defTabSz="981583"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26980" indent="-245395" algn="l" defTabSz="981583"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17769" indent="-245395" algn="l" defTabSz="981583"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208563" indent="-245395" algn="l" defTabSz="981583"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99355" indent="-245395" algn="l" defTabSz="981583"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90146" indent="-245395" algn="l" defTabSz="981583"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80938" indent="-245395" algn="l" defTabSz="981583"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71730" indent="-245395" algn="l" defTabSz="981583"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81583" rtl="0" eaLnBrk="1" latinLnBrk="0" hangingPunct="1">
        <a:defRPr kumimoji="1" sz="1900" kern="1200">
          <a:solidFill>
            <a:schemeClr val="tx1"/>
          </a:solidFill>
          <a:latin typeface="+mn-lt"/>
          <a:ea typeface="+mn-ea"/>
          <a:cs typeface="+mn-cs"/>
        </a:defRPr>
      </a:lvl1pPr>
      <a:lvl2pPr marL="490792" algn="l" defTabSz="981583" rtl="0" eaLnBrk="1" latinLnBrk="0" hangingPunct="1">
        <a:defRPr kumimoji="1" sz="1900" kern="1200">
          <a:solidFill>
            <a:schemeClr val="tx1"/>
          </a:solidFill>
          <a:latin typeface="+mn-lt"/>
          <a:ea typeface="+mn-ea"/>
          <a:cs typeface="+mn-cs"/>
        </a:defRPr>
      </a:lvl2pPr>
      <a:lvl3pPr marL="981583" algn="l" defTabSz="981583" rtl="0" eaLnBrk="1" latinLnBrk="0" hangingPunct="1">
        <a:defRPr kumimoji="1" sz="1900" kern="1200">
          <a:solidFill>
            <a:schemeClr val="tx1"/>
          </a:solidFill>
          <a:latin typeface="+mn-lt"/>
          <a:ea typeface="+mn-ea"/>
          <a:cs typeface="+mn-cs"/>
        </a:defRPr>
      </a:lvl3pPr>
      <a:lvl4pPr marL="1472376" algn="l" defTabSz="981583" rtl="0" eaLnBrk="1" latinLnBrk="0" hangingPunct="1">
        <a:defRPr kumimoji="1" sz="1900" kern="1200">
          <a:solidFill>
            <a:schemeClr val="tx1"/>
          </a:solidFill>
          <a:latin typeface="+mn-lt"/>
          <a:ea typeface="+mn-ea"/>
          <a:cs typeface="+mn-cs"/>
        </a:defRPr>
      </a:lvl4pPr>
      <a:lvl5pPr marL="1963167" algn="l" defTabSz="981583" rtl="0" eaLnBrk="1" latinLnBrk="0" hangingPunct="1">
        <a:defRPr kumimoji="1" sz="1900" kern="1200">
          <a:solidFill>
            <a:schemeClr val="tx1"/>
          </a:solidFill>
          <a:latin typeface="+mn-lt"/>
          <a:ea typeface="+mn-ea"/>
          <a:cs typeface="+mn-cs"/>
        </a:defRPr>
      </a:lvl5pPr>
      <a:lvl6pPr marL="2453958" algn="l" defTabSz="981583" rtl="0" eaLnBrk="1" latinLnBrk="0" hangingPunct="1">
        <a:defRPr kumimoji="1" sz="1900" kern="1200">
          <a:solidFill>
            <a:schemeClr val="tx1"/>
          </a:solidFill>
          <a:latin typeface="+mn-lt"/>
          <a:ea typeface="+mn-ea"/>
          <a:cs typeface="+mn-cs"/>
        </a:defRPr>
      </a:lvl6pPr>
      <a:lvl7pPr marL="2944750" algn="l" defTabSz="981583" rtl="0" eaLnBrk="1" latinLnBrk="0" hangingPunct="1">
        <a:defRPr kumimoji="1" sz="1900" kern="1200">
          <a:solidFill>
            <a:schemeClr val="tx1"/>
          </a:solidFill>
          <a:latin typeface="+mn-lt"/>
          <a:ea typeface="+mn-ea"/>
          <a:cs typeface="+mn-cs"/>
        </a:defRPr>
      </a:lvl7pPr>
      <a:lvl8pPr marL="3435542" algn="l" defTabSz="981583" rtl="0" eaLnBrk="1" latinLnBrk="0" hangingPunct="1">
        <a:defRPr kumimoji="1" sz="1900" kern="1200">
          <a:solidFill>
            <a:schemeClr val="tx1"/>
          </a:solidFill>
          <a:latin typeface="+mn-lt"/>
          <a:ea typeface="+mn-ea"/>
          <a:cs typeface="+mn-cs"/>
        </a:defRPr>
      </a:lvl8pPr>
      <a:lvl9pPr marL="3926333" algn="l" defTabSz="981583"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12.jpeg"/><Relationship Id="rId13" Type="http://schemas.openxmlformats.org/officeDocument/2006/relationships/hyperlink" Target="http://www.maff.go.jp/j/seisan/kankyo/ondanka/attach/pdf/index-14.pdf" TargetMode="External"/><Relationship Id="rId3" Type="http://schemas.openxmlformats.org/officeDocument/2006/relationships/image" Target="../media/image8.png"/><Relationship Id="rId7" Type="http://schemas.openxmlformats.org/officeDocument/2006/relationships/image" Target="../media/image11.png"/><Relationship Id="rId12" Type="http://schemas.openxmlformats.org/officeDocument/2006/relationships/hyperlink" Target="https://www.gyakubiki.maff.go.jp/appmaff/input" TargetMode="External"/><Relationship Id="rId2" Type="http://schemas.openxmlformats.org/officeDocument/2006/relationships/hyperlink" Target="http://www.maff.go.jp/j/seisan/kankyo/ondanka/pdf/manyuaru.pdf" TargetMode="External"/><Relationship Id="rId1" Type="http://schemas.openxmlformats.org/officeDocument/2006/relationships/slideLayout" Target="../slideLayouts/slideLayout1.xml"/><Relationship Id="rId6" Type="http://schemas.openxmlformats.org/officeDocument/2006/relationships/image" Target="../media/image10.jpeg"/><Relationship Id="rId11" Type="http://schemas.openxmlformats.org/officeDocument/2006/relationships/hyperlink" Target="https://www.shindan-net.jp/" TargetMode="External"/><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6.pn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93598" y="10153722"/>
            <a:ext cx="7056000" cy="3240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角丸四角形 169"/>
          <p:cNvSpPr/>
          <p:nvPr/>
        </p:nvSpPr>
        <p:spPr>
          <a:xfrm>
            <a:off x="47250" y="1150406"/>
            <a:ext cx="7106400" cy="2492167"/>
          </a:xfrm>
          <a:prstGeom prst="roundRect">
            <a:avLst>
              <a:gd name="adj" fmla="val 5109"/>
            </a:avLst>
          </a:prstGeom>
          <a:solidFill>
            <a:srgbClr val="F6FBFC"/>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lIns="98158" tIns="49080" rIns="98158" bIns="49080" rtlCol="0" anchor="ctr"/>
          <a:lstStyle/>
          <a:p>
            <a:pPr algn="ctr"/>
            <a:endParaRPr kumimoji="1" lang="ja-JP" altLang="en-US"/>
          </a:p>
        </p:txBody>
      </p:sp>
      <p:sp>
        <p:nvSpPr>
          <p:cNvPr id="168" name="Text Box 2"/>
          <p:cNvSpPr txBox="1">
            <a:spLocks noChangeArrowheads="1"/>
          </p:cNvSpPr>
          <p:nvPr/>
        </p:nvSpPr>
        <p:spPr bwMode="auto">
          <a:xfrm>
            <a:off x="41325" y="1193752"/>
            <a:ext cx="3810062" cy="1972615"/>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2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農林水産省では、燃油</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価格の高騰に備えて、計画的に省エネ等に取り組む施設園芸産地</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に</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対し</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て</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a:p>
            <a:pPr lvl="0" algn="ctr" fontAlgn="base">
              <a:spcBef>
                <a:spcPts val="300"/>
              </a:spcBef>
              <a:spcAft>
                <a:spcPct val="0"/>
              </a:spcAft>
            </a:pPr>
            <a:r>
              <a:rPr lang="en-US" altLang="ja-JP" sz="1800" b="1" dirty="0" smtClean="0">
                <a:solidFill>
                  <a:srgbClr val="FF6600"/>
                </a:solidFill>
                <a:latin typeface="HGP創英角ﾎﾟｯﾌﾟ体" panose="040B0A00000000000000" pitchFamily="50" charset="-128"/>
                <a:ea typeface="HGP創英角ﾎﾟｯﾌﾟ体" panose="040B0A00000000000000" pitchFamily="50" charset="-128"/>
              </a:rPr>
              <a:t>『</a:t>
            </a:r>
            <a:r>
              <a:rPr lang="ja-JP" altLang="en-US" sz="1800" b="1" dirty="0">
                <a:solidFill>
                  <a:srgbClr val="FF6600"/>
                </a:solidFill>
                <a:latin typeface="HGP創英角ﾎﾟｯﾌﾟ体" panose="040B0A00000000000000" pitchFamily="50" charset="-128"/>
                <a:ea typeface="HGP創英角ﾎﾟｯﾌﾟ体" panose="040B0A00000000000000" pitchFamily="50" charset="-128"/>
              </a:rPr>
              <a:t>施設園芸セーフティネット構築事業</a:t>
            </a:r>
            <a:r>
              <a:rPr lang="en-US" altLang="ja-JP" sz="1800" b="1" dirty="0" smtClean="0">
                <a:solidFill>
                  <a:srgbClr val="FF6600"/>
                </a:solidFill>
                <a:latin typeface="HGP創英角ﾎﾟｯﾌﾟ体" panose="040B0A00000000000000" pitchFamily="50" charset="-128"/>
                <a:ea typeface="HGP創英角ﾎﾟｯﾌﾟ体" panose="040B0A00000000000000" pitchFamily="50" charset="-128"/>
              </a:rPr>
              <a:t>』</a:t>
            </a:r>
          </a:p>
          <a:p>
            <a:pPr lvl="0" fontAlgn="base">
              <a:spcBef>
                <a:spcPts val="300"/>
              </a:spcBef>
              <a:spcAft>
                <a:spcPct val="0"/>
              </a:spcAft>
            </a:pP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の支援を行っています！</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a:p>
            <a:pPr lvl="0" fontAlgn="base">
              <a:spcBef>
                <a:spcPts val="200"/>
              </a:spcBef>
              <a:spcAft>
                <a:spcPct val="0"/>
              </a:spcAft>
            </a:pP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燃油</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価格の高騰に備えて、本事業</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を</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活用</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しません</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か</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179" name="Text Box 2"/>
          <p:cNvSpPr txBox="1">
            <a:spLocks noChangeArrowheads="1"/>
          </p:cNvSpPr>
          <p:nvPr/>
        </p:nvSpPr>
        <p:spPr bwMode="auto">
          <a:xfrm>
            <a:off x="3841028" y="3094922"/>
            <a:ext cx="3312000" cy="216710"/>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algn="ctr" fontAlgn="base">
              <a:spcBef>
                <a:spcPct val="0"/>
              </a:spcBef>
              <a:spcAft>
                <a:spcPct val="0"/>
              </a:spcAft>
            </a:pPr>
            <a:r>
              <a:rPr lang="ja-JP" altLang="en-US" sz="1200" dirty="0" smtClean="0">
                <a:latin typeface="HGP創英角ﾎﾟｯﾌﾟ体" panose="040B0A00000000000000" pitchFamily="50" charset="-128"/>
                <a:ea typeface="HGP創英角ﾎﾟｯﾌﾟ体" panose="040B0A00000000000000" pitchFamily="50" charset="-128"/>
              </a:rPr>
              <a:t>燃油</a:t>
            </a:r>
            <a:r>
              <a:rPr lang="ja-JP" altLang="en-US" sz="1200" dirty="0">
                <a:latin typeface="HGP創英角ﾎﾟｯﾌﾟ体" panose="040B0A00000000000000" pitchFamily="50" charset="-128"/>
                <a:ea typeface="HGP創英角ﾎﾟｯﾌﾟ体" panose="040B0A00000000000000" pitchFamily="50" charset="-128"/>
              </a:rPr>
              <a:t>価格は</a:t>
            </a:r>
            <a:r>
              <a:rPr lang="ja-JP" altLang="en-US" sz="1200" dirty="0" smtClean="0">
                <a:latin typeface="HGP創英角ﾎﾟｯﾌﾟ体" panose="040B0A00000000000000" pitchFamily="50" charset="-128"/>
                <a:ea typeface="HGP創英角ﾎﾟｯﾌﾟ体" panose="040B0A00000000000000" pitchFamily="50" charset="-128"/>
              </a:rPr>
              <a:t>、</a:t>
            </a:r>
            <a:r>
              <a:rPr lang="ja-JP" altLang="en-US" sz="1200" dirty="0">
                <a:latin typeface="HGP創英角ﾎﾟｯﾌﾟ体" panose="040B0A00000000000000" pitchFamily="50" charset="-128"/>
                <a:ea typeface="HGP創英角ﾎﾟｯﾌﾟ体" panose="040B0A00000000000000" pitchFamily="50" charset="-128"/>
              </a:rPr>
              <a:t>高騰</a:t>
            </a:r>
            <a:r>
              <a:rPr lang="ja-JP" altLang="en-US" sz="1200" dirty="0" smtClean="0">
                <a:latin typeface="HGP創英角ﾎﾟｯﾌﾟ体" panose="040B0A00000000000000" pitchFamily="50" charset="-128"/>
                <a:ea typeface="HGP創英角ﾎﾟｯﾌﾟ体" panose="040B0A00000000000000" pitchFamily="50" charset="-128"/>
              </a:rPr>
              <a:t>と下落を</a:t>
            </a:r>
            <a:r>
              <a:rPr lang="ja-JP" altLang="en-US" sz="1200" dirty="0">
                <a:latin typeface="HGP創英角ﾎﾟｯﾌﾟ体" panose="040B0A00000000000000" pitchFamily="50" charset="-128"/>
                <a:ea typeface="HGP創英角ﾎﾟｯﾌﾟ体" panose="040B0A00000000000000" pitchFamily="50" charset="-128"/>
              </a:rPr>
              <a:t>繰り返して</a:t>
            </a:r>
            <a:r>
              <a:rPr lang="ja-JP" altLang="en-US" sz="1200" dirty="0" smtClean="0">
                <a:latin typeface="HGP創英角ﾎﾟｯﾌﾟ体" panose="040B0A00000000000000" pitchFamily="50" charset="-128"/>
                <a:ea typeface="HGP創英角ﾎﾟｯﾌﾟ体" panose="040B0A00000000000000" pitchFamily="50" charset="-128"/>
              </a:rPr>
              <a:t>います</a:t>
            </a:r>
            <a:r>
              <a:rPr lang="ja-JP" altLang="en-US" sz="1200" dirty="0">
                <a:latin typeface="HGP創英角ﾎﾟｯﾌﾟ体" panose="040B0A00000000000000" pitchFamily="50" charset="-128"/>
                <a:ea typeface="HGP創英角ﾎﾟｯﾌﾟ体" panose="040B0A00000000000000" pitchFamily="50" charset="-128"/>
              </a:rPr>
              <a:t>！！</a:t>
            </a:r>
            <a:endParaRPr lang="en-US" altLang="ja-JP" sz="1200" dirty="0">
              <a:latin typeface="HGP創英角ﾎﾟｯﾌﾟ体" panose="040B0A00000000000000" pitchFamily="50" charset="-128"/>
              <a:ea typeface="HGP創英角ﾎﾟｯﾌﾟ体" panose="040B0A00000000000000" pitchFamily="50" charset="-128"/>
            </a:endParaRPr>
          </a:p>
        </p:txBody>
      </p:sp>
      <p:sp>
        <p:nvSpPr>
          <p:cNvPr id="178" name="テキスト ボックス 177"/>
          <p:cNvSpPr txBox="1"/>
          <p:nvPr/>
        </p:nvSpPr>
        <p:spPr>
          <a:xfrm>
            <a:off x="4129028" y="1236791"/>
            <a:ext cx="2736000" cy="299910"/>
          </a:xfrm>
          <a:prstGeom prst="rect">
            <a:avLst/>
          </a:prstGeom>
          <a:noFill/>
        </p:spPr>
        <p:txBody>
          <a:bodyPr wrap="square" lIns="83651" tIns="41825" rIns="83651" bIns="41825" rtlCol="0">
            <a:spAutoFit/>
          </a:bodyPr>
          <a:lstStyle/>
          <a:p>
            <a:pPr algn="ctr"/>
            <a:r>
              <a:rPr lang="en-US" altLang="ja-JP" sz="1400" dirty="0">
                <a:latin typeface="HG創英角ﾎﾟｯﾌﾟ体" panose="040B0A09000000000000" pitchFamily="49" charset="-128"/>
                <a:ea typeface="HG創英角ﾎﾟｯﾌﾟ体" panose="040B0A09000000000000" pitchFamily="49" charset="-128"/>
              </a:rPr>
              <a:t>【</a:t>
            </a:r>
            <a:r>
              <a:rPr lang="ja-JP" altLang="en-US" sz="1400" dirty="0">
                <a:latin typeface="HG創英角ﾎﾟｯﾌﾟ体" panose="040B0A09000000000000" pitchFamily="49" charset="-128"/>
                <a:ea typeface="HG創英角ﾎﾟｯﾌﾟ体" panose="040B0A09000000000000" pitchFamily="49" charset="-128"/>
              </a:rPr>
              <a:t>農業用Ａ重油の価格推移</a:t>
            </a:r>
            <a:r>
              <a:rPr lang="en-US" altLang="ja-JP" sz="1400" dirty="0">
                <a:latin typeface="HG創英角ﾎﾟｯﾌﾟ体" panose="040B0A09000000000000" pitchFamily="49" charset="-128"/>
                <a:ea typeface="HG創英角ﾎﾟｯﾌﾟ体" panose="040B0A09000000000000" pitchFamily="49" charset="-128"/>
              </a:rPr>
              <a:t>】</a:t>
            </a:r>
          </a:p>
        </p:txBody>
      </p:sp>
      <p:sp>
        <p:nvSpPr>
          <p:cNvPr id="149" name="Text Box 2"/>
          <p:cNvSpPr txBox="1">
            <a:spLocks noChangeArrowheads="1"/>
          </p:cNvSpPr>
          <p:nvPr/>
        </p:nvSpPr>
        <p:spPr bwMode="auto">
          <a:xfrm>
            <a:off x="3841028" y="3359313"/>
            <a:ext cx="3312000" cy="216710"/>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algn="ctr" fontAlgn="base">
              <a:spcBef>
                <a:spcPct val="0"/>
              </a:spcBef>
              <a:spcAft>
                <a:spcPct val="0"/>
              </a:spcAft>
            </a:pPr>
            <a:r>
              <a:rPr lang="ja-JP" altLang="en-US" sz="1200" dirty="0" smtClean="0">
                <a:latin typeface="HGP創英角ﾎﾟｯﾌﾟ体" panose="040B0A00000000000000" pitchFamily="50" charset="-128"/>
                <a:ea typeface="HGP創英角ﾎﾟｯﾌﾟ体" panose="040B0A00000000000000" pitchFamily="50" charset="-128"/>
              </a:rPr>
              <a:t>価格高騰への備えが必要です！</a:t>
            </a:r>
            <a:endParaRPr lang="en-US" altLang="ja-JP" sz="1200" dirty="0">
              <a:latin typeface="HGP創英角ﾎﾟｯﾌﾟ体" panose="040B0A00000000000000" pitchFamily="50" charset="-128"/>
              <a:ea typeface="HGP創英角ﾎﾟｯﾌﾟ体" panose="040B0A00000000000000" pitchFamily="50" charset="-128"/>
            </a:endParaRPr>
          </a:p>
        </p:txBody>
      </p:sp>
      <p:grpSp>
        <p:nvGrpSpPr>
          <p:cNvPr id="502" name="グループ化 501"/>
          <p:cNvGrpSpPr/>
          <p:nvPr/>
        </p:nvGrpSpPr>
        <p:grpSpPr>
          <a:xfrm>
            <a:off x="2452515" y="2911202"/>
            <a:ext cx="1338029" cy="681688"/>
            <a:chOff x="980727" y="7218303"/>
            <a:chExt cx="1584176" cy="738073"/>
          </a:xfrm>
        </p:grpSpPr>
        <p:grpSp>
          <p:nvGrpSpPr>
            <p:cNvPr id="503" name="グループ化 327"/>
            <p:cNvGrpSpPr>
              <a:grpSpLocks/>
            </p:cNvGrpSpPr>
            <p:nvPr/>
          </p:nvGrpSpPr>
          <p:grpSpPr bwMode="auto">
            <a:xfrm>
              <a:off x="980727" y="7218303"/>
              <a:ext cx="1584176" cy="738073"/>
              <a:chOff x="4381498" y="2829635"/>
              <a:chExt cx="1714499" cy="1143009"/>
            </a:xfrm>
          </p:grpSpPr>
          <p:pic>
            <p:nvPicPr>
              <p:cNvPr id="506" name="Picture 18"/>
              <p:cNvPicPr>
                <a:picLocks noChangeAspect="1" noChangeArrowheads="1"/>
              </p:cNvPicPr>
              <p:nvPr/>
            </p:nvPicPr>
            <p:blipFill>
              <a:blip r:embed="rId3" cstate="print"/>
              <a:srcRect/>
              <a:stretch>
                <a:fillRect/>
              </a:stretch>
            </p:blipFill>
            <p:spPr bwMode="auto">
              <a:xfrm>
                <a:off x="4381498" y="2829635"/>
                <a:ext cx="1142999" cy="1142999"/>
              </a:xfrm>
              <a:prstGeom prst="rect">
                <a:avLst/>
              </a:prstGeom>
              <a:noFill/>
              <a:ln w="9525">
                <a:noFill/>
                <a:miter lim="800000"/>
                <a:headEnd/>
                <a:tailEnd/>
              </a:ln>
            </p:spPr>
          </p:pic>
          <p:pic>
            <p:nvPicPr>
              <p:cNvPr id="507" name="Picture 19"/>
              <p:cNvPicPr>
                <a:picLocks noChangeAspect="1" noChangeArrowheads="1"/>
              </p:cNvPicPr>
              <p:nvPr/>
            </p:nvPicPr>
            <p:blipFill>
              <a:blip r:embed="rId3" cstate="print"/>
              <a:srcRect/>
              <a:stretch>
                <a:fillRect/>
              </a:stretch>
            </p:blipFill>
            <p:spPr bwMode="auto">
              <a:xfrm>
                <a:off x="4952999" y="2829643"/>
                <a:ext cx="1142998" cy="1143001"/>
              </a:xfrm>
              <a:prstGeom prst="rect">
                <a:avLst/>
              </a:prstGeom>
              <a:noFill/>
              <a:ln w="9525">
                <a:noFill/>
                <a:miter lim="800000"/>
                <a:headEnd/>
                <a:tailEnd/>
              </a:ln>
            </p:spPr>
          </p:pic>
        </p:grpSp>
        <p:pic>
          <p:nvPicPr>
            <p:cNvPr id="504" name="Picture 20"/>
            <p:cNvPicPr>
              <a:picLocks noChangeAspect="1" noChangeArrowheads="1"/>
            </p:cNvPicPr>
            <p:nvPr/>
          </p:nvPicPr>
          <p:blipFill>
            <a:blip r:embed="rId4" cstate="print"/>
            <a:srcRect/>
            <a:stretch>
              <a:fillRect/>
            </a:stretch>
          </p:blipFill>
          <p:spPr bwMode="auto">
            <a:xfrm>
              <a:off x="1008923" y="7452320"/>
              <a:ext cx="761390" cy="412995"/>
            </a:xfrm>
            <a:prstGeom prst="rect">
              <a:avLst/>
            </a:prstGeom>
            <a:noFill/>
            <a:ln w="9525">
              <a:noFill/>
              <a:miter lim="800000"/>
              <a:headEnd/>
              <a:tailEnd/>
            </a:ln>
          </p:spPr>
        </p:pic>
        <p:pic>
          <p:nvPicPr>
            <p:cNvPr id="505" name="Picture 20"/>
            <p:cNvPicPr>
              <a:picLocks noChangeAspect="1" noChangeArrowheads="1"/>
            </p:cNvPicPr>
            <p:nvPr/>
          </p:nvPicPr>
          <p:blipFill>
            <a:blip r:embed="rId4" cstate="print"/>
            <a:srcRect/>
            <a:stretch>
              <a:fillRect/>
            </a:stretch>
          </p:blipFill>
          <p:spPr bwMode="auto">
            <a:xfrm>
              <a:off x="1774104" y="7452320"/>
              <a:ext cx="761390" cy="412995"/>
            </a:xfrm>
            <a:prstGeom prst="rect">
              <a:avLst/>
            </a:prstGeom>
            <a:noFill/>
            <a:ln w="9525">
              <a:noFill/>
              <a:miter lim="800000"/>
              <a:headEnd/>
              <a:tailEnd/>
            </a:ln>
          </p:spPr>
        </p:pic>
      </p:grpSp>
      <p:pic>
        <p:nvPicPr>
          <p:cNvPr id="103" name="Picture 6" descr="\\r1902622\復旧データ_110530-01\★施設生産関係\イラスト\生産局イラストデータ\イラストデータ\imgs\thums\02-P-003-K.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60426" y="3093867"/>
            <a:ext cx="828000" cy="498330"/>
          </a:xfrm>
          <a:prstGeom prst="rect">
            <a:avLst/>
          </a:prstGeom>
          <a:noFill/>
          <a:extLst>
            <a:ext uri="{909E8E84-426E-40DD-AFC4-6F175D3DCCD1}">
              <a14:hiddenFill xmlns:a14="http://schemas.microsoft.com/office/drawing/2010/main">
                <a:solidFill>
                  <a:srgbClr val="FFFFFF"/>
                </a:solidFill>
              </a14:hiddenFill>
            </a:ext>
          </a:extLst>
        </p:spPr>
      </p:pic>
      <p:sp>
        <p:nvSpPr>
          <p:cNvPr id="2" name="角丸四角形吹き出し 1"/>
          <p:cNvSpPr/>
          <p:nvPr/>
        </p:nvSpPr>
        <p:spPr>
          <a:xfrm>
            <a:off x="399815" y="3078124"/>
            <a:ext cx="1008000" cy="505713"/>
          </a:xfrm>
          <a:prstGeom prst="wedgeRoundRectCallout">
            <a:avLst>
              <a:gd name="adj1" fmla="val 86091"/>
              <a:gd name="adj2" fmla="val -13087"/>
              <a:gd name="adj3" fmla="val 16667"/>
            </a:avLst>
          </a:prstGeom>
          <a:solidFill>
            <a:srgbClr val="FFFFCC"/>
          </a:solidFill>
          <a:ln w="9525">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HGP創英角ﾎﾟｯﾌﾟ体" panose="040B0A00000000000000" pitchFamily="50" charset="-128"/>
                <a:ea typeface="HGP創英角ﾎﾟｯﾌﾟ体" panose="040B0A00000000000000" pitchFamily="50" charset="-128"/>
              </a:rPr>
              <a:t>備えあれば憂いなし！</a:t>
            </a:r>
            <a:endParaRPr kumimoji="1" lang="ja-JP" altLang="en-US" dirty="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155" name="Text Box 2"/>
          <p:cNvSpPr txBox="1">
            <a:spLocks noChangeArrowheads="1"/>
          </p:cNvSpPr>
          <p:nvPr/>
        </p:nvSpPr>
        <p:spPr bwMode="auto">
          <a:xfrm>
            <a:off x="228875" y="10041579"/>
            <a:ext cx="1548000" cy="252829"/>
          </a:xfrm>
          <a:prstGeom prst="rect">
            <a:avLst/>
          </a:prstGeom>
          <a:solidFill>
            <a:schemeClr val="bg1"/>
          </a:solidFill>
          <a:ln w="9525">
            <a:noFill/>
            <a:miter lim="800000"/>
            <a:headEnd/>
            <a:tailEnd/>
          </a:ln>
        </p:spPr>
        <p:txBody>
          <a:bodyPr vert="horz" wrap="square" lIns="79753" tIns="9543" rIns="79753" bIns="9543" numCol="1" anchor="t" anchorCtr="0" compatLnSpc="1">
            <a:prstTxWarp prst="textNoShape">
              <a:avLst/>
            </a:prstTxWarp>
          </a:bodyPr>
          <a:lstStyle/>
          <a:p>
            <a:pPr lvl="0" algn="ctr" fontAlgn="base">
              <a:spcBef>
                <a:spcPct val="0"/>
              </a:spcBef>
              <a:spcAft>
                <a:spcPct val="0"/>
              </a:spcAft>
            </a:pPr>
            <a:r>
              <a:rPr lang="en-US" altLang="ja-JP" sz="1300" b="1" dirty="0" smtClean="0">
                <a:latin typeface="HGP創英角ﾎﾟｯﾌﾟ体" panose="040B0A00000000000000" pitchFamily="50" charset="-128"/>
                <a:ea typeface="HGP創英角ﾎﾟｯﾌﾟ体" panose="040B0A00000000000000" pitchFamily="50" charset="-128"/>
              </a:rPr>
              <a:t>【</a:t>
            </a:r>
            <a:r>
              <a:rPr lang="ja-JP" altLang="en-US" sz="1300" b="1" dirty="0" smtClean="0">
                <a:latin typeface="HGP創英角ﾎﾟｯﾌﾟ体" panose="040B0A00000000000000" pitchFamily="50" charset="-128"/>
                <a:ea typeface="HGP創英角ﾎﾟｯﾌﾟ体" panose="040B0A00000000000000" pitchFamily="50" charset="-128"/>
              </a:rPr>
              <a:t>お問い合わせ先</a:t>
            </a:r>
            <a:r>
              <a:rPr lang="en-US" altLang="ja-JP" sz="1300" b="1" dirty="0" smtClean="0">
                <a:latin typeface="HGP創英角ﾎﾟｯﾌﾟ体" panose="040B0A00000000000000" pitchFamily="50" charset="-128"/>
                <a:ea typeface="HGP創英角ﾎﾟｯﾌﾟ体" panose="040B0A00000000000000" pitchFamily="50" charset="-128"/>
              </a:rPr>
              <a:t>】</a:t>
            </a:r>
          </a:p>
        </p:txBody>
      </p: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77028" y="1572858"/>
            <a:ext cx="3240000" cy="1431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2" name="角丸四角形 251"/>
          <p:cNvSpPr/>
          <p:nvPr/>
        </p:nvSpPr>
        <p:spPr>
          <a:xfrm>
            <a:off x="47250" y="3767408"/>
            <a:ext cx="7106400" cy="6264000"/>
          </a:xfrm>
          <a:prstGeom prst="roundRect">
            <a:avLst>
              <a:gd name="adj" fmla="val 1654"/>
            </a:avLst>
          </a:prstGeom>
          <a:solidFill>
            <a:srgbClr val="F6FBFC"/>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lIns="98158" tIns="49080" rIns="98158" bIns="49080" rtlCol="0" anchor="ctr"/>
          <a:lstStyle/>
          <a:p>
            <a:pPr algn="ctr"/>
            <a:endParaRPr kumimoji="1" lang="ja-JP" altLang="en-US"/>
          </a:p>
        </p:txBody>
      </p:sp>
      <p:sp>
        <p:nvSpPr>
          <p:cNvPr id="58" name="Text Box 2"/>
          <p:cNvSpPr txBox="1">
            <a:spLocks noChangeArrowheads="1"/>
          </p:cNvSpPr>
          <p:nvPr/>
        </p:nvSpPr>
        <p:spPr bwMode="auto">
          <a:xfrm>
            <a:off x="92760" y="6207667"/>
            <a:ext cx="3060000" cy="2434298"/>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en-US" altLang="ja-JP" sz="1600" b="1" dirty="0" smtClean="0">
                <a:solidFill>
                  <a:srgbClr val="663300"/>
                </a:solidFill>
                <a:latin typeface="HGP創英角ﾎﾟｯﾌﾟ体" panose="040B0A00000000000000" pitchFamily="50" charset="-128"/>
                <a:ea typeface="HGP創英角ﾎﾟｯﾌﾟ体" panose="040B0A00000000000000" pitchFamily="50" charset="-128"/>
              </a:rPr>
              <a:t>【</a:t>
            </a:r>
            <a:r>
              <a:rPr lang="ja-JP" altLang="en-US" sz="1600" b="1" dirty="0" smtClean="0">
                <a:solidFill>
                  <a:srgbClr val="663300"/>
                </a:solidFill>
                <a:latin typeface="HGP創英角ﾎﾟｯﾌﾟ体" panose="040B0A00000000000000" pitchFamily="50" charset="-128"/>
                <a:ea typeface="HGP創英角ﾎﾟｯﾌﾟ体" panose="040B0A00000000000000" pitchFamily="50" charset="-128"/>
              </a:rPr>
              <a:t>支援内容</a:t>
            </a:r>
            <a:r>
              <a:rPr lang="en-US" altLang="ja-JP" sz="1600" b="1" dirty="0" smtClean="0">
                <a:solidFill>
                  <a:srgbClr val="663300"/>
                </a:solidFill>
                <a:latin typeface="HGP創英角ﾎﾟｯﾌﾟ体" panose="040B0A00000000000000" pitchFamily="50" charset="-128"/>
                <a:ea typeface="HGP創英角ﾎﾟｯﾌﾟ体" panose="040B0A00000000000000" pitchFamily="50" charset="-128"/>
              </a:rPr>
              <a:t>】</a:t>
            </a:r>
          </a:p>
          <a:p>
            <a:pPr lvl="0" fontAlgn="base">
              <a:spcAft>
                <a:spcPct val="0"/>
              </a:spcAft>
            </a:pP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燃油</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価格が</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一定の基準（発動基準価格</a:t>
            </a:r>
            <a:r>
              <a:rPr lang="en-US" altLang="ja-JP" sz="1600" dirty="0" smtClean="0">
                <a:solidFill>
                  <a:srgbClr val="FF6600"/>
                </a:solidFill>
                <a:latin typeface="HGP創英角ﾎﾟｯﾌﾟ体" panose="040B0A00000000000000" pitchFamily="50" charset="-128"/>
                <a:ea typeface="HGP創英角ﾎﾟｯﾌﾟ体" panose="040B0A00000000000000" pitchFamily="50" charset="-128"/>
              </a:rPr>
              <a:t>※</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）を</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上回った場合</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に</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、予め国と皆様で積み立てた資金（負担割合は１：１）から、その</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差額を</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補てん</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金として交付</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します。</a:t>
            </a:r>
            <a:endParaRPr lang="en-US" altLang="ja-JP"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a:p>
            <a:pPr lvl="0" fontAlgn="base">
              <a:spcAft>
                <a:spcPct val="0"/>
              </a:spcAft>
            </a:pPr>
            <a:r>
              <a:rPr lang="en-US" altLang="ja-JP" sz="12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ja-JP" altLang="en-US" sz="12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特例措置が設けられています。裏面</a:t>
            </a:r>
            <a:r>
              <a:rPr lang="ja-JP" altLang="en-US" sz="12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参照</a:t>
            </a:r>
            <a:r>
              <a:rPr lang="ja-JP" altLang="en-US" sz="12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12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a:p>
            <a:pPr lvl="0" fontAlgn="base">
              <a:spcBef>
                <a:spcPts val="300"/>
              </a:spcBef>
              <a:spcAft>
                <a:spcPct val="0"/>
              </a:spcAft>
            </a:pP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皆様</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の積立金</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は、</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掛け捨て</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になりません</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補てん</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に用いられなかった積立金は、事業終了後</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に</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還付されます</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121" name="AutoShape 17"/>
          <p:cNvSpPr>
            <a:spLocks noChangeArrowheads="1"/>
          </p:cNvSpPr>
          <p:nvPr/>
        </p:nvSpPr>
        <p:spPr bwMode="auto">
          <a:xfrm>
            <a:off x="28198" y="3695163"/>
            <a:ext cx="5790091" cy="361184"/>
          </a:xfrm>
          <a:prstGeom prst="bevel">
            <a:avLst>
              <a:gd name="adj" fmla="val 12500"/>
            </a:avLst>
          </a:prstGeom>
          <a:solidFill>
            <a:srgbClr val="EBF6F9"/>
          </a:solidFill>
          <a:ln w="9525">
            <a:solidFill>
              <a:srgbClr val="385D8A"/>
            </a:solidFill>
            <a:miter lim="800000"/>
            <a:headEnd/>
            <a:tailEnd/>
          </a:ln>
        </p:spPr>
        <p:txBody>
          <a:bodyPr lIns="98147" tIns="49073" rIns="98147" bIns="49073" anchor="ct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a:r>
              <a:rPr lang="ja-JP" altLang="en-US" sz="1600" b="1" dirty="0" smtClean="0">
                <a:solidFill>
                  <a:srgbClr val="CC3300"/>
                </a:solidFill>
                <a:latin typeface="HGP創英角ﾎﾟｯﾌﾟ体" panose="040B0A00000000000000" pitchFamily="50" charset="-128"/>
                <a:ea typeface="HGP創英角ﾎﾟｯﾌﾟ体" panose="040B0A00000000000000" pitchFamily="50" charset="-128"/>
              </a:rPr>
              <a:t>施 設 園 芸 セ </a:t>
            </a:r>
            <a:r>
              <a:rPr lang="ja-JP" altLang="en-US" sz="1600" b="1" dirty="0" err="1" smtClean="0">
                <a:solidFill>
                  <a:srgbClr val="CC3300"/>
                </a:solidFill>
                <a:latin typeface="HGP創英角ﾎﾟｯﾌﾟ体" panose="040B0A00000000000000" pitchFamily="50" charset="-128"/>
                <a:ea typeface="HGP創英角ﾎﾟｯﾌﾟ体" panose="040B0A00000000000000" pitchFamily="50" charset="-128"/>
              </a:rPr>
              <a:t>ー</a:t>
            </a:r>
            <a:r>
              <a:rPr lang="ja-JP" altLang="en-US" sz="1600" b="1" dirty="0" smtClean="0">
                <a:solidFill>
                  <a:srgbClr val="CC3300"/>
                </a:solidFill>
                <a:latin typeface="HGP創英角ﾎﾟｯﾌﾟ体" panose="040B0A00000000000000" pitchFamily="50" charset="-128"/>
                <a:ea typeface="HGP創英角ﾎﾟｯﾌﾟ体" panose="040B0A00000000000000" pitchFamily="50" charset="-128"/>
              </a:rPr>
              <a:t> フ テ ィ ネ ッ ト 構 築 事 業 の ポ イ ン ト</a:t>
            </a:r>
            <a:endParaRPr lang="en-US" altLang="ja-JP" sz="1600" b="1" dirty="0">
              <a:solidFill>
                <a:srgbClr val="CC3300"/>
              </a:solidFill>
              <a:latin typeface="HGP創英角ﾎﾟｯﾌﾟ体" panose="040B0A00000000000000" pitchFamily="50" charset="-128"/>
              <a:ea typeface="HGP創英角ﾎﾟｯﾌﾟ体" panose="040B0A00000000000000" pitchFamily="50" charset="-128"/>
            </a:endParaRPr>
          </a:p>
        </p:txBody>
      </p:sp>
      <p:sp>
        <p:nvSpPr>
          <p:cNvPr id="122" name="直角三角形 121"/>
          <p:cNvSpPr/>
          <p:nvPr/>
        </p:nvSpPr>
        <p:spPr>
          <a:xfrm>
            <a:off x="3575744" y="5001592"/>
            <a:ext cx="3388658" cy="1171211"/>
          </a:xfrm>
          <a:prstGeom prst="rtTriangle">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テキスト ボックス 122"/>
          <p:cNvSpPr txBox="1"/>
          <p:nvPr/>
        </p:nvSpPr>
        <p:spPr>
          <a:xfrm>
            <a:off x="3254202" y="5194065"/>
            <a:ext cx="346249" cy="765594"/>
          </a:xfrm>
          <a:prstGeom prst="rect">
            <a:avLst/>
          </a:prstGeom>
          <a:noFill/>
        </p:spPr>
        <p:txBody>
          <a:bodyPr vert="eaVert" wrap="none" rtlCol="0">
            <a:spAutoFit/>
          </a:bodyPr>
          <a:lstStyle/>
          <a:p>
            <a:pPr defTabSz="914400"/>
            <a:r>
              <a:rPr lang="ja-JP" altLang="en-US" sz="1050" dirty="0" smtClean="0">
                <a:solidFill>
                  <a:prstClr val="black"/>
                </a:solidFill>
              </a:rPr>
              <a:t>燃油使用量</a:t>
            </a:r>
            <a:endParaRPr lang="ja-JP" altLang="en-US" sz="1050" dirty="0">
              <a:solidFill>
                <a:prstClr val="black"/>
              </a:solidFill>
            </a:endParaRPr>
          </a:p>
        </p:txBody>
      </p:sp>
      <p:sp>
        <p:nvSpPr>
          <p:cNvPr id="124" name="テキスト ボックス 123"/>
          <p:cNvSpPr txBox="1"/>
          <p:nvPr/>
        </p:nvSpPr>
        <p:spPr>
          <a:xfrm>
            <a:off x="3275422" y="6215965"/>
            <a:ext cx="825867" cy="247031"/>
          </a:xfrm>
          <a:prstGeom prst="rect">
            <a:avLst/>
          </a:prstGeom>
          <a:noFill/>
        </p:spPr>
        <p:txBody>
          <a:bodyPr wrap="none" rtlCol="0">
            <a:spAutoFit/>
          </a:bodyPr>
          <a:lstStyle/>
          <a:p>
            <a:pPr algn="ctr" defTabSz="914400"/>
            <a:r>
              <a:rPr lang="ja-JP" altLang="en-US" sz="1000" dirty="0" smtClean="0">
                <a:solidFill>
                  <a:prstClr val="black"/>
                </a:solidFill>
                <a:latin typeface="ＭＳ Ｐゴシック"/>
              </a:rPr>
              <a:t>計画策定時</a:t>
            </a:r>
            <a:endParaRPr lang="ja-JP" altLang="en-US" sz="1000" dirty="0">
              <a:solidFill>
                <a:prstClr val="black"/>
              </a:solidFill>
              <a:latin typeface="ＭＳ Ｐゴシック"/>
            </a:endParaRPr>
          </a:p>
        </p:txBody>
      </p:sp>
      <p:sp>
        <p:nvSpPr>
          <p:cNvPr id="125" name="テキスト ボックス 124"/>
          <p:cNvSpPr txBox="1"/>
          <p:nvPr/>
        </p:nvSpPr>
        <p:spPr>
          <a:xfrm>
            <a:off x="4536137" y="6215965"/>
            <a:ext cx="529312" cy="247031"/>
          </a:xfrm>
          <a:prstGeom prst="rect">
            <a:avLst/>
          </a:prstGeom>
          <a:noFill/>
        </p:spPr>
        <p:txBody>
          <a:bodyPr wrap="none" rtlCol="0">
            <a:spAutoFit/>
          </a:bodyPr>
          <a:lstStyle/>
          <a:p>
            <a:pPr algn="ctr" defTabSz="914400"/>
            <a:r>
              <a:rPr lang="ja-JP" altLang="en-US" sz="1000" dirty="0" smtClean="0">
                <a:solidFill>
                  <a:prstClr val="black"/>
                </a:solidFill>
                <a:latin typeface="ＭＳ Ｐゴシック"/>
              </a:rPr>
              <a:t>１年目</a:t>
            </a:r>
            <a:endParaRPr lang="ja-JP" altLang="en-US" sz="1000" dirty="0">
              <a:solidFill>
                <a:prstClr val="black"/>
              </a:solidFill>
              <a:latin typeface="ＭＳ Ｐゴシック"/>
            </a:endParaRPr>
          </a:p>
        </p:txBody>
      </p:sp>
      <p:sp>
        <p:nvSpPr>
          <p:cNvPr id="126" name="テキスト ボックス 125"/>
          <p:cNvSpPr txBox="1"/>
          <p:nvPr/>
        </p:nvSpPr>
        <p:spPr>
          <a:xfrm>
            <a:off x="5586023" y="6215965"/>
            <a:ext cx="529312" cy="247031"/>
          </a:xfrm>
          <a:prstGeom prst="rect">
            <a:avLst/>
          </a:prstGeom>
          <a:noFill/>
        </p:spPr>
        <p:txBody>
          <a:bodyPr wrap="none" rtlCol="0">
            <a:spAutoFit/>
          </a:bodyPr>
          <a:lstStyle/>
          <a:p>
            <a:pPr algn="ctr" defTabSz="914400"/>
            <a:r>
              <a:rPr lang="ja-JP" altLang="en-US" sz="1000" dirty="0" smtClean="0">
                <a:solidFill>
                  <a:prstClr val="black"/>
                </a:solidFill>
                <a:latin typeface="ＭＳ Ｐゴシック"/>
              </a:rPr>
              <a:t>２年目</a:t>
            </a:r>
            <a:endParaRPr lang="ja-JP" altLang="en-US" sz="1000" dirty="0">
              <a:solidFill>
                <a:prstClr val="black"/>
              </a:solidFill>
              <a:latin typeface="ＭＳ Ｐゴシック"/>
            </a:endParaRPr>
          </a:p>
        </p:txBody>
      </p:sp>
      <p:sp>
        <p:nvSpPr>
          <p:cNvPr id="127" name="テキスト ボックス 126"/>
          <p:cNvSpPr txBox="1"/>
          <p:nvPr/>
        </p:nvSpPr>
        <p:spPr>
          <a:xfrm>
            <a:off x="6635910" y="6215965"/>
            <a:ext cx="529312" cy="247031"/>
          </a:xfrm>
          <a:prstGeom prst="rect">
            <a:avLst/>
          </a:prstGeom>
          <a:noFill/>
        </p:spPr>
        <p:txBody>
          <a:bodyPr wrap="none" rtlCol="0">
            <a:spAutoFit/>
          </a:bodyPr>
          <a:lstStyle/>
          <a:p>
            <a:pPr algn="ctr" defTabSz="914400"/>
            <a:r>
              <a:rPr lang="ja-JP" altLang="en-US" sz="1000" dirty="0" smtClean="0">
                <a:solidFill>
                  <a:prstClr val="black"/>
                </a:solidFill>
                <a:latin typeface="ＭＳ Ｐゴシック"/>
              </a:rPr>
              <a:t>３年目</a:t>
            </a:r>
            <a:endParaRPr lang="ja-JP" altLang="en-US" sz="1000" dirty="0">
              <a:solidFill>
                <a:prstClr val="black"/>
              </a:solidFill>
              <a:latin typeface="ＭＳ Ｐゴシック"/>
            </a:endParaRPr>
          </a:p>
        </p:txBody>
      </p:sp>
      <p:cxnSp>
        <p:nvCxnSpPr>
          <p:cNvPr id="128" name="直線矢印コネクタ 127"/>
          <p:cNvCxnSpPr/>
          <p:nvPr/>
        </p:nvCxnSpPr>
        <p:spPr>
          <a:xfrm>
            <a:off x="6875125" y="4996620"/>
            <a:ext cx="0" cy="11196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3564826" y="4986999"/>
            <a:ext cx="342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6964402" y="4996620"/>
            <a:ext cx="0" cy="11557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1" name="Text Box 2"/>
          <p:cNvSpPr txBox="1">
            <a:spLocks noChangeArrowheads="1"/>
          </p:cNvSpPr>
          <p:nvPr/>
        </p:nvSpPr>
        <p:spPr bwMode="auto">
          <a:xfrm>
            <a:off x="92760" y="4425980"/>
            <a:ext cx="3168000" cy="1665407"/>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en-US" altLang="ja-JP" sz="1600" b="1" dirty="0" smtClean="0">
                <a:solidFill>
                  <a:srgbClr val="663300"/>
                </a:solidFill>
                <a:latin typeface="HGP創英角ﾎﾟｯﾌﾟ体" panose="040B0A00000000000000" pitchFamily="50" charset="-128"/>
                <a:ea typeface="HGP創英角ﾎﾟｯﾌﾟ体" panose="040B0A00000000000000" pitchFamily="50" charset="-128"/>
              </a:rPr>
              <a:t>【</a:t>
            </a:r>
            <a:r>
              <a:rPr lang="ja-JP" altLang="en-US" sz="1600" b="1" dirty="0" smtClean="0">
                <a:solidFill>
                  <a:srgbClr val="663300"/>
                </a:solidFill>
                <a:latin typeface="HGP創英角ﾎﾟｯﾌﾟ体" panose="040B0A00000000000000" pitchFamily="50" charset="-128"/>
                <a:ea typeface="HGP創英角ﾎﾟｯﾌﾟ体" panose="040B0A00000000000000" pitchFamily="50" charset="-128"/>
              </a:rPr>
              <a:t>加入要件</a:t>
            </a:r>
            <a:r>
              <a:rPr lang="en-US" altLang="ja-JP" sz="1600" b="1" dirty="0" smtClean="0">
                <a:solidFill>
                  <a:srgbClr val="663300"/>
                </a:solidFill>
                <a:latin typeface="HGP創英角ﾎﾟｯﾌﾟ体" panose="040B0A00000000000000" pitchFamily="50" charset="-128"/>
                <a:ea typeface="HGP創英角ﾎﾟｯﾌﾟ体" panose="040B0A00000000000000" pitchFamily="50" charset="-128"/>
              </a:rPr>
              <a:t>】</a:t>
            </a:r>
          </a:p>
          <a:p>
            <a:pPr lvl="0" fontAlgn="base">
              <a:spcAft>
                <a:spcPct val="0"/>
              </a:spcAft>
            </a:pP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施設園芸農家が３戸以上集ま</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り</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、３年間で</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燃油使用量を</a:t>
            </a:r>
            <a:r>
              <a:rPr lang="en-US" altLang="ja-JP" sz="1600" dirty="0" smtClean="0">
                <a:solidFill>
                  <a:srgbClr val="FF6600"/>
                </a:solidFill>
                <a:latin typeface="HGP創英角ﾎﾟｯﾌﾟ体" panose="040B0A00000000000000" pitchFamily="50" charset="-128"/>
                <a:ea typeface="HGP創英角ﾎﾟｯﾌﾟ体" panose="040B0A00000000000000" pitchFamily="50" charset="-128"/>
              </a:rPr>
              <a:t>15</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％以上削減する</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計画</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省エネルギー</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等推進計画）を作成</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し、省エネや生産性向上に取り組みます。</a:t>
            </a:r>
            <a:endParaRPr lang="en-US" altLang="ja-JP"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133" name="テキスト ボックス 132"/>
          <p:cNvSpPr txBox="1"/>
          <p:nvPr/>
        </p:nvSpPr>
        <p:spPr>
          <a:xfrm>
            <a:off x="3960490" y="4425980"/>
            <a:ext cx="2772000" cy="300896"/>
          </a:xfrm>
          <a:prstGeom prst="rect">
            <a:avLst/>
          </a:prstGeom>
          <a:noFill/>
        </p:spPr>
        <p:txBody>
          <a:bodyPr wrap="square" lIns="83651" tIns="41825" rIns="83651" bIns="41825" rtlCol="0">
            <a:spAutoFit/>
          </a:bodyPr>
          <a:lstStyle/>
          <a:p>
            <a:pPr algn="ctr"/>
            <a:r>
              <a:rPr lang="en-US" altLang="ja-JP" sz="1400" dirty="0" smtClean="0">
                <a:latin typeface="HG創英角ﾎﾟｯﾌﾟ体" panose="040B0A09000000000000" pitchFamily="49" charset="-128"/>
                <a:ea typeface="HG創英角ﾎﾟｯﾌﾟ体" panose="040B0A09000000000000" pitchFamily="49" charset="-128"/>
              </a:rPr>
              <a:t>【</a:t>
            </a:r>
            <a:r>
              <a:rPr lang="ja-JP" altLang="en-US" sz="1400" dirty="0">
                <a:latin typeface="HG創英角ﾎﾟｯﾌﾟ体" panose="040B0A09000000000000" pitchFamily="49" charset="-128"/>
                <a:ea typeface="HG創英角ﾎﾟｯﾌﾟ体" panose="040B0A09000000000000" pitchFamily="49" charset="-128"/>
              </a:rPr>
              <a:t>燃油使</a:t>
            </a:r>
            <a:r>
              <a:rPr lang="ja-JP" altLang="en-US" sz="1400" dirty="0" smtClean="0">
                <a:latin typeface="HG創英角ﾎﾟｯﾌﾟ体" panose="040B0A09000000000000" pitchFamily="49" charset="-128"/>
                <a:ea typeface="HG創英角ﾎﾟｯﾌﾟ体" panose="040B0A09000000000000" pitchFamily="49" charset="-128"/>
              </a:rPr>
              <a:t>用量削減の</a:t>
            </a:r>
            <a:r>
              <a:rPr lang="ja-JP" altLang="en-US" sz="1400" dirty="0">
                <a:latin typeface="HG創英角ﾎﾟｯﾌﾟ体" panose="040B0A09000000000000" pitchFamily="49" charset="-128"/>
                <a:ea typeface="HG創英角ﾎﾟｯﾌﾟ体" panose="040B0A09000000000000" pitchFamily="49" charset="-128"/>
              </a:rPr>
              <a:t>イメージ</a:t>
            </a:r>
            <a:r>
              <a:rPr lang="en-US" altLang="ja-JP" sz="1400" dirty="0">
                <a:latin typeface="HG創英角ﾎﾟｯﾌﾟ体" panose="040B0A09000000000000" pitchFamily="49" charset="-128"/>
                <a:ea typeface="HG創英角ﾎﾟｯﾌﾟ体" panose="040B0A09000000000000" pitchFamily="49" charset="-128"/>
              </a:rPr>
              <a:t>】</a:t>
            </a:r>
          </a:p>
        </p:txBody>
      </p:sp>
      <p:sp>
        <p:nvSpPr>
          <p:cNvPr id="134" name="角丸四角形吹き出し 133"/>
          <p:cNvSpPr/>
          <p:nvPr/>
        </p:nvSpPr>
        <p:spPr>
          <a:xfrm>
            <a:off x="5063725" y="4772241"/>
            <a:ext cx="1296000" cy="686249"/>
          </a:xfrm>
          <a:prstGeom prst="wedgeRoundRectCallout">
            <a:avLst>
              <a:gd name="adj1" fmla="val 80741"/>
              <a:gd name="adj2" fmla="val 47277"/>
              <a:gd name="adj3" fmla="val 16667"/>
            </a:avLst>
          </a:prstGeom>
          <a:solidFill>
            <a:srgbClr val="FFFFCC"/>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ja-JP" altLang="en-US" sz="1000" b="1" dirty="0" smtClean="0">
                <a:solidFill>
                  <a:prstClr val="black"/>
                </a:solidFill>
              </a:rPr>
              <a:t>省エネ</a:t>
            </a:r>
            <a:r>
              <a:rPr lang="ja-JP" altLang="en-US" sz="1000" b="1" dirty="0">
                <a:solidFill>
                  <a:prstClr val="black"/>
                </a:solidFill>
              </a:rPr>
              <a:t>等</a:t>
            </a:r>
            <a:r>
              <a:rPr lang="ja-JP" altLang="en-US" sz="1000" b="1" dirty="0" smtClean="0">
                <a:solidFill>
                  <a:prstClr val="black"/>
                </a:solidFill>
              </a:rPr>
              <a:t>推進計画を実践することで、</a:t>
            </a:r>
            <a:endParaRPr lang="en-US" altLang="ja-JP" sz="1000" b="1" dirty="0" smtClean="0">
              <a:solidFill>
                <a:prstClr val="black"/>
              </a:solidFill>
            </a:endParaRPr>
          </a:p>
          <a:p>
            <a:pPr defTabSz="914400"/>
            <a:r>
              <a:rPr lang="ja-JP" altLang="en-US" sz="1000" b="1" dirty="0" smtClean="0">
                <a:solidFill>
                  <a:srgbClr val="FF0000"/>
                </a:solidFill>
              </a:rPr>
              <a:t>燃油使用量を１５％以上削減！！</a:t>
            </a:r>
            <a:endParaRPr lang="ja-JP" altLang="en-US" sz="1000" b="1" dirty="0">
              <a:solidFill>
                <a:srgbClr val="FF0000"/>
              </a:solidFill>
            </a:endParaRPr>
          </a:p>
        </p:txBody>
      </p:sp>
      <p:pic>
        <p:nvPicPr>
          <p:cNvPr id="135" name="Picture 6" descr="C:\Users\syuichi_ikutama\Desktop\【H24補正】燃油価格高騰緊急対策\110_作業資料\図_省エネチェックシート.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36769" y="5257756"/>
            <a:ext cx="446202" cy="541776"/>
          </a:xfrm>
          <a:prstGeom prst="rect">
            <a:avLst/>
          </a:prstGeom>
          <a:noFill/>
          <a:extLst>
            <a:ext uri="{909E8E84-426E-40DD-AFC4-6F175D3DCCD1}">
              <a14:hiddenFill xmlns:a14="http://schemas.microsoft.com/office/drawing/2010/main">
                <a:solidFill>
                  <a:srgbClr val="FFFFFF"/>
                </a:solidFill>
              </a14:hiddenFill>
            </a:ext>
          </a:extLst>
        </p:spPr>
      </p:pic>
      <p:pic>
        <p:nvPicPr>
          <p:cNvPr id="136" name="図 10" descr="ヒートポンプ図（室内・室外機）.bmp"/>
          <p:cNvPicPr>
            <a:picLocks noChangeAspect="1"/>
          </p:cNvPicPr>
          <p:nvPr/>
        </p:nvPicPr>
        <p:blipFill>
          <a:blip r:embed="rId8" cstate="print"/>
          <a:srcRect/>
          <a:stretch>
            <a:fillRect/>
          </a:stretch>
        </p:blipFill>
        <p:spPr bwMode="auto">
          <a:xfrm>
            <a:off x="4633601" y="5594000"/>
            <a:ext cx="540000" cy="354008"/>
          </a:xfrm>
          <a:prstGeom prst="rect">
            <a:avLst/>
          </a:prstGeom>
          <a:noFill/>
          <a:ln w="9525">
            <a:noFill/>
            <a:miter lim="800000"/>
            <a:headEnd/>
            <a:tailEnd/>
          </a:ln>
        </p:spPr>
      </p:pic>
      <p:pic>
        <p:nvPicPr>
          <p:cNvPr id="137" name="Picture 2" descr="F:\共有\※資源循環推進班※\写真\270116_LED協議会\写真（循環扇）著作権フリー\270116_循環扇.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818289" y="5799532"/>
            <a:ext cx="504000" cy="379244"/>
          </a:xfrm>
          <a:prstGeom prst="rect">
            <a:avLst/>
          </a:prstGeom>
          <a:noFill/>
          <a:extLst>
            <a:ext uri="{909E8E84-426E-40DD-AFC4-6F175D3DCCD1}">
              <a14:hiddenFill xmlns:a14="http://schemas.microsoft.com/office/drawing/2010/main">
                <a:solidFill>
                  <a:srgbClr val="FFFFFF"/>
                </a:solidFill>
              </a14:hiddenFill>
            </a:ext>
          </a:extLst>
        </p:spPr>
      </p:pic>
      <p:sp>
        <p:nvSpPr>
          <p:cNvPr id="138" name="右カーブ矢印 137"/>
          <p:cNvSpPr/>
          <p:nvPr/>
        </p:nvSpPr>
        <p:spPr>
          <a:xfrm rot="17569435" flipH="1">
            <a:off x="4290367" y="4997549"/>
            <a:ext cx="264911" cy="700943"/>
          </a:xfrm>
          <a:prstGeom prst="curvedRightArrow">
            <a:avLst>
              <a:gd name="adj1" fmla="val 25000"/>
              <a:gd name="adj2" fmla="val 65484"/>
              <a:gd name="adj3" fmla="val 55925"/>
            </a:avLst>
          </a:prstGeom>
          <a:solidFill>
            <a:schemeClr val="accent6">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9" name="右カーブ矢印 138"/>
          <p:cNvSpPr/>
          <p:nvPr/>
        </p:nvSpPr>
        <p:spPr>
          <a:xfrm rot="17569435" flipH="1">
            <a:off x="5349603" y="5301303"/>
            <a:ext cx="264911" cy="700943"/>
          </a:xfrm>
          <a:prstGeom prst="curvedRightArrow">
            <a:avLst>
              <a:gd name="adj1" fmla="val 25000"/>
              <a:gd name="adj2" fmla="val 65484"/>
              <a:gd name="adj3" fmla="val 55925"/>
            </a:avLst>
          </a:prstGeom>
          <a:solidFill>
            <a:schemeClr val="accent6">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0" name="右カーブ矢印 139"/>
          <p:cNvSpPr/>
          <p:nvPr/>
        </p:nvSpPr>
        <p:spPr>
          <a:xfrm rot="17569435" flipH="1">
            <a:off x="6397341" y="5607014"/>
            <a:ext cx="264911" cy="700943"/>
          </a:xfrm>
          <a:prstGeom prst="curvedRightArrow">
            <a:avLst>
              <a:gd name="adj1" fmla="val 25000"/>
              <a:gd name="adj2" fmla="val 65484"/>
              <a:gd name="adj3" fmla="val 55925"/>
            </a:avLst>
          </a:prstGeom>
          <a:solidFill>
            <a:schemeClr val="accent6">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1" name="テキスト ボックス 140"/>
          <p:cNvSpPr txBox="1"/>
          <p:nvPr/>
        </p:nvSpPr>
        <p:spPr>
          <a:xfrm>
            <a:off x="3536968" y="5726719"/>
            <a:ext cx="724878" cy="308789"/>
          </a:xfrm>
          <a:prstGeom prst="rect">
            <a:avLst/>
          </a:prstGeom>
          <a:noFill/>
        </p:spPr>
        <p:txBody>
          <a:bodyPr wrap="none" rtlCol="0">
            <a:spAutoFit/>
          </a:bodyPr>
          <a:lstStyle/>
          <a:p>
            <a:pPr algn="ctr" defTabSz="914400"/>
            <a:r>
              <a:rPr lang="ja-JP" altLang="en-US" sz="700" dirty="0" smtClean="0">
                <a:solidFill>
                  <a:prstClr val="black"/>
                </a:solidFill>
                <a:latin typeface="ＭＳ Ｐゴシック"/>
              </a:rPr>
              <a:t>省エネチェック</a:t>
            </a:r>
            <a:endParaRPr lang="en-US" altLang="ja-JP" sz="700" dirty="0" smtClean="0">
              <a:solidFill>
                <a:prstClr val="black"/>
              </a:solidFill>
              <a:latin typeface="ＭＳ Ｐゴシック"/>
            </a:endParaRPr>
          </a:p>
          <a:p>
            <a:pPr algn="ctr" defTabSz="914400"/>
            <a:r>
              <a:rPr lang="ja-JP" altLang="en-US" sz="700" dirty="0" smtClean="0">
                <a:solidFill>
                  <a:prstClr val="black"/>
                </a:solidFill>
                <a:latin typeface="ＭＳ Ｐゴシック"/>
              </a:rPr>
              <a:t>シートの実践</a:t>
            </a:r>
            <a:endParaRPr lang="ja-JP" altLang="en-US" sz="900" dirty="0">
              <a:solidFill>
                <a:prstClr val="black"/>
              </a:solidFill>
              <a:latin typeface="ＭＳ Ｐゴシック"/>
            </a:endParaRPr>
          </a:p>
        </p:txBody>
      </p:sp>
      <p:sp>
        <p:nvSpPr>
          <p:cNvPr id="142" name="テキスト ボックス 141"/>
          <p:cNvSpPr txBox="1"/>
          <p:nvPr/>
        </p:nvSpPr>
        <p:spPr>
          <a:xfrm>
            <a:off x="5035558" y="5892683"/>
            <a:ext cx="869149" cy="308789"/>
          </a:xfrm>
          <a:prstGeom prst="rect">
            <a:avLst/>
          </a:prstGeom>
          <a:noFill/>
        </p:spPr>
        <p:txBody>
          <a:bodyPr wrap="none" rtlCol="0">
            <a:spAutoFit/>
          </a:bodyPr>
          <a:lstStyle/>
          <a:p>
            <a:pPr algn="ctr" defTabSz="914400"/>
            <a:r>
              <a:rPr lang="ja-JP" altLang="en-US" sz="700" dirty="0" smtClean="0">
                <a:solidFill>
                  <a:prstClr val="black"/>
                </a:solidFill>
                <a:latin typeface="ＭＳ Ｐゴシック"/>
              </a:rPr>
              <a:t>省エネ効果のある</a:t>
            </a:r>
            <a:endParaRPr lang="en-US" altLang="ja-JP" sz="700" dirty="0" smtClean="0">
              <a:solidFill>
                <a:prstClr val="black"/>
              </a:solidFill>
              <a:latin typeface="ＭＳ Ｐゴシック"/>
            </a:endParaRPr>
          </a:p>
          <a:p>
            <a:pPr algn="ctr" defTabSz="914400"/>
            <a:r>
              <a:rPr lang="ja-JP" altLang="en-US" sz="700" dirty="0" smtClean="0">
                <a:solidFill>
                  <a:prstClr val="black"/>
                </a:solidFill>
                <a:latin typeface="ＭＳ Ｐゴシック"/>
              </a:rPr>
              <a:t>設備を導入</a:t>
            </a:r>
            <a:endParaRPr lang="ja-JP" altLang="en-US" sz="900" dirty="0">
              <a:solidFill>
                <a:prstClr val="black"/>
              </a:solidFill>
              <a:latin typeface="ＭＳ Ｐゴシック"/>
            </a:endParaRPr>
          </a:p>
        </p:txBody>
      </p:sp>
      <p:sp>
        <p:nvSpPr>
          <p:cNvPr id="144" name="上矢印 143"/>
          <p:cNvSpPr/>
          <p:nvPr/>
        </p:nvSpPr>
        <p:spPr>
          <a:xfrm rot="10800000">
            <a:off x="953150" y="5943411"/>
            <a:ext cx="1407020" cy="397302"/>
          </a:xfrm>
          <a:prstGeom prst="upArrow">
            <a:avLst/>
          </a:prstGeom>
          <a:gradFill flip="none" rotWithShape="1">
            <a:gsLst>
              <a:gs pos="0">
                <a:schemeClr val="bg1"/>
              </a:gs>
              <a:gs pos="23000">
                <a:srgbClr val="FCDE60"/>
              </a:gs>
              <a:gs pos="72000">
                <a:srgbClr val="FFC000"/>
              </a:gs>
              <a:gs pos="100000">
                <a:srgbClr val="FC9204"/>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5" name="グループ化 4"/>
          <p:cNvGrpSpPr/>
          <p:nvPr/>
        </p:nvGrpSpPr>
        <p:grpSpPr>
          <a:xfrm>
            <a:off x="2964225" y="6858112"/>
            <a:ext cx="4170380" cy="2146004"/>
            <a:chOff x="6727302" y="7000015"/>
            <a:chExt cx="5025969" cy="1447305"/>
          </a:xfrm>
        </p:grpSpPr>
        <p:sp>
          <p:nvSpPr>
            <p:cNvPr id="4" name="フリーフォーム 3"/>
            <p:cNvSpPr/>
            <p:nvPr/>
          </p:nvSpPr>
          <p:spPr>
            <a:xfrm>
              <a:off x="10172548" y="7874348"/>
              <a:ext cx="241483" cy="81408"/>
            </a:xfrm>
            <a:custGeom>
              <a:avLst/>
              <a:gdLst>
                <a:gd name="connsiteX0" fmla="*/ 12058 w 241483"/>
                <a:gd name="connsiteY0" fmla="*/ 74265 h 81408"/>
                <a:gd name="connsiteX1" fmla="*/ 43015 w 241483"/>
                <a:gd name="connsiteY1" fmla="*/ 81408 h 81408"/>
                <a:gd name="connsiteX2" fmla="*/ 78733 w 241483"/>
                <a:gd name="connsiteY2" fmla="*/ 79027 h 81408"/>
                <a:gd name="connsiteX3" fmla="*/ 85877 w 241483"/>
                <a:gd name="connsiteY3" fmla="*/ 74265 h 81408"/>
                <a:gd name="connsiteX4" fmla="*/ 78733 w 241483"/>
                <a:gd name="connsiteY4" fmla="*/ 69502 h 81408"/>
                <a:gd name="connsiteX5" fmla="*/ 64446 w 241483"/>
                <a:gd name="connsiteY5" fmla="*/ 64740 h 81408"/>
                <a:gd name="connsiteX6" fmla="*/ 43015 w 241483"/>
                <a:gd name="connsiteY6" fmla="*/ 59977 h 81408"/>
                <a:gd name="connsiteX7" fmla="*/ 240658 w 241483"/>
                <a:gd name="connsiteY7" fmla="*/ 62358 h 81408"/>
                <a:gd name="connsiteX8" fmla="*/ 228752 w 241483"/>
                <a:gd name="connsiteY8" fmla="*/ 59977 h 81408"/>
                <a:gd name="connsiteX9" fmla="*/ 200177 w 241483"/>
                <a:gd name="connsiteY9" fmla="*/ 57596 h 81408"/>
                <a:gd name="connsiteX10" fmla="*/ 169221 w 241483"/>
                <a:gd name="connsiteY10" fmla="*/ 52833 h 81408"/>
                <a:gd name="connsiteX11" fmla="*/ 162077 w 241483"/>
                <a:gd name="connsiteY11" fmla="*/ 50452 h 81408"/>
                <a:gd name="connsiteX12" fmla="*/ 133502 w 241483"/>
                <a:gd name="connsiteY12" fmla="*/ 45690 h 81408"/>
                <a:gd name="connsiteX13" fmla="*/ 216846 w 241483"/>
                <a:gd name="connsiteY13" fmla="*/ 43308 h 81408"/>
                <a:gd name="connsiteX14" fmla="*/ 212083 w 241483"/>
                <a:gd name="connsiteY14" fmla="*/ 31402 h 81408"/>
                <a:gd name="connsiteX15" fmla="*/ 204940 w 241483"/>
                <a:gd name="connsiteY15" fmla="*/ 36165 h 81408"/>
                <a:gd name="connsiteX16" fmla="*/ 195415 w 241483"/>
                <a:gd name="connsiteY16" fmla="*/ 38546 h 81408"/>
                <a:gd name="connsiteX17" fmla="*/ 188271 w 241483"/>
                <a:gd name="connsiteY17" fmla="*/ 40927 h 81408"/>
                <a:gd name="connsiteX18" fmla="*/ 207321 w 241483"/>
                <a:gd name="connsiteY18" fmla="*/ 33783 h 81408"/>
                <a:gd name="connsiteX19" fmla="*/ 223990 w 241483"/>
                <a:gd name="connsiteY19" fmla="*/ 26640 h 81408"/>
                <a:gd name="connsiteX20" fmla="*/ 238277 w 241483"/>
                <a:gd name="connsiteY20" fmla="*/ 17115 h 81408"/>
                <a:gd name="connsiteX21" fmla="*/ 235896 w 241483"/>
                <a:gd name="connsiteY21" fmla="*/ 446 h 81408"/>
                <a:gd name="connsiteX22" fmla="*/ 214465 w 241483"/>
                <a:gd name="connsiteY22" fmla="*/ 5208 h 81408"/>
                <a:gd name="connsiteX23" fmla="*/ 207321 w 241483"/>
                <a:gd name="connsiteY23" fmla="*/ 12352 h 81408"/>
                <a:gd name="connsiteX24" fmla="*/ 193033 w 241483"/>
                <a:gd name="connsiteY24" fmla="*/ 17115 h 81408"/>
                <a:gd name="connsiteX25" fmla="*/ 185890 w 241483"/>
                <a:gd name="connsiteY25" fmla="*/ 19496 h 81408"/>
                <a:gd name="connsiteX26" fmla="*/ 178746 w 241483"/>
                <a:gd name="connsiteY26" fmla="*/ 21877 h 81408"/>
                <a:gd name="connsiteX27" fmla="*/ 166840 w 241483"/>
                <a:gd name="connsiteY27" fmla="*/ 26640 h 81408"/>
                <a:gd name="connsiteX28" fmla="*/ 121596 w 241483"/>
                <a:gd name="connsiteY28" fmla="*/ 31402 h 81408"/>
                <a:gd name="connsiteX29" fmla="*/ 112071 w 241483"/>
                <a:gd name="connsiteY29" fmla="*/ 33783 h 81408"/>
                <a:gd name="connsiteX30" fmla="*/ 104927 w 241483"/>
                <a:gd name="connsiteY30" fmla="*/ 36165 h 81408"/>
                <a:gd name="connsiteX31" fmla="*/ 90640 w 241483"/>
                <a:gd name="connsiteY31" fmla="*/ 38546 h 81408"/>
                <a:gd name="connsiteX32" fmla="*/ 76352 w 241483"/>
                <a:gd name="connsiteY32" fmla="*/ 43308 h 81408"/>
                <a:gd name="connsiteX33" fmla="*/ 52540 w 241483"/>
                <a:gd name="connsiteY33" fmla="*/ 50452 h 81408"/>
                <a:gd name="connsiteX34" fmla="*/ 43015 w 241483"/>
                <a:gd name="connsiteY34" fmla="*/ 52833 h 81408"/>
                <a:gd name="connsiteX35" fmla="*/ 35871 w 241483"/>
                <a:gd name="connsiteY35" fmla="*/ 55215 h 81408"/>
                <a:gd name="connsiteX36" fmla="*/ 176365 w 241483"/>
                <a:gd name="connsiteY36" fmla="*/ 62358 h 81408"/>
                <a:gd name="connsiteX37" fmla="*/ 231133 w 241483"/>
                <a:gd name="connsiteY37" fmla="*/ 62358 h 8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41483" h="81408">
                  <a:moveTo>
                    <a:pt x="12058" y="74265"/>
                  </a:moveTo>
                  <a:cubicBezTo>
                    <a:pt x="23376" y="78037"/>
                    <a:pt x="30650" y="81408"/>
                    <a:pt x="43015" y="81408"/>
                  </a:cubicBezTo>
                  <a:cubicBezTo>
                    <a:pt x="54947" y="81408"/>
                    <a:pt x="66827" y="79821"/>
                    <a:pt x="78733" y="79027"/>
                  </a:cubicBezTo>
                  <a:cubicBezTo>
                    <a:pt x="81114" y="77440"/>
                    <a:pt x="85877" y="77127"/>
                    <a:pt x="85877" y="74265"/>
                  </a:cubicBezTo>
                  <a:cubicBezTo>
                    <a:pt x="85877" y="71403"/>
                    <a:pt x="81348" y="70664"/>
                    <a:pt x="78733" y="69502"/>
                  </a:cubicBezTo>
                  <a:cubicBezTo>
                    <a:pt x="74146" y="67463"/>
                    <a:pt x="69208" y="66327"/>
                    <a:pt x="64446" y="64740"/>
                  </a:cubicBezTo>
                  <a:cubicBezTo>
                    <a:pt x="52716" y="60830"/>
                    <a:pt x="59789" y="62772"/>
                    <a:pt x="43015" y="59977"/>
                  </a:cubicBezTo>
                  <a:cubicBezTo>
                    <a:pt x="-48327" y="80277"/>
                    <a:pt x="496" y="67880"/>
                    <a:pt x="240658" y="62358"/>
                  </a:cubicBezTo>
                  <a:cubicBezTo>
                    <a:pt x="244704" y="62265"/>
                    <a:pt x="232772" y="60450"/>
                    <a:pt x="228752" y="59977"/>
                  </a:cubicBezTo>
                  <a:cubicBezTo>
                    <a:pt x="219259" y="58860"/>
                    <a:pt x="209688" y="58547"/>
                    <a:pt x="200177" y="57596"/>
                  </a:cubicBezTo>
                  <a:cubicBezTo>
                    <a:pt x="190526" y="56631"/>
                    <a:pt x="178918" y="55257"/>
                    <a:pt x="169221" y="52833"/>
                  </a:cubicBezTo>
                  <a:cubicBezTo>
                    <a:pt x="166786" y="52224"/>
                    <a:pt x="164538" y="50944"/>
                    <a:pt x="162077" y="50452"/>
                  </a:cubicBezTo>
                  <a:cubicBezTo>
                    <a:pt x="152608" y="48558"/>
                    <a:pt x="133502" y="45690"/>
                    <a:pt x="133502" y="45690"/>
                  </a:cubicBezTo>
                  <a:cubicBezTo>
                    <a:pt x="161283" y="44896"/>
                    <a:pt x="189502" y="48280"/>
                    <a:pt x="216846" y="43308"/>
                  </a:cubicBezTo>
                  <a:cubicBezTo>
                    <a:pt x="221052" y="42543"/>
                    <a:pt x="215748" y="33601"/>
                    <a:pt x="212083" y="31402"/>
                  </a:cubicBezTo>
                  <a:cubicBezTo>
                    <a:pt x="209629" y="29930"/>
                    <a:pt x="207570" y="35038"/>
                    <a:pt x="204940" y="36165"/>
                  </a:cubicBezTo>
                  <a:cubicBezTo>
                    <a:pt x="201932" y="37454"/>
                    <a:pt x="198562" y="37647"/>
                    <a:pt x="195415" y="38546"/>
                  </a:cubicBezTo>
                  <a:cubicBezTo>
                    <a:pt x="193001" y="39236"/>
                    <a:pt x="185940" y="41859"/>
                    <a:pt x="188271" y="40927"/>
                  </a:cubicBezTo>
                  <a:cubicBezTo>
                    <a:pt x="194568" y="38408"/>
                    <a:pt x="200947" y="36101"/>
                    <a:pt x="207321" y="33783"/>
                  </a:cubicBezTo>
                  <a:cubicBezTo>
                    <a:pt x="215659" y="30751"/>
                    <a:pt x="215293" y="31858"/>
                    <a:pt x="223990" y="26640"/>
                  </a:cubicBezTo>
                  <a:cubicBezTo>
                    <a:pt x="228898" y="23695"/>
                    <a:pt x="238277" y="17115"/>
                    <a:pt x="238277" y="17115"/>
                  </a:cubicBezTo>
                  <a:cubicBezTo>
                    <a:pt x="237483" y="11559"/>
                    <a:pt x="240157" y="4099"/>
                    <a:pt x="235896" y="446"/>
                  </a:cubicBezTo>
                  <a:cubicBezTo>
                    <a:pt x="233549" y="-1566"/>
                    <a:pt x="218695" y="3798"/>
                    <a:pt x="214465" y="5208"/>
                  </a:cubicBezTo>
                  <a:cubicBezTo>
                    <a:pt x="212084" y="7589"/>
                    <a:pt x="210265" y="10716"/>
                    <a:pt x="207321" y="12352"/>
                  </a:cubicBezTo>
                  <a:cubicBezTo>
                    <a:pt x="202932" y="14790"/>
                    <a:pt x="197796" y="15527"/>
                    <a:pt x="193033" y="17115"/>
                  </a:cubicBezTo>
                  <a:lnTo>
                    <a:pt x="185890" y="19496"/>
                  </a:lnTo>
                  <a:cubicBezTo>
                    <a:pt x="183509" y="20290"/>
                    <a:pt x="181077" y="20945"/>
                    <a:pt x="178746" y="21877"/>
                  </a:cubicBezTo>
                  <a:cubicBezTo>
                    <a:pt x="174777" y="23465"/>
                    <a:pt x="171056" y="25937"/>
                    <a:pt x="166840" y="26640"/>
                  </a:cubicBezTo>
                  <a:cubicBezTo>
                    <a:pt x="151882" y="29133"/>
                    <a:pt x="121596" y="31402"/>
                    <a:pt x="121596" y="31402"/>
                  </a:cubicBezTo>
                  <a:cubicBezTo>
                    <a:pt x="118421" y="32196"/>
                    <a:pt x="115218" y="32884"/>
                    <a:pt x="112071" y="33783"/>
                  </a:cubicBezTo>
                  <a:cubicBezTo>
                    <a:pt x="109657" y="34473"/>
                    <a:pt x="107377" y="35620"/>
                    <a:pt x="104927" y="36165"/>
                  </a:cubicBezTo>
                  <a:cubicBezTo>
                    <a:pt x="100214" y="37212"/>
                    <a:pt x="95324" y="37375"/>
                    <a:pt x="90640" y="38546"/>
                  </a:cubicBezTo>
                  <a:cubicBezTo>
                    <a:pt x="85770" y="39763"/>
                    <a:pt x="81222" y="42090"/>
                    <a:pt x="76352" y="43308"/>
                  </a:cubicBezTo>
                  <a:cubicBezTo>
                    <a:pt x="61957" y="46908"/>
                    <a:pt x="69932" y="44655"/>
                    <a:pt x="52540" y="50452"/>
                  </a:cubicBezTo>
                  <a:cubicBezTo>
                    <a:pt x="49435" y="51487"/>
                    <a:pt x="46162" y="51934"/>
                    <a:pt x="43015" y="52833"/>
                  </a:cubicBezTo>
                  <a:cubicBezTo>
                    <a:pt x="40601" y="53523"/>
                    <a:pt x="38252" y="54421"/>
                    <a:pt x="35871" y="55215"/>
                  </a:cubicBezTo>
                  <a:cubicBezTo>
                    <a:pt x="87296" y="68070"/>
                    <a:pt x="48541" y="59081"/>
                    <a:pt x="176365" y="62358"/>
                  </a:cubicBezTo>
                  <a:cubicBezTo>
                    <a:pt x="194615" y="62826"/>
                    <a:pt x="212877" y="62358"/>
                    <a:pt x="231133" y="62358"/>
                  </a:cubicBezTo>
                </a:path>
              </a:pathLst>
            </a:custGeom>
            <a:no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0" name="グループ化 199"/>
            <p:cNvGrpSpPr/>
            <p:nvPr/>
          </p:nvGrpSpPr>
          <p:grpSpPr>
            <a:xfrm>
              <a:off x="6727302" y="7000015"/>
              <a:ext cx="5025969" cy="1447305"/>
              <a:chOff x="4915434" y="4811005"/>
              <a:chExt cx="5890582" cy="1358138"/>
            </a:xfrm>
          </p:grpSpPr>
          <p:sp>
            <p:nvSpPr>
              <p:cNvPr id="201" name="フリーフォーム 200"/>
              <p:cNvSpPr/>
              <p:nvPr/>
            </p:nvSpPr>
            <p:spPr>
              <a:xfrm>
                <a:off x="6091654" y="5497152"/>
                <a:ext cx="342877" cy="387651"/>
              </a:xfrm>
              <a:custGeom>
                <a:avLst/>
                <a:gdLst>
                  <a:gd name="connsiteX0" fmla="*/ 0 w 342900"/>
                  <a:gd name="connsiteY0" fmla="*/ 390525 h 390525"/>
                  <a:gd name="connsiteX1" fmla="*/ 21432 w 342900"/>
                  <a:gd name="connsiteY1" fmla="*/ 376237 h 390525"/>
                  <a:gd name="connsiteX2" fmla="*/ 35719 w 342900"/>
                  <a:gd name="connsiteY2" fmla="*/ 366712 h 390525"/>
                  <a:gd name="connsiteX3" fmla="*/ 45244 w 342900"/>
                  <a:gd name="connsiteY3" fmla="*/ 352425 h 390525"/>
                  <a:gd name="connsiteX4" fmla="*/ 50007 w 342900"/>
                  <a:gd name="connsiteY4" fmla="*/ 345281 h 390525"/>
                  <a:gd name="connsiteX5" fmla="*/ 54769 w 342900"/>
                  <a:gd name="connsiteY5" fmla="*/ 330994 h 390525"/>
                  <a:gd name="connsiteX6" fmla="*/ 42863 w 342900"/>
                  <a:gd name="connsiteY6" fmla="*/ 342900 h 390525"/>
                  <a:gd name="connsiteX7" fmla="*/ 35719 w 342900"/>
                  <a:gd name="connsiteY7" fmla="*/ 350044 h 390525"/>
                  <a:gd name="connsiteX8" fmla="*/ 45244 w 342900"/>
                  <a:gd name="connsiteY8" fmla="*/ 340519 h 390525"/>
                  <a:gd name="connsiteX9" fmla="*/ 52388 w 342900"/>
                  <a:gd name="connsiteY9" fmla="*/ 335756 h 390525"/>
                  <a:gd name="connsiteX10" fmla="*/ 61913 w 342900"/>
                  <a:gd name="connsiteY10" fmla="*/ 328612 h 390525"/>
                  <a:gd name="connsiteX11" fmla="*/ 76200 w 342900"/>
                  <a:gd name="connsiteY11" fmla="*/ 319087 h 390525"/>
                  <a:gd name="connsiteX12" fmla="*/ 85725 w 342900"/>
                  <a:gd name="connsiteY12" fmla="*/ 304800 h 390525"/>
                  <a:gd name="connsiteX13" fmla="*/ 90488 w 342900"/>
                  <a:gd name="connsiteY13" fmla="*/ 295275 h 390525"/>
                  <a:gd name="connsiteX14" fmla="*/ 80963 w 342900"/>
                  <a:gd name="connsiteY14" fmla="*/ 297656 h 390525"/>
                  <a:gd name="connsiteX15" fmla="*/ 71438 w 342900"/>
                  <a:gd name="connsiteY15" fmla="*/ 311944 h 390525"/>
                  <a:gd name="connsiteX16" fmla="*/ 57150 w 342900"/>
                  <a:gd name="connsiteY16" fmla="*/ 323850 h 390525"/>
                  <a:gd name="connsiteX17" fmla="*/ 52388 w 342900"/>
                  <a:gd name="connsiteY17" fmla="*/ 314325 h 390525"/>
                  <a:gd name="connsiteX18" fmla="*/ 69057 w 342900"/>
                  <a:gd name="connsiteY18" fmla="*/ 295275 h 390525"/>
                  <a:gd name="connsiteX19" fmla="*/ 80963 w 342900"/>
                  <a:gd name="connsiteY19" fmla="*/ 280987 h 390525"/>
                  <a:gd name="connsiteX20" fmla="*/ 90488 w 342900"/>
                  <a:gd name="connsiteY20" fmla="*/ 276225 h 390525"/>
                  <a:gd name="connsiteX21" fmla="*/ 104775 w 342900"/>
                  <a:gd name="connsiteY21" fmla="*/ 266700 h 390525"/>
                  <a:gd name="connsiteX22" fmla="*/ 116682 w 342900"/>
                  <a:gd name="connsiteY22" fmla="*/ 254794 h 390525"/>
                  <a:gd name="connsiteX23" fmla="*/ 123825 w 342900"/>
                  <a:gd name="connsiteY23" fmla="*/ 240506 h 390525"/>
                  <a:gd name="connsiteX24" fmla="*/ 128588 w 342900"/>
                  <a:gd name="connsiteY24" fmla="*/ 233362 h 390525"/>
                  <a:gd name="connsiteX25" fmla="*/ 119063 w 342900"/>
                  <a:gd name="connsiteY25" fmla="*/ 250031 h 390525"/>
                  <a:gd name="connsiteX26" fmla="*/ 102394 w 342900"/>
                  <a:gd name="connsiteY26" fmla="*/ 271462 h 390525"/>
                  <a:gd name="connsiteX27" fmla="*/ 92869 w 342900"/>
                  <a:gd name="connsiteY27" fmla="*/ 285750 h 390525"/>
                  <a:gd name="connsiteX28" fmla="*/ 88107 w 342900"/>
                  <a:gd name="connsiteY28" fmla="*/ 273844 h 390525"/>
                  <a:gd name="connsiteX29" fmla="*/ 92869 w 342900"/>
                  <a:gd name="connsiteY29" fmla="*/ 264319 h 390525"/>
                  <a:gd name="connsiteX30" fmla="*/ 97632 w 342900"/>
                  <a:gd name="connsiteY30" fmla="*/ 257175 h 390525"/>
                  <a:gd name="connsiteX31" fmla="*/ 100013 w 342900"/>
                  <a:gd name="connsiteY31" fmla="*/ 250031 h 390525"/>
                  <a:gd name="connsiteX32" fmla="*/ 107157 w 342900"/>
                  <a:gd name="connsiteY32" fmla="*/ 242887 h 390525"/>
                  <a:gd name="connsiteX33" fmla="*/ 111919 w 342900"/>
                  <a:gd name="connsiteY33" fmla="*/ 235744 h 390525"/>
                  <a:gd name="connsiteX34" fmla="*/ 114300 w 342900"/>
                  <a:gd name="connsiteY34" fmla="*/ 228600 h 390525"/>
                  <a:gd name="connsiteX35" fmla="*/ 138113 w 342900"/>
                  <a:gd name="connsiteY35" fmla="*/ 195262 h 390525"/>
                  <a:gd name="connsiteX36" fmla="*/ 142875 w 342900"/>
                  <a:gd name="connsiteY36" fmla="*/ 188119 h 390525"/>
                  <a:gd name="connsiteX37" fmla="*/ 145257 w 342900"/>
                  <a:gd name="connsiteY37" fmla="*/ 180975 h 390525"/>
                  <a:gd name="connsiteX38" fmla="*/ 152400 w 342900"/>
                  <a:gd name="connsiteY38" fmla="*/ 176212 h 390525"/>
                  <a:gd name="connsiteX39" fmla="*/ 166688 w 342900"/>
                  <a:gd name="connsiteY39" fmla="*/ 154781 h 390525"/>
                  <a:gd name="connsiteX40" fmla="*/ 171450 w 342900"/>
                  <a:gd name="connsiteY40" fmla="*/ 147637 h 390525"/>
                  <a:gd name="connsiteX41" fmla="*/ 178594 w 342900"/>
                  <a:gd name="connsiteY41" fmla="*/ 140494 h 390525"/>
                  <a:gd name="connsiteX42" fmla="*/ 190500 w 342900"/>
                  <a:gd name="connsiteY42" fmla="*/ 126206 h 390525"/>
                  <a:gd name="connsiteX43" fmla="*/ 200025 w 342900"/>
                  <a:gd name="connsiteY43" fmla="*/ 111919 h 390525"/>
                  <a:gd name="connsiteX44" fmla="*/ 216694 w 342900"/>
                  <a:gd name="connsiteY44" fmla="*/ 92869 h 390525"/>
                  <a:gd name="connsiteX45" fmla="*/ 230982 w 342900"/>
                  <a:gd name="connsiteY45" fmla="*/ 69056 h 390525"/>
                  <a:gd name="connsiteX46" fmla="*/ 238125 w 342900"/>
                  <a:gd name="connsiteY46" fmla="*/ 64294 h 390525"/>
                  <a:gd name="connsiteX47" fmla="*/ 240507 w 342900"/>
                  <a:gd name="connsiteY47" fmla="*/ 57150 h 390525"/>
                  <a:gd name="connsiteX48" fmla="*/ 252413 w 342900"/>
                  <a:gd name="connsiteY48" fmla="*/ 42862 h 390525"/>
                  <a:gd name="connsiteX49" fmla="*/ 259557 w 342900"/>
                  <a:gd name="connsiteY49" fmla="*/ 28575 h 390525"/>
                  <a:gd name="connsiteX50" fmla="*/ 266700 w 342900"/>
                  <a:gd name="connsiteY50" fmla="*/ 23812 h 390525"/>
                  <a:gd name="connsiteX51" fmla="*/ 276225 w 342900"/>
                  <a:gd name="connsiteY51" fmla="*/ 11906 h 390525"/>
                  <a:gd name="connsiteX52" fmla="*/ 288132 w 342900"/>
                  <a:gd name="connsiteY52" fmla="*/ 0 h 390525"/>
                  <a:gd name="connsiteX53" fmla="*/ 307182 w 342900"/>
                  <a:gd name="connsiteY53" fmla="*/ 11906 h 390525"/>
                  <a:gd name="connsiteX54" fmla="*/ 302419 w 342900"/>
                  <a:gd name="connsiteY54" fmla="*/ 28575 h 390525"/>
                  <a:gd name="connsiteX55" fmla="*/ 290513 w 342900"/>
                  <a:gd name="connsiteY55" fmla="*/ 42862 h 390525"/>
                  <a:gd name="connsiteX56" fmla="*/ 288132 w 342900"/>
                  <a:gd name="connsiteY56" fmla="*/ 50006 h 390525"/>
                  <a:gd name="connsiteX57" fmla="*/ 278607 w 342900"/>
                  <a:gd name="connsiteY57" fmla="*/ 64294 h 390525"/>
                  <a:gd name="connsiteX58" fmla="*/ 266700 w 342900"/>
                  <a:gd name="connsiteY58" fmla="*/ 80962 h 390525"/>
                  <a:gd name="connsiteX59" fmla="*/ 257175 w 342900"/>
                  <a:gd name="connsiteY59" fmla="*/ 95250 h 390525"/>
                  <a:gd name="connsiteX60" fmla="*/ 252413 w 342900"/>
                  <a:gd name="connsiteY60" fmla="*/ 102394 h 390525"/>
                  <a:gd name="connsiteX61" fmla="*/ 266700 w 342900"/>
                  <a:gd name="connsiteY61" fmla="*/ 71437 h 390525"/>
                  <a:gd name="connsiteX62" fmla="*/ 280988 w 342900"/>
                  <a:gd name="connsiteY62" fmla="*/ 50006 h 390525"/>
                  <a:gd name="connsiteX63" fmla="*/ 292894 w 342900"/>
                  <a:gd name="connsiteY63" fmla="*/ 33337 h 390525"/>
                  <a:gd name="connsiteX64" fmla="*/ 304800 w 342900"/>
                  <a:gd name="connsiteY64" fmla="*/ 23812 h 390525"/>
                  <a:gd name="connsiteX65" fmla="*/ 271463 w 342900"/>
                  <a:gd name="connsiteY65" fmla="*/ 40481 h 390525"/>
                  <a:gd name="connsiteX66" fmla="*/ 252413 w 342900"/>
                  <a:gd name="connsiteY66" fmla="*/ 54769 h 390525"/>
                  <a:gd name="connsiteX67" fmla="*/ 242888 w 342900"/>
                  <a:gd name="connsiteY67" fmla="*/ 61912 h 390525"/>
                  <a:gd name="connsiteX68" fmla="*/ 223838 w 342900"/>
                  <a:gd name="connsiteY68" fmla="*/ 80962 h 390525"/>
                  <a:gd name="connsiteX69" fmla="*/ 216694 w 342900"/>
                  <a:gd name="connsiteY69" fmla="*/ 85725 h 390525"/>
                  <a:gd name="connsiteX70" fmla="*/ 209550 w 342900"/>
                  <a:gd name="connsiteY70" fmla="*/ 95250 h 390525"/>
                  <a:gd name="connsiteX71" fmla="*/ 192882 w 342900"/>
                  <a:gd name="connsiteY71" fmla="*/ 111919 h 390525"/>
                  <a:gd name="connsiteX72" fmla="*/ 188119 w 342900"/>
                  <a:gd name="connsiteY72" fmla="*/ 119062 h 390525"/>
                  <a:gd name="connsiteX73" fmla="*/ 202407 w 342900"/>
                  <a:gd name="connsiteY73" fmla="*/ 100012 h 390525"/>
                  <a:gd name="connsiteX74" fmla="*/ 226219 w 342900"/>
                  <a:gd name="connsiteY74" fmla="*/ 83344 h 390525"/>
                  <a:gd name="connsiteX75" fmla="*/ 245269 w 342900"/>
                  <a:gd name="connsiteY75" fmla="*/ 71437 h 390525"/>
                  <a:gd name="connsiteX76" fmla="*/ 252413 w 342900"/>
                  <a:gd name="connsiteY76" fmla="*/ 73819 h 390525"/>
                  <a:gd name="connsiteX77" fmla="*/ 238125 w 342900"/>
                  <a:gd name="connsiteY77" fmla="*/ 119062 h 390525"/>
                  <a:gd name="connsiteX78" fmla="*/ 235744 w 342900"/>
                  <a:gd name="connsiteY78" fmla="*/ 128587 h 390525"/>
                  <a:gd name="connsiteX79" fmla="*/ 223838 w 342900"/>
                  <a:gd name="connsiteY79" fmla="*/ 147637 h 390525"/>
                  <a:gd name="connsiteX80" fmla="*/ 221457 w 342900"/>
                  <a:gd name="connsiteY80" fmla="*/ 135731 h 390525"/>
                  <a:gd name="connsiteX81" fmla="*/ 226219 w 342900"/>
                  <a:gd name="connsiteY81" fmla="*/ 123825 h 390525"/>
                  <a:gd name="connsiteX82" fmla="*/ 238125 w 342900"/>
                  <a:gd name="connsiteY82" fmla="*/ 100012 h 390525"/>
                  <a:gd name="connsiteX83" fmla="*/ 247650 w 342900"/>
                  <a:gd name="connsiteY83" fmla="*/ 83344 h 390525"/>
                  <a:gd name="connsiteX84" fmla="*/ 204788 w 342900"/>
                  <a:gd name="connsiteY84" fmla="*/ 138112 h 390525"/>
                  <a:gd name="connsiteX85" fmla="*/ 202407 w 342900"/>
                  <a:gd name="connsiteY85" fmla="*/ 138112 h 390525"/>
                  <a:gd name="connsiteX86" fmla="*/ 216694 w 342900"/>
                  <a:gd name="connsiteY86" fmla="*/ 114300 h 390525"/>
                  <a:gd name="connsiteX87" fmla="*/ 226219 w 342900"/>
                  <a:gd name="connsiteY87" fmla="*/ 107156 h 390525"/>
                  <a:gd name="connsiteX88" fmla="*/ 230982 w 342900"/>
                  <a:gd name="connsiteY88" fmla="*/ 100012 h 390525"/>
                  <a:gd name="connsiteX89" fmla="*/ 230982 w 342900"/>
                  <a:gd name="connsiteY89" fmla="*/ 121444 h 390525"/>
                  <a:gd name="connsiteX90" fmla="*/ 195263 w 342900"/>
                  <a:gd name="connsiteY90" fmla="*/ 173831 h 390525"/>
                  <a:gd name="connsiteX91" fmla="*/ 178594 w 342900"/>
                  <a:gd name="connsiteY91" fmla="*/ 200025 h 390525"/>
                  <a:gd name="connsiteX92" fmla="*/ 169069 w 342900"/>
                  <a:gd name="connsiteY92" fmla="*/ 209550 h 390525"/>
                  <a:gd name="connsiteX93" fmla="*/ 164307 w 342900"/>
                  <a:gd name="connsiteY93" fmla="*/ 216694 h 390525"/>
                  <a:gd name="connsiteX94" fmla="*/ 176213 w 342900"/>
                  <a:gd name="connsiteY94" fmla="*/ 192881 h 390525"/>
                  <a:gd name="connsiteX95" fmla="*/ 223838 w 342900"/>
                  <a:gd name="connsiteY95" fmla="*/ 130969 h 390525"/>
                  <a:gd name="connsiteX96" fmla="*/ 247650 w 342900"/>
                  <a:gd name="connsiteY96" fmla="*/ 104775 h 390525"/>
                  <a:gd name="connsiteX97" fmla="*/ 259557 w 342900"/>
                  <a:gd name="connsiteY97" fmla="*/ 97631 h 390525"/>
                  <a:gd name="connsiteX98" fmla="*/ 266700 w 342900"/>
                  <a:gd name="connsiteY98" fmla="*/ 92869 h 390525"/>
                  <a:gd name="connsiteX99" fmla="*/ 245269 w 342900"/>
                  <a:gd name="connsiteY99" fmla="*/ 142875 h 390525"/>
                  <a:gd name="connsiteX100" fmla="*/ 240507 w 342900"/>
                  <a:gd name="connsiteY100" fmla="*/ 159544 h 390525"/>
                  <a:gd name="connsiteX101" fmla="*/ 223838 w 342900"/>
                  <a:gd name="connsiteY101" fmla="*/ 192881 h 390525"/>
                  <a:gd name="connsiteX102" fmla="*/ 254794 w 342900"/>
                  <a:gd name="connsiteY102" fmla="*/ 133350 h 390525"/>
                  <a:gd name="connsiteX103" fmla="*/ 269082 w 342900"/>
                  <a:gd name="connsiteY103" fmla="*/ 111919 h 390525"/>
                  <a:gd name="connsiteX104" fmla="*/ 271463 w 342900"/>
                  <a:gd name="connsiteY104" fmla="*/ 104775 h 390525"/>
                  <a:gd name="connsiteX105" fmla="*/ 273844 w 342900"/>
                  <a:gd name="connsiteY105" fmla="*/ 114300 h 390525"/>
                  <a:gd name="connsiteX106" fmla="*/ 269082 w 342900"/>
                  <a:gd name="connsiteY106" fmla="*/ 135731 h 390525"/>
                  <a:gd name="connsiteX107" fmla="*/ 257175 w 342900"/>
                  <a:gd name="connsiteY107" fmla="*/ 164306 h 390525"/>
                  <a:gd name="connsiteX108" fmla="*/ 250032 w 342900"/>
                  <a:gd name="connsiteY108" fmla="*/ 185737 h 390525"/>
                  <a:gd name="connsiteX109" fmla="*/ 240507 w 342900"/>
                  <a:gd name="connsiteY109" fmla="*/ 204787 h 390525"/>
                  <a:gd name="connsiteX110" fmla="*/ 247650 w 342900"/>
                  <a:gd name="connsiteY110" fmla="*/ 178594 h 390525"/>
                  <a:gd name="connsiteX111" fmla="*/ 252413 w 342900"/>
                  <a:gd name="connsiteY111" fmla="*/ 159544 h 390525"/>
                  <a:gd name="connsiteX112" fmla="*/ 280988 w 342900"/>
                  <a:gd name="connsiteY112" fmla="*/ 116681 h 390525"/>
                  <a:gd name="connsiteX113" fmla="*/ 285750 w 342900"/>
                  <a:gd name="connsiteY113" fmla="*/ 107156 h 390525"/>
                  <a:gd name="connsiteX114" fmla="*/ 290513 w 342900"/>
                  <a:gd name="connsiteY114" fmla="*/ 114300 h 390525"/>
                  <a:gd name="connsiteX115" fmla="*/ 276225 w 342900"/>
                  <a:gd name="connsiteY115" fmla="*/ 138112 h 390525"/>
                  <a:gd name="connsiteX116" fmla="*/ 269082 w 342900"/>
                  <a:gd name="connsiteY116" fmla="*/ 147637 h 390525"/>
                  <a:gd name="connsiteX117" fmla="*/ 264319 w 342900"/>
                  <a:gd name="connsiteY117" fmla="*/ 154781 h 390525"/>
                  <a:gd name="connsiteX118" fmla="*/ 261938 w 342900"/>
                  <a:gd name="connsiteY118" fmla="*/ 161925 h 390525"/>
                  <a:gd name="connsiteX119" fmla="*/ 271463 w 342900"/>
                  <a:gd name="connsiteY119" fmla="*/ 102394 h 390525"/>
                  <a:gd name="connsiteX120" fmla="*/ 278607 w 342900"/>
                  <a:gd name="connsiteY120" fmla="*/ 88106 h 390525"/>
                  <a:gd name="connsiteX121" fmla="*/ 288132 w 342900"/>
                  <a:gd name="connsiteY121" fmla="*/ 66675 h 390525"/>
                  <a:gd name="connsiteX122" fmla="*/ 278607 w 342900"/>
                  <a:gd name="connsiteY122" fmla="*/ 111919 h 390525"/>
                  <a:gd name="connsiteX123" fmla="*/ 269082 w 342900"/>
                  <a:gd name="connsiteY123" fmla="*/ 133350 h 390525"/>
                  <a:gd name="connsiteX124" fmla="*/ 261938 w 342900"/>
                  <a:gd name="connsiteY124" fmla="*/ 140494 h 390525"/>
                  <a:gd name="connsiteX125" fmla="*/ 276225 w 342900"/>
                  <a:gd name="connsiteY125" fmla="*/ 119062 h 390525"/>
                  <a:gd name="connsiteX126" fmla="*/ 264319 w 342900"/>
                  <a:gd name="connsiteY126" fmla="*/ 157162 h 390525"/>
                  <a:gd name="connsiteX127" fmla="*/ 254794 w 342900"/>
                  <a:gd name="connsiteY127" fmla="*/ 171450 h 390525"/>
                  <a:gd name="connsiteX128" fmla="*/ 245269 w 342900"/>
                  <a:gd name="connsiteY128" fmla="*/ 188119 h 390525"/>
                  <a:gd name="connsiteX129" fmla="*/ 233363 w 342900"/>
                  <a:gd name="connsiteY129" fmla="*/ 204787 h 390525"/>
                  <a:gd name="connsiteX130" fmla="*/ 223838 w 342900"/>
                  <a:gd name="connsiteY130" fmla="*/ 204787 h 390525"/>
                  <a:gd name="connsiteX131" fmla="*/ 240507 w 342900"/>
                  <a:gd name="connsiteY131" fmla="*/ 166687 h 390525"/>
                  <a:gd name="connsiteX132" fmla="*/ 250032 w 342900"/>
                  <a:gd name="connsiteY132" fmla="*/ 154781 h 390525"/>
                  <a:gd name="connsiteX133" fmla="*/ 261938 w 342900"/>
                  <a:gd name="connsiteY133" fmla="*/ 130969 h 390525"/>
                  <a:gd name="connsiteX134" fmla="*/ 264319 w 342900"/>
                  <a:gd name="connsiteY134" fmla="*/ 147637 h 390525"/>
                  <a:gd name="connsiteX135" fmla="*/ 238125 w 342900"/>
                  <a:gd name="connsiteY135" fmla="*/ 214312 h 390525"/>
                  <a:gd name="connsiteX136" fmla="*/ 233363 w 342900"/>
                  <a:gd name="connsiteY136" fmla="*/ 226219 h 390525"/>
                  <a:gd name="connsiteX137" fmla="*/ 230982 w 342900"/>
                  <a:gd name="connsiteY137" fmla="*/ 235744 h 390525"/>
                  <a:gd name="connsiteX138" fmla="*/ 223838 w 342900"/>
                  <a:gd name="connsiteY138" fmla="*/ 242887 h 390525"/>
                  <a:gd name="connsiteX139" fmla="*/ 235744 w 342900"/>
                  <a:gd name="connsiteY139" fmla="*/ 214312 h 390525"/>
                  <a:gd name="connsiteX140" fmla="*/ 254794 w 342900"/>
                  <a:gd name="connsiteY140" fmla="*/ 185737 h 390525"/>
                  <a:gd name="connsiteX141" fmla="*/ 278607 w 342900"/>
                  <a:gd name="connsiteY141" fmla="*/ 147637 h 390525"/>
                  <a:gd name="connsiteX142" fmla="*/ 261938 w 342900"/>
                  <a:gd name="connsiteY142" fmla="*/ 228600 h 390525"/>
                  <a:gd name="connsiteX143" fmla="*/ 257175 w 342900"/>
                  <a:gd name="connsiteY143" fmla="*/ 242887 h 390525"/>
                  <a:gd name="connsiteX144" fmla="*/ 242888 w 342900"/>
                  <a:gd name="connsiteY144" fmla="*/ 278606 h 390525"/>
                  <a:gd name="connsiteX145" fmla="*/ 245269 w 342900"/>
                  <a:gd name="connsiteY145" fmla="*/ 257175 h 390525"/>
                  <a:gd name="connsiteX146" fmla="*/ 271463 w 342900"/>
                  <a:gd name="connsiteY146" fmla="*/ 223837 h 390525"/>
                  <a:gd name="connsiteX147" fmla="*/ 252413 w 342900"/>
                  <a:gd name="connsiteY147" fmla="*/ 257175 h 390525"/>
                  <a:gd name="connsiteX148" fmla="*/ 216694 w 342900"/>
                  <a:gd name="connsiteY148" fmla="*/ 280987 h 390525"/>
                  <a:gd name="connsiteX149" fmla="*/ 214313 w 342900"/>
                  <a:gd name="connsiteY149" fmla="*/ 219075 h 390525"/>
                  <a:gd name="connsiteX150" fmla="*/ 223838 w 342900"/>
                  <a:gd name="connsiteY150" fmla="*/ 207169 h 390525"/>
                  <a:gd name="connsiteX151" fmla="*/ 238125 w 342900"/>
                  <a:gd name="connsiteY151" fmla="*/ 195262 h 390525"/>
                  <a:gd name="connsiteX152" fmla="*/ 242888 w 342900"/>
                  <a:gd name="connsiteY152" fmla="*/ 216694 h 390525"/>
                  <a:gd name="connsiteX153" fmla="*/ 197644 w 342900"/>
                  <a:gd name="connsiteY153" fmla="*/ 261937 h 390525"/>
                  <a:gd name="connsiteX154" fmla="*/ 180975 w 342900"/>
                  <a:gd name="connsiteY154" fmla="*/ 269081 h 390525"/>
                  <a:gd name="connsiteX155" fmla="*/ 164307 w 342900"/>
                  <a:gd name="connsiteY155" fmla="*/ 271462 h 390525"/>
                  <a:gd name="connsiteX156" fmla="*/ 126207 w 342900"/>
                  <a:gd name="connsiteY156" fmla="*/ 273844 h 390525"/>
                  <a:gd name="connsiteX157" fmla="*/ 133350 w 342900"/>
                  <a:gd name="connsiteY157" fmla="*/ 223837 h 390525"/>
                  <a:gd name="connsiteX158" fmla="*/ 147638 w 342900"/>
                  <a:gd name="connsiteY158" fmla="*/ 219075 h 390525"/>
                  <a:gd name="connsiteX159" fmla="*/ 176213 w 342900"/>
                  <a:gd name="connsiteY159" fmla="*/ 211931 h 390525"/>
                  <a:gd name="connsiteX160" fmla="*/ 200025 w 342900"/>
                  <a:gd name="connsiteY160" fmla="*/ 214312 h 390525"/>
                  <a:gd name="connsiteX161" fmla="*/ 204788 w 342900"/>
                  <a:gd name="connsiteY161" fmla="*/ 221456 h 390525"/>
                  <a:gd name="connsiteX162" fmla="*/ 202407 w 342900"/>
                  <a:gd name="connsiteY162" fmla="*/ 264319 h 390525"/>
                  <a:gd name="connsiteX163" fmla="*/ 188119 w 342900"/>
                  <a:gd name="connsiteY163" fmla="*/ 269081 h 390525"/>
                  <a:gd name="connsiteX164" fmla="*/ 178594 w 342900"/>
                  <a:gd name="connsiteY164" fmla="*/ 276225 h 390525"/>
                  <a:gd name="connsiteX165" fmla="*/ 166688 w 342900"/>
                  <a:gd name="connsiteY165" fmla="*/ 207169 h 390525"/>
                  <a:gd name="connsiteX166" fmla="*/ 188119 w 342900"/>
                  <a:gd name="connsiteY166" fmla="*/ 188119 h 390525"/>
                  <a:gd name="connsiteX167" fmla="*/ 211932 w 342900"/>
                  <a:gd name="connsiteY167" fmla="*/ 192881 h 390525"/>
                  <a:gd name="connsiteX168" fmla="*/ 214313 w 342900"/>
                  <a:gd name="connsiteY168" fmla="*/ 207169 h 390525"/>
                  <a:gd name="connsiteX169" fmla="*/ 211932 w 342900"/>
                  <a:gd name="connsiteY169" fmla="*/ 254794 h 390525"/>
                  <a:gd name="connsiteX170" fmla="*/ 204788 w 342900"/>
                  <a:gd name="connsiteY170" fmla="*/ 257175 h 390525"/>
                  <a:gd name="connsiteX171" fmla="*/ 183357 w 342900"/>
                  <a:gd name="connsiteY171" fmla="*/ 266700 h 390525"/>
                  <a:gd name="connsiteX172" fmla="*/ 173832 w 342900"/>
                  <a:gd name="connsiteY172" fmla="*/ 226219 h 390525"/>
                  <a:gd name="connsiteX173" fmla="*/ 197644 w 342900"/>
                  <a:gd name="connsiteY173" fmla="*/ 216694 h 390525"/>
                  <a:gd name="connsiteX174" fmla="*/ 214313 w 342900"/>
                  <a:gd name="connsiteY174" fmla="*/ 219075 h 390525"/>
                  <a:gd name="connsiteX175" fmla="*/ 211932 w 342900"/>
                  <a:gd name="connsiteY175" fmla="*/ 264319 h 390525"/>
                  <a:gd name="connsiteX176" fmla="*/ 202407 w 342900"/>
                  <a:gd name="connsiteY176" fmla="*/ 266700 h 390525"/>
                  <a:gd name="connsiteX177" fmla="*/ 192882 w 342900"/>
                  <a:gd name="connsiteY177" fmla="*/ 271462 h 390525"/>
                  <a:gd name="connsiteX178" fmla="*/ 180975 w 342900"/>
                  <a:gd name="connsiteY178" fmla="*/ 266700 h 390525"/>
                  <a:gd name="connsiteX179" fmla="*/ 180975 w 342900"/>
                  <a:gd name="connsiteY179" fmla="*/ 233362 h 390525"/>
                  <a:gd name="connsiteX180" fmla="*/ 200025 w 342900"/>
                  <a:gd name="connsiteY180" fmla="*/ 235744 h 390525"/>
                  <a:gd name="connsiteX181" fmla="*/ 202407 w 342900"/>
                  <a:gd name="connsiteY181" fmla="*/ 245269 h 390525"/>
                  <a:gd name="connsiteX182" fmla="*/ 195263 w 342900"/>
                  <a:gd name="connsiteY182" fmla="*/ 273844 h 390525"/>
                  <a:gd name="connsiteX183" fmla="*/ 161925 w 342900"/>
                  <a:gd name="connsiteY183" fmla="*/ 278606 h 390525"/>
                  <a:gd name="connsiteX184" fmla="*/ 121444 w 342900"/>
                  <a:gd name="connsiteY184" fmla="*/ 283369 h 390525"/>
                  <a:gd name="connsiteX185" fmla="*/ 111919 w 342900"/>
                  <a:gd name="connsiteY185" fmla="*/ 271462 h 390525"/>
                  <a:gd name="connsiteX186" fmla="*/ 128588 w 342900"/>
                  <a:gd name="connsiteY186" fmla="*/ 204787 h 390525"/>
                  <a:gd name="connsiteX187" fmla="*/ 147638 w 342900"/>
                  <a:gd name="connsiteY187" fmla="*/ 202406 h 390525"/>
                  <a:gd name="connsiteX188" fmla="*/ 188119 w 342900"/>
                  <a:gd name="connsiteY188" fmla="*/ 207169 h 390525"/>
                  <a:gd name="connsiteX189" fmla="*/ 195263 w 342900"/>
                  <a:gd name="connsiteY189" fmla="*/ 221456 h 390525"/>
                  <a:gd name="connsiteX190" fmla="*/ 183357 w 342900"/>
                  <a:gd name="connsiteY190" fmla="*/ 278606 h 390525"/>
                  <a:gd name="connsiteX191" fmla="*/ 176213 w 342900"/>
                  <a:gd name="connsiteY191" fmla="*/ 285750 h 390525"/>
                  <a:gd name="connsiteX192" fmla="*/ 164307 w 342900"/>
                  <a:gd name="connsiteY192" fmla="*/ 288131 h 390525"/>
                  <a:gd name="connsiteX193" fmla="*/ 157163 w 342900"/>
                  <a:gd name="connsiteY193" fmla="*/ 292894 h 390525"/>
                  <a:gd name="connsiteX194" fmla="*/ 138113 w 342900"/>
                  <a:gd name="connsiteY194" fmla="*/ 288131 h 390525"/>
                  <a:gd name="connsiteX195" fmla="*/ 135732 w 342900"/>
                  <a:gd name="connsiteY195" fmla="*/ 278606 h 390525"/>
                  <a:gd name="connsiteX196" fmla="*/ 133350 w 342900"/>
                  <a:gd name="connsiteY196" fmla="*/ 266700 h 390525"/>
                  <a:gd name="connsiteX197" fmla="*/ 138113 w 342900"/>
                  <a:gd name="connsiteY197" fmla="*/ 216694 h 390525"/>
                  <a:gd name="connsiteX198" fmla="*/ 150019 w 342900"/>
                  <a:gd name="connsiteY198" fmla="*/ 204787 h 390525"/>
                  <a:gd name="connsiteX199" fmla="*/ 161925 w 342900"/>
                  <a:gd name="connsiteY199" fmla="*/ 195262 h 390525"/>
                  <a:gd name="connsiteX200" fmla="*/ 173832 w 342900"/>
                  <a:gd name="connsiteY200" fmla="*/ 190500 h 390525"/>
                  <a:gd name="connsiteX201" fmla="*/ 183357 w 342900"/>
                  <a:gd name="connsiteY201" fmla="*/ 185737 h 390525"/>
                  <a:gd name="connsiteX202" fmla="*/ 202407 w 342900"/>
                  <a:gd name="connsiteY202" fmla="*/ 192881 h 390525"/>
                  <a:gd name="connsiteX203" fmla="*/ 195263 w 342900"/>
                  <a:gd name="connsiteY203" fmla="*/ 259556 h 390525"/>
                  <a:gd name="connsiteX204" fmla="*/ 176213 w 342900"/>
                  <a:gd name="connsiteY204" fmla="*/ 276225 h 390525"/>
                  <a:gd name="connsiteX205" fmla="*/ 171450 w 342900"/>
                  <a:gd name="connsiteY205" fmla="*/ 261937 h 390525"/>
                  <a:gd name="connsiteX206" fmla="*/ 176213 w 342900"/>
                  <a:gd name="connsiteY206" fmla="*/ 200025 h 390525"/>
                  <a:gd name="connsiteX207" fmla="*/ 169069 w 342900"/>
                  <a:gd name="connsiteY207" fmla="*/ 245269 h 390525"/>
                  <a:gd name="connsiteX208" fmla="*/ 150019 w 342900"/>
                  <a:gd name="connsiteY208" fmla="*/ 264319 h 390525"/>
                  <a:gd name="connsiteX209" fmla="*/ 157163 w 342900"/>
                  <a:gd name="connsiteY209" fmla="*/ 214312 h 390525"/>
                  <a:gd name="connsiteX210" fmla="*/ 161925 w 342900"/>
                  <a:gd name="connsiteY210" fmla="*/ 202406 h 390525"/>
                  <a:gd name="connsiteX211" fmla="*/ 169069 w 342900"/>
                  <a:gd name="connsiteY211" fmla="*/ 192881 h 390525"/>
                  <a:gd name="connsiteX212" fmla="*/ 173832 w 342900"/>
                  <a:gd name="connsiteY212" fmla="*/ 185737 h 390525"/>
                  <a:gd name="connsiteX213" fmla="*/ 173832 w 342900"/>
                  <a:gd name="connsiteY213" fmla="*/ 235744 h 390525"/>
                  <a:gd name="connsiteX214" fmla="*/ 164307 w 342900"/>
                  <a:gd name="connsiteY214" fmla="*/ 250031 h 390525"/>
                  <a:gd name="connsiteX215" fmla="*/ 159544 w 342900"/>
                  <a:gd name="connsiteY215" fmla="*/ 264319 h 390525"/>
                  <a:gd name="connsiteX216" fmla="*/ 150019 w 342900"/>
                  <a:gd name="connsiteY216" fmla="*/ 276225 h 390525"/>
                  <a:gd name="connsiteX217" fmla="*/ 197644 w 342900"/>
                  <a:gd name="connsiteY217" fmla="*/ 176212 h 390525"/>
                  <a:gd name="connsiteX218" fmla="*/ 207169 w 342900"/>
                  <a:gd name="connsiteY218" fmla="*/ 159544 h 390525"/>
                  <a:gd name="connsiteX219" fmla="*/ 209550 w 342900"/>
                  <a:gd name="connsiteY219" fmla="*/ 166687 h 390525"/>
                  <a:gd name="connsiteX220" fmla="*/ 202407 w 342900"/>
                  <a:gd name="connsiteY220" fmla="*/ 233362 h 390525"/>
                  <a:gd name="connsiteX221" fmla="*/ 209550 w 342900"/>
                  <a:gd name="connsiteY221" fmla="*/ 195262 h 390525"/>
                  <a:gd name="connsiteX222" fmla="*/ 221457 w 342900"/>
                  <a:gd name="connsiteY222" fmla="*/ 180975 h 390525"/>
                  <a:gd name="connsiteX223" fmla="*/ 226219 w 342900"/>
                  <a:gd name="connsiteY223" fmla="*/ 173831 h 390525"/>
                  <a:gd name="connsiteX224" fmla="*/ 221457 w 342900"/>
                  <a:gd name="connsiteY224" fmla="*/ 233362 h 390525"/>
                  <a:gd name="connsiteX225" fmla="*/ 214313 w 342900"/>
                  <a:gd name="connsiteY225" fmla="*/ 242887 h 390525"/>
                  <a:gd name="connsiteX226" fmla="*/ 202407 w 342900"/>
                  <a:gd name="connsiteY226" fmla="*/ 257175 h 390525"/>
                  <a:gd name="connsiteX227" fmla="*/ 197644 w 342900"/>
                  <a:gd name="connsiteY227" fmla="*/ 242887 h 390525"/>
                  <a:gd name="connsiteX228" fmla="*/ 195263 w 342900"/>
                  <a:gd name="connsiteY228" fmla="*/ 211931 h 390525"/>
                  <a:gd name="connsiteX229" fmla="*/ 183357 w 342900"/>
                  <a:gd name="connsiteY229" fmla="*/ 219075 h 390525"/>
                  <a:gd name="connsiteX230" fmla="*/ 178594 w 342900"/>
                  <a:gd name="connsiteY230" fmla="*/ 207169 h 390525"/>
                  <a:gd name="connsiteX231" fmla="*/ 185738 w 342900"/>
                  <a:gd name="connsiteY231" fmla="*/ 173831 h 390525"/>
                  <a:gd name="connsiteX232" fmla="*/ 173832 w 342900"/>
                  <a:gd name="connsiteY232" fmla="*/ 185737 h 390525"/>
                  <a:gd name="connsiteX233" fmla="*/ 171450 w 342900"/>
                  <a:gd name="connsiteY233" fmla="*/ 204787 h 390525"/>
                  <a:gd name="connsiteX234" fmla="*/ 169069 w 342900"/>
                  <a:gd name="connsiteY234" fmla="*/ 216694 h 390525"/>
                  <a:gd name="connsiteX235" fmla="*/ 173832 w 342900"/>
                  <a:gd name="connsiteY235" fmla="*/ 226219 h 390525"/>
                  <a:gd name="connsiteX236" fmla="*/ 178594 w 342900"/>
                  <a:gd name="connsiteY236" fmla="*/ 242887 h 390525"/>
                  <a:gd name="connsiteX237" fmla="*/ 183357 w 342900"/>
                  <a:gd name="connsiteY237" fmla="*/ 271462 h 390525"/>
                  <a:gd name="connsiteX238" fmla="*/ 342900 w 342900"/>
                  <a:gd name="connsiteY238" fmla="*/ 273844 h 390525"/>
                  <a:gd name="connsiteX239" fmla="*/ 316707 w 342900"/>
                  <a:gd name="connsiteY239" fmla="*/ 314325 h 390525"/>
                  <a:gd name="connsiteX240" fmla="*/ 304800 w 342900"/>
                  <a:gd name="connsiteY240" fmla="*/ 330994 h 390525"/>
                  <a:gd name="connsiteX241" fmla="*/ 307182 w 342900"/>
                  <a:gd name="connsiteY241" fmla="*/ 292894 h 390525"/>
                  <a:gd name="connsiteX242" fmla="*/ 311944 w 342900"/>
                  <a:gd name="connsiteY242" fmla="*/ 278606 h 390525"/>
                  <a:gd name="connsiteX243" fmla="*/ 314325 w 342900"/>
                  <a:gd name="connsiteY243" fmla="*/ 266700 h 390525"/>
                  <a:gd name="connsiteX244" fmla="*/ 316707 w 342900"/>
                  <a:gd name="connsiteY244" fmla="*/ 259556 h 390525"/>
                  <a:gd name="connsiteX245" fmla="*/ 309563 w 342900"/>
                  <a:gd name="connsiteY245" fmla="*/ 261937 h 390525"/>
                  <a:gd name="connsiteX246" fmla="*/ 307182 w 342900"/>
                  <a:gd name="connsiteY246" fmla="*/ 250031 h 390525"/>
                  <a:gd name="connsiteX247" fmla="*/ 304800 w 342900"/>
                  <a:gd name="connsiteY247" fmla="*/ 216694 h 390525"/>
                  <a:gd name="connsiteX248" fmla="*/ 295275 w 342900"/>
                  <a:gd name="connsiteY248" fmla="*/ 235744 h 390525"/>
                  <a:gd name="connsiteX249" fmla="*/ 288132 w 342900"/>
                  <a:gd name="connsiteY249" fmla="*/ 254794 h 390525"/>
                  <a:gd name="connsiteX250" fmla="*/ 266700 w 342900"/>
                  <a:gd name="connsiteY250" fmla="*/ 276225 h 390525"/>
                  <a:gd name="connsiteX251" fmla="*/ 254794 w 342900"/>
                  <a:gd name="connsiteY251" fmla="*/ 292894 h 390525"/>
                  <a:gd name="connsiteX252" fmla="*/ 247650 w 342900"/>
                  <a:gd name="connsiteY252" fmla="*/ 288131 h 390525"/>
                  <a:gd name="connsiteX253" fmla="*/ 235744 w 342900"/>
                  <a:gd name="connsiteY253" fmla="*/ 309562 h 390525"/>
                  <a:gd name="connsiteX254" fmla="*/ 221457 w 342900"/>
                  <a:gd name="connsiteY254" fmla="*/ 330994 h 390525"/>
                  <a:gd name="connsiteX255" fmla="*/ 219075 w 342900"/>
                  <a:gd name="connsiteY255" fmla="*/ 338137 h 390525"/>
                  <a:gd name="connsiteX256" fmla="*/ 216694 w 342900"/>
                  <a:gd name="connsiteY256" fmla="*/ 326231 h 390525"/>
                  <a:gd name="connsiteX257" fmla="*/ 221457 w 342900"/>
                  <a:gd name="connsiteY257" fmla="*/ 311944 h 390525"/>
                  <a:gd name="connsiteX258" fmla="*/ 226219 w 342900"/>
                  <a:gd name="connsiteY258" fmla="*/ 300037 h 390525"/>
                  <a:gd name="connsiteX259" fmla="*/ 233363 w 342900"/>
                  <a:gd name="connsiteY259" fmla="*/ 280987 h 390525"/>
                  <a:gd name="connsiteX260" fmla="*/ 247650 w 342900"/>
                  <a:gd name="connsiteY260" fmla="*/ 309562 h 390525"/>
                  <a:gd name="connsiteX261" fmla="*/ 250032 w 342900"/>
                  <a:gd name="connsiteY261" fmla="*/ 340519 h 390525"/>
                  <a:gd name="connsiteX262" fmla="*/ 288132 w 342900"/>
                  <a:gd name="connsiteY262" fmla="*/ 295275 h 390525"/>
                  <a:gd name="connsiteX263" fmla="*/ 292894 w 342900"/>
                  <a:gd name="connsiteY263" fmla="*/ 288131 h 390525"/>
                  <a:gd name="connsiteX264" fmla="*/ 295275 w 342900"/>
                  <a:gd name="connsiteY264" fmla="*/ 302419 h 390525"/>
                  <a:gd name="connsiteX265" fmla="*/ 297657 w 342900"/>
                  <a:gd name="connsiteY265" fmla="*/ 309562 h 390525"/>
                  <a:gd name="connsiteX266" fmla="*/ 300038 w 342900"/>
                  <a:gd name="connsiteY266" fmla="*/ 283369 h 390525"/>
                  <a:gd name="connsiteX267" fmla="*/ 302419 w 342900"/>
                  <a:gd name="connsiteY267" fmla="*/ 292894 h 390525"/>
                  <a:gd name="connsiteX268" fmla="*/ 297657 w 342900"/>
                  <a:gd name="connsiteY268" fmla="*/ 328612 h 390525"/>
                  <a:gd name="connsiteX269" fmla="*/ 292894 w 342900"/>
                  <a:gd name="connsiteY269" fmla="*/ 314325 h 390525"/>
                  <a:gd name="connsiteX270" fmla="*/ 283369 w 342900"/>
                  <a:gd name="connsiteY270" fmla="*/ 297656 h 390525"/>
                  <a:gd name="connsiteX271" fmla="*/ 278607 w 342900"/>
                  <a:gd name="connsiteY271" fmla="*/ 311944 h 390525"/>
                  <a:gd name="connsiteX272" fmla="*/ 273844 w 342900"/>
                  <a:gd name="connsiteY272" fmla="*/ 328612 h 390525"/>
                  <a:gd name="connsiteX273" fmla="*/ 269082 w 342900"/>
                  <a:gd name="connsiteY273" fmla="*/ 319087 h 390525"/>
                  <a:gd name="connsiteX274" fmla="*/ 264319 w 342900"/>
                  <a:gd name="connsiteY274" fmla="*/ 304800 h 390525"/>
                  <a:gd name="connsiteX275" fmla="*/ 261938 w 342900"/>
                  <a:gd name="connsiteY275" fmla="*/ 321469 h 390525"/>
                  <a:gd name="connsiteX276" fmla="*/ 259557 w 342900"/>
                  <a:gd name="connsiteY276" fmla="*/ 328612 h 390525"/>
                  <a:gd name="connsiteX277" fmla="*/ 250032 w 342900"/>
                  <a:gd name="connsiteY277" fmla="*/ 323850 h 390525"/>
                  <a:gd name="connsiteX278" fmla="*/ 240507 w 342900"/>
                  <a:gd name="connsiteY278" fmla="*/ 321469 h 390525"/>
                  <a:gd name="connsiteX279" fmla="*/ 107157 w 342900"/>
                  <a:gd name="connsiteY279" fmla="*/ 323850 h 390525"/>
                  <a:gd name="connsiteX280" fmla="*/ 276225 w 342900"/>
                  <a:gd name="connsiteY280" fmla="*/ 321469 h 390525"/>
                  <a:gd name="connsiteX281" fmla="*/ 207169 w 342900"/>
                  <a:gd name="connsiteY281" fmla="*/ 309562 h 390525"/>
                  <a:gd name="connsiteX282" fmla="*/ 90488 w 342900"/>
                  <a:gd name="connsiteY282" fmla="*/ 307181 h 390525"/>
                  <a:gd name="connsiteX283" fmla="*/ 214313 w 342900"/>
                  <a:gd name="connsiteY283" fmla="*/ 304800 h 390525"/>
                  <a:gd name="connsiteX284" fmla="*/ 202407 w 342900"/>
                  <a:gd name="connsiteY284" fmla="*/ 302419 h 390525"/>
                  <a:gd name="connsiteX285" fmla="*/ 188119 w 342900"/>
                  <a:gd name="connsiteY285" fmla="*/ 295275 h 390525"/>
                  <a:gd name="connsiteX286" fmla="*/ 178594 w 342900"/>
                  <a:gd name="connsiteY286" fmla="*/ 292894 h 390525"/>
                  <a:gd name="connsiteX287" fmla="*/ 109538 w 342900"/>
                  <a:gd name="connsiteY287" fmla="*/ 295275 h 390525"/>
                  <a:gd name="connsiteX288" fmla="*/ 116682 w 342900"/>
                  <a:gd name="connsiteY288" fmla="*/ 300037 h 390525"/>
                  <a:gd name="connsiteX289" fmla="*/ 111919 w 342900"/>
                  <a:gd name="connsiteY289" fmla="*/ 307181 h 390525"/>
                  <a:gd name="connsiteX290" fmla="*/ 138113 w 342900"/>
                  <a:gd name="connsiteY290" fmla="*/ 321469 h 390525"/>
                  <a:gd name="connsiteX291" fmla="*/ 154782 w 342900"/>
                  <a:gd name="connsiteY291" fmla="*/ 323850 h 390525"/>
                  <a:gd name="connsiteX292" fmla="*/ 176213 w 342900"/>
                  <a:gd name="connsiteY292" fmla="*/ 328612 h 390525"/>
                  <a:gd name="connsiteX293" fmla="*/ 240507 w 342900"/>
                  <a:gd name="connsiteY293" fmla="*/ 333375 h 390525"/>
                  <a:gd name="connsiteX294" fmla="*/ 290513 w 342900"/>
                  <a:gd name="connsiteY294" fmla="*/ 335756 h 390525"/>
                  <a:gd name="connsiteX295" fmla="*/ 302419 w 342900"/>
                  <a:gd name="connsiteY295" fmla="*/ 338137 h 390525"/>
                  <a:gd name="connsiteX296" fmla="*/ 283369 w 342900"/>
                  <a:gd name="connsiteY296" fmla="*/ 342900 h 390525"/>
                  <a:gd name="connsiteX297" fmla="*/ 207169 w 342900"/>
                  <a:gd name="connsiteY297" fmla="*/ 352425 h 390525"/>
                  <a:gd name="connsiteX298" fmla="*/ 121444 w 342900"/>
                  <a:gd name="connsiteY298" fmla="*/ 347662 h 390525"/>
                  <a:gd name="connsiteX299" fmla="*/ 111919 w 342900"/>
                  <a:gd name="connsiteY299" fmla="*/ 345281 h 390525"/>
                  <a:gd name="connsiteX300" fmla="*/ 83344 w 342900"/>
                  <a:gd name="connsiteY300" fmla="*/ 340519 h 390525"/>
                  <a:gd name="connsiteX301" fmla="*/ 57150 w 342900"/>
                  <a:gd name="connsiteY301" fmla="*/ 342900 h 390525"/>
                  <a:gd name="connsiteX302" fmla="*/ 40482 w 342900"/>
                  <a:gd name="connsiteY302" fmla="*/ 347662 h 390525"/>
                  <a:gd name="connsiteX303" fmla="*/ 30957 w 342900"/>
                  <a:gd name="connsiteY303" fmla="*/ 359569 h 390525"/>
                  <a:gd name="connsiteX304" fmla="*/ 35719 w 342900"/>
                  <a:gd name="connsiteY304" fmla="*/ 366712 h 390525"/>
                  <a:gd name="connsiteX305" fmla="*/ 126207 w 342900"/>
                  <a:gd name="connsiteY305" fmla="*/ 364331 h 390525"/>
                  <a:gd name="connsiteX306" fmla="*/ 135732 w 342900"/>
                  <a:gd name="connsiteY306" fmla="*/ 361950 h 390525"/>
                  <a:gd name="connsiteX307" fmla="*/ 159544 w 342900"/>
                  <a:gd name="connsiteY307" fmla="*/ 359569 h 390525"/>
                  <a:gd name="connsiteX308" fmla="*/ 169069 w 342900"/>
                  <a:gd name="connsiteY308" fmla="*/ 357187 h 390525"/>
                  <a:gd name="connsiteX309" fmla="*/ 295275 w 342900"/>
                  <a:gd name="connsiteY309" fmla="*/ 357187 h 390525"/>
                  <a:gd name="connsiteX310" fmla="*/ 292894 w 342900"/>
                  <a:gd name="connsiteY310" fmla="*/ 371475 h 390525"/>
                  <a:gd name="connsiteX311" fmla="*/ 245269 w 342900"/>
                  <a:gd name="connsiteY311" fmla="*/ 369094 h 390525"/>
                  <a:gd name="connsiteX312" fmla="*/ 180975 w 342900"/>
                  <a:gd name="connsiteY312" fmla="*/ 366712 h 390525"/>
                  <a:gd name="connsiteX313" fmla="*/ 23813 w 342900"/>
                  <a:gd name="connsiteY313" fmla="*/ 369094 h 390525"/>
                  <a:gd name="connsiteX314" fmla="*/ 14288 w 342900"/>
                  <a:gd name="connsiteY314" fmla="*/ 378619 h 390525"/>
                  <a:gd name="connsiteX315" fmla="*/ 21432 w 342900"/>
                  <a:gd name="connsiteY315" fmla="*/ 383381 h 390525"/>
                  <a:gd name="connsiteX316" fmla="*/ 42863 w 342900"/>
                  <a:gd name="connsiteY316" fmla="*/ 388144 h 390525"/>
                  <a:gd name="connsiteX317" fmla="*/ 300038 w 342900"/>
                  <a:gd name="connsiteY317" fmla="*/ 388144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Lst>
                <a:rect l="l" t="t" r="r" b="b"/>
                <a:pathLst>
                  <a:path w="342900" h="390525">
                    <a:moveTo>
                      <a:pt x="0" y="390525"/>
                    </a:moveTo>
                    <a:cubicBezTo>
                      <a:pt x="24755" y="370722"/>
                      <a:pt x="324" y="388903"/>
                      <a:pt x="21432" y="376237"/>
                    </a:cubicBezTo>
                    <a:cubicBezTo>
                      <a:pt x="26340" y="373292"/>
                      <a:pt x="35719" y="366712"/>
                      <a:pt x="35719" y="366712"/>
                    </a:cubicBezTo>
                    <a:lnTo>
                      <a:pt x="45244" y="352425"/>
                    </a:lnTo>
                    <a:lnTo>
                      <a:pt x="50007" y="345281"/>
                    </a:lnTo>
                    <a:cubicBezTo>
                      <a:pt x="51594" y="340519"/>
                      <a:pt x="57554" y="326817"/>
                      <a:pt x="54769" y="330994"/>
                    </a:cubicBezTo>
                    <a:cubicBezTo>
                      <a:pt x="46039" y="344089"/>
                      <a:pt x="54769" y="332978"/>
                      <a:pt x="42863" y="342900"/>
                    </a:cubicBezTo>
                    <a:cubicBezTo>
                      <a:pt x="40276" y="345056"/>
                      <a:pt x="33338" y="352425"/>
                      <a:pt x="35719" y="350044"/>
                    </a:cubicBezTo>
                    <a:cubicBezTo>
                      <a:pt x="38894" y="346869"/>
                      <a:pt x="41835" y="343441"/>
                      <a:pt x="45244" y="340519"/>
                    </a:cubicBezTo>
                    <a:cubicBezTo>
                      <a:pt x="47417" y="338656"/>
                      <a:pt x="50059" y="337420"/>
                      <a:pt x="52388" y="335756"/>
                    </a:cubicBezTo>
                    <a:cubicBezTo>
                      <a:pt x="55617" y="333449"/>
                      <a:pt x="58900" y="331195"/>
                      <a:pt x="61913" y="328612"/>
                    </a:cubicBezTo>
                    <a:cubicBezTo>
                      <a:pt x="73264" y="318883"/>
                      <a:pt x="64050" y="323139"/>
                      <a:pt x="76200" y="319087"/>
                    </a:cubicBezTo>
                    <a:cubicBezTo>
                      <a:pt x="79375" y="314325"/>
                      <a:pt x="83165" y="309919"/>
                      <a:pt x="85725" y="304800"/>
                    </a:cubicBezTo>
                    <a:cubicBezTo>
                      <a:pt x="87313" y="301625"/>
                      <a:pt x="92457" y="298229"/>
                      <a:pt x="90488" y="295275"/>
                    </a:cubicBezTo>
                    <a:cubicBezTo>
                      <a:pt x="88673" y="292552"/>
                      <a:pt x="84138" y="296862"/>
                      <a:pt x="80963" y="297656"/>
                    </a:cubicBezTo>
                    <a:cubicBezTo>
                      <a:pt x="77788" y="302419"/>
                      <a:pt x="76201" y="308769"/>
                      <a:pt x="71438" y="311944"/>
                    </a:cubicBezTo>
                    <a:cubicBezTo>
                      <a:pt x="61492" y="318574"/>
                      <a:pt x="66318" y="314682"/>
                      <a:pt x="57150" y="323850"/>
                    </a:cubicBezTo>
                    <a:cubicBezTo>
                      <a:pt x="55563" y="320675"/>
                      <a:pt x="51692" y="317806"/>
                      <a:pt x="52388" y="314325"/>
                    </a:cubicBezTo>
                    <a:cubicBezTo>
                      <a:pt x="54526" y="303638"/>
                      <a:pt x="61637" y="300221"/>
                      <a:pt x="69057" y="295275"/>
                    </a:cubicBezTo>
                    <a:cubicBezTo>
                      <a:pt x="72855" y="289578"/>
                      <a:pt x="75128" y="285154"/>
                      <a:pt x="80963" y="280987"/>
                    </a:cubicBezTo>
                    <a:cubicBezTo>
                      <a:pt x="83852" y="278924"/>
                      <a:pt x="87444" y="278051"/>
                      <a:pt x="90488" y="276225"/>
                    </a:cubicBezTo>
                    <a:cubicBezTo>
                      <a:pt x="95396" y="273280"/>
                      <a:pt x="104775" y="266700"/>
                      <a:pt x="104775" y="266700"/>
                    </a:cubicBezTo>
                    <a:cubicBezTo>
                      <a:pt x="117479" y="247645"/>
                      <a:pt x="100803" y="270673"/>
                      <a:pt x="116682" y="254794"/>
                    </a:cubicBezTo>
                    <a:cubicBezTo>
                      <a:pt x="123506" y="247970"/>
                      <a:pt x="119952" y="248252"/>
                      <a:pt x="123825" y="240506"/>
                    </a:cubicBezTo>
                    <a:cubicBezTo>
                      <a:pt x="125105" y="237946"/>
                      <a:pt x="127000" y="235743"/>
                      <a:pt x="128588" y="233362"/>
                    </a:cubicBezTo>
                    <a:cubicBezTo>
                      <a:pt x="124620" y="245266"/>
                      <a:pt x="128238" y="236924"/>
                      <a:pt x="119063" y="250031"/>
                    </a:cubicBezTo>
                    <a:cubicBezTo>
                      <a:pt x="105771" y="269020"/>
                      <a:pt x="114703" y="259155"/>
                      <a:pt x="102394" y="271462"/>
                    </a:cubicBezTo>
                    <a:cubicBezTo>
                      <a:pt x="101685" y="273589"/>
                      <a:pt x="98116" y="287849"/>
                      <a:pt x="92869" y="285750"/>
                    </a:cubicBezTo>
                    <a:cubicBezTo>
                      <a:pt x="88900" y="284163"/>
                      <a:pt x="89694" y="277813"/>
                      <a:pt x="88107" y="273844"/>
                    </a:cubicBezTo>
                    <a:cubicBezTo>
                      <a:pt x="89694" y="270669"/>
                      <a:pt x="91108" y="267401"/>
                      <a:pt x="92869" y="264319"/>
                    </a:cubicBezTo>
                    <a:cubicBezTo>
                      <a:pt x="94289" y="261834"/>
                      <a:pt x="96352" y="259735"/>
                      <a:pt x="97632" y="257175"/>
                    </a:cubicBezTo>
                    <a:cubicBezTo>
                      <a:pt x="98755" y="254930"/>
                      <a:pt x="98621" y="252120"/>
                      <a:pt x="100013" y="250031"/>
                    </a:cubicBezTo>
                    <a:cubicBezTo>
                      <a:pt x="101881" y="247229"/>
                      <a:pt x="105001" y="245474"/>
                      <a:pt x="107157" y="242887"/>
                    </a:cubicBezTo>
                    <a:cubicBezTo>
                      <a:pt x="108989" y="240689"/>
                      <a:pt x="110332" y="238125"/>
                      <a:pt x="111919" y="235744"/>
                    </a:cubicBezTo>
                    <a:cubicBezTo>
                      <a:pt x="112713" y="233363"/>
                      <a:pt x="113081" y="230794"/>
                      <a:pt x="114300" y="228600"/>
                    </a:cubicBezTo>
                    <a:cubicBezTo>
                      <a:pt x="121402" y="215816"/>
                      <a:pt x="129856" y="207647"/>
                      <a:pt x="138113" y="195262"/>
                    </a:cubicBezTo>
                    <a:cubicBezTo>
                      <a:pt x="139700" y="192881"/>
                      <a:pt x="141595" y="190678"/>
                      <a:pt x="142875" y="188119"/>
                    </a:cubicBezTo>
                    <a:cubicBezTo>
                      <a:pt x="143998" y="185874"/>
                      <a:pt x="143689" y="182935"/>
                      <a:pt x="145257" y="180975"/>
                    </a:cubicBezTo>
                    <a:cubicBezTo>
                      <a:pt x="147045" y="178740"/>
                      <a:pt x="150019" y="177800"/>
                      <a:pt x="152400" y="176212"/>
                    </a:cubicBezTo>
                    <a:lnTo>
                      <a:pt x="166688" y="154781"/>
                    </a:lnTo>
                    <a:cubicBezTo>
                      <a:pt x="168275" y="152400"/>
                      <a:pt x="169426" y="149661"/>
                      <a:pt x="171450" y="147637"/>
                    </a:cubicBezTo>
                    <a:cubicBezTo>
                      <a:pt x="173831" y="145256"/>
                      <a:pt x="176438" y="143081"/>
                      <a:pt x="178594" y="140494"/>
                    </a:cubicBezTo>
                    <a:cubicBezTo>
                      <a:pt x="195185" y="120587"/>
                      <a:pt x="169615" y="147094"/>
                      <a:pt x="190500" y="126206"/>
                    </a:cubicBezTo>
                    <a:cubicBezTo>
                      <a:pt x="195056" y="112542"/>
                      <a:pt x="189620" y="125298"/>
                      <a:pt x="200025" y="111919"/>
                    </a:cubicBezTo>
                    <a:cubicBezTo>
                      <a:pt x="214983" y="92686"/>
                      <a:pt x="202864" y="102088"/>
                      <a:pt x="216694" y="92869"/>
                    </a:cubicBezTo>
                    <a:cubicBezTo>
                      <a:pt x="219561" y="87136"/>
                      <a:pt x="226673" y="71928"/>
                      <a:pt x="230982" y="69056"/>
                    </a:cubicBezTo>
                    <a:lnTo>
                      <a:pt x="238125" y="64294"/>
                    </a:lnTo>
                    <a:cubicBezTo>
                      <a:pt x="238919" y="61913"/>
                      <a:pt x="239384" y="59395"/>
                      <a:pt x="240507" y="57150"/>
                    </a:cubicBezTo>
                    <a:cubicBezTo>
                      <a:pt x="243823" y="50517"/>
                      <a:pt x="247145" y="48130"/>
                      <a:pt x="252413" y="42862"/>
                    </a:cubicBezTo>
                    <a:cubicBezTo>
                      <a:pt x="254350" y="37051"/>
                      <a:pt x="254940" y="33192"/>
                      <a:pt x="259557" y="28575"/>
                    </a:cubicBezTo>
                    <a:cubicBezTo>
                      <a:pt x="261581" y="26551"/>
                      <a:pt x="264319" y="25400"/>
                      <a:pt x="266700" y="23812"/>
                    </a:cubicBezTo>
                    <a:cubicBezTo>
                      <a:pt x="271337" y="9906"/>
                      <a:pt x="265454" y="22677"/>
                      <a:pt x="276225" y="11906"/>
                    </a:cubicBezTo>
                    <a:cubicBezTo>
                      <a:pt x="292093" y="-3963"/>
                      <a:pt x="269090" y="12693"/>
                      <a:pt x="288132" y="0"/>
                    </a:cubicBezTo>
                    <a:cubicBezTo>
                      <a:pt x="305134" y="5667"/>
                      <a:pt x="299634" y="585"/>
                      <a:pt x="307182" y="11906"/>
                    </a:cubicBezTo>
                    <a:cubicBezTo>
                      <a:pt x="306420" y="14953"/>
                      <a:pt x="304125" y="25162"/>
                      <a:pt x="302419" y="28575"/>
                    </a:cubicBezTo>
                    <a:cubicBezTo>
                      <a:pt x="299103" y="35208"/>
                      <a:pt x="295781" y="37594"/>
                      <a:pt x="290513" y="42862"/>
                    </a:cubicBezTo>
                    <a:cubicBezTo>
                      <a:pt x="289719" y="45243"/>
                      <a:pt x="289351" y="47812"/>
                      <a:pt x="288132" y="50006"/>
                    </a:cubicBezTo>
                    <a:cubicBezTo>
                      <a:pt x="285352" y="55010"/>
                      <a:pt x="281782" y="59531"/>
                      <a:pt x="278607" y="64294"/>
                    </a:cubicBezTo>
                    <a:cubicBezTo>
                      <a:pt x="263132" y="87505"/>
                      <a:pt x="287363" y="51444"/>
                      <a:pt x="266700" y="80962"/>
                    </a:cubicBezTo>
                    <a:cubicBezTo>
                      <a:pt x="263418" y="85651"/>
                      <a:pt x="260350" y="90487"/>
                      <a:pt x="257175" y="95250"/>
                    </a:cubicBezTo>
                    <a:cubicBezTo>
                      <a:pt x="255588" y="97631"/>
                      <a:pt x="251508" y="105109"/>
                      <a:pt x="252413" y="102394"/>
                    </a:cubicBezTo>
                    <a:cubicBezTo>
                      <a:pt x="256372" y="90516"/>
                      <a:pt x="258014" y="84465"/>
                      <a:pt x="266700" y="71437"/>
                    </a:cubicBezTo>
                    <a:lnTo>
                      <a:pt x="280988" y="50006"/>
                    </a:lnTo>
                    <a:cubicBezTo>
                      <a:pt x="285363" y="36881"/>
                      <a:pt x="280568" y="47717"/>
                      <a:pt x="292894" y="33337"/>
                    </a:cubicBezTo>
                    <a:cubicBezTo>
                      <a:pt x="301511" y="23285"/>
                      <a:pt x="292784" y="27819"/>
                      <a:pt x="304800" y="23812"/>
                    </a:cubicBezTo>
                    <a:cubicBezTo>
                      <a:pt x="285297" y="18937"/>
                      <a:pt x="298194" y="19477"/>
                      <a:pt x="271463" y="40481"/>
                    </a:cubicBezTo>
                    <a:cubicBezTo>
                      <a:pt x="265222" y="45385"/>
                      <a:pt x="258763" y="50007"/>
                      <a:pt x="252413" y="54769"/>
                    </a:cubicBezTo>
                    <a:cubicBezTo>
                      <a:pt x="249238" y="57150"/>
                      <a:pt x="245694" y="59106"/>
                      <a:pt x="242888" y="61912"/>
                    </a:cubicBezTo>
                    <a:cubicBezTo>
                      <a:pt x="236538" y="68262"/>
                      <a:pt x="231310" y="75980"/>
                      <a:pt x="223838" y="80962"/>
                    </a:cubicBezTo>
                    <a:cubicBezTo>
                      <a:pt x="221457" y="82550"/>
                      <a:pt x="218718" y="83701"/>
                      <a:pt x="216694" y="85725"/>
                    </a:cubicBezTo>
                    <a:cubicBezTo>
                      <a:pt x="213888" y="88531"/>
                      <a:pt x="212220" y="92313"/>
                      <a:pt x="209550" y="95250"/>
                    </a:cubicBezTo>
                    <a:cubicBezTo>
                      <a:pt x="204264" y="101064"/>
                      <a:pt x="197241" y="105381"/>
                      <a:pt x="192882" y="111919"/>
                    </a:cubicBezTo>
                    <a:cubicBezTo>
                      <a:pt x="191294" y="114300"/>
                      <a:pt x="186331" y="121297"/>
                      <a:pt x="188119" y="119062"/>
                    </a:cubicBezTo>
                    <a:cubicBezTo>
                      <a:pt x="193077" y="112864"/>
                      <a:pt x="196309" y="105094"/>
                      <a:pt x="202407" y="100012"/>
                    </a:cubicBezTo>
                    <a:cubicBezTo>
                      <a:pt x="235215" y="72672"/>
                      <a:pt x="202105" y="98415"/>
                      <a:pt x="226219" y="83344"/>
                    </a:cubicBezTo>
                    <a:cubicBezTo>
                      <a:pt x="250959" y="67882"/>
                      <a:pt x="221125" y="83510"/>
                      <a:pt x="245269" y="71437"/>
                    </a:cubicBezTo>
                    <a:cubicBezTo>
                      <a:pt x="247650" y="72231"/>
                      <a:pt x="252000" y="71343"/>
                      <a:pt x="252413" y="73819"/>
                    </a:cubicBezTo>
                    <a:cubicBezTo>
                      <a:pt x="256197" y="96521"/>
                      <a:pt x="248834" y="101929"/>
                      <a:pt x="238125" y="119062"/>
                    </a:cubicBezTo>
                    <a:cubicBezTo>
                      <a:pt x="237331" y="122237"/>
                      <a:pt x="237073" y="125596"/>
                      <a:pt x="235744" y="128587"/>
                    </a:cubicBezTo>
                    <a:cubicBezTo>
                      <a:pt x="233829" y="132896"/>
                      <a:pt x="227024" y="142857"/>
                      <a:pt x="223838" y="147637"/>
                    </a:cubicBezTo>
                    <a:cubicBezTo>
                      <a:pt x="223044" y="143668"/>
                      <a:pt x="221054" y="139758"/>
                      <a:pt x="221457" y="135731"/>
                    </a:cubicBezTo>
                    <a:cubicBezTo>
                      <a:pt x="221882" y="131478"/>
                      <a:pt x="224412" y="127698"/>
                      <a:pt x="226219" y="123825"/>
                    </a:cubicBezTo>
                    <a:cubicBezTo>
                      <a:pt x="229972" y="115783"/>
                      <a:pt x="235972" y="108621"/>
                      <a:pt x="238125" y="100012"/>
                    </a:cubicBezTo>
                    <a:cubicBezTo>
                      <a:pt x="241324" y="87220"/>
                      <a:pt x="238193" y="92801"/>
                      <a:pt x="247650" y="83344"/>
                    </a:cubicBezTo>
                    <a:cubicBezTo>
                      <a:pt x="235563" y="119607"/>
                      <a:pt x="251738" y="77747"/>
                      <a:pt x="204788" y="138112"/>
                    </a:cubicBezTo>
                    <a:cubicBezTo>
                      <a:pt x="177148" y="173650"/>
                      <a:pt x="188506" y="160122"/>
                      <a:pt x="202407" y="138112"/>
                    </a:cubicBezTo>
                    <a:cubicBezTo>
                      <a:pt x="207350" y="130286"/>
                      <a:pt x="211050" y="121637"/>
                      <a:pt x="216694" y="114300"/>
                    </a:cubicBezTo>
                    <a:cubicBezTo>
                      <a:pt x="219114" y="111154"/>
                      <a:pt x="223413" y="109962"/>
                      <a:pt x="226219" y="107156"/>
                    </a:cubicBezTo>
                    <a:cubicBezTo>
                      <a:pt x="228243" y="105132"/>
                      <a:pt x="229394" y="102393"/>
                      <a:pt x="230982" y="100012"/>
                    </a:cubicBezTo>
                    <a:cubicBezTo>
                      <a:pt x="237397" y="109637"/>
                      <a:pt x="238633" y="107417"/>
                      <a:pt x="230982" y="121444"/>
                    </a:cubicBezTo>
                    <a:cubicBezTo>
                      <a:pt x="192060" y="192802"/>
                      <a:pt x="221651" y="136448"/>
                      <a:pt x="195263" y="173831"/>
                    </a:cubicBezTo>
                    <a:cubicBezTo>
                      <a:pt x="189295" y="182286"/>
                      <a:pt x="184714" y="191679"/>
                      <a:pt x="178594" y="200025"/>
                    </a:cubicBezTo>
                    <a:cubicBezTo>
                      <a:pt x="175939" y="203646"/>
                      <a:pt x="171991" y="206141"/>
                      <a:pt x="169069" y="209550"/>
                    </a:cubicBezTo>
                    <a:cubicBezTo>
                      <a:pt x="167207" y="211723"/>
                      <a:pt x="163180" y="219324"/>
                      <a:pt x="164307" y="216694"/>
                    </a:cubicBezTo>
                    <a:cubicBezTo>
                      <a:pt x="167803" y="208537"/>
                      <a:pt x="171151" y="200170"/>
                      <a:pt x="176213" y="192881"/>
                    </a:cubicBezTo>
                    <a:cubicBezTo>
                      <a:pt x="191064" y="171495"/>
                      <a:pt x="207809" y="151487"/>
                      <a:pt x="223838" y="130969"/>
                    </a:cubicBezTo>
                    <a:cubicBezTo>
                      <a:pt x="229258" y="124031"/>
                      <a:pt x="240485" y="110507"/>
                      <a:pt x="247650" y="104775"/>
                    </a:cubicBezTo>
                    <a:cubicBezTo>
                      <a:pt x="251264" y="101884"/>
                      <a:pt x="255632" y="100084"/>
                      <a:pt x="259557" y="97631"/>
                    </a:cubicBezTo>
                    <a:cubicBezTo>
                      <a:pt x="261984" y="96114"/>
                      <a:pt x="264319" y="94456"/>
                      <a:pt x="266700" y="92869"/>
                    </a:cubicBezTo>
                    <a:cubicBezTo>
                      <a:pt x="257302" y="135164"/>
                      <a:pt x="269007" y="92761"/>
                      <a:pt x="245269" y="142875"/>
                    </a:cubicBezTo>
                    <a:cubicBezTo>
                      <a:pt x="242795" y="148097"/>
                      <a:pt x="242430" y="154095"/>
                      <a:pt x="240507" y="159544"/>
                    </a:cubicBezTo>
                    <a:cubicBezTo>
                      <a:pt x="231953" y="183781"/>
                      <a:pt x="234976" y="178030"/>
                      <a:pt x="223838" y="192881"/>
                    </a:cubicBezTo>
                    <a:cubicBezTo>
                      <a:pt x="229099" y="161316"/>
                      <a:pt x="223836" y="181507"/>
                      <a:pt x="254794" y="133350"/>
                    </a:cubicBezTo>
                    <a:cubicBezTo>
                      <a:pt x="259437" y="126128"/>
                      <a:pt x="269082" y="111919"/>
                      <a:pt x="269082" y="111919"/>
                    </a:cubicBezTo>
                    <a:cubicBezTo>
                      <a:pt x="269876" y="109538"/>
                      <a:pt x="269218" y="103652"/>
                      <a:pt x="271463" y="104775"/>
                    </a:cubicBezTo>
                    <a:cubicBezTo>
                      <a:pt x="274390" y="106239"/>
                      <a:pt x="274095" y="111037"/>
                      <a:pt x="273844" y="114300"/>
                    </a:cubicBezTo>
                    <a:cubicBezTo>
                      <a:pt x="273283" y="121596"/>
                      <a:pt x="270968" y="128660"/>
                      <a:pt x="269082" y="135731"/>
                    </a:cubicBezTo>
                    <a:cubicBezTo>
                      <a:pt x="262962" y="158681"/>
                      <a:pt x="266218" y="141699"/>
                      <a:pt x="257175" y="164306"/>
                    </a:cubicBezTo>
                    <a:cubicBezTo>
                      <a:pt x="254378" y="171297"/>
                      <a:pt x="252899" y="178774"/>
                      <a:pt x="250032" y="185737"/>
                    </a:cubicBezTo>
                    <a:cubicBezTo>
                      <a:pt x="247329" y="192302"/>
                      <a:pt x="238639" y="211636"/>
                      <a:pt x="240507" y="204787"/>
                    </a:cubicBezTo>
                    <a:cubicBezTo>
                      <a:pt x="242888" y="196056"/>
                      <a:pt x="245347" y="187346"/>
                      <a:pt x="247650" y="178594"/>
                    </a:cubicBezTo>
                    <a:cubicBezTo>
                      <a:pt x="249316" y="172264"/>
                      <a:pt x="248687" y="164926"/>
                      <a:pt x="252413" y="159544"/>
                    </a:cubicBezTo>
                    <a:cubicBezTo>
                      <a:pt x="262635" y="144779"/>
                      <a:pt x="272492" y="131974"/>
                      <a:pt x="280988" y="116681"/>
                    </a:cubicBezTo>
                    <a:cubicBezTo>
                      <a:pt x="282712" y="113578"/>
                      <a:pt x="284163" y="110331"/>
                      <a:pt x="285750" y="107156"/>
                    </a:cubicBezTo>
                    <a:cubicBezTo>
                      <a:pt x="287338" y="109537"/>
                      <a:pt x="291355" y="111564"/>
                      <a:pt x="290513" y="114300"/>
                    </a:cubicBezTo>
                    <a:cubicBezTo>
                      <a:pt x="287791" y="123147"/>
                      <a:pt x="281231" y="130326"/>
                      <a:pt x="276225" y="138112"/>
                    </a:cubicBezTo>
                    <a:cubicBezTo>
                      <a:pt x="274079" y="141450"/>
                      <a:pt x="271389" y="144408"/>
                      <a:pt x="269082" y="147637"/>
                    </a:cubicBezTo>
                    <a:cubicBezTo>
                      <a:pt x="267418" y="149966"/>
                      <a:pt x="265907" y="152400"/>
                      <a:pt x="264319" y="154781"/>
                    </a:cubicBezTo>
                    <a:cubicBezTo>
                      <a:pt x="263525" y="157162"/>
                      <a:pt x="261599" y="164412"/>
                      <a:pt x="261938" y="161925"/>
                    </a:cubicBezTo>
                    <a:cubicBezTo>
                      <a:pt x="264653" y="142013"/>
                      <a:pt x="267037" y="121997"/>
                      <a:pt x="271463" y="102394"/>
                    </a:cubicBezTo>
                    <a:cubicBezTo>
                      <a:pt x="272636" y="97200"/>
                      <a:pt x="276404" y="92954"/>
                      <a:pt x="278607" y="88106"/>
                    </a:cubicBezTo>
                    <a:cubicBezTo>
                      <a:pt x="293799" y="54682"/>
                      <a:pt x="273890" y="95157"/>
                      <a:pt x="288132" y="66675"/>
                    </a:cubicBezTo>
                    <a:cubicBezTo>
                      <a:pt x="292680" y="89416"/>
                      <a:pt x="292304" y="76916"/>
                      <a:pt x="278607" y="111919"/>
                    </a:cubicBezTo>
                    <a:cubicBezTo>
                      <a:pt x="275758" y="119199"/>
                      <a:pt x="273021" y="126597"/>
                      <a:pt x="269082" y="133350"/>
                    </a:cubicBezTo>
                    <a:cubicBezTo>
                      <a:pt x="267385" y="136259"/>
                      <a:pt x="260432" y="143506"/>
                      <a:pt x="261938" y="140494"/>
                    </a:cubicBezTo>
                    <a:cubicBezTo>
                      <a:pt x="265777" y="132814"/>
                      <a:pt x="278786" y="110867"/>
                      <a:pt x="276225" y="119062"/>
                    </a:cubicBezTo>
                    <a:cubicBezTo>
                      <a:pt x="272256" y="131762"/>
                      <a:pt x="271699" y="146091"/>
                      <a:pt x="264319" y="157162"/>
                    </a:cubicBezTo>
                    <a:cubicBezTo>
                      <a:pt x="261144" y="161925"/>
                      <a:pt x="257794" y="166575"/>
                      <a:pt x="254794" y="171450"/>
                    </a:cubicBezTo>
                    <a:cubicBezTo>
                      <a:pt x="251440" y="176900"/>
                      <a:pt x="248730" y="182736"/>
                      <a:pt x="245269" y="188119"/>
                    </a:cubicBezTo>
                    <a:cubicBezTo>
                      <a:pt x="241577" y="193862"/>
                      <a:pt x="237332" y="199231"/>
                      <a:pt x="233363" y="204787"/>
                    </a:cubicBezTo>
                    <a:cubicBezTo>
                      <a:pt x="227012" y="223838"/>
                      <a:pt x="230187" y="223838"/>
                      <a:pt x="223838" y="204787"/>
                    </a:cubicBezTo>
                    <a:cubicBezTo>
                      <a:pt x="229394" y="192087"/>
                      <a:pt x="234075" y="178967"/>
                      <a:pt x="240507" y="166687"/>
                    </a:cubicBezTo>
                    <a:cubicBezTo>
                      <a:pt x="242865" y="162185"/>
                      <a:pt x="247471" y="159171"/>
                      <a:pt x="250032" y="154781"/>
                    </a:cubicBezTo>
                    <a:cubicBezTo>
                      <a:pt x="282158" y="99705"/>
                      <a:pt x="242528" y="160078"/>
                      <a:pt x="261938" y="130969"/>
                    </a:cubicBezTo>
                    <a:cubicBezTo>
                      <a:pt x="262732" y="136525"/>
                      <a:pt x="265077" y="142076"/>
                      <a:pt x="264319" y="147637"/>
                    </a:cubicBezTo>
                    <a:cubicBezTo>
                      <a:pt x="259568" y="182475"/>
                      <a:pt x="253224" y="184114"/>
                      <a:pt x="238125" y="214312"/>
                    </a:cubicBezTo>
                    <a:cubicBezTo>
                      <a:pt x="236213" y="218135"/>
                      <a:pt x="234715" y="222164"/>
                      <a:pt x="233363" y="226219"/>
                    </a:cubicBezTo>
                    <a:cubicBezTo>
                      <a:pt x="232328" y="229324"/>
                      <a:pt x="232606" y="232903"/>
                      <a:pt x="230982" y="235744"/>
                    </a:cubicBezTo>
                    <a:cubicBezTo>
                      <a:pt x="229311" y="238668"/>
                      <a:pt x="226219" y="240506"/>
                      <a:pt x="223838" y="242887"/>
                    </a:cubicBezTo>
                    <a:cubicBezTo>
                      <a:pt x="227807" y="233362"/>
                      <a:pt x="230829" y="223385"/>
                      <a:pt x="235744" y="214312"/>
                    </a:cubicBezTo>
                    <a:cubicBezTo>
                      <a:pt x="241196" y="204246"/>
                      <a:pt x="248540" y="195326"/>
                      <a:pt x="254794" y="185737"/>
                    </a:cubicBezTo>
                    <a:cubicBezTo>
                      <a:pt x="268484" y="164746"/>
                      <a:pt x="268582" y="164345"/>
                      <a:pt x="278607" y="147637"/>
                    </a:cubicBezTo>
                    <a:cubicBezTo>
                      <a:pt x="273051" y="174625"/>
                      <a:pt x="267987" y="201718"/>
                      <a:pt x="261938" y="228600"/>
                    </a:cubicBezTo>
                    <a:cubicBezTo>
                      <a:pt x="260836" y="233498"/>
                      <a:pt x="258995" y="238208"/>
                      <a:pt x="257175" y="242887"/>
                    </a:cubicBezTo>
                    <a:cubicBezTo>
                      <a:pt x="239164" y="289199"/>
                      <a:pt x="249782" y="257922"/>
                      <a:pt x="242888" y="278606"/>
                    </a:cubicBezTo>
                    <a:cubicBezTo>
                      <a:pt x="243682" y="271462"/>
                      <a:pt x="242480" y="263799"/>
                      <a:pt x="245269" y="257175"/>
                    </a:cubicBezTo>
                    <a:cubicBezTo>
                      <a:pt x="251267" y="242929"/>
                      <a:pt x="261225" y="234075"/>
                      <a:pt x="271463" y="223837"/>
                    </a:cubicBezTo>
                    <a:cubicBezTo>
                      <a:pt x="287600" y="191559"/>
                      <a:pt x="259226" y="248659"/>
                      <a:pt x="252413" y="257175"/>
                    </a:cubicBezTo>
                    <a:cubicBezTo>
                      <a:pt x="248165" y="262486"/>
                      <a:pt x="225752" y="275553"/>
                      <a:pt x="216694" y="280987"/>
                    </a:cubicBezTo>
                    <a:cubicBezTo>
                      <a:pt x="208464" y="256297"/>
                      <a:pt x="206747" y="256908"/>
                      <a:pt x="214313" y="219075"/>
                    </a:cubicBezTo>
                    <a:cubicBezTo>
                      <a:pt x="215310" y="214091"/>
                      <a:pt x="220491" y="210994"/>
                      <a:pt x="223838" y="207169"/>
                    </a:cubicBezTo>
                    <a:cubicBezTo>
                      <a:pt x="230255" y="199836"/>
                      <a:pt x="230518" y="200335"/>
                      <a:pt x="238125" y="195262"/>
                    </a:cubicBezTo>
                    <a:cubicBezTo>
                      <a:pt x="239713" y="202406"/>
                      <a:pt x="244323" y="209518"/>
                      <a:pt x="242888" y="216694"/>
                    </a:cubicBezTo>
                    <a:cubicBezTo>
                      <a:pt x="237570" y="243282"/>
                      <a:pt x="219074" y="250150"/>
                      <a:pt x="197644" y="261937"/>
                    </a:cubicBezTo>
                    <a:cubicBezTo>
                      <a:pt x="192347" y="264850"/>
                      <a:pt x="186788" y="267420"/>
                      <a:pt x="180975" y="269081"/>
                    </a:cubicBezTo>
                    <a:cubicBezTo>
                      <a:pt x="175579" y="270623"/>
                      <a:pt x="169863" y="270668"/>
                      <a:pt x="164307" y="271462"/>
                    </a:cubicBezTo>
                    <a:cubicBezTo>
                      <a:pt x="160381" y="272584"/>
                      <a:pt x="128936" y="283848"/>
                      <a:pt x="126207" y="273844"/>
                    </a:cubicBezTo>
                    <a:cubicBezTo>
                      <a:pt x="121776" y="257599"/>
                      <a:pt x="127214" y="239517"/>
                      <a:pt x="133350" y="223837"/>
                    </a:cubicBezTo>
                    <a:cubicBezTo>
                      <a:pt x="135179" y="219162"/>
                      <a:pt x="142840" y="220551"/>
                      <a:pt x="147638" y="219075"/>
                    </a:cubicBezTo>
                    <a:cubicBezTo>
                      <a:pt x="164009" y="214038"/>
                      <a:pt x="161575" y="214858"/>
                      <a:pt x="176213" y="211931"/>
                    </a:cubicBezTo>
                    <a:cubicBezTo>
                      <a:pt x="184150" y="212725"/>
                      <a:pt x="192457" y="211789"/>
                      <a:pt x="200025" y="214312"/>
                    </a:cubicBezTo>
                    <a:cubicBezTo>
                      <a:pt x="202740" y="215217"/>
                      <a:pt x="204652" y="218597"/>
                      <a:pt x="204788" y="221456"/>
                    </a:cubicBezTo>
                    <a:cubicBezTo>
                      <a:pt x="205469" y="235749"/>
                      <a:pt x="207134" y="250813"/>
                      <a:pt x="202407" y="264319"/>
                    </a:cubicBezTo>
                    <a:cubicBezTo>
                      <a:pt x="200749" y="269057"/>
                      <a:pt x="192882" y="267494"/>
                      <a:pt x="188119" y="269081"/>
                    </a:cubicBezTo>
                    <a:cubicBezTo>
                      <a:pt x="184944" y="271462"/>
                      <a:pt x="182543" y="275830"/>
                      <a:pt x="178594" y="276225"/>
                    </a:cubicBezTo>
                    <a:cubicBezTo>
                      <a:pt x="143582" y="279726"/>
                      <a:pt x="165745" y="212199"/>
                      <a:pt x="166688" y="207169"/>
                    </a:cubicBezTo>
                    <a:cubicBezTo>
                      <a:pt x="167491" y="202886"/>
                      <a:pt x="183938" y="191254"/>
                      <a:pt x="188119" y="188119"/>
                    </a:cubicBezTo>
                    <a:cubicBezTo>
                      <a:pt x="196057" y="189706"/>
                      <a:pt x="205385" y="188120"/>
                      <a:pt x="211932" y="192881"/>
                    </a:cubicBezTo>
                    <a:cubicBezTo>
                      <a:pt x="215837" y="195721"/>
                      <a:pt x="214313" y="202341"/>
                      <a:pt x="214313" y="207169"/>
                    </a:cubicBezTo>
                    <a:cubicBezTo>
                      <a:pt x="214313" y="223064"/>
                      <a:pt x="214906" y="239180"/>
                      <a:pt x="211932" y="254794"/>
                    </a:cubicBezTo>
                    <a:cubicBezTo>
                      <a:pt x="211462" y="257260"/>
                      <a:pt x="207033" y="256052"/>
                      <a:pt x="204788" y="257175"/>
                    </a:cubicBezTo>
                    <a:cubicBezTo>
                      <a:pt x="184189" y="267474"/>
                      <a:pt x="201534" y="262156"/>
                      <a:pt x="183357" y="266700"/>
                    </a:cubicBezTo>
                    <a:cubicBezTo>
                      <a:pt x="164859" y="263001"/>
                      <a:pt x="152690" y="264658"/>
                      <a:pt x="173832" y="226219"/>
                    </a:cubicBezTo>
                    <a:cubicBezTo>
                      <a:pt x="177952" y="218728"/>
                      <a:pt x="197644" y="216694"/>
                      <a:pt x="197644" y="216694"/>
                    </a:cubicBezTo>
                    <a:cubicBezTo>
                      <a:pt x="203200" y="217488"/>
                      <a:pt x="209102" y="216991"/>
                      <a:pt x="214313" y="219075"/>
                    </a:cubicBezTo>
                    <a:cubicBezTo>
                      <a:pt x="232635" y="226404"/>
                      <a:pt x="214804" y="258216"/>
                      <a:pt x="211932" y="264319"/>
                    </a:cubicBezTo>
                    <a:cubicBezTo>
                      <a:pt x="210538" y="267280"/>
                      <a:pt x="205471" y="265551"/>
                      <a:pt x="202407" y="266700"/>
                    </a:cubicBezTo>
                    <a:cubicBezTo>
                      <a:pt x="199083" y="267946"/>
                      <a:pt x="196057" y="269875"/>
                      <a:pt x="192882" y="271462"/>
                    </a:cubicBezTo>
                    <a:cubicBezTo>
                      <a:pt x="188913" y="269875"/>
                      <a:pt x="183998" y="269723"/>
                      <a:pt x="180975" y="266700"/>
                    </a:cubicBezTo>
                    <a:cubicBezTo>
                      <a:pt x="171455" y="257181"/>
                      <a:pt x="178779" y="243246"/>
                      <a:pt x="180975" y="233362"/>
                    </a:cubicBezTo>
                    <a:cubicBezTo>
                      <a:pt x="187325" y="234156"/>
                      <a:pt x="194431" y="232636"/>
                      <a:pt x="200025" y="235744"/>
                    </a:cubicBezTo>
                    <a:cubicBezTo>
                      <a:pt x="202886" y="237333"/>
                      <a:pt x="202813" y="242021"/>
                      <a:pt x="202407" y="245269"/>
                    </a:cubicBezTo>
                    <a:cubicBezTo>
                      <a:pt x="201189" y="255011"/>
                      <a:pt x="202842" y="267603"/>
                      <a:pt x="195263" y="273844"/>
                    </a:cubicBezTo>
                    <a:cubicBezTo>
                      <a:pt x="186598" y="280980"/>
                      <a:pt x="161925" y="278606"/>
                      <a:pt x="161925" y="278606"/>
                    </a:cubicBezTo>
                    <a:cubicBezTo>
                      <a:pt x="146589" y="285179"/>
                      <a:pt x="139838" y="291252"/>
                      <a:pt x="121444" y="283369"/>
                    </a:cubicBezTo>
                    <a:cubicBezTo>
                      <a:pt x="116772" y="281367"/>
                      <a:pt x="115094" y="275431"/>
                      <a:pt x="111919" y="271462"/>
                    </a:cubicBezTo>
                    <a:cubicBezTo>
                      <a:pt x="114583" y="248372"/>
                      <a:pt x="101317" y="211605"/>
                      <a:pt x="128588" y="204787"/>
                    </a:cubicBezTo>
                    <a:cubicBezTo>
                      <a:pt x="134796" y="203235"/>
                      <a:pt x="141288" y="203200"/>
                      <a:pt x="147638" y="202406"/>
                    </a:cubicBezTo>
                    <a:cubicBezTo>
                      <a:pt x="161132" y="203994"/>
                      <a:pt x="175504" y="202123"/>
                      <a:pt x="188119" y="207169"/>
                    </a:cubicBezTo>
                    <a:cubicBezTo>
                      <a:pt x="193063" y="209146"/>
                      <a:pt x="194884" y="216145"/>
                      <a:pt x="195263" y="221456"/>
                    </a:cubicBezTo>
                    <a:cubicBezTo>
                      <a:pt x="199033" y="274234"/>
                      <a:pt x="207236" y="266668"/>
                      <a:pt x="183357" y="278606"/>
                    </a:cubicBezTo>
                    <a:cubicBezTo>
                      <a:pt x="180976" y="280987"/>
                      <a:pt x="179225" y="284244"/>
                      <a:pt x="176213" y="285750"/>
                    </a:cubicBezTo>
                    <a:cubicBezTo>
                      <a:pt x="172593" y="287560"/>
                      <a:pt x="168097" y="286710"/>
                      <a:pt x="164307" y="288131"/>
                    </a:cubicBezTo>
                    <a:cubicBezTo>
                      <a:pt x="161627" y="289136"/>
                      <a:pt x="159544" y="291306"/>
                      <a:pt x="157163" y="292894"/>
                    </a:cubicBezTo>
                    <a:cubicBezTo>
                      <a:pt x="150813" y="291306"/>
                      <a:pt x="143559" y="291762"/>
                      <a:pt x="138113" y="288131"/>
                    </a:cubicBezTo>
                    <a:cubicBezTo>
                      <a:pt x="135390" y="286316"/>
                      <a:pt x="136442" y="281801"/>
                      <a:pt x="135732" y="278606"/>
                    </a:cubicBezTo>
                    <a:cubicBezTo>
                      <a:pt x="134854" y="274655"/>
                      <a:pt x="134144" y="270669"/>
                      <a:pt x="133350" y="266700"/>
                    </a:cubicBezTo>
                    <a:cubicBezTo>
                      <a:pt x="134938" y="250031"/>
                      <a:pt x="133760" y="232862"/>
                      <a:pt x="138113" y="216694"/>
                    </a:cubicBezTo>
                    <a:cubicBezTo>
                      <a:pt x="139572" y="211274"/>
                      <a:pt x="145847" y="208542"/>
                      <a:pt x="150019" y="204787"/>
                    </a:cubicBezTo>
                    <a:cubicBezTo>
                      <a:pt x="153797" y="201387"/>
                      <a:pt x="157567" y="197877"/>
                      <a:pt x="161925" y="195262"/>
                    </a:cubicBezTo>
                    <a:cubicBezTo>
                      <a:pt x="165591" y="193063"/>
                      <a:pt x="169926" y="192236"/>
                      <a:pt x="173832" y="190500"/>
                    </a:cubicBezTo>
                    <a:cubicBezTo>
                      <a:pt x="177076" y="189058"/>
                      <a:pt x="180182" y="187325"/>
                      <a:pt x="183357" y="185737"/>
                    </a:cubicBezTo>
                    <a:cubicBezTo>
                      <a:pt x="189707" y="188118"/>
                      <a:pt x="200644" y="186332"/>
                      <a:pt x="202407" y="192881"/>
                    </a:cubicBezTo>
                    <a:cubicBezTo>
                      <a:pt x="203521" y="197019"/>
                      <a:pt x="205950" y="243525"/>
                      <a:pt x="195263" y="259556"/>
                    </a:cubicBezTo>
                    <a:cubicBezTo>
                      <a:pt x="191153" y="265721"/>
                      <a:pt x="182063" y="271837"/>
                      <a:pt x="176213" y="276225"/>
                    </a:cubicBezTo>
                    <a:cubicBezTo>
                      <a:pt x="174625" y="271462"/>
                      <a:pt x="171450" y="266957"/>
                      <a:pt x="171450" y="261937"/>
                    </a:cubicBezTo>
                    <a:cubicBezTo>
                      <a:pt x="171450" y="241239"/>
                      <a:pt x="179140" y="220515"/>
                      <a:pt x="176213" y="200025"/>
                    </a:cubicBezTo>
                    <a:cubicBezTo>
                      <a:pt x="174054" y="184910"/>
                      <a:pt x="174830" y="231129"/>
                      <a:pt x="169069" y="245269"/>
                    </a:cubicBezTo>
                    <a:cubicBezTo>
                      <a:pt x="165681" y="253586"/>
                      <a:pt x="150019" y="264319"/>
                      <a:pt x="150019" y="264319"/>
                    </a:cubicBezTo>
                    <a:cubicBezTo>
                      <a:pt x="152127" y="234810"/>
                      <a:pt x="149694" y="236718"/>
                      <a:pt x="157163" y="214312"/>
                    </a:cubicBezTo>
                    <a:cubicBezTo>
                      <a:pt x="158515" y="210257"/>
                      <a:pt x="159849" y="206142"/>
                      <a:pt x="161925" y="202406"/>
                    </a:cubicBezTo>
                    <a:cubicBezTo>
                      <a:pt x="163852" y="198937"/>
                      <a:pt x="166762" y="196110"/>
                      <a:pt x="169069" y="192881"/>
                    </a:cubicBezTo>
                    <a:cubicBezTo>
                      <a:pt x="170733" y="190552"/>
                      <a:pt x="172244" y="188118"/>
                      <a:pt x="173832" y="185737"/>
                    </a:cubicBezTo>
                    <a:cubicBezTo>
                      <a:pt x="183588" y="205250"/>
                      <a:pt x="183151" y="200021"/>
                      <a:pt x="173832" y="235744"/>
                    </a:cubicBezTo>
                    <a:cubicBezTo>
                      <a:pt x="172387" y="241282"/>
                      <a:pt x="166867" y="244912"/>
                      <a:pt x="164307" y="250031"/>
                    </a:cubicBezTo>
                    <a:cubicBezTo>
                      <a:pt x="162062" y="254521"/>
                      <a:pt x="161948" y="259912"/>
                      <a:pt x="159544" y="264319"/>
                    </a:cubicBezTo>
                    <a:cubicBezTo>
                      <a:pt x="157110" y="268781"/>
                      <a:pt x="148559" y="281093"/>
                      <a:pt x="150019" y="276225"/>
                    </a:cubicBezTo>
                    <a:cubicBezTo>
                      <a:pt x="165545" y="224473"/>
                      <a:pt x="173325" y="218770"/>
                      <a:pt x="197644" y="176212"/>
                    </a:cubicBezTo>
                    <a:cubicBezTo>
                      <a:pt x="209723" y="155073"/>
                      <a:pt x="195572" y="176940"/>
                      <a:pt x="207169" y="159544"/>
                    </a:cubicBezTo>
                    <a:cubicBezTo>
                      <a:pt x="207963" y="161925"/>
                      <a:pt x="209640" y="164179"/>
                      <a:pt x="209550" y="166687"/>
                    </a:cubicBezTo>
                    <a:cubicBezTo>
                      <a:pt x="207664" y="219491"/>
                      <a:pt x="210695" y="208497"/>
                      <a:pt x="202407" y="233362"/>
                    </a:cubicBezTo>
                    <a:cubicBezTo>
                      <a:pt x="203542" y="224282"/>
                      <a:pt x="205341" y="203680"/>
                      <a:pt x="209550" y="195262"/>
                    </a:cubicBezTo>
                    <a:cubicBezTo>
                      <a:pt x="212323" y="189717"/>
                      <a:pt x="217651" y="185868"/>
                      <a:pt x="221457" y="180975"/>
                    </a:cubicBezTo>
                    <a:cubicBezTo>
                      <a:pt x="223214" y="178716"/>
                      <a:pt x="224632" y="176212"/>
                      <a:pt x="226219" y="173831"/>
                    </a:cubicBezTo>
                    <a:cubicBezTo>
                      <a:pt x="230475" y="199369"/>
                      <a:pt x="231361" y="195397"/>
                      <a:pt x="221457" y="233362"/>
                    </a:cubicBezTo>
                    <a:cubicBezTo>
                      <a:pt x="220455" y="237202"/>
                      <a:pt x="216417" y="239522"/>
                      <a:pt x="214313" y="242887"/>
                    </a:cubicBezTo>
                    <a:cubicBezTo>
                      <a:pt x="205680" y="256699"/>
                      <a:pt x="214591" y="249050"/>
                      <a:pt x="202407" y="257175"/>
                    </a:cubicBezTo>
                    <a:cubicBezTo>
                      <a:pt x="200819" y="252412"/>
                      <a:pt x="198427" y="247846"/>
                      <a:pt x="197644" y="242887"/>
                    </a:cubicBezTo>
                    <a:cubicBezTo>
                      <a:pt x="196030" y="232665"/>
                      <a:pt x="200588" y="220805"/>
                      <a:pt x="195263" y="211931"/>
                    </a:cubicBezTo>
                    <a:cubicBezTo>
                      <a:pt x="192882" y="207962"/>
                      <a:pt x="187326" y="216694"/>
                      <a:pt x="183357" y="219075"/>
                    </a:cubicBezTo>
                    <a:cubicBezTo>
                      <a:pt x="181769" y="215106"/>
                      <a:pt x="178788" y="211439"/>
                      <a:pt x="178594" y="207169"/>
                    </a:cubicBezTo>
                    <a:cubicBezTo>
                      <a:pt x="176293" y="156555"/>
                      <a:pt x="174504" y="156981"/>
                      <a:pt x="185738" y="173831"/>
                    </a:cubicBezTo>
                    <a:cubicBezTo>
                      <a:pt x="175090" y="195126"/>
                      <a:pt x="178458" y="199616"/>
                      <a:pt x="173832" y="185737"/>
                    </a:cubicBezTo>
                    <a:cubicBezTo>
                      <a:pt x="173038" y="192087"/>
                      <a:pt x="172423" y="198462"/>
                      <a:pt x="171450" y="204787"/>
                    </a:cubicBezTo>
                    <a:cubicBezTo>
                      <a:pt x="170834" y="208788"/>
                      <a:pt x="168622" y="212671"/>
                      <a:pt x="169069" y="216694"/>
                    </a:cubicBezTo>
                    <a:cubicBezTo>
                      <a:pt x="169461" y="220222"/>
                      <a:pt x="172619" y="222883"/>
                      <a:pt x="173832" y="226219"/>
                    </a:cubicBezTo>
                    <a:cubicBezTo>
                      <a:pt x="175807" y="231649"/>
                      <a:pt x="177404" y="237233"/>
                      <a:pt x="178594" y="242887"/>
                    </a:cubicBezTo>
                    <a:cubicBezTo>
                      <a:pt x="180583" y="252336"/>
                      <a:pt x="173868" y="269674"/>
                      <a:pt x="183357" y="271462"/>
                    </a:cubicBezTo>
                    <a:cubicBezTo>
                      <a:pt x="235624" y="281310"/>
                      <a:pt x="289719" y="273050"/>
                      <a:pt x="342900" y="273844"/>
                    </a:cubicBezTo>
                    <a:cubicBezTo>
                      <a:pt x="314572" y="336165"/>
                      <a:pt x="347351" y="272189"/>
                      <a:pt x="316707" y="314325"/>
                    </a:cubicBezTo>
                    <a:cubicBezTo>
                      <a:pt x="301630" y="335056"/>
                      <a:pt x="321695" y="319730"/>
                      <a:pt x="304800" y="330994"/>
                    </a:cubicBezTo>
                    <a:cubicBezTo>
                      <a:pt x="305594" y="318294"/>
                      <a:pt x="305463" y="305502"/>
                      <a:pt x="307182" y="292894"/>
                    </a:cubicBezTo>
                    <a:cubicBezTo>
                      <a:pt x="307860" y="287920"/>
                      <a:pt x="310623" y="283449"/>
                      <a:pt x="311944" y="278606"/>
                    </a:cubicBezTo>
                    <a:cubicBezTo>
                      <a:pt x="313009" y="274701"/>
                      <a:pt x="313343" y="270626"/>
                      <a:pt x="314325" y="266700"/>
                    </a:cubicBezTo>
                    <a:cubicBezTo>
                      <a:pt x="314934" y="264265"/>
                      <a:pt x="318482" y="261331"/>
                      <a:pt x="316707" y="259556"/>
                    </a:cubicBezTo>
                    <a:cubicBezTo>
                      <a:pt x="314932" y="257781"/>
                      <a:pt x="311944" y="261143"/>
                      <a:pt x="309563" y="261937"/>
                    </a:cubicBezTo>
                    <a:cubicBezTo>
                      <a:pt x="308769" y="257968"/>
                      <a:pt x="307606" y="254056"/>
                      <a:pt x="307182" y="250031"/>
                    </a:cubicBezTo>
                    <a:cubicBezTo>
                      <a:pt x="306016" y="238952"/>
                      <a:pt x="311932" y="225252"/>
                      <a:pt x="304800" y="216694"/>
                    </a:cubicBezTo>
                    <a:cubicBezTo>
                      <a:pt x="300255" y="211240"/>
                      <a:pt x="298121" y="229240"/>
                      <a:pt x="295275" y="235744"/>
                    </a:cubicBezTo>
                    <a:cubicBezTo>
                      <a:pt x="292557" y="241957"/>
                      <a:pt x="290513" y="248444"/>
                      <a:pt x="288132" y="254794"/>
                    </a:cubicBezTo>
                    <a:cubicBezTo>
                      <a:pt x="282723" y="233165"/>
                      <a:pt x="287790" y="243779"/>
                      <a:pt x="266700" y="276225"/>
                    </a:cubicBezTo>
                    <a:cubicBezTo>
                      <a:pt x="262979" y="281950"/>
                      <a:pt x="258763" y="287338"/>
                      <a:pt x="254794" y="292894"/>
                    </a:cubicBezTo>
                    <a:cubicBezTo>
                      <a:pt x="242524" y="348114"/>
                      <a:pt x="257411" y="291385"/>
                      <a:pt x="247650" y="288131"/>
                    </a:cubicBezTo>
                    <a:cubicBezTo>
                      <a:pt x="239897" y="285547"/>
                      <a:pt x="240005" y="302589"/>
                      <a:pt x="235744" y="309562"/>
                    </a:cubicBezTo>
                    <a:cubicBezTo>
                      <a:pt x="231267" y="316888"/>
                      <a:pt x="225783" y="323578"/>
                      <a:pt x="221457" y="330994"/>
                    </a:cubicBezTo>
                    <a:cubicBezTo>
                      <a:pt x="220192" y="333162"/>
                      <a:pt x="219869" y="335756"/>
                      <a:pt x="219075" y="338137"/>
                    </a:cubicBezTo>
                    <a:cubicBezTo>
                      <a:pt x="218281" y="334168"/>
                      <a:pt x="216327" y="330262"/>
                      <a:pt x="216694" y="326231"/>
                    </a:cubicBezTo>
                    <a:cubicBezTo>
                      <a:pt x="217149" y="321232"/>
                      <a:pt x="219741" y="316662"/>
                      <a:pt x="221457" y="311944"/>
                    </a:cubicBezTo>
                    <a:cubicBezTo>
                      <a:pt x="222918" y="307927"/>
                      <a:pt x="224867" y="304092"/>
                      <a:pt x="226219" y="300037"/>
                    </a:cubicBezTo>
                    <a:cubicBezTo>
                      <a:pt x="232701" y="280589"/>
                      <a:pt x="223622" y="300467"/>
                      <a:pt x="233363" y="280987"/>
                    </a:cubicBezTo>
                    <a:cubicBezTo>
                      <a:pt x="238125" y="290512"/>
                      <a:pt x="244779" y="299307"/>
                      <a:pt x="247650" y="309562"/>
                    </a:cubicBezTo>
                    <a:cubicBezTo>
                      <a:pt x="250441" y="319528"/>
                      <a:pt x="239849" y="338667"/>
                      <a:pt x="250032" y="340519"/>
                    </a:cubicBezTo>
                    <a:cubicBezTo>
                      <a:pt x="254330" y="341300"/>
                      <a:pt x="283483" y="301668"/>
                      <a:pt x="288132" y="295275"/>
                    </a:cubicBezTo>
                    <a:cubicBezTo>
                      <a:pt x="289815" y="292960"/>
                      <a:pt x="291307" y="290512"/>
                      <a:pt x="292894" y="288131"/>
                    </a:cubicBezTo>
                    <a:cubicBezTo>
                      <a:pt x="293688" y="292894"/>
                      <a:pt x="294227" y="297706"/>
                      <a:pt x="295275" y="302419"/>
                    </a:cubicBezTo>
                    <a:cubicBezTo>
                      <a:pt x="295820" y="304869"/>
                      <a:pt x="297048" y="311997"/>
                      <a:pt x="297657" y="309562"/>
                    </a:cubicBezTo>
                    <a:cubicBezTo>
                      <a:pt x="299784" y="301057"/>
                      <a:pt x="299244" y="292100"/>
                      <a:pt x="300038" y="283369"/>
                    </a:cubicBezTo>
                    <a:cubicBezTo>
                      <a:pt x="300832" y="286544"/>
                      <a:pt x="302419" y="289621"/>
                      <a:pt x="302419" y="292894"/>
                    </a:cubicBezTo>
                    <a:cubicBezTo>
                      <a:pt x="302419" y="311636"/>
                      <a:pt x="301165" y="314580"/>
                      <a:pt x="297657" y="328612"/>
                    </a:cubicBezTo>
                    <a:cubicBezTo>
                      <a:pt x="296069" y="323850"/>
                      <a:pt x="293879" y="319248"/>
                      <a:pt x="292894" y="314325"/>
                    </a:cubicBezTo>
                    <a:cubicBezTo>
                      <a:pt x="288293" y="291319"/>
                      <a:pt x="297252" y="288402"/>
                      <a:pt x="283369" y="297656"/>
                    </a:cubicBezTo>
                    <a:cubicBezTo>
                      <a:pt x="281782" y="302419"/>
                      <a:pt x="280083" y="307146"/>
                      <a:pt x="278607" y="311944"/>
                    </a:cubicBezTo>
                    <a:cubicBezTo>
                      <a:pt x="276908" y="317467"/>
                      <a:pt x="278467" y="325145"/>
                      <a:pt x="273844" y="328612"/>
                    </a:cubicBezTo>
                    <a:cubicBezTo>
                      <a:pt x="271004" y="330742"/>
                      <a:pt x="270400" y="322383"/>
                      <a:pt x="269082" y="319087"/>
                    </a:cubicBezTo>
                    <a:cubicBezTo>
                      <a:pt x="267218" y="314426"/>
                      <a:pt x="265907" y="309562"/>
                      <a:pt x="264319" y="304800"/>
                    </a:cubicBezTo>
                    <a:cubicBezTo>
                      <a:pt x="263525" y="310356"/>
                      <a:pt x="263039" y="315965"/>
                      <a:pt x="261938" y="321469"/>
                    </a:cubicBezTo>
                    <a:cubicBezTo>
                      <a:pt x="261446" y="323930"/>
                      <a:pt x="262018" y="328120"/>
                      <a:pt x="259557" y="328612"/>
                    </a:cubicBezTo>
                    <a:cubicBezTo>
                      <a:pt x="256076" y="329308"/>
                      <a:pt x="253356" y="325096"/>
                      <a:pt x="250032" y="323850"/>
                    </a:cubicBezTo>
                    <a:cubicBezTo>
                      <a:pt x="246968" y="322701"/>
                      <a:pt x="243682" y="322263"/>
                      <a:pt x="240507" y="321469"/>
                    </a:cubicBezTo>
                    <a:lnTo>
                      <a:pt x="107157" y="323850"/>
                    </a:lnTo>
                    <a:cubicBezTo>
                      <a:pt x="163519" y="323850"/>
                      <a:pt x="220430" y="329440"/>
                      <a:pt x="276225" y="321469"/>
                    </a:cubicBezTo>
                    <a:cubicBezTo>
                      <a:pt x="299349" y="318166"/>
                      <a:pt x="230522" y="310039"/>
                      <a:pt x="207169" y="309562"/>
                    </a:cubicBezTo>
                    <a:lnTo>
                      <a:pt x="90488" y="307181"/>
                    </a:lnTo>
                    <a:cubicBezTo>
                      <a:pt x="131763" y="306387"/>
                      <a:pt x="173068" y="306555"/>
                      <a:pt x="214313" y="304800"/>
                    </a:cubicBezTo>
                    <a:cubicBezTo>
                      <a:pt x="218357" y="304628"/>
                      <a:pt x="206333" y="303401"/>
                      <a:pt x="202407" y="302419"/>
                    </a:cubicBezTo>
                    <a:cubicBezTo>
                      <a:pt x="186354" y="298405"/>
                      <a:pt x="204413" y="302257"/>
                      <a:pt x="188119" y="295275"/>
                    </a:cubicBezTo>
                    <a:cubicBezTo>
                      <a:pt x="185111" y="293986"/>
                      <a:pt x="181769" y="293688"/>
                      <a:pt x="178594" y="292894"/>
                    </a:cubicBezTo>
                    <a:cubicBezTo>
                      <a:pt x="155575" y="293688"/>
                      <a:pt x="86533" y="294153"/>
                      <a:pt x="109538" y="295275"/>
                    </a:cubicBezTo>
                    <a:cubicBezTo>
                      <a:pt x="210355" y="300192"/>
                      <a:pt x="445737" y="295126"/>
                      <a:pt x="116682" y="300037"/>
                    </a:cubicBezTo>
                    <a:cubicBezTo>
                      <a:pt x="115094" y="302418"/>
                      <a:pt x="110402" y="304754"/>
                      <a:pt x="111919" y="307181"/>
                    </a:cubicBezTo>
                    <a:cubicBezTo>
                      <a:pt x="117555" y="316200"/>
                      <a:pt x="128528" y="319726"/>
                      <a:pt x="138113" y="321469"/>
                    </a:cubicBezTo>
                    <a:cubicBezTo>
                      <a:pt x="143635" y="322473"/>
                      <a:pt x="149265" y="322816"/>
                      <a:pt x="154782" y="323850"/>
                    </a:cubicBezTo>
                    <a:cubicBezTo>
                      <a:pt x="161975" y="325198"/>
                      <a:pt x="168995" y="327409"/>
                      <a:pt x="176213" y="328612"/>
                    </a:cubicBezTo>
                    <a:cubicBezTo>
                      <a:pt x="193780" y="331540"/>
                      <a:pt x="226475" y="332655"/>
                      <a:pt x="240507" y="333375"/>
                    </a:cubicBezTo>
                    <a:lnTo>
                      <a:pt x="290513" y="335756"/>
                    </a:lnTo>
                    <a:cubicBezTo>
                      <a:pt x="294482" y="336550"/>
                      <a:pt x="305281" y="335275"/>
                      <a:pt x="302419" y="338137"/>
                    </a:cubicBezTo>
                    <a:cubicBezTo>
                      <a:pt x="297791" y="342765"/>
                      <a:pt x="289831" y="341858"/>
                      <a:pt x="283369" y="342900"/>
                    </a:cubicBezTo>
                    <a:cubicBezTo>
                      <a:pt x="259525" y="346746"/>
                      <a:pt x="232043" y="349661"/>
                      <a:pt x="207169" y="352425"/>
                    </a:cubicBezTo>
                    <a:lnTo>
                      <a:pt x="121444" y="347662"/>
                    </a:lnTo>
                    <a:cubicBezTo>
                      <a:pt x="118188" y="347336"/>
                      <a:pt x="115147" y="345819"/>
                      <a:pt x="111919" y="345281"/>
                    </a:cubicBezTo>
                    <a:cubicBezTo>
                      <a:pt x="78473" y="339707"/>
                      <a:pt x="104779" y="345877"/>
                      <a:pt x="83344" y="340519"/>
                    </a:cubicBezTo>
                    <a:cubicBezTo>
                      <a:pt x="74613" y="341313"/>
                      <a:pt x="65840" y="341741"/>
                      <a:pt x="57150" y="342900"/>
                    </a:cubicBezTo>
                    <a:cubicBezTo>
                      <a:pt x="52166" y="343565"/>
                      <a:pt x="45380" y="346029"/>
                      <a:pt x="40482" y="347662"/>
                    </a:cubicBezTo>
                    <a:cubicBezTo>
                      <a:pt x="36308" y="350445"/>
                      <a:pt x="29807" y="352667"/>
                      <a:pt x="30957" y="359569"/>
                    </a:cubicBezTo>
                    <a:cubicBezTo>
                      <a:pt x="31427" y="362392"/>
                      <a:pt x="34132" y="364331"/>
                      <a:pt x="35719" y="366712"/>
                    </a:cubicBezTo>
                    <a:cubicBezTo>
                      <a:pt x="65882" y="365918"/>
                      <a:pt x="96068" y="365766"/>
                      <a:pt x="126207" y="364331"/>
                    </a:cubicBezTo>
                    <a:cubicBezTo>
                      <a:pt x="129476" y="364175"/>
                      <a:pt x="132492" y="362413"/>
                      <a:pt x="135732" y="361950"/>
                    </a:cubicBezTo>
                    <a:cubicBezTo>
                      <a:pt x="143629" y="360822"/>
                      <a:pt x="151607" y="360363"/>
                      <a:pt x="159544" y="359569"/>
                    </a:cubicBezTo>
                    <a:cubicBezTo>
                      <a:pt x="162719" y="358775"/>
                      <a:pt x="165834" y="357685"/>
                      <a:pt x="169069" y="357187"/>
                    </a:cubicBezTo>
                    <a:cubicBezTo>
                      <a:pt x="211623" y="350640"/>
                      <a:pt x="249403" y="356145"/>
                      <a:pt x="295275" y="357187"/>
                    </a:cubicBezTo>
                    <a:cubicBezTo>
                      <a:pt x="296101" y="359663"/>
                      <a:pt x="301856" y="370660"/>
                      <a:pt x="292894" y="371475"/>
                    </a:cubicBezTo>
                    <a:cubicBezTo>
                      <a:pt x="277064" y="372914"/>
                      <a:pt x="261149" y="369770"/>
                      <a:pt x="245269" y="369094"/>
                    </a:cubicBezTo>
                    <a:lnTo>
                      <a:pt x="180975" y="366712"/>
                    </a:lnTo>
                    <a:lnTo>
                      <a:pt x="23813" y="369094"/>
                    </a:lnTo>
                    <a:cubicBezTo>
                      <a:pt x="15263" y="369342"/>
                      <a:pt x="16487" y="372020"/>
                      <a:pt x="14288" y="378619"/>
                    </a:cubicBezTo>
                    <a:cubicBezTo>
                      <a:pt x="16669" y="380206"/>
                      <a:pt x="18872" y="382101"/>
                      <a:pt x="21432" y="383381"/>
                    </a:cubicBezTo>
                    <a:cubicBezTo>
                      <a:pt x="26377" y="385853"/>
                      <a:pt x="39141" y="388111"/>
                      <a:pt x="42863" y="388144"/>
                    </a:cubicBezTo>
                    <a:lnTo>
                      <a:pt x="300038" y="388144"/>
                    </a:lnTo>
                  </a:path>
                </a:pathLst>
              </a:custGeom>
              <a:no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フリーフォーム 201"/>
              <p:cNvSpPr/>
              <p:nvPr/>
            </p:nvSpPr>
            <p:spPr>
              <a:xfrm>
                <a:off x="7902828" y="5503427"/>
                <a:ext cx="710689" cy="208986"/>
              </a:xfrm>
              <a:custGeom>
                <a:avLst/>
                <a:gdLst>
                  <a:gd name="connsiteX0" fmla="*/ 110663 w 710738"/>
                  <a:gd name="connsiteY0" fmla="*/ 172435 h 210535"/>
                  <a:gd name="connsiteX1" fmla="*/ 84470 w 710738"/>
                  <a:gd name="connsiteY1" fmla="*/ 160529 h 210535"/>
                  <a:gd name="connsiteX2" fmla="*/ 77326 w 710738"/>
                  <a:gd name="connsiteY2" fmla="*/ 155766 h 210535"/>
                  <a:gd name="connsiteX3" fmla="*/ 55895 w 710738"/>
                  <a:gd name="connsiteY3" fmla="*/ 153385 h 210535"/>
                  <a:gd name="connsiteX4" fmla="*/ 29701 w 710738"/>
                  <a:gd name="connsiteY4" fmla="*/ 155766 h 210535"/>
                  <a:gd name="connsiteX5" fmla="*/ 36845 w 710738"/>
                  <a:gd name="connsiteY5" fmla="*/ 160529 h 210535"/>
                  <a:gd name="connsiteX6" fmla="*/ 53513 w 710738"/>
                  <a:gd name="connsiteY6" fmla="*/ 167673 h 210535"/>
                  <a:gd name="connsiteX7" fmla="*/ 74945 w 710738"/>
                  <a:gd name="connsiteY7" fmla="*/ 179579 h 210535"/>
                  <a:gd name="connsiteX8" fmla="*/ 84470 w 710738"/>
                  <a:gd name="connsiteY8" fmla="*/ 184341 h 210535"/>
                  <a:gd name="connsiteX9" fmla="*/ 77326 w 710738"/>
                  <a:gd name="connsiteY9" fmla="*/ 179579 h 210535"/>
                  <a:gd name="connsiteX10" fmla="*/ 70182 w 710738"/>
                  <a:gd name="connsiteY10" fmla="*/ 170054 h 210535"/>
                  <a:gd name="connsiteX11" fmla="*/ 67801 w 710738"/>
                  <a:gd name="connsiteY11" fmla="*/ 160529 h 210535"/>
                  <a:gd name="connsiteX12" fmla="*/ 65420 w 710738"/>
                  <a:gd name="connsiteY12" fmla="*/ 153385 h 210535"/>
                  <a:gd name="connsiteX13" fmla="*/ 70182 w 710738"/>
                  <a:gd name="connsiteY13" fmla="*/ 136716 h 210535"/>
                  <a:gd name="connsiteX14" fmla="*/ 74945 w 710738"/>
                  <a:gd name="connsiteY14" fmla="*/ 146241 h 210535"/>
                  <a:gd name="connsiteX15" fmla="*/ 79707 w 710738"/>
                  <a:gd name="connsiteY15" fmla="*/ 153385 h 210535"/>
                  <a:gd name="connsiteX16" fmla="*/ 67801 w 710738"/>
                  <a:gd name="connsiteY16" fmla="*/ 148623 h 210535"/>
                  <a:gd name="connsiteX17" fmla="*/ 60657 w 710738"/>
                  <a:gd name="connsiteY17" fmla="*/ 139098 h 210535"/>
                  <a:gd name="connsiteX18" fmla="*/ 55895 w 710738"/>
                  <a:gd name="connsiteY18" fmla="*/ 131954 h 210535"/>
                  <a:gd name="connsiteX19" fmla="*/ 48751 w 710738"/>
                  <a:gd name="connsiteY19" fmla="*/ 124810 h 210535"/>
                  <a:gd name="connsiteX20" fmla="*/ 46370 w 710738"/>
                  <a:gd name="connsiteY20" fmla="*/ 117666 h 210535"/>
                  <a:gd name="connsiteX21" fmla="*/ 51132 w 710738"/>
                  <a:gd name="connsiteY21" fmla="*/ 117666 h 210535"/>
                  <a:gd name="connsiteX22" fmla="*/ 60657 w 710738"/>
                  <a:gd name="connsiteY22" fmla="*/ 129573 h 210535"/>
                  <a:gd name="connsiteX23" fmla="*/ 65420 w 710738"/>
                  <a:gd name="connsiteY23" fmla="*/ 136716 h 210535"/>
                  <a:gd name="connsiteX24" fmla="*/ 63038 w 710738"/>
                  <a:gd name="connsiteY24" fmla="*/ 146241 h 210535"/>
                  <a:gd name="connsiteX25" fmla="*/ 48751 w 710738"/>
                  <a:gd name="connsiteY25" fmla="*/ 136716 h 210535"/>
                  <a:gd name="connsiteX26" fmla="*/ 43988 w 710738"/>
                  <a:gd name="connsiteY26" fmla="*/ 129573 h 210535"/>
                  <a:gd name="connsiteX27" fmla="*/ 55895 w 710738"/>
                  <a:gd name="connsiteY27" fmla="*/ 136716 h 210535"/>
                  <a:gd name="connsiteX28" fmla="*/ 72563 w 710738"/>
                  <a:gd name="connsiteY28" fmla="*/ 155766 h 210535"/>
                  <a:gd name="connsiteX29" fmla="*/ 82088 w 710738"/>
                  <a:gd name="connsiteY29" fmla="*/ 160529 h 210535"/>
                  <a:gd name="connsiteX30" fmla="*/ 86851 w 710738"/>
                  <a:gd name="connsiteY30" fmla="*/ 167673 h 210535"/>
                  <a:gd name="connsiteX31" fmla="*/ 103520 w 710738"/>
                  <a:gd name="connsiteY31" fmla="*/ 177198 h 210535"/>
                  <a:gd name="connsiteX32" fmla="*/ 98757 w 710738"/>
                  <a:gd name="connsiteY32" fmla="*/ 170054 h 210535"/>
                  <a:gd name="connsiteX33" fmla="*/ 74945 w 710738"/>
                  <a:gd name="connsiteY33" fmla="*/ 153385 h 210535"/>
                  <a:gd name="connsiteX34" fmla="*/ 60657 w 710738"/>
                  <a:gd name="connsiteY34" fmla="*/ 148623 h 210535"/>
                  <a:gd name="connsiteX35" fmla="*/ 41607 w 710738"/>
                  <a:gd name="connsiteY35" fmla="*/ 136716 h 210535"/>
                  <a:gd name="connsiteX36" fmla="*/ 27320 w 710738"/>
                  <a:gd name="connsiteY36" fmla="*/ 129573 h 210535"/>
                  <a:gd name="connsiteX37" fmla="*/ 17795 w 710738"/>
                  <a:gd name="connsiteY37" fmla="*/ 122429 h 210535"/>
                  <a:gd name="connsiteX38" fmla="*/ 10651 w 710738"/>
                  <a:gd name="connsiteY38" fmla="*/ 115285 h 210535"/>
                  <a:gd name="connsiteX39" fmla="*/ 15413 w 710738"/>
                  <a:gd name="connsiteY39" fmla="*/ 122429 h 210535"/>
                  <a:gd name="connsiteX40" fmla="*/ 27320 w 710738"/>
                  <a:gd name="connsiteY40" fmla="*/ 129573 h 210535"/>
                  <a:gd name="connsiteX41" fmla="*/ 36845 w 710738"/>
                  <a:gd name="connsiteY41" fmla="*/ 134335 h 210535"/>
                  <a:gd name="connsiteX42" fmla="*/ 53513 w 710738"/>
                  <a:gd name="connsiteY42" fmla="*/ 148623 h 210535"/>
                  <a:gd name="connsiteX43" fmla="*/ 127332 w 710738"/>
                  <a:gd name="connsiteY43" fmla="*/ 193866 h 210535"/>
                  <a:gd name="connsiteX44" fmla="*/ 148763 w 710738"/>
                  <a:gd name="connsiteY44" fmla="*/ 203391 h 210535"/>
                  <a:gd name="connsiteX45" fmla="*/ 155907 w 710738"/>
                  <a:gd name="connsiteY45" fmla="*/ 208154 h 210535"/>
                  <a:gd name="connsiteX46" fmla="*/ 136857 w 710738"/>
                  <a:gd name="connsiteY46" fmla="*/ 189104 h 210535"/>
                  <a:gd name="connsiteX47" fmla="*/ 127332 w 710738"/>
                  <a:gd name="connsiteY47" fmla="*/ 181960 h 210535"/>
                  <a:gd name="connsiteX48" fmla="*/ 113045 w 710738"/>
                  <a:gd name="connsiteY48" fmla="*/ 167673 h 210535"/>
                  <a:gd name="connsiteX49" fmla="*/ 101138 w 710738"/>
                  <a:gd name="connsiteY49" fmla="*/ 153385 h 210535"/>
                  <a:gd name="connsiteX50" fmla="*/ 96376 w 710738"/>
                  <a:gd name="connsiteY50" fmla="*/ 146241 h 210535"/>
                  <a:gd name="connsiteX51" fmla="*/ 79707 w 710738"/>
                  <a:gd name="connsiteY51" fmla="*/ 129573 h 210535"/>
                  <a:gd name="connsiteX52" fmla="*/ 72563 w 710738"/>
                  <a:gd name="connsiteY52" fmla="*/ 120048 h 210535"/>
                  <a:gd name="connsiteX53" fmla="*/ 84470 w 710738"/>
                  <a:gd name="connsiteY53" fmla="*/ 141479 h 210535"/>
                  <a:gd name="connsiteX54" fmla="*/ 96376 w 710738"/>
                  <a:gd name="connsiteY54" fmla="*/ 148623 h 210535"/>
                  <a:gd name="connsiteX55" fmla="*/ 108282 w 710738"/>
                  <a:gd name="connsiteY55" fmla="*/ 158148 h 210535"/>
                  <a:gd name="connsiteX56" fmla="*/ 115426 w 710738"/>
                  <a:gd name="connsiteY56" fmla="*/ 162910 h 210535"/>
                  <a:gd name="connsiteX57" fmla="*/ 136857 w 710738"/>
                  <a:gd name="connsiteY57" fmla="*/ 177198 h 210535"/>
                  <a:gd name="connsiteX58" fmla="*/ 122570 w 710738"/>
                  <a:gd name="connsiteY58" fmla="*/ 153385 h 210535"/>
                  <a:gd name="connsiteX59" fmla="*/ 98757 w 710738"/>
                  <a:gd name="connsiteY59" fmla="*/ 131954 h 210535"/>
                  <a:gd name="connsiteX60" fmla="*/ 82088 w 710738"/>
                  <a:gd name="connsiteY60" fmla="*/ 122429 h 210535"/>
                  <a:gd name="connsiteX61" fmla="*/ 53513 w 710738"/>
                  <a:gd name="connsiteY61" fmla="*/ 108141 h 210535"/>
                  <a:gd name="connsiteX62" fmla="*/ 24938 w 710738"/>
                  <a:gd name="connsiteY62" fmla="*/ 86710 h 210535"/>
                  <a:gd name="connsiteX63" fmla="*/ 15413 w 710738"/>
                  <a:gd name="connsiteY63" fmla="*/ 81948 h 210535"/>
                  <a:gd name="connsiteX64" fmla="*/ 10651 w 710738"/>
                  <a:gd name="connsiteY64" fmla="*/ 74804 h 210535"/>
                  <a:gd name="connsiteX65" fmla="*/ 3507 w 710738"/>
                  <a:gd name="connsiteY65" fmla="*/ 70041 h 210535"/>
                  <a:gd name="connsiteX66" fmla="*/ 1126 w 710738"/>
                  <a:gd name="connsiteY66" fmla="*/ 60516 h 210535"/>
                  <a:gd name="connsiteX67" fmla="*/ 17795 w 710738"/>
                  <a:gd name="connsiteY67" fmla="*/ 62898 h 210535"/>
                  <a:gd name="connsiteX68" fmla="*/ 51132 w 710738"/>
                  <a:gd name="connsiteY68" fmla="*/ 86710 h 210535"/>
                  <a:gd name="connsiteX69" fmla="*/ 67801 w 710738"/>
                  <a:gd name="connsiteY69" fmla="*/ 98616 h 210535"/>
                  <a:gd name="connsiteX70" fmla="*/ 113045 w 710738"/>
                  <a:gd name="connsiteY70" fmla="*/ 124810 h 210535"/>
                  <a:gd name="connsiteX71" fmla="*/ 148763 w 710738"/>
                  <a:gd name="connsiteY71" fmla="*/ 143860 h 210535"/>
                  <a:gd name="connsiteX72" fmla="*/ 160670 w 710738"/>
                  <a:gd name="connsiteY72" fmla="*/ 153385 h 210535"/>
                  <a:gd name="connsiteX73" fmla="*/ 167813 w 710738"/>
                  <a:gd name="connsiteY73" fmla="*/ 155766 h 210535"/>
                  <a:gd name="connsiteX74" fmla="*/ 155907 w 710738"/>
                  <a:gd name="connsiteY74" fmla="*/ 141479 h 210535"/>
                  <a:gd name="connsiteX75" fmla="*/ 144001 w 710738"/>
                  <a:gd name="connsiteY75" fmla="*/ 134335 h 210535"/>
                  <a:gd name="connsiteX76" fmla="*/ 120188 w 710738"/>
                  <a:gd name="connsiteY76" fmla="*/ 117666 h 210535"/>
                  <a:gd name="connsiteX77" fmla="*/ 103520 w 710738"/>
                  <a:gd name="connsiteY77" fmla="*/ 105760 h 210535"/>
                  <a:gd name="connsiteX78" fmla="*/ 98757 w 710738"/>
                  <a:gd name="connsiteY78" fmla="*/ 98616 h 210535"/>
                  <a:gd name="connsiteX79" fmla="*/ 101138 w 710738"/>
                  <a:gd name="connsiteY79" fmla="*/ 108141 h 210535"/>
                  <a:gd name="connsiteX80" fmla="*/ 115426 w 710738"/>
                  <a:gd name="connsiteY80" fmla="*/ 120048 h 210535"/>
                  <a:gd name="connsiteX81" fmla="*/ 136857 w 710738"/>
                  <a:gd name="connsiteY81" fmla="*/ 139098 h 210535"/>
                  <a:gd name="connsiteX82" fmla="*/ 146382 w 710738"/>
                  <a:gd name="connsiteY82" fmla="*/ 146241 h 210535"/>
                  <a:gd name="connsiteX83" fmla="*/ 153526 w 710738"/>
                  <a:gd name="connsiteY83" fmla="*/ 153385 h 210535"/>
                  <a:gd name="connsiteX84" fmla="*/ 98757 w 710738"/>
                  <a:gd name="connsiteY84" fmla="*/ 124810 h 210535"/>
                  <a:gd name="connsiteX85" fmla="*/ 65420 w 710738"/>
                  <a:gd name="connsiteY85" fmla="*/ 100998 h 210535"/>
                  <a:gd name="connsiteX86" fmla="*/ 48751 w 710738"/>
                  <a:gd name="connsiteY86" fmla="*/ 86710 h 210535"/>
                  <a:gd name="connsiteX87" fmla="*/ 65420 w 710738"/>
                  <a:gd name="connsiteY87" fmla="*/ 112904 h 210535"/>
                  <a:gd name="connsiteX88" fmla="*/ 103520 w 710738"/>
                  <a:gd name="connsiteY88" fmla="*/ 148623 h 210535"/>
                  <a:gd name="connsiteX89" fmla="*/ 120188 w 710738"/>
                  <a:gd name="connsiteY89" fmla="*/ 165291 h 210535"/>
                  <a:gd name="connsiteX90" fmla="*/ 141620 w 710738"/>
                  <a:gd name="connsiteY90" fmla="*/ 179579 h 210535"/>
                  <a:gd name="connsiteX91" fmla="*/ 153526 w 710738"/>
                  <a:gd name="connsiteY91" fmla="*/ 191485 h 210535"/>
                  <a:gd name="connsiteX92" fmla="*/ 165432 w 710738"/>
                  <a:gd name="connsiteY92" fmla="*/ 196248 h 210535"/>
                  <a:gd name="connsiteX93" fmla="*/ 174957 w 710738"/>
                  <a:gd name="connsiteY93" fmla="*/ 203391 h 210535"/>
                  <a:gd name="connsiteX94" fmla="*/ 189245 w 710738"/>
                  <a:gd name="connsiteY94" fmla="*/ 210535 h 210535"/>
                  <a:gd name="connsiteX95" fmla="*/ 186863 w 710738"/>
                  <a:gd name="connsiteY95" fmla="*/ 191485 h 210535"/>
                  <a:gd name="connsiteX96" fmla="*/ 179720 w 710738"/>
                  <a:gd name="connsiteY96" fmla="*/ 186723 h 210535"/>
                  <a:gd name="connsiteX97" fmla="*/ 167813 w 710738"/>
                  <a:gd name="connsiteY97" fmla="*/ 179579 h 210535"/>
                  <a:gd name="connsiteX98" fmla="*/ 139238 w 710738"/>
                  <a:gd name="connsiteY98" fmla="*/ 158148 h 210535"/>
                  <a:gd name="connsiteX99" fmla="*/ 117807 w 710738"/>
                  <a:gd name="connsiteY99" fmla="*/ 146241 h 210535"/>
                  <a:gd name="connsiteX100" fmla="*/ 110663 w 710738"/>
                  <a:gd name="connsiteY100" fmla="*/ 141479 h 210535"/>
                  <a:gd name="connsiteX101" fmla="*/ 117807 w 710738"/>
                  <a:gd name="connsiteY101" fmla="*/ 143860 h 210535"/>
                  <a:gd name="connsiteX102" fmla="*/ 127332 w 710738"/>
                  <a:gd name="connsiteY102" fmla="*/ 148623 h 210535"/>
                  <a:gd name="connsiteX103" fmla="*/ 167813 w 710738"/>
                  <a:gd name="connsiteY103" fmla="*/ 165291 h 210535"/>
                  <a:gd name="connsiteX104" fmla="*/ 198770 w 710738"/>
                  <a:gd name="connsiteY104" fmla="*/ 179579 h 210535"/>
                  <a:gd name="connsiteX105" fmla="*/ 217820 w 710738"/>
                  <a:gd name="connsiteY105" fmla="*/ 181960 h 210535"/>
                  <a:gd name="connsiteX106" fmla="*/ 224963 w 710738"/>
                  <a:gd name="connsiteY106" fmla="*/ 184341 h 210535"/>
                  <a:gd name="connsiteX107" fmla="*/ 215438 w 710738"/>
                  <a:gd name="connsiteY107" fmla="*/ 174816 h 210535"/>
                  <a:gd name="connsiteX108" fmla="*/ 208295 w 710738"/>
                  <a:gd name="connsiteY108" fmla="*/ 165291 h 210535"/>
                  <a:gd name="connsiteX109" fmla="*/ 196388 w 710738"/>
                  <a:gd name="connsiteY109" fmla="*/ 158148 h 210535"/>
                  <a:gd name="connsiteX110" fmla="*/ 189245 w 710738"/>
                  <a:gd name="connsiteY110" fmla="*/ 153385 h 210535"/>
                  <a:gd name="connsiteX111" fmla="*/ 170195 w 710738"/>
                  <a:gd name="connsiteY111" fmla="*/ 141479 h 210535"/>
                  <a:gd name="connsiteX112" fmla="*/ 163051 w 710738"/>
                  <a:gd name="connsiteY112" fmla="*/ 136716 h 210535"/>
                  <a:gd name="connsiteX113" fmla="*/ 201151 w 710738"/>
                  <a:gd name="connsiteY113" fmla="*/ 143860 h 210535"/>
                  <a:gd name="connsiteX114" fmla="*/ 227345 w 710738"/>
                  <a:gd name="connsiteY114" fmla="*/ 158148 h 210535"/>
                  <a:gd name="connsiteX115" fmla="val 19831540"/>
                  <a:gd name="connsiteY115" fmla="*/ 181960 h 210535"/>
                  <a:gd name="connsiteX116" fmla="*/ 336882 w 710738"/>
                  <a:gd name="connsiteY116" fmla="*/ 193866 h 210535"/>
                  <a:gd name="connsiteX117" fmla="*/ 348788 w 710738"/>
                  <a:gd name="connsiteY117" fmla="*/ 196248 h 210535"/>
                  <a:gd name="connsiteX118" fmla="*/ 327357 w 710738"/>
                  <a:gd name="connsiteY118" fmla="*/ 189104 h 210535"/>
                  <a:gd name="connsiteX119" fmla="*/ 301163 w 710738"/>
                  <a:gd name="connsiteY119" fmla="*/ 177198 h 210535"/>
                  <a:gd name="connsiteX120" fmla="*/ 248776 w 710738"/>
                  <a:gd name="connsiteY120" fmla="*/ 170054 h 210535"/>
                  <a:gd name="connsiteX121" fmla="*/ 224963 w 710738"/>
                  <a:gd name="connsiteY121" fmla="*/ 165291 h 210535"/>
                  <a:gd name="connsiteX122" fmla="*/ 196388 w 710738"/>
                  <a:gd name="connsiteY122" fmla="*/ 160529 h 210535"/>
                  <a:gd name="connsiteX123" fmla="*/ 186863 w 710738"/>
                  <a:gd name="connsiteY123" fmla="*/ 155766 h 210535"/>
                  <a:gd name="connsiteX124" fmla="*/ 196388 w 710738"/>
                  <a:gd name="connsiteY124" fmla="*/ 162910 h 210535"/>
                  <a:gd name="connsiteX125" fmla="*/ 215438 w 710738"/>
                  <a:gd name="connsiteY125" fmla="*/ 167673 h 210535"/>
                  <a:gd name="connsiteX126" fmla="*/ 241632 w 710738"/>
                  <a:gd name="connsiteY126" fmla="*/ 177198 h 210535"/>
                  <a:gd name="connsiteX127" fmla="*/ 272588 w 710738"/>
                  <a:gd name="connsiteY127" fmla="*/ 184341 h 210535"/>
                  <a:gd name="connsiteX128" fmla="*/ 289257 w 710738"/>
                  <a:gd name="connsiteY128" fmla="*/ 191485 h 210535"/>
                  <a:gd name="connsiteX129" fmla="*/ 296401 w 710738"/>
                  <a:gd name="connsiteY129" fmla="*/ 193866 h 210535"/>
                  <a:gd name="connsiteX130" fmla="*/ 274970 w 710738"/>
                  <a:gd name="connsiteY130" fmla="*/ 179579 h 210535"/>
                  <a:gd name="connsiteX131" fmla="*/ 255920 w 710738"/>
                  <a:gd name="connsiteY131" fmla="*/ 170054 h 210535"/>
                  <a:gd name="connsiteX132" fmla="*/ 232107 w 710738"/>
                  <a:gd name="connsiteY132" fmla="*/ 160529 h 210535"/>
                  <a:gd name="connsiteX133" fmla="*/ 208295 w 710738"/>
                  <a:gd name="connsiteY133" fmla="*/ 146241 h 210535"/>
                  <a:gd name="connsiteX134" fmla="*/ 194007 w 710738"/>
                  <a:gd name="connsiteY134" fmla="*/ 139098 h 210535"/>
                  <a:gd name="connsiteX135" fmla="*/ 186863 w 710738"/>
                  <a:gd name="connsiteY135" fmla="*/ 134335 h 210535"/>
                  <a:gd name="connsiteX136" fmla="*/ 167813 w 710738"/>
                  <a:gd name="connsiteY136" fmla="*/ 117666 h 210535"/>
                  <a:gd name="connsiteX137" fmla="*/ 153526 w 710738"/>
                  <a:gd name="connsiteY137" fmla="*/ 108141 h 210535"/>
                  <a:gd name="connsiteX138" fmla="*/ 141620 w 710738"/>
                  <a:gd name="connsiteY138" fmla="*/ 93854 h 210535"/>
                  <a:gd name="connsiteX139" fmla="*/ 134476 w 710738"/>
                  <a:gd name="connsiteY139" fmla="*/ 89091 h 210535"/>
                  <a:gd name="connsiteX140" fmla="*/ 117807 w 710738"/>
                  <a:gd name="connsiteY140" fmla="*/ 72423 h 210535"/>
                  <a:gd name="connsiteX141" fmla="*/ 110663 w 710738"/>
                  <a:gd name="connsiteY141" fmla="*/ 65279 h 210535"/>
                  <a:gd name="connsiteX142" fmla="*/ 103520 w 710738"/>
                  <a:gd name="connsiteY142" fmla="*/ 60516 h 210535"/>
                  <a:gd name="connsiteX143" fmla="*/ 98757 w 710738"/>
                  <a:gd name="connsiteY143" fmla="*/ 53373 h 210535"/>
                  <a:gd name="connsiteX144" fmla="*/ 84470 w 710738"/>
                  <a:gd name="connsiteY144" fmla="*/ 43848 h 210535"/>
                  <a:gd name="connsiteX145" fmla="*/ 77326 w 710738"/>
                  <a:gd name="connsiteY145" fmla="*/ 39085 h 210535"/>
                  <a:gd name="connsiteX146" fmla="*/ 65420 w 710738"/>
                  <a:gd name="connsiteY146" fmla="val 4670025"/>
                  <a:gd name="connsiteX147" fmla="*/ 58276 w 710738"/>
                  <a:gd name="connsiteY147" fmla="*/ 17654 h 210535"/>
                  <a:gd name="connsiteX148" fmla="*/ 48751 w 710738"/>
                  <a:gd name="connsiteY148" fmla="*/ 985 h 210535"/>
                  <a:gd name="connsiteX149" fmla="*/ 60657 w 710738"/>
                  <a:gd name="connsiteY149" fmla="*/ 3366 h 210535"/>
                  <a:gd name="connsiteX150" fmla="*/ 74945 w 710738"/>
                  <a:gd name="connsiteY150" fmla="*/ 8129 h 210535"/>
                  <a:gd name="connsiteX151" fmla="*/ 96376 w 710738"/>
                  <a:gd name="connsiteY151" fmla="*/ 20035 h 210535"/>
                  <a:gd name="connsiteX152" fmla="*/ 103520 w 710738"/>
                  <a:gd name="connsiteY152" fmla="val 4670025"/>
                  <a:gd name="connsiteX153" fmla="*/ 110663 w 710738"/>
                  <a:gd name="connsiteY153" fmla="*/ 27179 h 210535"/>
                  <a:gd name="connsiteX154" fmla="*/ 117807 w 710738"/>
                  <a:gd name="connsiteY154" fmla="*/ 34323 h 210535"/>
                  <a:gd name="connsiteX155" fmla="*/ 127332 w 710738"/>
                  <a:gd name="connsiteY155" fmla="*/ 39085 h 210535"/>
                  <a:gd name="connsiteX156" fmla="*/ 134476 w 710738"/>
                  <a:gd name="connsiteY156" fmla="*/ 43848 h 210535"/>
                  <a:gd name="connsiteX157" fmla="*/ 144001 w 710738"/>
                  <a:gd name="connsiteY157" fmla="val 11325530"/>
                  <a:gd name="connsiteX158" fmla="*/ 158288 w 710738"/>
                  <a:gd name="connsiteY158" fmla="*/ 50991 h 210535"/>
                  <a:gd name="connsiteX159" fmla="*/ 172576 w 710738"/>
                  <a:gd name="connsiteY159" fmla="*/ 58135 h 210535"/>
                  <a:gd name="connsiteX160" fmla="*/ 179720 w 710738"/>
                  <a:gd name="connsiteY160" fmla="*/ 62898 h 210535"/>
                  <a:gd name="connsiteX161" fmla="*/ 196388 w 710738"/>
                  <a:gd name="connsiteY161" fmla="*/ 67660 h 210535"/>
                  <a:gd name="connsiteX162" fmla="*/ 213057 w 710738"/>
                  <a:gd name="connsiteY162" fmla="*/ 77185 h 210535"/>
                  <a:gd name="connsiteX163" fmla="*/ 220201 w 710738"/>
                  <a:gd name="connsiteY163" fmla="*/ 79566 h 210535"/>
                  <a:gd name="connsiteX164" fmla="*/ 229726 w 710738"/>
                  <a:gd name="connsiteY164" fmla="*/ 84329 h 210535"/>
                  <a:gd name="connsiteX165" fmla="*/ 244013 w 710738"/>
                  <a:gd name="connsiteY165" fmla="*/ 89091 h 210535"/>
                  <a:gd name="connsiteX166" fmla="*/ 265445 w 710738"/>
                  <a:gd name="connsiteY166" fmla="*/ 98616 h 210535"/>
                  <a:gd name="connsiteX167" fmla="*/ 272588 w 710738"/>
                  <a:gd name="connsiteY167" fmla="*/ 100998 h 210535"/>
                  <a:gd name="connsiteX168" fmla="*/ 279732 w 710738"/>
                  <a:gd name="connsiteY168" fmla="*/ 103379 h 210535"/>
                  <a:gd name="connsiteX169" fmla="*/ 286876 w 710738"/>
                  <a:gd name="connsiteY169" fmla="*/ 108141 h 210535"/>
                  <a:gd name="connsiteX170" fmla="*/ 301163 w 710738"/>
                  <a:gd name="connsiteY170" fmla="*/ 112904 h 210535"/>
                  <a:gd name="connsiteX171" fmla="*/ 308307 w 710738"/>
                  <a:gd name="connsiteY171" fmla="*/ 115285 h 210535"/>
                  <a:gd name="connsiteX172" fmla="*/ 315451 w 710738"/>
                  <a:gd name="connsiteY172" fmla="*/ 120048 h 210535"/>
                  <a:gd name="connsiteX173" fmla="*/ 329738 w 710738"/>
                  <a:gd name="connsiteY173" fmla="*/ 124810 h 210535"/>
                  <a:gd name="connsiteX174" fmla="*/ 344026 w 710738"/>
                  <a:gd name="connsiteY174" fmla="*/ 131954 h 210535"/>
                  <a:gd name="connsiteX175" fmla="*/ 353551 w 710738"/>
                  <a:gd name="connsiteY175" fmla="*/ 136716 h 210535"/>
                  <a:gd name="connsiteX176" fmla="*/ 360695 w 710738"/>
                  <a:gd name="connsiteY176" fmla="*/ 139098 h 210535"/>
                  <a:gd name="connsiteX177" fmla="*/ 374982 w 710738"/>
                  <a:gd name="connsiteY177" fmla="*/ 146241 h 210535"/>
                  <a:gd name="connsiteX178" fmla="*/ 394032 w 710738"/>
                  <a:gd name="connsiteY178" fmla="*/ 155766 h 210535"/>
                  <a:gd name="connsiteX179" fmla="*/ 408320 w 710738"/>
                  <a:gd name="connsiteY179" fmla="*/ 160529 h 210535"/>
                  <a:gd name="connsiteX180" fmla="*/ 422607 w 710738"/>
                  <a:gd name="connsiteY180" fmla="*/ 165291 h 210535"/>
                  <a:gd name="connsiteX181" fmla="*/ 429751 w 710738"/>
                  <a:gd name="connsiteY181" fmla="*/ 167673 h 210535"/>
                  <a:gd name="connsiteX182" fmla="*/ 458326 w 710738"/>
                  <a:gd name="connsiteY182" fmla="*/ 172435 h 210535"/>
                  <a:gd name="connsiteX183" fmla="*/ 601201 w 710738"/>
                  <a:gd name="connsiteY183" fmla="*/ 174816 h 210535"/>
                  <a:gd name="connsiteX184" fmla="*/ 610726 w 710738"/>
                  <a:gd name="connsiteY184" fmla="*/ 177198 h 210535"/>
                  <a:gd name="connsiteX185" fmla="*/ 710738 w 710738"/>
                  <a:gd name="connsiteY185" fmla="*/ 177198 h 210535"/>
                  <a:gd name="connsiteX186" fmla="*/ 696451 w 710738"/>
                  <a:gd name="connsiteY186" fmla="*/ 172435 h 210535"/>
                  <a:gd name="connsiteX187" fmla="*/ 679782 w 710738"/>
                  <a:gd name="connsiteY187" fmla="*/ 165291 h 210535"/>
                  <a:gd name="connsiteX188" fmla="*/ 548813 w 710738"/>
                  <a:gd name="connsiteY188" fmla="*/ 167673 h 210535"/>
                  <a:gd name="connsiteX189" fmla="*/ 503570 w 710738"/>
                  <a:gd name="connsiteY189" fmla="*/ 170054 h 210535"/>
                  <a:gd name="connsiteX190" fmla="*/ 489282 w 710738"/>
                  <a:gd name="connsiteY190" fmla="*/ 174816 h 210535"/>
                  <a:gd name="connsiteX191" fmla="*/ 477376 w 710738"/>
                  <a:gd name="connsiteY191" fmla="*/ 177198 h 210535"/>
                  <a:gd name="connsiteX192" fmla="*/ 372601 w 710738"/>
                  <a:gd name="connsiteY192" fmla="*/ 174816 h 210535"/>
                  <a:gd name="connsiteX193" fmla="*/ 358313 w 710738"/>
                  <a:gd name="connsiteY193" fmla="*/ 170054 h 210535"/>
                  <a:gd name="connsiteX194" fmla="*/ 336882 w 710738"/>
                  <a:gd name="connsiteY194" fmla="*/ 155766 h 210535"/>
                  <a:gd name="connsiteX195" fmla="*/ 329738 w 710738"/>
                  <a:gd name="connsiteY195" fmla="*/ 151004 h 210535"/>
                  <a:gd name="connsiteX196" fmla="*/ 320213 w 710738"/>
                  <a:gd name="connsiteY196" fmla="*/ 146241 h 210535"/>
                  <a:gd name="connsiteX197" fmla="*/ 305926 w 710738"/>
                  <a:gd name="connsiteY197" fmla="*/ 136716 h 210535"/>
                  <a:gd name="connsiteX198" fmla="*/ 289257 w 710738"/>
                  <a:gd name="connsiteY198" fmla="*/ 129573 h 210535"/>
                  <a:gd name="connsiteX199" fmla="*/ 282113 w 710738"/>
                  <a:gd name="connsiteY199" fmla="*/ 124810 h 210535"/>
                  <a:gd name="connsiteX200" fmla="*/ 265445 w 710738"/>
                  <a:gd name="connsiteY200" fmla="*/ 117666 h 210535"/>
                  <a:gd name="connsiteX201" fmla="*/ 248776 w 710738"/>
                  <a:gd name="connsiteY201" fmla="*/ 108141 h 210535"/>
                  <a:gd name="connsiteX202" fmla="*/ 227345 w 710738"/>
                  <a:gd name="connsiteY202" fmla="*/ 93854 h 210535"/>
                  <a:gd name="connsiteX203" fmla="*/ 220201 w 710738"/>
                  <a:gd name="connsiteY203" fmla="*/ 89091 h 210535"/>
                  <a:gd name="connsiteX204" fmla="*/ 210676 w 710738"/>
                  <a:gd name="connsiteY204" fmla="*/ 84329 h 210535"/>
                  <a:gd name="connsiteX205" fmla="*/ 194007 w 710738"/>
                  <a:gd name="connsiteY205" fmla="*/ 77185 h 210535"/>
                  <a:gd name="connsiteX206" fmla="*/ 186863 w 710738"/>
                  <a:gd name="connsiteY206" fmla="*/ 72423 h 210535"/>
                  <a:gd name="connsiteX207" fmla="*/ 172576 w 710738"/>
                  <a:gd name="connsiteY207" fmla="*/ 70041 h 210535"/>
                  <a:gd name="connsiteX208" fmla="*/ 155907 w 710738"/>
                  <a:gd name="connsiteY208" fmla="*/ 60516 h 210535"/>
                  <a:gd name="connsiteX209" fmla="*/ 141620 w 710738"/>
                  <a:gd name="connsiteY209" fmla="*/ 55754 h 210535"/>
                  <a:gd name="connsiteX210" fmla="*/ 134476 w 710738"/>
                  <a:gd name="connsiteY210" fmla="*/ 53373 h 210535"/>
                  <a:gd name="connsiteX211" fmla="*/ 127332 w 710738"/>
                  <a:gd name="connsiteY211" fmla="*/ 48610 h 210535"/>
                  <a:gd name="connsiteX212" fmla="*/ 103520 w 710738"/>
                  <a:gd name="connsiteY212" fmla="*/ 41466 h 210535"/>
                  <a:gd name="connsiteX213" fmla="*/ 89232 w 710738"/>
                  <a:gd name="connsiteY213" fmla="*/ 34323 h 210535"/>
                  <a:gd name="connsiteX214" fmla="*/ 82088 w 710738"/>
                  <a:gd name="connsiteY214" fmla="*/ 29560 h 210535"/>
                  <a:gd name="connsiteX215" fmla="*/ 67801 w 710738"/>
                  <a:gd name="connsiteY215" fmla="*/ 27179 h 210535"/>
                  <a:gd name="connsiteX216" fmla="*/ 46370 w 710738"/>
                  <a:gd name="connsiteY216" fmla="*/ 41466 h 210535"/>
                  <a:gd name="connsiteX217" fmla="*/ 53513 w 710738"/>
                  <a:gd name="connsiteY217" fmla="*/ 77185 h 210535"/>
                  <a:gd name="connsiteX218" fmla="*/ 63038 w 710738"/>
                  <a:gd name="connsiteY218" fmla="*/ 91473 h 210535"/>
                  <a:gd name="connsiteX219" fmla="*/ 65420 w 710738"/>
                  <a:gd name="connsiteY219" fmla="*/ 98616 h 210535"/>
                  <a:gd name="connsiteX220" fmla="*/ 67801 w 710738"/>
                  <a:gd name="connsiteY220" fmla="*/ 108141 h 210535"/>
                  <a:gd name="connsiteX221" fmla="*/ 74945 w 710738"/>
                  <a:gd name="connsiteY221" fmla="*/ 117666 h 210535"/>
                  <a:gd name="connsiteX222" fmla="*/ 79707 w 710738"/>
                  <a:gd name="connsiteY222" fmla="*/ 124810 h 210535"/>
                  <a:gd name="connsiteX223" fmla="*/ 77326 w 710738"/>
                  <a:gd name="connsiteY223" fmla="*/ 86710 h 210535"/>
                  <a:gd name="connsiteX224" fmla="*/ 72563 w 710738"/>
                  <a:gd name="connsiteY224" fmla="*/ 65279 h 210535"/>
                  <a:gd name="connsiteX225" fmla="*/ 79707 w 710738"/>
                  <a:gd name="connsiteY225" fmla="*/ 55754 h 210535"/>
                  <a:gd name="connsiteX226" fmla="*/ 91613 w 710738"/>
                  <a:gd name="connsiteY226" fmla="*/ 70041 h 210535"/>
                  <a:gd name="connsiteX227" fmla="*/ 103520 w 710738"/>
                  <a:gd name="connsiteY227" fmla="*/ 81948 h 210535"/>
                  <a:gd name="connsiteX228" fmla="*/ 108282 w 710738"/>
                  <a:gd name="connsiteY228" fmla="*/ 89091 h 210535"/>
                  <a:gd name="connsiteX229" fmla="*/ 101138 w 710738"/>
                  <a:gd name="connsiteY229" fmla="*/ 70041 h 210535"/>
                  <a:gd name="connsiteX230" fmla="*/ 91613 w 710738"/>
                  <a:gd name="connsiteY230" fmla="*/ 60516 h 210535"/>
                  <a:gd name="connsiteX231" fmla="*/ 84470 w 710738"/>
                  <a:gd name="connsiteY231" fmla="*/ 50991 h 210535"/>
                  <a:gd name="connsiteX232" fmla="*/ 82088 w 710738"/>
                  <a:gd name="connsiteY232" fmla="*/ 43848 h 210535"/>
                  <a:gd name="connsiteX233" fmla="*/ 89232 w 710738"/>
                  <a:gd name="connsiteY233" fmla="*/ 58135 h 210535"/>
                  <a:gd name="connsiteX234" fmla="*/ 108282 w 710738"/>
                  <a:gd name="connsiteY234" fmla="*/ 89091 h 210535"/>
                  <a:gd name="connsiteX235" fmla="*/ 98757 w 710738"/>
                  <a:gd name="connsiteY235" fmla="*/ 91473 h 210535"/>
                  <a:gd name="connsiteX236" fmla="*/ 93995 w 710738"/>
                  <a:gd name="connsiteY236" fmla="*/ 84329 h 210535"/>
                  <a:gd name="connsiteX237" fmla="*/ 79707 w 710738"/>
                  <a:gd name="connsiteY237" fmla="*/ 67660 h 210535"/>
                  <a:gd name="connsiteX238" fmla="*/ 74945 w 710738"/>
                  <a:gd name="connsiteY238" fmla="*/ 58135 h 210535"/>
                  <a:gd name="connsiteX239" fmla="*/ 60657 w 710738"/>
                  <a:gd name="connsiteY239" fmla="*/ 53373 h 210535"/>
                  <a:gd name="connsiteX240" fmla="*/ 70182 w 710738"/>
                  <a:gd name="connsiteY240" fmla="*/ 72423 h 210535"/>
                  <a:gd name="connsiteX241" fmla="*/ 115426 w 710738"/>
                  <a:gd name="connsiteY241" fmla="*/ 108141 h 210535"/>
                  <a:gd name="connsiteX242" fmla="*/ 158288 w 710738"/>
                  <a:gd name="connsiteY242" fmla="*/ 139098 h 210535"/>
                  <a:gd name="connsiteX243" fmla="*/ 170195 w 710738"/>
                  <a:gd name="connsiteY243" fmla="*/ 148623 h 210535"/>
                  <a:gd name="connsiteX244" fmla="*/ 182101 w 710738"/>
                  <a:gd name="connsiteY244" fmla="*/ 155766 h 210535"/>
                  <a:gd name="connsiteX245" fmla="*/ 167813 w 710738"/>
                  <a:gd name="connsiteY245" fmla="*/ 148623 h 210535"/>
                  <a:gd name="connsiteX246" fmla="*/ 141620 w 710738"/>
                  <a:gd name="connsiteY246" fmla="*/ 131954 h 210535"/>
                  <a:gd name="connsiteX247" fmla="*/ 120188 w 710738"/>
                  <a:gd name="connsiteY247" fmla="*/ 117666 h 210535"/>
                  <a:gd name="connsiteX248" fmla="*/ 105901 w 710738"/>
                  <a:gd name="connsiteY248" fmla="*/ 103379 h 210535"/>
                  <a:gd name="connsiteX249" fmla="*/ 134476 w 710738"/>
                  <a:gd name="connsiteY249" fmla="*/ 122429 h 210535"/>
                  <a:gd name="connsiteX250" fmla="*/ 165432 w 710738"/>
                  <a:gd name="connsiteY250" fmla="*/ 139098 h 210535"/>
                  <a:gd name="connsiteX251" fmla="*/ 177338 w 710738"/>
                  <a:gd name="connsiteY251" fmla="*/ 146241 h 210535"/>
                  <a:gd name="connsiteX252" fmla="*/ 191626 w 710738"/>
                  <a:gd name="connsiteY252" fmla="*/ 153385 h 210535"/>
                  <a:gd name="connsiteX253" fmla="*/ 167813 w 710738"/>
                  <a:gd name="connsiteY253" fmla="*/ 122429 h 210535"/>
                  <a:gd name="connsiteX254" fmla="*/ 160670 w 710738"/>
                  <a:gd name="connsiteY254" fmla="*/ 112904 h 210535"/>
                  <a:gd name="connsiteX255" fmla="*/ 153526 w 710738"/>
                  <a:gd name="connsiteY255" fmla="*/ 108141 h 210535"/>
                  <a:gd name="connsiteX256" fmla="*/ 136857 w 710738"/>
                  <a:gd name="connsiteY256" fmla="*/ 91473 h 210535"/>
                  <a:gd name="connsiteX257" fmla="*/ 129713 w 710738"/>
                  <a:gd name="connsiteY257" fmla="*/ 86710 h 210535"/>
                  <a:gd name="connsiteX258" fmla="*/ 139238 w 710738"/>
                  <a:gd name="connsiteY258" fmla="*/ 98616 h 210535"/>
                  <a:gd name="connsiteX259" fmla="*/ 129713 w 710738"/>
                  <a:gd name="connsiteY259" fmla="*/ 103379 h 210535"/>
                  <a:gd name="connsiteX260" fmla="*/ 153526 w 710738"/>
                  <a:gd name="connsiteY260" fmla="*/ 143860 h 210535"/>
                  <a:gd name="connsiteX261" fmla="*/ 177338 w 710738"/>
                  <a:gd name="connsiteY261" fmla="*/ 165291 h 210535"/>
                  <a:gd name="connsiteX262" fmla="*/ 186863 w 710738"/>
                  <a:gd name="connsiteY262" fmla="*/ 174816 h 210535"/>
                  <a:gd name="connsiteX263" fmla="*/ 182101 w 710738"/>
                  <a:gd name="connsiteY263" fmla="*/ 153385 h 210535"/>
                  <a:gd name="connsiteX264" fmla="*/ 172576 w 710738"/>
                  <a:gd name="connsiteY264" fmla="*/ 141479 h 210535"/>
                  <a:gd name="connsiteX265" fmla="*/ 158288 w 710738"/>
                  <a:gd name="connsiteY265" fmla="*/ 122429 h 210535"/>
                  <a:gd name="connsiteX266" fmla="*/ 144001 w 710738"/>
                  <a:gd name="connsiteY266" fmla="*/ 100998 h 210535"/>
                  <a:gd name="connsiteX267" fmla="*/ 139238 w 710738"/>
                  <a:gd name="connsiteY267" fmla="*/ 93854 h 210535"/>
                  <a:gd name="connsiteX268" fmla="*/ 179720 w 710738"/>
                  <a:gd name="connsiteY268" fmla="*/ 115285 h 210535"/>
                  <a:gd name="connsiteX269" fmla="*/ 191626 w 710738"/>
                  <a:gd name="connsiteY269" fmla="*/ 122429 h 210535"/>
                  <a:gd name="connsiteX270" fmla="*/ 163051 w 710738"/>
                  <a:gd name="connsiteY270" fmla="*/ 91473 h 210535"/>
                  <a:gd name="connsiteX271" fmla="*/ 186863 w 710738"/>
                  <a:gd name="connsiteY271" fmla="*/ 112904 h 210535"/>
                  <a:gd name="connsiteX272" fmla="*/ 210676 w 710738"/>
                  <a:gd name="connsiteY272" fmla="*/ 127191 h 210535"/>
                  <a:gd name="connsiteX273" fmla="*/ 220201 w 710738"/>
                  <a:gd name="connsiteY273" fmla="*/ 131954 h 210535"/>
                  <a:gd name="connsiteX274" fmla="*/ 184482 w 710738"/>
                  <a:gd name="connsiteY274" fmla="*/ 110523 h 210535"/>
                  <a:gd name="connsiteX275" fmla="*/ 170195 w 710738"/>
                  <a:gd name="connsiteY275" fmla="*/ 100998 h 210535"/>
                  <a:gd name="connsiteX276" fmla="*/ 151145 w 710738"/>
                  <a:gd name="connsiteY276" fmla="*/ 86710 h 210535"/>
                  <a:gd name="connsiteX277" fmla="*/ 139238 w 710738"/>
                  <a:gd name="connsiteY277" fmla="*/ 84329 h 210535"/>
                  <a:gd name="connsiteX278" fmla="*/ 134476 w 710738"/>
                  <a:gd name="connsiteY278" fmla="*/ 77185 h 210535"/>
                  <a:gd name="connsiteX279" fmla="*/ 127332 w 710738"/>
                  <a:gd name="connsiteY279" fmla="*/ 72423 h 210535"/>
                  <a:gd name="connsiteX280" fmla="*/ 163051 w 710738"/>
                  <a:gd name="connsiteY280" fmla="*/ 103379 h 210535"/>
                  <a:gd name="connsiteX281" fmla="*/ 177338 w 710738"/>
                  <a:gd name="connsiteY281" fmla="*/ 115285 h 210535"/>
                  <a:gd name="connsiteX282" fmla="*/ 170195 w 710738"/>
                  <a:gd name="connsiteY282" fmla="*/ 112904 h 210535"/>
                  <a:gd name="connsiteX283" fmla="*/ 210676 w 710738"/>
                  <a:gd name="connsiteY283" fmla="*/ 129573 h 210535"/>
                  <a:gd name="connsiteX284" fmla="*/ 220201 w 710738"/>
                  <a:gd name="connsiteY284" fmla="*/ 134335 h 210535"/>
                  <a:gd name="connsiteX285" fmla="*/ 241632 w 710738"/>
                  <a:gd name="connsiteY285" fmla="*/ 148623 h 210535"/>
                  <a:gd name="connsiteX286" fmla="*/ 248776 w 710738"/>
                  <a:gd name="connsiteY286" fmla="*/ 151004 h 210535"/>
                  <a:gd name="connsiteX287" fmla="*/ 263063 w 710738"/>
                  <a:gd name="connsiteY287" fmla="*/ 160529 h 210535"/>
                  <a:gd name="connsiteX288" fmla="*/ 277351 w 710738"/>
                  <a:gd name="connsiteY288" fmla="*/ 165291 h 210535"/>
                  <a:gd name="connsiteX289" fmla="*/ 296401 w 710738"/>
                  <a:gd name="connsiteY289" fmla="*/ 172435 h 210535"/>
                  <a:gd name="connsiteX290" fmla="*/ 305926 w 710738"/>
                  <a:gd name="connsiteY290" fmla="*/ 177198 h 210535"/>
                  <a:gd name="connsiteX291" fmla="*/ 315451 w 710738"/>
                  <a:gd name="connsiteY291" fmla="*/ 179579 h 210535"/>
                  <a:gd name="connsiteX292" fmla="*/ 324976 w 710738"/>
                  <a:gd name="connsiteY292" fmla="*/ 184341 h 210535"/>
                  <a:gd name="connsiteX293" fmla="*/ 336882 w 710738"/>
                  <a:gd name="connsiteY293" fmla="*/ 186723 h 210535"/>
                  <a:gd name="connsiteX294" fmla="*/ 351170 w 710738"/>
                  <a:gd name="connsiteY294" fmla="*/ 191485 h 210535"/>
                  <a:gd name="connsiteX295" fmla="*/ 334501 w 710738"/>
                  <a:gd name="connsiteY295" fmla="*/ 186723 h 210535"/>
                  <a:gd name="connsiteX296" fmla="*/ 327357 w 710738"/>
                  <a:gd name="connsiteY296" fmla="*/ 179579 h 210535"/>
                  <a:gd name="connsiteX297" fmla="*/ 310688 w 710738"/>
                  <a:gd name="connsiteY297" fmla="*/ 167673 h 210535"/>
                  <a:gd name="connsiteX298" fmla="*/ 301163 w 710738"/>
                  <a:gd name="connsiteY298" fmla="*/ 160529 h 210535"/>
                  <a:gd name="connsiteX299" fmla="*/ 294020 w 710738"/>
                  <a:gd name="connsiteY299" fmla="*/ 155766 h 210535"/>
                  <a:gd name="connsiteX300" fmla="*/ 279732 w 710738"/>
                  <a:gd name="connsiteY300" fmla="*/ 141479 h 210535"/>
                  <a:gd name="connsiteX301" fmla="*/ 255920 w 710738"/>
                  <a:gd name="connsiteY301" fmla="*/ 124810 h 210535"/>
                  <a:gd name="connsiteX302" fmla="*/ 248776 w 710738"/>
                  <a:gd name="connsiteY302" fmla="*/ 120048 h 210535"/>
                  <a:gd name="connsiteX303" fmla="*/ 224963 w 710738"/>
                  <a:gd name="connsiteY303" fmla="*/ 103379 h 210535"/>
                  <a:gd name="connsiteX304" fmla="*/ 208295 w 710738"/>
                  <a:gd name="connsiteY304" fmla="*/ 96235 h 210535"/>
                  <a:gd name="connsiteX305" fmla="*/ 194007 w 710738"/>
                  <a:gd name="connsiteY305" fmla="*/ 86710 h 210535"/>
                  <a:gd name="connsiteX306" fmla="*/ 170195 w 710738"/>
                  <a:gd name="connsiteY306" fmla="*/ 79566 h 210535"/>
                  <a:gd name="connsiteX307" fmla="*/ 163051 w 710738"/>
                  <a:gd name="connsiteY307" fmla="*/ 74804 h 210535"/>
                  <a:gd name="connsiteX308" fmla="*/ 155907 w 710738"/>
                  <a:gd name="connsiteY308" fmla="*/ 79566 h 210535"/>
                  <a:gd name="connsiteX309" fmla="*/ 186863 w 710738"/>
                  <a:gd name="connsiteY309" fmla="*/ 108141 h 210535"/>
                  <a:gd name="connsiteX310" fmla="*/ 194007 w 710738"/>
                  <a:gd name="connsiteY310" fmla="*/ 117666 h 210535"/>
                  <a:gd name="connsiteX311" fmla="*/ 208295 w 710738"/>
                  <a:gd name="connsiteY311" fmla="*/ 127191 h 210535"/>
                  <a:gd name="connsiteX312" fmla="*/ 229726 w 710738"/>
                  <a:gd name="connsiteY312" fmla="*/ 146241 h 210535"/>
                  <a:gd name="connsiteX313" fmla="*/ 244013 w 710738"/>
                  <a:gd name="connsiteY313" fmla="*/ 151004 h 210535"/>
                  <a:gd name="connsiteX314" fmla="*/ 251157 w 710738"/>
                  <a:gd name="connsiteY314" fmla="*/ 155766 h 210535"/>
                  <a:gd name="connsiteX315" fmla="*/ 284495 w 710738"/>
                  <a:gd name="connsiteY315" fmla="*/ 165291 h 210535"/>
                  <a:gd name="connsiteX316" fmla="*/ 270207 w 710738"/>
                  <a:gd name="connsiteY316" fmla="*/ 158148 h 210535"/>
                  <a:gd name="connsiteX317" fmla="*/ 251157 w 710738"/>
                  <a:gd name="connsiteY317" fmla="*/ 143860 h 210535"/>
                  <a:gd name="connsiteX318" fmla="*/ 236870 w 710738"/>
                  <a:gd name="connsiteY318" fmla="*/ 134335 h 210535"/>
                  <a:gd name="connsiteX319" fmla="*/ 229726 w 710738"/>
                  <a:gd name="connsiteY319" fmla="*/ 129573 h 210535"/>
                  <a:gd name="connsiteX320" fmla="*/ 208295 w 710738"/>
                  <a:gd name="connsiteY320" fmla="*/ 120048 h 210535"/>
                  <a:gd name="connsiteX321" fmla="*/ 191626 w 710738"/>
                  <a:gd name="connsiteY321" fmla="*/ 112904 h 210535"/>
                  <a:gd name="connsiteX322" fmla="*/ 203532 w 710738"/>
                  <a:gd name="connsiteY322" fmla="*/ 115285 h 210535"/>
                  <a:gd name="connsiteX323" fmla="*/ 239251 w 710738"/>
                  <a:gd name="connsiteY323" fmla="*/ 134335 h 210535"/>
                  <a:gd name="connsiteX324" fmla="*/ 246395 w 710738"/>
                  <a:gd name="connsiteY324" fmla="*/ 139098 h 210535"/>
                  <a:gd name="connsiteX325" fmla="*/ 182101 w 710738"/>
                  <a:gd name="connsiteY325" fmla="*/ 122429 h 210535"/>
                  <a:gd name="connsiteX326" fmla="*/ 136857 w 710738"/>
                  <a:gd name="connsiteY326" fmla="*/ 108141 h 210535"/>
                  <a:gd name="connsiteX327" fmla="*/ 124951 w 710738"/>
                  <a:gd name="connsiteY327" fmla="*/ 105760 h 210535"/>
                  <a:gd name="connsiteX328" fmla="*/ 105901 w 710738"/>
                  <a:gd name="connsiteY328" fmla="*/ 98616 h 210535"/>
                  <a:gd name="connsiteX329" fmla="*/ 96376 w 710738"/>
                  <a:gd name="connsiteY329" fmla="*/ 98616 h 210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710738" h="210535">
                    <a:moveTo>
                      <a:pt x="110663" y="172435"/>
                    </a:moveTo>
                    <a:cubicBezTo>
                      <a:pt x="87730" y="154088"/>
                      <a:pt x="110664" y="169261"/>
                      <a:pt x="84470" y="160529"/>
                    </a:cubicBezTo>
                    <a:cubicBezTo>
                      <a:pt x="81755" y="159624"/>
                      <a:pt x="80103" y="156460"/>
                      <a:pt x="77326" y="155766"/>
                    </a:cubicBezTo>
                    <a:cubicBezTo>
                      <a:pt x="70353" y="154023"/>
                      <a:pt x="63039" y="154179"/>
                      <a:pt x="55895" y="153385"/>
                    </a:cubicBezTo>
                    <a:cubicBezTo>
                      <a:pt x="47164" y="154179"/>
                      <a:pt x="37910" y="152687"/>
                      <a:pt x="29701" y="155766"/>
                    </a:cubicBezTo>
                    <a:cubicBezTo>
                      <a:pt x="27021" y="156771"/>
                      <a:pt x="34285" y="159249"/>
                      <a:pt x="36845" y="160529"/>
                    </a:cubicBezTo>
                    <a:cubicBezTo>
                      <a:pt x="56562" y="170388"/>
                      <a:pt x="28722" y="152798"/>
                      <a:pt x="53513" y="167673"/>
                    </a:cubicBezTo>
                    <a:cubicBezTo>
                      <a:pt x="92177" y="190871"/>
                      <a:pt x="52597" y="170003"/>
                      <a:pt x="74945" y="179579"/>
                    </a:cubicBezTo>
                    <a:cubicBezTo>
                      <a:pt x="78208" y="180977"/>
                      <a:pt x="80920" y="184341"/>
                      <a:pt x="84470" y="184341"/>
                    </a:cubicBezTo>
                    <a:cubicBezTo>
                      <a:pt x="87332" y="184341"/>
                      <a:pt x="79707" y="181166"/>
                      <a:pt x="77326" y="179579"/>
                    </a:cubicBezTo>
                    <a:cubicBezTo>
                      <a:pt x="74945" y="176404"/>
                      <a:pt x="71957" y="173604"/>
                      <a:pt x="70182" y="170054"/>
                    </a:cubicBezTo>
                    <a:cubicBezTo>
                      <a:pt x="68718" y="167127"/>
                      <a:pt x="68700" y="163676"/>
                      <a:pt x="67801" y="160529"/>
                    </a:cubicBezTo>
                    <a:cubicBezTo>
                      <a:pt x="67111" y="158115"/>
                      <a:pt x="66214" y="155766"/>
                      <a:pt x="65420" y="153385"/>
                    </a:cubicBezTo>
                    <a:cubicBezTo>
                      <a:pt x="67007" y="147829"/>
                      <a:pt x="65559" y="140183"/>
                      <a:pt x="70182" y="136716"/>
                    </a:cubicBezTo>
                    <a:cubicBezTo>
                      <a:pt x="73022" y="134586"/>
                      <a:pt x="73184" y="143159"/>
                      <a:pt x="74945" y="146241"/>
                    </a:cubicBezTo>
                    <a:cubicBezTo>
                      <a:pt x="76365" y="148726"/>
                      <a:pt x="82422" y="152480"/>
                      <a:pt x="79707" y="153385"/>
                    </a:cubicBezTo>
                    <a:cubicBezTo>
                      <a:pt x="75652" y="154737"/>
                      <a:pt x="71770" y="150210"/>
                      <a:pt x="67801" y="148623"/>
                    </a:cubicBezTo>
                    <a:cubicBezTo>
                      <a:pt x="65420" y="145448"/>
                      <a:pt x="62964" y="142328"/>
                      <a:pt x="60657" y="139098"/>
                    </a:cubicBezTo>
                    <a:cubicBezTo>
                      <a:pt x="58994" y="136769"/>
                      <a:pt x="57727" y="134153"/>
                      <a:pt x="55895" y="131954"/>
                    </a:cubicBezTo>
                    <a:cubicBezTo>
                      <a:pt x="53739" y="129367"/>
                      <a:pt x="51132" y="127191"/>
                      <a:pt x="48751" y="124810"/>
                    </a:cubicBezTo>
                    <a:cubicBezTo>
                      <a:pt x="47957" y="122429"/>
                      <a:pt x="47762" y="119755"/>
                      <a:pt x="46370" y="117666"/>
                    </a:cubicBezTo>
                    <a:cubicBezTo>
                      <a:pt x="41741" y="110723"/>
                      <a:pt x="28383" y="104018"/>
                      <a:pt x="51132" y="117666"/>
                    </a:cubicBezTo>
                    <a:cubicBezTo>
                      <a:pt x="54307" y="121635"/>
                      <a:pt x="57607" y="125507"/>
                      <a:pt x="60657" y="129573"/>
                    </a:cubicBezTo>
                    <a:cubicBezTo>
                      <a:pt x="62374" y="131862"/>
                      <a:pt x="63519" y="134577"/>
                      <a:pt x="65420" y="136716"/>
                    </a:cubicBezTo>
                    <a:cubicBezTo>
                      <a:pt x="81058" y="154309"/>
                      <a:pt x="88529" y="153525"/>
                      <a:pt x="63038" y="146241"/>
                    </a:cubicBezTo>
                    <a:cubicBezTo>
                      <a:pt x="58276" y="143066"/>
                      <a:pt x="51926" y="141478"/>
                      <a:pt x="48751" y="136716"/>
                    </a:cubicBezTo>
                    <a:cubicBezTo>
                      <a:pt x="47163" y="134335"/>
                      <a:pt x="41126" y="129573"/>
                      <a:pt x="43988" y="129573"/>
                    </a:cubicBezTo>
                    <a:cubicBezTo>
                      <a:pt x="48616" y="129573"/>
                      <a:pt x="51926" y="134335"/>
                      <a:pt x="55895" y="136716"/>
                    </a:cubicBezTo>
                    <a:cubicBezTo>
                      <a:pt x="61062" y="143606"/>
                      <a:pt x="65515" y="150480"/>
                      <a:pt x="72563" y="155766"/>
                    </a:cubicBezTo>
                    <a:cubicBezTo>
                      <a:pt x="75403" y="157896"/>
                      <a:pt x="78913" y="158941"/>
                      <a:pt x="82088" y="160529"/>
                    </a:cubicBezTo>
                    <a:cubicBezTo>
                      <a:pt x="83676" y="162910"/>
                      <a:pt x="84827" y="165649"/>
                      <a:pt x="86851" y="167673"/>
                    </a:cubicBezTo>
                    <a:cubicBezTo>
                      <a:pt x="94058" y="174880"/>
                      <a:pt x="95348" y="174473"/>
                      <a:pt x="103520" y="177198"/>
                    </a:cubicBezTo>
                    <a:cubicBezTo>
                      <a:pt x="101932" y="174817"/>
                      <a:pt x="100781" y="172078"/>
                      <a:pt x="98757" y="170054"/>
                    </a:cubicBezTo>
                    <a:cubicBezTo>
                      <a:pt x="90857" y="162154"/>
                      <a:pt x="84795" y="157325"/>
                      <a:pt x="74945" y="153385"/>
                    </a:cubicBezTo>
                    <a:cubicBezTo>
                      <a:pt x="70284" y="151521"/>
                      <a:pt x="65227" y="150700"/>
                      <a:pt x="60657" y="148623"/>
                    </a:cubicBezTo>
                    <a:cubicBezTo>
                      <a:pt x="47415" y="142604"/>
                      <a:pt x="51910" y="142440"/>
                      <a:pt x="41607" y="136716"/>
                    </a:cubicBezTo>
                    <a:cubicBezTo>
                      <a:pt x="36953" y="134130"/>
                      <a:pt x="31886" y="132312"/>
                      <a:pt x="27320" y="129573"/>
                    </a:cubicBezTo>
                    <a:cubicBezTo>
                      <a:pt x="23917" y="127531"/>
                      <a:pt x="20808" y="125012"/>
                      <a:pt x="17795" y="122429"/>
                    </a:cubicBezTo>
                    <a:cubicBezTo>
                      <a:pt x="15238" y="120237"/>
                      <a:pt x="14019" y="115285"/>
                      <a:pt x="10651" y="115285"/>
                    </a:cubicBezTo>
                    <a:cubicBezTo>
                      <a:pt x="7789" y="115285"/>
                      <a:pt x="13240" y="120566"/>
                      <a:pt x="15413" y="122429"/>
                    </a:cubicBezTo>
                    <a:cubicBezTo>
                      <a:pt x="18927" y="125441"/>
                      <a:pt x="23274" y="127325"/>
                      <a:pt x="27320" y="129573"/>
                    </a:cubicBezTo>
                    <a:cubicBezTo>
                      <a:pt x="30423" y="131297"/>
                      <a:pt x="33974" y="132247"/>
                      <a:pt x="36845" y="134335"/>
                    </a:cubicBezTo>
                    <a:cubicBezTo>
                      <a:pt x="42763" y="138639"/>
                      <a:pt x="47496" y="144458"/>
                      <a:pt x="53513" y="148623"/>
                    </a:cubicBezTo>
                    <a:cubicBezTo>
                      <a:pt x="54851" y="149549"/>
                      <a:pt x="116255" y="188943"/>
                      <a:pt x="127332" y="193866"/>
                    </a:cubicBezTo>
                    <a:cubicBezTo>
                      <a:pt x="134476" y="197041"/>
                      <a:pt x="141771" y="199895"/>
                      <a:pt x="148763" y="203391"/>
                    </a:cubicBezTo>
                    <a:cubicBezTo>
                      <a:pt x="151323" y="204671"/>
                      <a:pt x="157739" y="210353"/>
                      <a:pt x="155907" y="208154"/>
                    </a:cubicBezTo>
                    <a:cubicBezTo>
                      <a:pt x="150158" y="201255"/>
                      <a:pt x="144041" y="194492"/>
                      <a:pt x="136857" y="189104"/>
                    </a:cubicBezTo>
                    <a:cubicBezTo>
                      <a:pt x="133682" y="186723"/>
                      <a:pt x="130138" y="184766"/>
                      <a:pt x="127332" y="181960"/>
                    </a:cubicBezTo>
                    <a:cubicBezTo>
                      <a:pt x="109611" y="164239"/>
                      <a:pt x="129878" y="178895"/>
                      <a:pt x="113045" y="167673"/>
                    </a:cubicBezTo>
                    <a:cubicBezTo>
                      <a:pt x="102826" y="147236"/>
                      <a:pt x="114603" y="166851"/>
                      <a:pt x="101138" y="153385"/>
                    </a:cubicBezTo>
                    <a:cubicBezTo>
                      <a:pt x="99114" y="151361"/>
                      <a:pt x="98291" y="148368"/>
                      <a:pt x="96376" y="146241"/>
                    </a:cubicBezTo>
                    <a:cubicBezTo>
                      <a:pt x="91120" y="140401"/>
                      <a:pt x="84422" y="135859"/>
                      <a:pt x="79707" y="129573"/>
                    </a:cubicBezTo>
                    <a:cubicBezTo>
                      <a:pt x="77326" y="126398"/>
                      <a:pt x="72563" y="116079"/>
                      <a:pt x="72563" y="120048"/>
                    </a:cubicBezTo>
                    <a:cubicBezTo>
                      <a:pt x="72563" y="120447"/>
                      <a:pt x="81281" y="138746"/>
                      <a:pt x="84470" y="141479"/>
                    </a:cubicBezTo>
                    <a:cubicBezTo>
                      <a:pt x="87984" y="144491"/>
                      <a:pt x="92584" y="145969"/>
                      <a:pt x="96376" y="148623"/>
                    </a:cubicBezTo>
                    <a:cubicBezTo>
                      <a:pt x="100540" y="151538"/>
                      <a:pt x="104216" y="155099"/>
                      <a:pt x="108282" y="158148"/>
                    </a:cubicBezTo>
                    <a:cubicBezTo>
                      <a:pt x="110572" y="159865"/>
                      <a:pt x="113097" y="161247"/>
                      <a:pt x="115426" y="162910"/>
                    </a:cubicBezTo>
                    <a:cubicBezTo>
                      <a:pt x="132795" y="175316"/>
                      <a:pt x="116718" y="165114"/>
                      <a:pt x="136857" y="177198"/>
                    </a:cubicBezTo>
                    <a:cubicBezTo>
                      <a:pt x="141571" y="163053"/>
                      <a:pt x="141486" y="170409"/>
                      <a:pt x="122570" y="153385"/>
                    </a:cubicBezTo>
                    <a:cubicBezTo>
                      <a:pt x="114632" y="146241"/>
                      <a:pt x="107240" y="138441"/>
                      <a:pt x="98757" y="131954"/>
                    </a:cubicBezTo>
                    <a:cubicBezTo>
                      <a:pt x="93673" y="128067"/>
                      <a:pt x="87538" y="125783"/>
                      <a:pt x="82088" y="122429"/>
                    </a:cubicBezTo>
                    <a:cubicBezTo>
                      <a:pt x="60265" y="109000"/>
                      <a:pt x="76177" y="115696"/>
                      <a:pt x="53513" y="108141"/>
                    </a:cubicBezTo>
                    <a:cubicBezTo>
                      <a:pt x="43648" y="100249"/>
                      <a:pt x="35838" y="93646"/>
                      <a:pt x="24938" y="86710"/>
                    </a:cubicBezTo>
                    <a:cubicBezTo>
                      <a:pt x="21943" y="84804"/>
                      <a:pt x="18588" y="83535"/>
                      <a:pt x="15413" y="81948"/>
                    </a:cubicBezTo>
                    <a:cubicBezTo>
                      <a:pt x="13826" y="79567"/>
                      <a:pt x="12675" y="76828"/>
                      <a:pt x="10651" y="74804"/>
                    </a:cubicBezTo>
                    <a:cubicBezTo>
                      <a:pt x="8627" y="72780"/>
                      <a:pt x="5095" y="72422"/>
                      <a:pt x="3507" y="70041"/>
                    </a:cubicBezTo>
                    <a:cubicBezTo>
                      <a:pt x="1692" y="67318"/>
                      <a:pt x="-1801" y="61979"/>
                      <a:pt x="1126" y="60516"/>
                    </a:cubicBezTo>
                    <a:cubicBezTo>
                      <a:pt x="6146" y="58006"/>
                      <a:pt x="12239" y="62104"/>
                      <a:pt x="17795" y="62898"/>
                    </a:cubicBezTo>
                    <a:lnTo>
                      <a:pt x="51132" y="86710"/>
                    </a:lnTo>
                    <a:cubicBezTo>
                      <a:pt x="56688" y="90679"/>
                      <a:pt x="61892" y="95195"/>
                      <a:pt x="67801" y="98616"/>
                    </a:cubicBezTo>
                    <a:cubicBezTo>
                      <a:pt x="82882" y="107347"/>
                      <a:pt x="98204" y="115677"/>
                      <a:pt x="113045" y="124810"/>
                    </a:cubicBezTo>
                    <a:cubicBezTo>
                      <a:pt x="144361" y="144082"/>
                      <a:pt x="114252" y="130918"/>
                      <a:pt x="148763" y="143860"/>
                    </a:cubicBezTo>
                    <a:cubicBezTo>
                      <a:pt x="152732" y="147035"/>
                      <a:pt x="156360" y="150691"/>
                      <a:pt x="160670" y="153385"/>
                    </a:cubicBezTo>
                    <a:cubicBezTo>
                      <a:pt x="162798" y="154715"/>
                      <a:pt x="166691" y="158011"/>
                      <a:pt x="167813" y="155766"/>
                    </a:cubicBezTo>
                    <a:cubicBezTo>
                      <a:pt x="168913" y="153566"/>
                      <a:pt x="155977" y="141532"/>
                      <a:pt x="155907" y="141479"/>
                    </a:cubicBezTo>
                    <a:cubicBezTo>
                      <a:pt x="152204" y="138702"/>
                      <a:pt x="147852" y="136902"/>
                      <a:pt x="144001" y="134335"/>
                    </a:cubicBezTo>
                    <a:cubicBezTo>
                      <a:pt x="135939" y="128960"/>
                      <a:pt x="128154" y="123181"/>
                      <a:pt x="120188" y="117666"/>
                    </a:cubicBezTo>
                    <a:cubicBezTo>
                      <a:pt x="115793" y="114623"/>
                      <a:pt x="106943" y="109183"/>
                      <a:pt x="103520" y="105760"/>
                    </a:cubicBezTo>
                    <a:cubicBezTo>
                      <a:pt x="101496" y="103736"/>
                      <a:pt x="100345" y="100997"/>
                      <a:pt x="98757" y="98616"/>
                    </a:cubicBezTo>
                    <a:cubicBezTo>
                      <a:pt x="99551" y="101791"/>
                      <a:pt x="99514" y="105299"/>
                      <a:pt x="101138" y="108141"/>
                    </a:cubicBezTo>
                    <a:cubicBezTo>
                      <a:pt x="104405" y="113858"/>
                      <a:pt x="110495" y="116350"/>
                      <a:pt x="115426" y="120048"/>
                    </a:cubicBezTo>
                    <a:cubicBezTo>
                      <a:pt x="139533" y="138129"/>
                      <a:pt x="116057" y="120898"/>
                      <a:pt x="136857" y="139098"/>
                    </a:cubicBezTo>
                    <a:cubicBezTo>
                      <a:pt x="139844" y="141711"/>
                      <a:pt x="143369" y="143658"/>
                      <a:pt x="146382" y="146241"/>
                    </a:cubicBezTo>
                    <a:cubicBezTo>
                      <a:pt x="148939" y="148433"/>
                      <a:pt x="156814" y="154115"/>
                      <a:pt x="153526" y="153385"/>
                    </a:cubicBezTo>
                    <a:cubicBezTo>
                      <a:pt x="134910" y="149248"/>
                      <a:pt x="114087" y="135234"/>
                      <a:pt x="98757" y="124810"/>
                    </a:cubicBezTo>
                    <a:cubicBezTo>
                      <a:pt x="87465" y="117131"/>
                      <a:pt x="75076" y="110654"/>
                      <a:pt x="65420" y="100998"/>
                    </a:cubicBezTo>
                    <a:cubicBezTo>
                      <a:pt x="53871" y="89449"/>
                      <a:pt x="59631" y="93964"/>
                      <a:pt x="48751" y="86710"/>
                    </a:cubicBezTo>
                    <a:cubicBezTo>
                      <a:pt x="54307" y="95441"/>
                      <a:pt x="58955" y="104823"/>
                      <a:pt x="65420" y="112904"/>
                    </a:cubicBezTo>
                    <a:cubicBezTo>
                      <a:pt x="78798" y="129626"/>
                      <a:pt x="88763" y="134920"/>
                      <a:pt x="103520" y="148623"/>
                    </a:cubicBezTo>
                    <a:cubicBezTo>
                      <a:pt x="109278" y="153970"/>
                      <a:pt x="114090" y="160336"/>
                      <a:pt x="120188" y="165291"/>
                    </a:cubicBezTo>
                    <a:cubicBezTo>
                      <a:pt x="126852" y="170705"/>
                      <a:pt x="134869" y="174274"/>
                      <a:pt x="141620" y="179579"/>
                    </a:cubicBezTo>
                    <a:cubicBezTo>
                      <a:pt x="146033" y="183047"/>
                      <a:pt x="148928" y="188266"/>
                      <a:pt x="153526" y="191485"/>
                    </a:cubicBezTo>
                    <a:cubicBezTo>
                      <a:pt x="157028" y="193936"/>
                      <a:pt x="161695" y="194172"/>
                      <a:pt x="165432" y="196248"/>
                    </a:cubicBezTo>
                    <a:cubicBezTo>
                      <a:pt x="168901" y="198175"/>
                      <a:pt x="171511" y="201422"/>
                      <a:pt x="174957" y="203391"/>
                    </a:cubicBezTo>
                    <a:cubicBezTo>
                      <a:pt x="209475" y="223115"/>
                      <a:pt x="151899" y="185641"/>
                      <a:pt x="189245" y="210535"/>
                    </a:cubicBezTo>
                    <a:cubicBezTo>
                      <a:pt x="188451" y="204185"/>
                      <a:pt x="189240" y="197427"/>
                      <a:pt x="186863" y="191485"/>
                    </a:cubicBezTo>
                    <a:cubicBezTo>
                      <a:pt x="185800" y="188828"/>
                      <a:pt x="182147" y="188240"/>
                      <a:pt x="179720" y="186723"/>
                    </a:cubicBezTo>
                    <a:cubicBezTo>
                      <a:pt x="175795" y="184270"/>
                      <a:pt x="171579" y="182269"/>
                      <a:pt x="167813" y="179579"/>
                    </a:cubicBezTo>
                    <a:cubicBezTo>
                      <a:pt x="164499" y="177212"/>
                      <a:pt x="147469" y="162851"/>
                      <a:pt x="139238" y="158148"/>
                    </a:cubicBezTo>
                    <a:cubicBezTo>
                      <a:pt x="112709" y="142989"/>
                      <a:pt x="149529" y="166067"/>
                      <a:pt x="117807" y="146241"/>
                    </a:cubicBezTo>
                    <a:cubicBezTo>
                      <a:pt x="115380" y="144724"/>
                      <a:pt x="110663" y="144341"/>
                      <a:pt x="110663" y="141479"/>
                    </a:cubicBezTo>
                    <a:cubicBezTo>
                      <a:pt x="110663" y="138969"/>
                      <a:pt x="115500" y="142871"/>
                      <a:pt x="117807" y="143860"/>
                    </a:cubicBezTo>
                    <a:cubicBezTo>
                      <a:pt x="121070" y="145258"/>
                      <a:pt x="124069" y="147225"/>
                      <a:pt x="127332" y="148623"/>
                    </a:cubicBezTo>
                    <a:cubicBezTo>
                      <a:pt x="140745" y="154371"/>
                      <a:pt x="154761" y="158765"/>
                      <a:pt x="167813" y="165291"/>
                    </a:cubicBezTo>
                    <a:cubicBezTo>
                      <a:pt x="171373" y="167071"/>
                      <a:pt x="191900" y="177994"/>
                      <a:pt x="198770" y="179579"/>
                    </a:cubicBezTo>
                    <a:cubicBezTo>
                      <a:pt x="205006" y="181018"/>
                      <a:pt x="211470" y="181166"/>
                      <a:pt x="217820" y="181960"/>
                    </a:cubicBezTo>
                    <a:cubicBezTo>
                      <a:pt x="220201" y="182754"/>
                      <a:pt x="225757" y="186722"/>
                      <a:pt x="224963" y="184341"/>
                    </a:cubicBezTo>
                    <a:cubicBezTo>
                      <a:pt x="223543" y="180081"/>
                      <a:pt x="218395" y="178195"/>
                      <a:pt x="215438" y="174816"/>
                    </a:cubicBezTo>
                    <a:cubicBezTo>
                      <a:pt x="212825" y="171829"/>
                      <a:pt x="211282" y="167904"/>
                      <a:pt x="208295" y="165291"/>
                    </a:cubicBezTo>
                    <a:cubicBezTo>
                      <a:pt x="204812" y="162243"/>
                      <a:pt x="200313" y="160601"/>
                      <a:pt x="196388" y="158148"/>
                    </a:cubicBezTo>
                    <a:cubicBezTo>
                      <a:pt x="193961" y="156631"/>
                      <a:pt x="191730" y="154805"/>
                      <a:pt x="189245" y="153385"/>
                    </a:cubicBezTo>
                    <a:cubicBezTo>
                      <a:pt x="166862" y="140594"/>
                      <a:pt x="192967" y="157745"/>
                      <a:pt x="170195" y="141479"/>
                    </a:cubicBezTo>
                    <a:cubicBezTo>
                      <a:pt x="167866" y="139815"/>
                      <a:pt x="160197" y="136497"/>
                      <a:pt x="163051" y="136716"/>
                    </a:cubicBezTo>
                    <a:cubicBezTo>
                      <a:pt x="175934" y="137707"/>
                      <a:pt x="188451" y="141479"/>
                      <a:pt x="201151" y="143860"/>
                    </a:cubicBezTo>
                    <a:cubicBezTo>
                      <a:pt x="209882" y="148623"/>
                      <a:pt x="218189" y="154264"/>
                      <a:pt x="227345" y="158148"/>
                    </a:cubicBezTo>
                    <a:cubicBezTo>
                      <a:pt x="294319" y="186562"/>
                      <a:pt x="258734" y="170181"/>
                      <a:pt x="298782" y="181960"/>
                    </a:cubicBezTo>
                    <a:cubicBezTo>
                      <a:pt x="324438" y="189506"/>
                      <a:pt x="313937" y="188130"/>
                      <a:pt x="336882" y="193866"/>
                    </a:cubicBezTo>
                    <a:cubicBezTo>
                      <a:pt x="340808" y="194848"/>
                      <a:pt x="352408" y="198058"/>
                      <a:pt x="348788" y="196248"/>
                    </a:cubicBezTo>
                    <a:cubicBezTo>
                      <a:pt x="342053" y="192881"/>
                      <a:pt x="334212" y="192220"/>
                      <a:pt x="327357" y="189104"/>
                    </a:cubicBezTo>
                    <a:cubicBezTo>
                      <a:pt x="318626" y="185135"/>
                      <a:pt x="310484" y="179458"/>
                      <a:pt x="301163" y="177198"/>
                    </a:cubicBezTo>
                    <a:cubicBezTo>
                      <a:pt x="284035" y="173046"/>
                      <a:pt x="266189" y="172775"/>
                      <a:pt x="248776" y="170054"/>
                    </a:cubicBezTo>
                    <a:cubicBezTo>
                      <a:pt x="240778" y="168804"/>
                      <a:pt x="232927" y="166739"/>
                      <a:pt x="224963" y="165291"/>
                    </a:cubicBezTo>
                    <a:cubicBezTo>
                      <a:pt x="215462" y="163564"/>
                      <a:pt x="196388" y="160529"/>
                      <a:pt x="196388" y="160529"/>
                    </a:cubicBezTo>
                    <a:cubicBezTo>
                      <a:pt x="193213" y="158941"/>
                      <a:pt x="186863" y="152216"/>
                      <a:pt x="186863" y="155766"/>
                    </a:cubicBezTo>
                    <a:cubicBezTo>
                      <a:pt x="186863" y="159735"/>
                      <a:pt x="192725" y="161383"/>
                      <a:pt x="196388" y="162910"/>
                    </a:cubicBezTo>
                    <a:cubicBezTo>
                      <a:pt x="202430" y="165428"/>
                      <a:pt x="209196" y="165702"/>
                      <a:pt x="215438" y="167673"/>
                    </a:cubicBezTo>
                    <a:cubicBezTo>
                      <a:pt x="224297" y="170471"/>
                      <a:pt x="232713" y="174597"/>
                      <a:pt x="241632" y="177198"/>
                    </a:cubicBezTo>
                    <a:cubicBezTo>
                      <a:pt x="251798" y="180163"/>
                      <a:pt x="262445" y="181298"/>
                      <a:pt x="272588" y="184341"/>
                    </a:cubicBezTo>
                    <a:cubicBezTo>
                      <a:pt x="278378" y="186078"/>
                      <a:pt x="283644" y="189240"/>
                      <a:pt x="289257" y="191485"/>
                    </a:cubicBezTo>
                    <a:cubicBezTo>
                      <a:pt x="291588" y="192417"/>
                      <a:pt x="294020" y="193072"/>
                      <a:pt x="296401" y="193866"/>
                    </a:cubicBezTo>
                    <a:cubicBezTo>
                      <a:pt x="281923" y="179388"/>
                      <a:pt x="292883" y="187846"/>
                      <a:pt x="274970" y="179579"/>
                    </a:cubicBezTo>
                    <a:cubicBezTo>
                      <a:pt x="268524" y="176604"/>
                      <a:pt x="262353" y="173056"/>
                      <a:pt x="255920" y="170054"/>
                    </a:cubicBezTo>
                    <a:cubicBezTo>
                      <a:pt x="242363" y="163727"/>
                      <a:pt x="242736" y="164071"/>
                      <a:pt x="232107" y="160529"/>
                    </a:cubicBezTo>
                    <a:cubicBezTo>
                      <a:pt x="197178" y="137242"/>
                      <a:pt x="233909" y="160878"/>
                      <a:pt x="208295" y="146241"/>
                    </a:cubicBezTo>
                    <a:cubicBezTo>
                      <a:pt x="195373" y="138857"/>
                      <a:pt x="207102" y="143462"/>
                      <a:pt x="194007" y="139098"/>
                    </a:cubicBezTo>
                    <a:cubicBezTo>
                      <a:pt x="191626" y="137510"/>
                      <a:pt x="189062" y="136167"/>
                      <a:pt x="186863" y="134335"/>
                    </a:cubicBezTo>
                    <a:cubicBezTo>
                      <a:pt x="165857" y="116828"/>
                      <a:pt x="197849" y="139510"/>
                      <a:pt x="167813" y="117666"/>
                    </a:cubicBezTo>
                    <a:cubicBezTo>
                      <a:pt x="163184" y="114300"/>
                      <a:pt x="153526" y="108141"/>
                      <a:pt x="153526" y="108141"/>
                    </a:cubicBezTo>
                    <a:cubicBezTo>
                      <a:pt x="148844" y="101120"/>
                      <a:pt x="148493" y="99582"/>
                      <a:pt x="141620" y="93854"/>
                    </a:cubicBezTo>
                    <a:cubicBezTo>
                      <a:pt x="139421" y="92022"/>
                      <a:pt x="136857" y="90679"/>
                      <a:pt x="134476" y="89091"/>
                    </a:cubicBezTo>
                    <a:cubicBezTo>
                      <a:pt x="123559" y="72715"/>
                      <a:pt x="130381" y="76614"/>
                      <a:pt x="117807" y="72423"/>
                    </a:cubicBezTo>
                    <a:cubicBezTo>
                      <a:pt x="115426" y="70042"/>
                      <a:pt x="113250" y="67435"/>
                      <a:pt x="110663" y="65279"/>
                    </a:cubicBezTo>
                    <a:cubicBezTo>
                      <a:pt x="108465" y="63447"/>
                      <a:pt x="105544" y="62540"/>
                      <a:pt x="103520" y="60516"/>
                    </a:cubicBezTo>
                    <a:cubicBezTo>
                      <a:pt x="101496" y="58492"/>
                      <a:pt x="100911" y="55257"/>
                      <a:pt x="98757" y="53373"/>
                    </a:cubicBezTo>
                    <a:cubicBezTo>
                      <a:pt x="94449" y="49604"/>
                      <a:pt x="89232" y="47023"/>
                      <a:pt x="84470" y="43848"/>
                    </a:cubicBezTo>
                    <a:cubicBezTo>
                      <a:pt x="82089" y="42260"/>
                      <a:pt x="79350" y="41109"/>
                      <a:pt x="77326" y="39085"/>
                    </a:cubicBezTo>
                    <a:cubicBezTo>
                      <a:pt x="56453" y="18212"/>
                      <a:pt x="81997" y="44690"/>
                      <a:pt x="65420" y="24798"/>
                    </a:cubicBezTo>
                    <a:cubicBezTo>
                      <a:pt x="63264" y="22211"/>
                      <a:pt x="60432" y="20241"/>
                      <a:pt x="58276" y="17654"/>
                    </a:cubicBezTo>
                    <a:cubicBezTo>
                      <a:pt x="57270" y="16446"/>
                      <a:pt x="47692" y="2044"/>
                      <a:pt x="48751" y="985"/>
                    </a:cubicBezTo>
                    <a:cubicBezTo>
                      <a:pt x="51613" y="-1877"/>
                      <a:pt x="56752" y="2301"/>
                      <a:pt x="60657" y="3366"/>
                    </a:cubicBezTo>
                    <a:cubicBezTo>
                      <a:pt x="65500" y="4687"/>
                      <a:pt x="74945" y="8129"/>
                      <a:pt x="74945" y="8129"/>
                    </a:cubicBezTo>
                    <a:cubicBezTo>
                      <a:pt x="91321" y="19046"/>
                      <a:pt x="83802" y="15844"/>
                      <a:pt x="96376" y="20035"/>
                    </a:cubicBezTo>
                    <a:cubicBezTo>
                      <a:pt x="98757" y="21623"/>
                      <a:pt x="100960" y="23518"/>
                      <a:pt x="103520" y="24798"/>
                    </a:cubicBezTo>
                    <a:cubicBezTo>
                      <a:pt x="105765" y="25920"/>
                      <a:pt x="108575" y="25787"/>
                      <a:pt x="110663" y="27179"/>
                    </a:cubicBezTo>
                    <a:cubicBezTo>
                      <a:pt x="113465" y="29047"/>
                      <a:pt x="115067" y="32366"/>
                      <a:pt x="117807" y="34323"/>
                    </a:cubicBezTo>
                    <a:cubicBezTo>
                      <a:pt x="120696" y="36386"/>
                      <a:pt x="124250" y="37324"/>
                      <a:pt x="127332" y="39085"/>
                    </a:cubicBezTo>
                    <a:cubicBezTo>
                      <a:pt x="129817" y="40505"/>
                      <a:pt x="131845" y="42721"/>
                      <a:pt x="134476" y="43848"/>
                    </a:cubicBezTo>
                    <a:cubicBezTo>
                      <a:pt x="137484" y="45137"/>
                      <a:pt x="140866" y="45289"/>
                      <a:pt x="144001" y="46229"/>
                    </a:cubicBezTo>
                    <a:cubicBezTo>
                      <a:pt x="148809" y="47671"/>
                      <a:pt x="158288" y="50991"/>
                      <a:pt x="158288" y="50991"/>
                    </a:cubicBezTo>
                    <a:cubicBezTo>
                      <a:pt x="178762" y="64641"/>
                      <a:pt x="152858" y="48276"/>
                      <a:pt x="172576" y="58135"/>
                    </a:cubicBezTo>
                    <a:cubicBezTo>
                      <a:pt x="175136" y="59415"/>
                      <a:pt x="177160" y="61618"/>
                      <a:pt x="179720" y="62898"/>
                    </a:cubicBezTo>
                    <a:cubicBezTo>
                      <a:pt x="183136" y="64606"/>
                      <a:pt x="193336" y="66897"/>
                      <a:pt x="196388" y="67660"/>
                    </a:cubicBezTo>
                    <a:cubicBezTo>
                      <a:pt x="203564" y="72444"/>
                      <a:pt x="204596" y="73559"/>
                      <a:pt x="213057" y="77185"/>
                    </a:cubicBezTo>
                    <a:cubicBezTo>
                      <a:pt x="215364" y="78174"/>
                      <a:pt x="217894" y="78577"/>
                      <a:pt x="220201" y="79566"/>
                    </a:cubicBezTo>
                    <a:cubicBezTo>
                      <a:pt x="223464" y="80964"/>
                      <a:pt x="226430" y="83011"/>
                      <a:pt x="229726" y="84329"/>
                    </a:cubicBezTo>
                    <a:cubicBezTo>
                      <a:pt x="234387" y="86193"/>
                      <a:pt x="244013" y="89091"/>
                      <a:pt x="244013" y="89091"/>
                    </a:cubicBezTo>
                    <a:cubicBezTo>
                      <a:pt x="255336" y="96640"/>
                      <a:pt x="248439" y="92947"/>
                      <a:pt x="265445" y="98616"/>
                    </a:cubicBezTo>
                    <a:lnTo>
                      <a:pt x="272588" y="100998"/>
                    </a:lnTo>
                    <a:cubicBezTo>
                      <a:pt x="274969" y="101792"/>
                      <a:pt x="277643" y="101987"/>
                      <a:pt x="279732" y="103379"/>
                    </a:cubicBezTo>
                    <a:cubicBezTo>
                      <a:pt x="282113" y="104966"/>
                      <a:pt x="284261" y="106979"/>
                      <a:pt x="286876" y="108141"/>
                    </a:cubicBezTo>
                    <a:cubicBezTo>
                      <a:pt x="291463" y="110180"/>
                      <a:pt x="296401" y="111316"/>
                      <a:pt x="301163" y="112904"/>
                    </a:cubicBezTo>
                    <a:lnTo>
                      <a:pt x="308307" y="115285"/>
                    </a:lnTo>
                    <a:cubicBezTo>
                      <a:pt x="310688" y="116873"/>
                      <a:pt x="312836" y="118886"/>
                      <a:pt x="315451" y="120048"/>
                    </a:cubicBezTo>
                    <a:cubicBezTo>
                      <a:pt x="320038" y="122087"/>
                      <a:pt x="329738" y="124810"/>
                      <a:pt x="329738" y="124810"/>
                    </a:cubicBezTo>
                    <a:cubicBezTo>
                      <a:pt x="343465" y="133962"/>
                      <a:pt x="330225" y="126040"/>
                      <a:pt x="344026" y="131954"/>
                    </a:cubicBezTo>
                    <a:cubicBezTo>
                      <a:pt x="347289" y="133352"/>
                      <a:pt x="350288" y="135318"/>
                      <a:pt x="353551" y="136716"/>
                    </a:cubicBezTo>
                    <a:cubicBezTo>
                      <a:pt x="355858" y="137705"/>
                      <a:pt x="358450" y="137975"/>
                      <a:pt x="360695" y="139098"/>
                    </a:cubicBezTo>
                    <a:cubicBezTo>
                      <a:pt x="379152" y="148327"/>
                      <a:pt x="357031" y="140258"/>
                      <a:pt x="374982" y="146241"/>
                    </a:cubicBezTo>
                    <a:cubicBezTo>
                      <a:pt x="386254" y="157513"/>
                      <a:pt x="377302" y="151203"/>
                      <a:pt x="394032" y="155766"/>
                    </a:cubicBezTo>
                    <a:cubicBezTo>
                      <a:pt x="398875" y="157087"/>
                      <a:pt x="403557" y="158941"/>
                      <a:pt x="408320" y="160529"/>
                    </a:cubicBezTo>
                    <a:lnTo>
                      <a:pt x="422607" y="165291"/>
                    </a:lnTo>
                    <a:cubicBezTo>
                      <a:pt x="424988" y="166085"/>
                      <a:pt x="427316" y="167064"/>
                      <a:pt x="429751" y="167673"/>
                    </a:cubicBezTo>
                    <a:cubicBezTo>
                      <a:pt x="440543" y="170371"/>
                      <a:pt x="445691" y="172063"/>
                      <a:pt x="458326" y="172435"/>
                    </a:cubicBezTo>
                    <a:cubicBezTo>
                      <a:pt x="505937" y="173835"/>
                      <a:pt x="553576" y="174022"/>
                      <a:pt x="601201" y="174816"/>
                    </a:cubicBezTo>
                    <a:cubicBezTo>
                      <a:pt x="604376" y="175610"/>
                      <a:pt x="607491" y="176700"/>
                      <a:pt x="610726" y="177198"/>
                    </a:cubicBezTo>
                    <a:cubicBezTo>
                      <a:pt x="647178" y="182807"/>
                      <a:pt x="665166" y="178579"/>
                      <a:pt x="710738" y="177198"/>
                    </a:cubicBezTo>
                    <a:cubicBezTo>
                      <a:pt x="705976" y="175610"/>
                      <a:pt x="700628" y="175219"/>
                      <a:pt x="696451" y="172435"/>
                    </a:cubicBezTo>
                    <a:cubicBezTo>
                      <a:pt x="686584" y="165858"/>
                      <a:pt x="692083" y="168367"/>
                      <a:pt x="679782" y="165291"/>
                    </a:cubicBezTo>
                    <a:lnTo>
                      <a:pt x="548813" y="167673"/>
                    </a:lnTo>
                    <a:cubicBezTo>
                      <a:pt x="533717" y="168081"/>
                      <a:pt x="518564" y="168255"/>
                      <a:pt x="503570" y="170054"/>
                    </a:cubicBezTo>
                    <a:cubicBezTo>
                      <a:pt x="498586" y="170652"/>
                      <a:pt x="494205" y="173831"/>
                      <a:pt x="489282" y="174816"/>
                    </a:cubicBezTo>
                    <a:lnTo>
                      <a:pt x="477376" y="177198"/>
                    </a:lnTo>
                    <a:cubicBezTo>
                      <a:pt x="442451" y="176404"/>
                      <a:pt x="407472" y="176908"/>
                      <a:pt x="372601" y="174816"/>
                    </a:cubicBezTo>
                    <a:cubicBezTo>
                      <a:pt x="367590" y="174515"/>
                      <a:pt x="358313" y="170054"/>
                      <a:pt x="358313" y="170054"/>
                    </a:cubicBezTo>
                    <a:lnTo>
                      <a:pt x="336882" y="155766"/>
                    </a:lnTo>
                    <a:cubicBezTo>
                      <a:pt x="334501" y="154179"/>
                      <a:pt x="332298" y="152284"/>
                      <a:pt x="329738" y="151004"/>
                    </a:cubicBezTo>
                    <a:cubicBezTo>
                      <a:pt x="326563" y="149416"/>
                      <a:pt x="323257" y="148067"/>
                      <a:pt x="320213" y="146241"/>
                    </a:cubicBezTo>
                    <a:cubicBezTo>
                      <a:pt x="315305" y="143296"/>
                      <a:pt x="311356" y="138526"/>
                      <a:pt x="305926" y="136716"/>
                    </a:cubicBezTo>
                    <a:cubicBezTo>
                      <a:pt x="297912" y="134045"/>
                      <a:pt x="297495" y="134280"/>
                      <a:pt x="289257" y="129573"/>
                    </a:cubicBezTo>
                    <a:cubicBezTo>
                      <a:pt x="286772" y="128153"/>
                      <a:pt x="284598" y="126230"/>
                      <a:pt x="282113" y="124810"/>
                    </a:cubicBezTo>
                    <a:cubicBezTo>
                      <a:pt x="273878" y="120105"/>
                      <a:pt x="273456" y="120337"/>
                      <a:pt x="265445" y="117666"/>
                    </a:cubicBezTo>
                    <a:cubicBezTo>
                      <a:pt x="234199" y="94234"/>
                      <a:pt x="272154" y="121129"/>
                      <a:pt x="248776" y="108141"/>
                    </a:cubicBezTo>
                    <a:cubicBezTo>
                      <a:pt x="248774" y="108140"/>
                      <a:pt x="230918" y="96236"/>
                      <a:pt x="227345" y="93854"/>
                    </a:cubicBezTo>
                    <a:cubicBezTo>
                      <a:pt x="224964" y="92266"/>
                      <a:pt x="222761" y="90371"/>
                      <a:pt x="220201" y="89091"/>
                    </a:cubicBezTo>
                    <a:cubicBezTo>
                      <a:pt x="217026" y="87504"/>
                      <a:pt x="213939" y="85727"/>
                      <a:pt x="210676" y="84329"/>
                    </a:cubicBezTo>
                    <a:cubicBezTo>
                      <a:pt x="197315" y="78604"/>
                      <a:pt x="209806" y="86213"/>
                      <a:pt x="194007" y="77185"/>
                    </a:cubicBezTo>
                    <a:cubicBezTo>
                      <a:pt x="191522" y="75765"/>
                      <a:pt x="189578" y="73328"/>
                      <a:pt x="186863" y="72423"/>
                    </a:cubicBezTo>
                    <a:cubicBezTo>
                      <a:pt x="182283" y="70896"/>
                      <a:pt x="177338" y="70835"/>
                      <a:pt x="172576" y="70041"/>
                    </a:cubicBezTo>
                    <a:cubicBezTo>
                      <a:pt x="166135" y="65747"/>
                      <a:pt x="163456" y="63536"/>
                      <a:pt x="155907" y="60516"/>
                    </a:cubicBezTo>
                    <a:cubicBezTo>
                      <a:pt x="151246" y="58652"/>
                      <a:pt x="146382" y="57341"/>
                      <a:pt x="141620" y="55754"/>
                    </a:cubicBezTo>
                    <a:lnTo>
                      <a:pt x="134476" y="53373"/>
                    </a:lnTo>
                    <a:cubicBezTo>
                      <a:pt x="132095" y="51785"/>
                      <a:pt x="129947" y="49772"/>
                      <a:pt x="127332" y="48610"/>
                    </a:cubicBezTo>
                    <a:cubicBezTo>
                      <a:pt x="119885" y="45300"/>
                      <a:pt x="111432" y="43445"/>
                      <a:pt x="103520" y="41466"/>
                    </a:cubicBezTo>
                    <a:cubicBezTo>
                      <a:pt x="83037" y="27813"/>
                      <a:pt x="108958" y="44186"/>
                      <a:pt x="89232" y="34323"/>
                    </a:cubicBezTo>
                    <a:cubicBezTo>
                      <a:pt x="86672" y="33043"/>
                      <a:pt x="84803" y="30465"/>
                      <a:pt x="82088" y="29560"/>
                    </a:cubicBezTo>
                    <a:cubicBezTo>
                      <a:pt x="77508" y="28033"/>
                      <a:pt x="72563" y="27973"/>
                      <a:pt x="67801" y="27179"/>
                    </a:cubicBezTo>
                    <a:cubicBezTo>
                      <a:pt x="64058" y="28783"/>
                      <a:pt x="47121" y="32449"/>
                      <a:pt x="46370" y="41466"/>
                    </a:cubicBezTo>
                    <a:cubicBezTo>
                      <a:pt x="45858" y="47605"/>
                      <a:pt x="48885" y="70243"/>
                      <a:pt x="53513" y="77185"/>
                    </a:cubicBezTo>
                    <a:cubicBezTo>
                      <a:pt x="56688" y="81948"/>
                      <a:pt x="61227" y="86043"/>
                      <a:pt x="63038" y="91473"/>
                    </a:cubicBezTo>
                    <a:cubicBezTo>
                      <a:pt x="63832" y="93854"/>
                      <a:pt x="64730" y="96203"/>
                      <a:pt x="65420" y="98616"/>
                    </a:cubicBezTo>
                    <a:cubicBezTo>
                      <a:pt x="66319" y="101763"/>
                      <a:pt x="66337" y="105214"/>
                      <a:pt x="67801" y="108141"/>
                    </a:cubicBezTo>
                    <a:cubicBezTo>
                      <a:pt x="69576" y="111691"/>
                      <a:pt x="72638" y="114436"/>
                      <a:pt x="74945" y="117666"/>
                    </a:cubicBezTo>
                    <a:cubicBezTo>
                      <a:pt x="76608" y="119995"/>
                      <a:pt x="78120" y="122429"/>
                      <a:pt x="79707" y="124810"/>
                    </a:cubicBezTo>
                    <a:cubicBezTo>
                      <a:pt x="89084" y="106058"/>
                      <a:pt x="84715" y="119961"/>
                      <a:pt x="77326" y="86710"/>
                    </a:cubicBezTo>
                    <a:cubicBezTo>
                      <a:pt x="71739" y="61570"/>
                      <a:pt x="77924" y="81358"/>
                      <a:pt x="72563" y="65279"/>
                    </a:cubicBezTo>
                    <a:cubicBezTo>
                      <a:pt x="74944" y="62104"/>
                      <a:pt x="75857" y="54792"/>
                      <a:pt x="79707" y="55754"/>
                    </a:cubicBezTo>
                    <a:cubicBezTo>
                      <a:pt x="85721" y="57257"/>
                      <a:pt x="87443" y="65454"/>
                      <a:pt x="91613" y="70041"/>
                    </a:cubicBezTo>
                    <a:cubicBezTo>
                      <a:pt x="95389" y="74194"/>
                      <a:pt x="99824" y="77724"/>
                      <a:pt x="103520" y="81948"/>
                    </a:cubicBezTo>
                    <a:cubicBezTo>
                      <a:pt x="105404" y="84102"/>
                      <a:pt x="108843" y="91897"/>
                      <a:pt x="108282" y="89091"/>
                    </a:cubicBezTo>
                    <a:cubicBezTo>
                      <a:pt x="106952" y="82441"/>
                      <a:pt x="104555" y="75899"/>
                      <a:pt x="101138" y="70041"/>
                    </a:cubicBezTo>
                    <a:cubicBezTo>
                      <a:pt x="98876" y="66163"/>
                      <a:pt x="94570" y="63895"/>
                      <a:pt x="91613" y="60516"/>
                    </a:cubicBezTo>
                    <a:cubicBezTo>
                      <a:pt x="89000" y="57529"/>
                      <a:pt x="86851" y="54166"/>
                      <a:pt x="84470" y="50991"/>
                    </a:cubicBezTo>
                    <a:cubicBezTo>
                      <a:pt x="83676" y="48610"/>
                      <a:pt x="80696" y="41760"/>
                      <a:pt x="82088" y="43848"/>
                    </a:cubicBezTo>
                    <a:cubicBezTo>
                      <a:pt x="85041" y="48278"/>
                      <a:pt x="86564" y="53527"/>
                      <a:pt x="89232" y="58135"/>
                    </a:cubicBezTo>
                    <a:cubicBezTo>
                      <a:pt x="95303" y="68620"/>
                      <a:pt x="108282" y="89091"/>
                      <a:pt x="108282" y="89091"/>
                    </a:cubicBezTo>
                    <a:cubicBezTo>
                      <a:pt x="105107" y="89885"/>
                      <a:pt x="101862" y="92508"/>
                      <a:pt x="98757" y="91473"/>
                    </a:cubicBezTo>
                    <a:cubicBezTo>
                      <a:pt x="96042" y="90568"/>
                      <a:pt x="95658" y="86658"/>
                      <a:pt x="93995" y="84329"/>
                    </a:cubicBezTo>
                    <a:cubicBezTo>
                      <a:pt x="86360" y="73639"/>
                      <a:pt x="88360" y="76313"/>
                      <a:pt x="79707" y="67660"/>
                    </a:cubicBezTo>
                    <a:cubicBezTo>
                      <a:pt x="78120" y="64485"/>
                      <a:pt x="77785" y="60265"/>
                      <a:pt x="74945" y="58135"/>
                    </a:cubicBezTo>
                    <a:cubicBezTo>
                      <a:pt x="70929" y="55123"/>
                      <a:pt x="60657" y="53373"/>
                      <a:pt x="60657" y="53373"/>
                    </a:cubicBezTo>
                    <a:cubicBezTo>
                      <a:pt x="63832" y="59723"/>
                      <a:pt x="65637" y="66969"/>
                      <a:pt x="70182" y="72423"/>
                    </a:cubicBezTo>
                    <a:cubicBezTo>
                      <a:pt x="89804" y="95969"/>
                      <a:pt x="94056" y="93346"/>
                      <a:pt x="115426" y="108141"/>
                    </a:cubicBezTo>
                    <a:cubicBezTo>
                      <a:pt x="129916" y="118173"/>
                      <a:pt x="144526" y="128089"/>
                      <a:pt x="158288" y="139098"/>
                    </a:cubicBezTo>
                    <a:cubicBezTo>
                      <a:pt x="162257" y="142273"/>
                      <a:pt x="166031" y="145708"/>
                      <a:pt x="170195" y="148623"/>
                    </a:cubicBezTo>
                    <a:cubicBezTo>
                      <a:pt x="173987" y="151277"/>
                      <a:pt x="186729" y="155766"/>
                      <a:pt x="182101" y="155766"/>
                    </a:cubicBezTo>
                    <a:cubicBezTo>
                      <a:pt x="176776" y="155766"/>
                      <a:pt x="172403" y="151323"/>
                      <a:pt x="167813" y="148623"/>
                    </a:cubicBezTo>
                    <a:cubicBezTo>
                      <a:pt x="158893" y="143376"/>
                      <a:pt x="149965" y="138074"/>
                      <a:pt x="141620" y="131954"/>
                    </a:cubicBezTo>
                    <a:cubicBezTo>
                      <a:pt x="119035" y="115391"/>
                      <a:pt x="145820" y="127919"/>
                      <a:pt x="120188" y="117666"/>
                    </a:cubicBezTo>
                    <a:cubicBezTo>
                      <a:pt x="115426" y="112904"/>
                      <a:pt x="99877" y="100367"/>
                      <a:pt x="105901" y="103379"/>
                    </a:cubicBezTo>
                    <a:cubicBezTo>
                      <a:pt x="127419" y="114137"/>
                      <a:pt x="101643" y="100540"/>
                      <a:pt x="134476" y="122429"/>
                    </a:cubicBezTo>
                    <a:cubicBezTo>
                      <a:pt x="148048" y="131477"/>
                      <a:pt x="151845" y="131687"/>
                      <a:pt x="165432" y="139098"/>
                    </a:cubicBezTo>
                    <a:cubicBezTo>
                      <a:pt x="169495" y="141314"/>
                      <a:pt x="173198" y="144171"/>
                      <a:pt x="177338" y="146241"/>
                    </a:cubicBezTo>
                    <a:cubicBezTo>
                      <a:pt x="197056" y="156100"/>
                      <a:pt x="171153" y="139738"/>
                      <a:pt x="191626" y="153385"/>
                    </a:cubicBezTo>
                    <a:cubicBezTo>
                      <a:pt x="164446" y="105819"/>
                      <a:pt x="201690" y="167604"/>
                      <a:pt x="167813" y="122429"/>
                    </a:cubicBezTo>
                    <a:cubicBezTo>
                      <a:pt x="165432" y="119254"/>
                      <a:pt x="163476" y="115710"/>
                      <a:pt x="160670" y="112904"/>
                    </a:cubicBezTo>
                    <a:cubicBezTo>
                      <a:pt x="158646" y="110880"/>
                      <a:pt x="155653" y="110056"/>
                      <a:pt x="153526" y="108141"/>
                    </a:cubicBezTo>
                    <a:cubicBezTo>
                      <a:pt x="147685" y="102885"/>
                      <a:pt x="143395" y="95832"/>
                      <a:pt x="136857" y="91473"/>
                    </a:cubicBezTo>
                    <a:cubicBezTo>
                      <a:pt x="134476" y="89885"/>
                      <a:pt x="128808" y="83995"/>
                      <a:pt x="129713" y="86710"/>
                    </a:cubicBezTo>
                    <a:cubicBezTo>
                      <a:pt x="131320" y="91532"/>
                      <a:pt x="136063" y="94647"/>
                      <a:pt x="139238" y="98616"/>
                    </a:cubicBezTo>
                    <a:cubicBezTo>
                      <a:pt x="136063" y="100204"/>
                      <a:pt x="132223" y="100869"/>
                      <a:pt x="129713" y="103379"/>
                    </a:cubicBezTo>
                    <a:cubicBezTo>
                      <a:pt x="113476" y="119617"/>
                      <a:pt x="143096" y="133430"/>
                      <a:pt x="153526" y="143860"/>
                    </a:cubicBezTo>
                    <a:cubicBezTo>
                      <a:pt x="161077" y="151411"/>
                      <a:pt x="169513" y="158025"/>
                      <a:pt x="177338" y="165291"/>
                    </a:cubicBezTo>
                    <a:cubicBezTo>
                      <a:pt x="180628" y="168346"/>
                      <a:pt x="183688" y="171641"/>
                      <a:pt x="186863" y="174816"/>
                    </a:cubicBezTo>
                    <a:cubicBezTo>
                      <a:pt x="185276" y="167672"/>
                      <a:pt x="184984" y="160111"/>
                      <a:pt x="182101" y="153385"/>
                    </a:cubicBezTo>
                    <a:cubicBezTo>
                      <a:pt x="180099" y="148714"/>
                      <a:pt x="175491" y="145643"/>
                      <a:pt x="172576" y="141479"/>
                    </a:cubicBezTo>
                    <a:cubicBezTo>
                      <a:pt x="146510" y="104244"/>
                      <a:pt x="181212" y="149175"/>
                      <a:pt x="158288" y="122429"/>
                    </a:cubicBezTo>
                    <a:cubicBezTo>
                      <a:pt x="150974" y="113896"/>
                      <a:pt x="150147" y="110832"/>
                      <a:pt x="144001" y="100998"/>
                    </a:cubicBezTo>
                    <a:cubicBezTo>
                      <a:pt x="142484" y="98571"/>
                      <a:pt x="136581" y="92791"/>
                      <a:pt x="139238" y="93854"/>
                    </a:cubicBezTo>
                    <a:cubicBezTo>
                      <a:pt x="153414" y="99524"/>
                      <a:pt x="166628" y="107429"/>
                      <a:pt x="179720" y="115285"/>
                    </a:cubicBezTo>
                    <a:cubicBezTo>
                      <a:pt x="183689" y="117666"/>
                      <a:pt x="191626" y="127057"/>
                      <a:pt x="191626" y="122429"/>
                    </a:cubicBezTo>
                    <a:cubicBezTo>
                      <a:pt x="191626" y="118931"/>
                      <a:pt x="162638" y="91197"/>
                      <a:pt x="163051" y="91473"/>
                    </a:cubicBezTo>
                    <a:cubicBezTo>
                      <a:pt x="171936" y="97397"/>
                      <a:pt x="177706" y="107410"/>
                      <a:pt x="186863" y="112904"/>
                    </a:cubicBezTo>
                    <a:cubicBezTo>
                      <a:pt x="194801" y="117666"/>
                      <a:pt x="202639" y="122598"/>
                      <a:pt x="210676" y="127191"/>
                    </a:cubicBezTo>
                    <a:cubicBezTo>
                      <a:pt x="213758" y="128952"/>
                      <a:pt x="223041" y="134084"/>
                      <a:pt x="220201" y="131954"/>
                    </a:cubicBezTo>
                    <a:cubicBezTo>
                      <a:pt x="209594" y="123999"/>
                      <a:pt x="195800" y="117488"/>
                      <a:pt x="184482" y="110523"/>
                    </a:cubicBezTo>
                    <a:cubicBezTo>
                      <a:pt x="179607" y="107523"/>
                      <a:pt x="174713" y="104512"/>
                      <a:pt x="170195" y="100998"/>
                    </a:cubicBezTo>
                    <a:cubicBezTo>
                      <a:pt x="159351" y="92564"/>
                      <a:pt x="166525" y="92862"/>
                      <a:pt x="151145" y="86710"/>
                    </a:cubicBezTo>
                    <a:cubicBezTo>
                      <a:pt x="147387" y="85207"/>
                      <a:pt x="143207" y="85123"/>
                      <a:pt x="139238" y="84329"/>
                    </a:cubicBezTo>
                    <a:cubicBezTo>
                      <a:pt x="137651" y="81948"/>
                      <a:pt x="136500" y="79209"/>
                      <a:pt x="134476" y="77185"/>
                    </a:cubicBezTo>
                    <a:cubicBezTo>
                      <a:pt x="132452" y="75161"/>
                      <a:pt x="125097" y="70635"/>
                      <a:pt x="127332" y="72423"/>
                    </a:cubicBezTo>
                    <a:cubicBezTo>
                      <a:pt x="177038" y="112188"/>
                      <a:pt x="116644" y="60542"/>
                      <a:pt x="163051" y="103379"/>
                    </a:cubicBezTo>
                    <a:cubicBezTo>
                      <a:pt x="167606" y="107584"/>
                      <a:pt x="173618" y="110326"/>
                      <a:pt x="177338" y="115285"/>
                    </a:cubicBezTo>
                    <a:cubicBezTo>
                      <a:pt x="178844" y="117293"/>
                      <a:pt x="167888" y="111915"/>
                      <a:pt x="170195" y="112904"/>
                    </a:cubicBezTo>
                    <a:cubicBezTo>
                      <a:pt x="183608" y="118653"/>
                      <a:pt x="197623" y="123047"/>
                      <a:pt x="210676" y="129573"/>
                    </a:cubicBezTo>
                    <a:cubicBezTo>
                      <a:pt x="213851" y="131160"/>
                      <a:pt x="217178" y="132475"/>
                      <a:pt x="220201" y="134335"/>
                    </a:cubicBezTo>
                    <a:cubicBezTo>
                      <a:pt x="227513" y="138835"/>
                      <a:pt x="233487" y="145908"/>
                      <a:pt x="241632" y="148623"/>
                    </a:cubicBezTo>
                    <a:cubicBezTo>
                      <a:pt x="244013" y="149417"/>
                      <a:pt x="246582" y="149785"/>
                      <a:pt x="248776" y="151004"/>
                    </a:cubicBezTo>
                    <a:cubicBezTo>
                      <a:pt x="253779" y="153784"/>
                      <a:pt x="257633" y="158719"/>
                      <a:pt x="263063" y="160529"/>
                    </a:cubicBezTo>
                    <a:lnTo>
                      <a:pt x="277351" y="165291"/>
                    </a:lnTo>
                    <a:cubicBezTo>
                      <a:pt x="292025" y="175074"/>
                      <a:pt x="275803" y="165569"/>
                      <a:pt x="296401" y="172435"/>
                    </a:cubicBezTo>
                    <a:cubicBezTo>
                      <a:pt x="299769" y="173558"/>
                      <a:pt x="302602" y="175952"/>
                      <a:pt x="305926" y="177198"/>
                    </a:cubicBezTo>
                    <a:cubicBezTo>
                      <a:pt x="308990" y="178347"/>
                      <a:pt x="312387" y="178430"/>
                      <a:pt x="315451" y="179579"/>
                    </a:cubicBezTo>
                    <a:cubicBezTo>
                      <a:pt x="318775" y="180825"/>
                      <a:pt x="321608" y="183218"/>
                      <a:pt x="324976" y="184341"/>
                    </a:cubicBezTo>
                    <a:cubicBezTo>
                      <a:pt x="328816" y="185621"/>
                      <a:pt x="332977" y="185658"/>
                      <a:pt x="336882" y="186723"/>
                    </a:cubicBezTo>
                    <a:cubicBezTo>
                      <a:pt x="341725" y="188044"/>
                      <a:pt x="356040" y="192702"/>
                      <a:pt x="351170" y="191485"/>
                    </a:cubicBezTo>
                    <a:cubicBezTo>
                      <a:pt x="339210" y="188495"/>
                      <a:pt x="344750" y="190139"/>
                      <a:pt x="334501" y="186723"/>
                    </a:cubicBezTo>
                    <a:cubicBezTo>
                      <a:pt x="332120" y="184342"/>
                      <a:pt x="329914" y="181771"/>
                      <a:pt x="327357" y="179579"/>
                    </a:cubicBezTo>
                    <a:cubicBezTo>
                      <a:pt x="319566" y="172901"/>
                      <a:pt x="318233" y="173062"/>
                      <a:pt x="310688" y="167673"/>
                    </a:cubicBezTo>
                    <a:cubicBezTo>
                      <a:pt x="307458" y="165366"/>
                      <a:pt x="304392" y="162836"/>
                      <a:pt x="301163" y="160529"/>
                    </a:cubicBezTo>
                    <a:cubicBezTo>
                      <a:pt x="298834" y="158865"/>
                      <a:pt x="296159" y="157667"/>
                      <a:pt x="294020" y="155766"/>
                    </a:cubicBezTo>
                    <a:cubicBezTo>
                      <a:pt x="288986" y="151291"/>
                      <a:pt x="285336" y="145215"/>
                      <a:pt x="279732" y="141479"/>
                    </a:cubicBezTo>
                    <a:cubicBezTo>
                      <a:pt x="246850" y="119557"/>
                      <a:pt x="280628" y="142458"/>
                      <a:pt x="255920" y="124810"/>
                    </a:cubicBezTo>
                    <a:cubicBezTo>
                      <a:pt x="253591" y="123147"/>
                      <a:pt x="251105" y="121711"/>
                      <a:pt x="248776" y="120048"/>
                    </a:cubicBezTo>
                    <a:cubicBezTo>
                      <a:pt x="244020" y="116651"/>
                      <a:pt x="229072" y="104749"/>
                      <a:pt x="224963" y="103379"/>
                    </a:cubicBezTo>
                    <a:cubicBezTo>
                      <a:pt x="217571" y="100915"/>
                      <a:pt x="215653" y="100650"/>
                      <a:pt x="208295" y="96235"/>
                    </a:cubicBezTo>
                    <a:cubicBezTo>
                      <a:pt x="203387" y="93290"/>
                      <a:pt x="199560" y="88098"/>
                      <a:pt x="194007" y="86710"/>
                    </a:cubicBezTo>
                    <a:cubicBezTo>
                      <a:pt x="188680" y="85378"/>
                      <a:pt x="173677" y="81887"/>
                      <a:pt x="170195" y="79566"/>
                    </a:cubicBezTo>
                    <a:lnTo>
                      <a:pt x="163051" y="74804"/>
                    </a:lnTo>
                    <a:cubicBezTo>
                      <a:pt x="160670" y="76391"/>
                      <a:pt x="154537" y="77054"/>
                      <a:pt x="155907" y="79566"/>
                    </a:cubicBezTo>
                    <a:cubicBezTo>
                      <a:pt x="169356" y="104224"/>
                      <a:pt x="173493" y="94772"/>
                      <a:pt x="186863" y="108141"/>
                    </a:cubicBezTo>
                    <a:cubicBezTo>
                      <a:pt x="189669" y="110947"/>
                      <a:pt x="191041" y="115029"/>
                      <a:pt x="194007" y="117666"/>
                    </a:cubicBezTo>
                    <a:cubicBezTo>
                      <a:pt x="198285" y="121469"/>
                      <a:pt x="204248" y="123143"/>
                      <a:pt x="208295" y="127191"/>
                    </a:cubicBezTo>
                    <a:cubicBezTo>
                      <a:pt x="212612" y="131508"/>
                      <a:pt x="222074" y="142840"/>
                      <a:pt x="229726" y="146241"/>
                    </a:cubicBezTo>
                    <a:cubicBezTo>
                      <a:pt x="234313" y="148280"/>
                      <a:pt x="239836" y="148220"/>
                      <a:pt x="244013" y="151004"/>
                    </a:cubicBezTo>
                    <a:cubicBezTo>
                      <a:pt x="246394" y="152591"/>
                      <a:pt x="248515" y="154665"/>
                      <a:pt x="251157" y="155766"/>
                    </a:cubicBezTo>
                    <a:cubicBezTo>
                      <a:pt x="266712" y="162247"/>
                      <a:pt x="270426" y="162478"/>
                      <a:pt x="284495" y="165291"/>
                    </a:cubicBezTo>
                    <a:cubicBezTo>
                      <a:pt x="279732" y="162910"/>
                      <a:pt x="274862" y="160734"/>
                      <a:pt x="270207" y="158148"/>
                    </a:cubicBezTo>
                    <a:cubicBezTo>
                      <a:pt x="262825" y="154047"/>
                      <a:pt x="258212" y="148991"/>
                      <a:pt x="251157" y="143860"/>
                    </a:cubicBezTo>
                    <a:cubicBezTo>
                      <a:pt x="246528" y="140493"/>
                      <a:pt x="241632" y="137510"/>
                      <a:pt x="236870" y="134335"/>
                    </a:cubicBezTo>
                    <a:cubicBezTo>
                      <a:pt x="234489" y="132748"/>
                      <a:pt x="232153" y="131090"/>
                      <a:pt x="229726" y="129573"/>
                    </a:cubicBezTo>
                    <a:cubicBezTo>
                      <a:pt x="214006" y="119748"/>
                      <a:pt x="223023" y="124256"/>
                      <a:pt x="208295" y="120048"/>
                    </a:cubicBezTo>
                    <a:cubicBezTo>
                      <a:pt x="207104" y="119708"/>
                      <a:pt x="190216" y="114314"/>
                      <a:pt x="191626" y="112904"/>
                    </a:cubicBezTo>
                    <a:cubicBezTo>
                      <a:pt x="194488" y="110042"/>
                      <a:pt x="199563" y="114491"/>
                      <a:pt x="203532" y="115285"/>
                    </a:cubicBezTo>
                    <a:cubicBezTo>
                      <a:pt x="234275" y="133219"/>
                      <a:pt x="221646" y="128467"/>
                      <a:pt x="239251" y="134335"/>
                    </a:cubicBezTo>
                    <a:cubicBezTo>
                      <a:pt x="241632" y="135923"/>
                      <a:pt x="249235" y="138743"/>
                      <a:pt x="246395" y="139098"/>
                    </a:cubicBezTo>
                    <a:cubicBezTo>
                      <a:pt x="223259" y="141990"/>
                      <a:pt x="202770" y="129870"/>
                      <a:pt x="182101" y="122429"/>
                    </a:cubicBezTo>
                    <a:cubicBezTo>
                      <a:pt x="167608" y="117211"/>
                      <a:pt x="152213" y="111554"/>
                      <a:pt x="136857" y="108141"/>
                    </a:cubicBezTo>
                    <a:cubicBezTo>
                      <a:pt x="132906" y="107263"/>
                      <a:pt x="128920" y="106554"/>
                      <a:pt x="124951" y="105760"/>
                    </a:cubicBezTo>
                    <a:cubicBezTo>
                      <a:pt x="117190" y="101880"/>
                      <a:pt x="114544" y="99697"/>
                      <a:pt x="105901" y="98616"/>
                    </a:cubicBezTo>
                    <a:cubicBezTo>
                      <a:pt x="102751" y="98222"/>
                      <a:pt x="99551" y="98616"/>
                      <a:pt x="96376" y="98616"/>
                    </a:cubicBezTo>
                  </a:path>
                </a:pathLst>
              </a:custGeom>
              <a:no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フリーフォーム 202"/>
              <p:cNvSpPr/>
              <p:nvPr/>
            </p:nvSpPr>
            <p:spPr>
              <a:xfrm>
                <a:off x="8957540" y="5560483"/>
                <a:ext cx="292187" cy="125894"/>
              </a:xfrm>
              <a:custGeom>
                <a:avLst/>
                <a:gdLst>
                  <a:gd name="connsiteX0" fmla="*/ 279586 w 292207"/>
                  <a:gd name="connsiteY0" fmla="*/ 86347 h 126828"/>
                  <a:gd name="connsiteX1" fmla="*/ 265299 w 292207"/>
                  <a:gd name="connsiteY1" fmla="*/ 91109 h 126828"/>
                  <a:gd name="connsiteX2" fmla="*/ 248630 w 292207"/>
                  <a:gd name="connsiteY2" fmla="*/ 98253 h 126828"/>
                  <a:gd name="connsiteX3" fmla="*/ 227199 w 292207"/>
                  <a:gd name="connsiteY3" fmla="*/ 107778 h 126828"/>
                  <a:gd name="connsiteX4" fmla="*/ 210530 w 292207"/>
                  <a:gd name="connsiteY4" fmla="*/ 114922 h 126828"/>
                  <a:gd name="connsiteX5" fmla="*/ 229580 w 292207"/>
                  <a:gd name="connsiteY5" fmla="*/ 91109 h 126828"/>
                  <a:gd name="connsiteX6" fmla="*/ 239105 w 292207"/>
                  <a:gd name="connsiteY6" fmla="*/ 86347 h 126828"/>
                  <a:gd name="connsiteX7" fmla="*/ 239105 w 292207"/>
                  <a:gd name="connsiteY7" fmla="*/ 83965 h 126828"/>
                  <a:gd name="connsiteX8" fmla="*/ 227199 w 292207"/>
                  <a:gd name="connsiteY8" fmla="*/ 86347 h 126828"/>
                  <a:gd name="connsiteX9" fmla="*/ 220055 w 292207"/>
                  <a:gd name="connsiteY9" fmla="*/ 91109 h 126828"/>
                  <a:gd name="connsiteX10" fmla="*/ 201005 w 292207"/>
                  <a:gd name="connsiteY10" fmla="*/ 95872 h 126828"/>
                  <a:gd name="connsiteX11" fmla="*/ 189099 w 292207"/>
                  <a:gd name="connsiteY11" fmla="*/ 103015 h 126828"/>
                  <a:gd name="connsiteX12" fmla="*/ 174811 w 292207"/>
                  <a:gd name="connsiteY12" fmla="*/ 105397 h 126828"/>
                  <a:gd name="connsiteX13" fmla="*/ 167668 w 292207"/>
                  <a:gd name="connsiteY13" fmla="*/ 107778 h 126828"/>
                  <a:gd name="connsiteX14" fmla="*/ 158143 w 292207"/>
                  <a:gd name="connsiteY14" fmla="*/ 110159 h 126828"/>
                  <a:gd name="connsiteX15" fmla="*/ 150999 w 292207"/>
                  <a:gd name="connsiteY15" fmla="*/ 112540 h 126828"/>
                  <a:gd name="connsiteX16" fmla="*/ 136711 w 292207"/>
                  <a:gd name="connsiteY16" fmla="*/ 114922 h 126828"/>
                  <a:gd name="connsiteX17" fmla="*/ 150999 w 292207"/>
                  <a:gd name="connsiteY17" fmla="*/ 107778 h 126828"/>
                  <a:gd name="connsiteX18" fmla="*/ 158143 w 292207"/>
                  <a:gd name="connsiteY18" fmla="*/ 103015 h 126828"/>
                  <a:gd name="connsiteX19" fmla="*/ 172430 w 292207"/>
                  <a:gd name="connsiteY19" fmla="*/ 98253 h 126828"/>
                  <a:gd name="connsiteX20" fmla="*/ 179574 w 292207"/>
                  <a:gd name="connsiteY20" fmla="*/ 95872 h 126828"/>
                  <a:gd name="connsiteX21" fmla="*/ 189099 w 292207"/>
                  <a:gd name="connsiteY21" fmla="*/ 93490 h 126828"/>
                  <a:gd name="connsiteX22" fmla="*/ 203386 w 292207"/>
                  <a:gd name="connsiteY22" fmla="*/ 91109 h 126828"/>
                  <a:gd name="connsiteX23" fmla="*/ 217674 w 292207"/>
                  <a:gd name="connsiteY23" fmla="*/ 86347 h 126828"/>
                  <a:gd name="connsiteX24" fmla="*/ 241486 w 292207"/>
                  <a:gd name="connsiteY24" fmla="*/ 79203 h 126828"/>
                  <a:gd name="connsiteX25" fmla="*/ 248630 w 292207"/>
                  <a:gd name="connsiteY25" fmla="*/ 76822 h 126828"/>
                  <a:gd name="connsiteX26" fmla="*/ 265299 w 292207"/>
                  <a:gd name="connsiteY26" fmla="*/ 69678 h 126828"/>
                  <a:gd name="connsiteX27" fmla="*/ 272443 w 292207"/>
                  <a:gd name="connsiteY27" fmla="*/ 64915 h 126828"/>
                  <a:gd name="connsiteX28" fmla="*/ 279586 w 292207"/>
                  <a:gd name="connsiteY28" fmla="*/ 57772 h 126828"/>
                  <a:gd name="connsiteX29" fmla="*/ 277205 w 292207"/>
                  <a:gd name="connsiteY29" fmla="*/ 69678 h 126828"/>
                  <a:gd name="connsiteX30" fmla="*/ 262918 w 292207"/>
                  <a:gd name="connsiteY30" fmla="*/ 81584 h 126828"/>
                  <a:gd name="connsiteX31" fmla="*/ 248630 w 292207"/>
                  <a:gd name="connsiteY31" fmla="*/ 93490 h 126828"/>
                  <a:gd name="connsiteX32" fmla="*/ 253393 w 292207"/>
                  <a:gd name="connsiteY32" fmla="*/ 83965 h 126828"/>
                  <a:gd name="connsiteX33" fmla="*/ 260536 w 292207"/>
                  <a:gd name="connsiteY33" fmla="*/ 74440 h 126828"/>
                  <a:gd name="connsiteX34" fmla="*/ 267680 w 292207"/>
                  <a:gd name="connsiteY34" fmla="*/ 62534 h 126828"/>
                  <a:gd name="connsiteX35" fmla="*/ 270061 w 292207"/>
                  <a:gd name="connsiteY35" fmla="*/ 53009 h 126828"/>
                  <a:gd name="connsiteX36" fmla="*/ 277205 w 292207"/>
                  <a:gd name="connsiteY36" fmla="*/ 45865 h 126828"/>
                  <a:gd name="connsiteX37" fmla="*/ 281968 w 292207"/>
                  <a:gd name="connsiteY37" fmla="*/ 38722 h 126828"/>
                  <a:gd name="connsiteX38" fmla="*/ 286730 w 292207"/>
                  <a:gd name="connsiteY38" fmla="*/ 29197 h 126828"/>
                  <a:gd name="connsiteX39" fmla="*/ 291493 w 292207"/>
                  <a:gd name="connsiteY39" fmla="*/ 22053 h 126828"/>
                  <a:gd name="connsiteX40" fmla="*/ 267680 w 292207"/>
                  <a:gd name="connsiteY40" fmla="*/ 31578 h 126828"/>
                  <a:gd name="connsiteX41" fmla="*/ 253393 w 292207"/>
                  <a:gd name="connsiteY41" fmla="*/ 36340 h 126828"/>
                  <a:gd name="connsiteX42" fmla="*/ 258155 w 292207"/>
                  <a:gd name="connsiteY42" fmla="*/ 14909 h 126828"/>
                  <a:gd name="connsiteX43" fmla="*/ 265299 w 292207"/>
                  <a:gd name="connsiteY43" fmla="*/ 7765 h 126828"/>
                  <a:gd name="connsiteX44" fmla="*/ 270061 w 292207"/>
                  <a:gd name="connsiteY44" fmla="*/ 622 h 126828"/>
                  <a:gd name="connsiteX45" fmla="*/ 255774 w 292207"/>
                  <a:gd name="connsiteY45" fmla="*/ 29197 h 126828"/>
                  <a:gd name="connsiteX46" fmla="*/ 234343 w 292207"/>
                  <a:gd name="connsiteY46" fmla="*/ 48247 h 126828"/>
                  <a:gd name="connsiteX47" fmla="*/ 220055 w 292207"/>
                  <a:gd name="connsiteY47" fmla="*/ 53009 h 126828"/>
                  <a:gd name="connsiteX48" fmla="*/ 205768 w 292207"/>
                  <a:gd name="connsiteY48" fmla="*/ 57772 h 126828"/>
                  <a:gd name="connsiteX49" fmla="*/ 198624 w 292207"/>
                  <a:gd name="connsiteY49" fmla="*/ 60153 h 126828"/>
                  <a:gd name="connsiteX50" fmla="*/ 174811 w 292207"/>
                  <a:gd name="connsiteY50" fmla="*/ 67297 h 126828"/>
                  <a:gd name="connsiteX51" fmla="*/ 181955 w 292207"/>
                  <a:gd name="connsiteY51" fmla="*/ 64915 h 126828"/>
                  <a:gd name="connsiteX52" fmla="*/ 189099 w 292207"/>
                  <a:gd name="connsiteY52" fmla="*/ 62534 h 126828"/>
                  <a:gd name="connsiteX53" fmla="*/ 210530 w 292207"/>
                  <a:gd name="connsiteY53" fmla="*/ 45865 h 126828"/>
                  <a:gd name="connsiteX54" fmla="*/ 224818 w 292207"/>
                  <a:gd name="connsiteY54" fmla="*/ 38722 h 126828"/>
                  <a:gd name="connsiteX55" fmla="*/ 231961 w 292207"/>
                  <a:gd name="connsiteY55" fmla="*/ 33959 h 126828"/>
                  <a:gd name="connsiteX56" fmla="*/ 246249 w 292207"/>
                  <a:gd name="connsiteY56" fmla="*/ 29197 h 126828"/>
                  <a:gd name="connsiteX57" fmla="*/ 251011 w 292207"/>
                  <a:gd name="connsiteY57" fmla="*/ 48247 h 126828"/>
                  <a:gd name="connsiteX58" fmla="*/ 246249 w 292207"/>
                  <a:gd name="connsiteY58" fmla="*/ 67297 h 126828"/>
                  <a:gd name="connsiteX59" fmla="*/ 239105 w 292207"/>
                  <a:gd name="connsiteY59" fmla="*/ 74440 h 126828"/>
                  <a:gd name="connsiteX60" fmla="*/ 210530 w 292207"/>
                  <a:gd name="connsiteY60" fmla="*/ 81584 h 126828"/>
                  <a:gd name="connsiteX61" fmla="*/ 191480 w 292207"/>
                  <a:gd name="connsiteY61" fmla="*/ 83965 h 126828"/>
                  <a:gd name="connsiteX62" fmla="*/ 181955 w 292207"/>
                  <a:gd name="connsiteY62" fmla="*/ 86347 h 126828"/>
                  <a:gd name="connsiteX63" fmla="*/ 162905 w 292207"/>
                  <a:gd name="connsiteY63" fmla="*/ 88728 h 126828"/>
                  <a:gd name="connsiteX64" fmla="*/ 153380 w 292207"/>
                  <a:gd name="connsiteY64" fmla="*/ 93490 h 126828"/>
                  <a:gd name="connsiteX65" fmla="*/ 143855 w 292207"/>
                  <a:gd name="connsiteY65" fmla="*/ 95872 h 126828"/>
                  <a:gd name="connsiteX66" fmla="*/ 165286 w 292207"/>
                  <a:gd name="connsiteY66" fmla="*/ 88728 h 126828"/>
                  <a:gd name="connsiteX67" fmla="*/ 174811 w 292207"/>
                  <a:gd name="connsiteY67" fmla="*/ 86347 h 126828"/>
                  <a:gd name="connsiteX68" fmla="*/ 181955 w 292207"/>
                  <a:gd name="connsiteY68" fmla="*/ 83965 h 126828"/>
                  <a:gd name="connsiteX69" fmla="*/ 208149 w 292207"/>
                  <a:gd name="connsiteY69" fmla="*/ 76822 h 126828"/>
                  <a:gd name="connsiteX70" fmla="*/ 198624 w 292207"/>
                  <a:gd name="connsiteY70" fmla="*/ 79203 h 126828"/>
                  <a:gd name="connsiteX71" fmla="*/ 162905 w 292207"/>
                  <a:gd name="connsiteY71" fmla="*/ 88728 h 126828"/>
                  <a:gd name="connsiteX72" fmla="*/ 143855 w 292207"/>
                  <a:gd name="connsiteY72" fmla="*/ 93490 h 126828"/>
                  <a:gd name="connsiteX73" fmla="*/ 120043 w 292207"/>
                  <a:gd name="connsiteY73" fmla="*/ 95872 h 126828"/>
                  <a:gd name="connsiteX74" fmla="*/ 105755 w 292207"/>
                  <a:gd name="connsiteY74" fmla="*/ 98253 h 126828"/>
                  <a:gd name="connsiteX75" fmla="*/ 89086 w 292207"/>
                  <a:gd name="connsiteY75" fmla="*/ 100634 h 126828"/>
                  <a:gd name="connsiteX76" fmla="*/ 55749 w 292207"/>
                  <a:gd name="connsiteY76" fmla="*/ 105397 h 126828"/>
                  <a:gd name="connsiteX77" fmla="*/ 79561 w 292207"/>
                  <a:gd name="connsiteY77" fmla="*/ 103015 h 126828"/>
                  <a:gd name="connsiteX78" fmla="*/ 93849 w 292207"/>
                  <a:gd name="connsiteY78" fmla="*/ 100634 h 126828"/>
                  <a:gd name="connsiteX79" fmla="*/ 127186 w 292207"/>
                  <a:gd name="connsiteY79" fmla="*/ 98253 h 126828"/>
                  <a:gd name="connsiteX80" fmla="*/ 162905 w 292207"/>
                  <a:gd name="connsiteY80" fmla="*/ 91109 h 126828"/>
                  <a:gd name="connsiteX81" fmla="*/ 177193 w 292207"/>
                  <a:gd name="connsiteY81" fmla="*/ 86347 h 126828"/>
                  <a:gd name="connsiteX82" fmla="*/ 184336 w 292207"/>
                  <a:gd name="connsiteY82" fmla="*/ 83965 h 126828"/>
                  <a:gd name="connsiteX83" fmla="*/ 191480 w 292207"/>
                  <a:gd name="connsiteY83" fmla="*/ 79203 h 126828"/>
                  <a:gd name="connsiteX84" fmla="*/ 179574 w 292207"/>
                  <a:gd name="connsiteY84" fmla="*/ 81584 h 126828"/>
                  <a:gd name="connsiteX85" fmla="*/ 172430 w 292207"/>
                  <a:gd name="connsiteY85" fmla="*/ 86347 h 126828"/>
                  <a:gd name="connsiteX86" fmla="*/ 155761 w 292207"/>
                  <a:gd name="connsiteY86" fmla="*/ 91109 h 126828"/>
                  <a:gd name="connsiteX87" fmla="*/ 148618 w 292207"/>
                  <a:gd name="connsiteY87" fmla="*/ 95872 h 126828"/>
                  <a:gd name="connsiteX88" fmla="*/ 141474 w 292207"/>
                  <a:gd name="connsiteY88" fmla="*/ 93490 h 126828"/>
                  <a:gd name="connsiteX89" fmla="*/ 153380 w 292207"/>
                  <a:gd name="connsiteY89" fmla="*/ 88728 h 126828"/>
                  <a:gd name="connsiteX90" fmla="*/ 174811 w 292207"/>
                  <a:gd name="connsiteY90" fmla="*/ 83965 h 126828"/>
                  <a:gd name="connsiteX91" fmla="*/ 189099 w 292207"/>
                  <a:gd name="connsiteY91" fmla="*/ 79203 h 126828"/>
                  <a:gd name="connsiteX92" fmla="*/ 172430 w 292207"/>
                  <a:gd name="connsiteY92" fmla="*/ 81584 h 126828"/>
                  <a:gd name="connsiteX93" fmla="*/ 146236 w 292207"/>
                  <a:gd name="connsiteY93" fmla="*/ 86347 h 126828"/>
                  <a:gd name="connsiteX94" fmla="*/ 165286 w 292207"/>
                  <a:gd name="connsiteY94" fmla="*/ 76822 h 126828"/>
                  <a:gd name="connsiteX95" fmla="*/ 186718 w 292207"/>
                  <a:gd name="connsiteY95" fmla="*/ 69678 h 126828"/>
                  <a:gd name="connsiteX96" fmla="*/ 193861 w 292207"/>
                  <a:gd name="connsiteY96" fmla="*/ 67297 h 126828"/>
                  <a:gd name="connsiteX97" fmla="*/ 184336 w 292207"/>
                  <a:gd name="connsiteY97" fmla="*/ 74440 h 126828"/>
                  <a:gd name="connsiteX98" fmla="*/ 150999 w 292207"/>
                  <a:gd name="connsiteY98" fmla="*/ 83965 h 126828"/>
                  <a:gd name="connsiteX99" fmla="*/ 143855 w 292207"/>
                  <a:gd name="connsiteY99" fmla="*/ 88728 h 126828"/>
                  <a:gd name="connsiteX100" fmla="*/ 124805 w 292207"/>
                  <a:gd name="connsiteY100" fmla="*/ 93490 h 126828"/>
                  <a:gd name="connsiteX101" fmla="*/ 231961 w 292207"/>
                  <a:gd name="connsiteY101" fmla="*/ 98253 h 126828"/>
                  <a:gd name="connsiteX102" fmla="*/ 220055 w 292207"/>
                  <a:gd name="connsiteY102" fmla="*/ 107778 h 126828"/>
                  <a:gd name="connsiteX103" fmla="*/ 203386 w 292207"/>
                  <a:gd name="connsiteY103" fmla="*/ 105397 h 126828"/>
                  <a:gd name="connsiteX104" fmla="*/ 174811 w 292207"/>
                  <a:gd name="connsiteY104" fmla="*/ 112540 h 126828"/>
                  <a:gd name="connsiteX105" fmla="*/ 148618 w 292207"/>
                  <a:gd name="connsiteY105" fmla="*/ 122065 h 126828"/>
                  <a:gd name="connsiteX106" fmla="*/ 117661 w 292207"/>
                  <a:gd name="connsiteY106" fmla="*/ 126828 h 126828"/>
                  <a:gd name="connsiteX107" fmla="*/ 129568 w 292207"/>
                  <a:gd name="connsiteY107" fmla="*/ 117303 h 126828"/>
                  <a:gd name="connsiteX108" fmla="*/ 143855 w 292207"/>
                  <a:gd name="connsiteY108" fmla="*/ 114922 h 126828"/>
                  <a:gd name="connsiteX109" fmla="*/ 53368 w 292207"/>
                  <a:gd name="connsiteY109" fmla="*/ 117303 h 126828"/>
                  <a:gd name="connsiteX110" fmla="*/ 3361 w 292207"/>
                  <a:gd name="connsiteY110" fmla="*/ 119684 h 126828"/>
                  <a:gd name="connsiteX111" fmla="*/ 86705 w 292207"/>
                  <a:gd name="connsiteY111" fmla="*/ 117303 h 126828"/>
                  <a:gd name="connsiteX112" fmla="*/ 100993 w 292207"/>
                  <a:gd name="connsiteY112" fmla="*/ 117303 h 126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292207" h="126828">
                    <a:moveTo>
                      <a:pt x="279586" y="86347"/>
                    </a:moveTo>
                    <a:cubicBezTo>
                      <a:pt x="274824" y="87934"/>
                      <a:pt x="269886" y="89070"/>
                      <a:pt x="265299" y="91109"/>
                    </a:cubicBezTo>
                    <a:cubicBezTo>
                      <a:pt x="244155" y="100506"/>
                      <a:pt x="273826" y="91955"/>
                      <a:pt x="248630" y="98253"/>
                    </a:cubicBezTo>
                    <a:cubicBezTo>
                      <a:pt x="227620" y="112258"/>
                      <a:pt x="261197" y="90781"/>
                      <a:pt x="227199" y="107778"/>
                    </a:cubicBezTo>
                    <a:cubicBezTo>
                      <a:pt x="215429" y="113663"/>
                      <a:pt x="221041" y="111417"/>
                      <a:pt x="210530" y="114922"/>
                    </a:cubicBezTo>
                    <a:cubicBezTo>
                      <a:pt x="216778" y="105549"/>
                      <a:pt x="220532" y="97895"/>
                      <a:pt x="229580" y="91109"/>
                    </a:cubicBezTo>
                    <a:cubicBezTo>
                      <a:pt x="232420" y="88979"/>
                      <a:pt x="235930" y="87934"/>
                      <a:pt x="239105" y="86347"/>
                    </a:cubicBezTo>
                    <a:cubicBezTo>
                      <a:pt x="253733" y="71719"/>
                      <a:pt x="244411" y="81975"/>
                      <a:pt x="239105" y="83965"/>
                    </a:cubicBezTo>
                    <a:cubicBezTo>
                      <a:pt x="235315" y="85386"/>
                      <a:pt x="231168" y="85553"/>
                      <a:pt x="227199" y="86347"/>
                    </a:cubicBezTo>
                    <a:cubicBezTo>
                      <a:pt x="224818" y="87934"/>
                      <a:pt x="222735" y="90104"/>
                      <a:pt x="220055" y="91109"/>
                    </a:cubicBezTo>
                    <a:cubicBezTo>
                      <a:pt x="209173" y="95189"/>
                      <a:pt x="209827" y="91461"/>
                      <a:pt x="201005" y="95872"/>
                    </a:cubicBezTo>
                    <a:cubicBezTo>
                      <a:pt x="196865" y="97942"/>
                      <a:pt x="193448" y="101433"/>
                      <a:pt x="189099" y="103015"/>
                    </a:cubicBezTo>
                    <a:cubicBezTo>
                      <a:pt x="184561" y="104665"/>
                      <a:pt x="179524" y="104349"/>
                      <a:pt x="174811" y="105397"/>
                    </a:cubicBezTo>
                    <a:cubicBezTo>
                      <a:pt x="172361" y="105942"/>
                      <a:pt x="170081" y="107089"/>
                      <a:pt x="167668" y="107778"/>
                    </a:cubicBezTo>
                    <a:cubicBezTo>
                      <a:pt x="164521" y="108677"/>
                      <a:pt x="161290" y="109260"/>
                      <a:pt x="158143" y="110159"/>
                    </a:cubicBezTo>
                    <a:cubicBezTo>
                      <a:pt x="155729" y="110849"/>
                      <a:pt x="153449" y="111995"/>
                      <a:pt x="150999" y="112540"/>
                    </a:cubicBezTo>
                    <a:cubicBezTo>
                      <a:pt x="146286" y="113587"/>
                      <a:pt x="141474" y="114128"/>
                      <a:pt x="136711" y="114922"/>
                    </a:cubicBezTo>
                    <a:cubicBezTo>
                      <a:pt x="157185" y="101272"/>
                      <a:pt x="131281" y="117637"/>
                      <a:pt x="150999" y="107778"/>
                    </a:cubicBezTo>
                    <a:cubicBezTo>
                      <a:pt x="153559" y="106498"/>
                      <a:pt x="155528" y="104177"/>
                      <a:pt x="158143" y="103015"/>
                    </a:cubicBezTo>
                    <a:cubicBezTo>
                      <a:pt x="162730" y="100976"/>
                      <a:pt x="167668" y="99840"/>
                      <a:pt x="172430" y="98253"/>
                    </a:cubicBezTo>
                    <a:cubicBezTo>
                      <a:pt x="174811" y="97459"/>
                      <a:pt x="177139" y="96481"/>
                      <a:pt x="179574" y="95872"/>
                    </a:cubicBezTo>
                    <a:cubicBezTo>
                      <a:pt x="182749" y="95078"/>
                      <a:pt x="185890" y="94132"/>
                      <a:pt x="189099" y="93490"/>
                    </a:cubicBezTo>
                    <a:cubicBezTo>
                      <a:pt x="193833" y="92543"/>
                      <a:pt x="198702" y="92280"/>
                      <a:pt x="203386" y="91109"/>
                    </a:cubicBezTo>
                    <a:cubicBezTo>
                      <a:pt x="208256" y="89892"/>
                      <a:pt x="212804" y="87565"/>
                      <a:pt x="217674" y="86347"/>
                    </a:cubicBezTo>
                    <a:cubicBezTo>
                      <a:pt x="232070" y="82747"/>
                      <a:pt x="224093" y="85000"/>
                      <a:pt x="241486" y="79203"/>
                    </a:cubicBezTo>
                    <a:cubicBezTo>
                      <a:pt x="243867" y="78409"/>
                      <a:pt x="246385" y="77945"/>
                      <a:pt x="248630" y="76822"/>
                    </a:cubicBezTo>
                    <a:cubicBezTo>
                      <a:pt x="260400" y="70936"/>
                      <a:pt x="254787" y="73181"/>
                      <a:pt x="265299" y="69678"/>
                    </a:cubicBezTo>
                    <a:cubicBezTo>
                      <a:pt x="267680" y="68090"/>
                      <a:pt x="270244" y="66747"/>
                      <a:pt x="272443" y="64915"/>
                    </a:cubicBezTo>
                    <a:cubicBezTo>
                      <a:pt x="275030" y="62759"/>
                      <a:pt x="277205" y="55391"/>
                      <a:pt x="279586" y="57772"/>
                    </a:cubicBezTo>
                    <a:cubicBezTo>
                      <a:pt x="282448" y="60634"/>
                      <a:pt x="279015" y="66058"/>
                      <a:pt x="277205" y="69678"/>
                    </a:cubicBezTo>
                    <a:cubicBezTo>
                      <a:pt x="274223" y="75641"/>
                      <a:pt x="267607" y="77676"/>
                      <a:pt x="262918" y="81584"/>
                    </a:cubicBezTo>
                    <a:cubicBezTo>
                      <a:pt x="244589" y="96858"/>
                      <a:pt x="266361" y="81671"/>
                      <a:pt x="248630" y="93490"/>
                    </a:cubicBezTo>
                    <a:cubicBezTo>
                      <a:pt x="250218" y="90315"/>
                      <a:pt x="251512" y="86975"/>
                      <a:pt x="253393" y="83965"/>
                    </a:cubicBezTo>
                    <a:cubicBezTo>
                      <a:pt x="255496" y="80600"/>
                      <a:pt x="258335" y="77742"/>
                      <a:pt x="260536" y="74440"/>
                    </a:cubicBezTo>
                    <a:cubicBezTo>
                      <a:pt x="263103" y="70589"/>
                      <a:pt x="265299" y="66503"/>
                      <a:pt x="267680" y="62534"/>
                    </a:cubicBezTo>
                    <a:cubicBezTo>
                      <a:pt x="268474" y="59359"/>
                      <a:pt x="268437" y="55851"/>
                      <a:pt x="270061" y="53009"/>
                    </a:cubicBezTo>
                    <a:cubicBezTo>
                      <a:pt x="271732" y="50085"/>
                      <a:pt x="275049" y="48452"/>
                      <a:pt x="277205" y="45865"/>
                    </a:cubicBezTo>
                    <a:cubicBezTo>
                      <a:pt x="279037" y="43667"/>
                      <a:pt x="280548" y="41207"/>
                      <a:pt x="281968" y="38722"/>
                    </a:cubicBezTo>
                    <a:cubicBezTo>
                      <a:pt x="283729" y="35640"/>
                      <a:pt x="284969" y="32279"/>
                      <a:pt x="286730" y="29197"/>
                    </a:cubicBezTo>
                    <a:cubicBezTo>
                      <a:pt x="288150" y="26712"/>
                      <a:pt x="294270" y="22747"/>
                      <a:pt x="291493" y="22053"/>
                    </a:cubicBezTo>
                    <a:cubicBezTo>
                      <a:pt x="286631" y="20837"/>
                      <a:pt x="272649" y="29590"/>
                      <a:pt x="267680" y="31578"/>
                    </a:cubicBezTo>
                    <a:cubicBezTo>
                      <a:pt x="263019" y="33442"/>
                      <a:pt x="253393" y="36340"/>
                      <a:pt x="253393" y="36340"/>
                    </a:cubicBezTo>
                    <a:cubicBezTo>
                      <a:pt x="253537" y="35621"/>
                      <a:pt x="257121" y="16719"/>
                      <a:pt x="258155" y="14909"/>
                    </a:cubicBezTo>
                    <a:cubicBezTo>
                      <a:pt x="259826" y="11985"/>
                      <a:pt x="263143" y="10352"/>
                      <a:pt x="265299" y="7765"/>
                    </a:cubicBezTo>
                    <a:cubicBezTo>
                      <a:pt x="267131" y="5567"/>
                      <a:pt x="270061" y="-2240"/>
                      <a:pt x="270061" y="622"/>
                    </a:cubicBezTo>
                    <a:cubicBezTo>
                      <a:pt x="270061" y="8369"/>
                      <a:pt x="260590" y="24382"/>
                      <a:pt x="255774" y="29197"/>
                    </a:cubicBezTo>
                    <a:cubicBezTo>
                      <a:pt x="251471" y="33500"/>
                      <a:pt x="241987" y="44850"/>
                      <a:pt x="234343" y="48247"/>
                    </a:cubicBezTo>
                    <a:cubicBezTo>
                      <a:pt x="229755" y="50286"/>
                      <a:pt x="224818" y="51422"/>
                      <a:pt x="220055" y="53009"/>
                    </a:cubicBezTo>
                    <a:lnTo>
                      <a:pt x="205768" y="57772"/>
                    </a:lnTo>
                    <a:cubicBezTo>
                      <a:pt x="203387" y="58566"/>
                      <a:pt x="201059" y="59544"/>
                      <a:pt x="198624" y="60153"/>
                    </a:cubicBezTo>
                    <a:cubicBezTo>
                      <a:pt x="184219" y="63754"/>
                      <a:pt x="192218" y="61495"/>
                      <a:pt x="174811" y="67297"/>
                    </a:cubicBezTo>
                    <a:lnTo>
                      <a:pt x="181955" y="64915"/>
                    </a:lnTo>
                    <a:lnTo>
                      <a:pt x="189099" y="62534"/>
                    </a:lnTo>
                    <a:cubicBezTo>
                      <a:pt x="200289" y="51344"/>
                      <a:pt x="193443" y="57256"/>
                      <a:pt x="210530" y="45865"/>
                    </a:cubicBezTo>
                    <a:cubicBezTo>
                      <a:pt x="219760" y="39711"/>
                      <a:pt x="214961" y="42007"/>
                      <a:pt x="224818" y="38722"/>
                    </a:cubicBezTo>
                    <a:cubicBezTo>
                      <a:pt x="227199" y="37134"/>
                      <a:pt x="229346" y="35121"/>
                      <a:pt x="231961" y="33959"/>
                    </a:cubicBezTo>
                    <a:cubicBezTo>
                      <a:pt x="236549" y="31920"/>
                      <a:pt x="246249" y="29197"/>
                      <a:pt x="246249" y="29197"/>
                    </a:cubicBezTo>
                    <a:cubicBezTo>
                      <a:pt x="259681" y="20242"/>
                      <a:pt x="254653" y="20936"/>
                      <a:pt x="251011" y="48247"/>
                    </a:cubicBezTo>
                    <a:cubicBezTo>
                      <a:pt x="250811" y="49749"/>
                      <a:pt x="248252" y="64293"/>
                      <a:pt x="246249" y="67297"/>
                    </a:cubicBezTo>
                    <a:cubicBezTo>
                      <a:pt x="244381" y="70099"/>
                      <a:pt x="242049" y="72805"/>
                      <a:pt x="239105" y="74440"/>
                    </a:cubicBezTo>
                    <a:cubicBezTo>
                      <a:pt x="231548" y="78638"/>
                      <a:pt x="218891" y="80390"/>
                      <a:pt x="210530" y="81584"/>
                    </a:cubicBezTo>
                    <a:cubicBezTo>
                      <a:pt x="204195" y="82489"/>
                      <a:pt x="197830" y="83171"/>
                      <a:pt x="191480" y="83965"/>
                    </a:cubicBezTo>
                    <a:cubicBezTo>
                      <a:pt x="188305" y="84759"/>
                      <a:pt x="185183" y="85809"/>
                      <a:pt x="181955" y="86347"/>
                    </a:cubicBezTo>
                    <a:cubicBezTo>
                      <a:pt x="175643" y="87399"/>
                      <a:pt x="169113" y="87176"/>
                      <a:pt x="162905" y="88728"/>
                    </a:cubicBezTo>
                    <a:cubicBezTo>
                      <a:pt x="159461" y="89589"/>
                      <a:pt x="156704" y="92244"/>
                      <a:pt x="153380" y="93490"/>
                    </a:cubicBezTo>
                    <a:cubicBezTo>
                      <a:pt x="150316" y="94639"/>
                      <a:pt x="140750" y="96907"/>
                      <a:pt x="143855" y="95872"/>
                    </a:cubicBezTo>
                    <a:lnTo>
                      <a:pt x="165286" y="88728"/>
                    </a:lnTo>
                    <a:cubicBezTo>
                      <a:pt x="168461" y="87934"/>
                      <a:pt x="171664" y="87246"/>
                      <a:pt x="174811" y="86347"/>
                    </a:cubicBezTo>
                    <a:cubicBezTo>
                      <a:pt x="177225" y="85657"/>
                      <a:pt x="179520" y="84574"/>
                      <a:pt x="181955" y="83965"/>
                    </a:cubicBezTo>
                    <a:cubicBezTo>
                      <a:pt x="192410" y="81351"/>
                      <a:pt x="197928" y="81931"/>
                      <a:pt x="208149" y="76822"/>
                    </a:cubicBezTo>
                    <a:cubicBezTo>
                      <a:pt x="211076" y="75359"/>
                      <a:pt x="201781" y="78342"/>
                      <a:pt x="198624" y="79203"/>
                    </a:cubicBezTo>
                    <a:cubicBezTo>
                      <a:pt x="162550" y="89040"/>
                      <a:pt x="202412" y="78851"/>
                      <a:pt x="162905" y="88728"/>
                    </a:cubicBezTo>
                    <a:cubicBezTo>
                      <a:pt x="156555" y="90315"/>
                      <a:pt x="150368" y="92838"/>
                      <a:pt x="143855" y="93490"/>
                    </a:cubicBezTo>
                    <a:cubicBezTo>
                      <a:pt x="135918" y="94284"/>
                      <a:pt x="127958" y="94882"/>
                      <a:pt x="120043" y="95872"/>
                    </a:cubicBezTo>
                    <a:cubicBezTo>
                      <a:pt x="115252" y="96471"/>
                      <a:pt x="110527" y="97519"/>
                      <a:pt x="105755" y="98253"/>
                    </a:cubicBezTo>
                    <a:cubicBezTo>
                      <a:pt x="100208" y="99106"/>
                      <a:pt x="94642" y="99840"/>
                      <a:pt x="89086" y="100634"/>
                    </a:cubicBezTo>
                    <a:cubicBezTo>
                      <a:pt x="75866" y="105041"/>
                      <a:pt x="76615" y="105397"/>
                      <a:pt x="55749" y="105397"/>
                    </a:cubicBezTo>
                    <a:cubicBezTo>
                      <a:pt x="47772" y="105397"/>
                      <a:pt x="71646" y="104005"/>
                      <a:pt x="79561" y="103015"/>
                    </a:cubicBezTo>
                    <a:cubicBezTo>
                      <a:pt x="84352" y="102416"/>
                      <a:pt x="89045" y="101114"/>
                      <a:pt x="93849" y="100634"/>
                    </a:cubicBezTo>
                    <a:cubicBezTo>
                      <a:pt x="104934" y="99526"/>
                      <a:pt x="116074" y="99047"/>
                      <a:pt x="127186" y="98253"/>
                    </a:cubicBezTo>
                    <a:cubicBezTo>
                      <a:pt x="151681" y="92129"/>
                      <a:pt x="139756" y="94416"/>
                      <a:pt x="162905" y="91109"/>
                    </a:cubicBezTo>
                    <a:lnTo>
                      <a:pt x="177193" y="86347"/>
                    </a:lnTo>
                    <a:cubicBezTo>
                      <a:pt x="179574" y="85553"/>
                      <a:pt x="182248" y="85357"/>
                      <a:pt x="184336" y="83965"/>
                    </a:cubicBezTo>
                    <a:cubicBezTo>
                      <a:pt x="186717" y="82378"/>
                      <a:pt x="194040" y="80483"/>
                      <a:pt x="191480" y="79203"/>
                    </a:cubicBezTo>
                    <a:cubicBezTo>
                      <a:pt x="187860" y="77393"/>
                      <a:pt x="183543" y="80790"/>
                      <a:pt x="179574" y="81584"/>
                    </a:cubicBezTo>
                    <a:cubicBezTo>
                      <a:pt x="177193" y="83172"/>
                      <a:pt x="174990" y="85067"/>
                      <a:pt x="172430" y="86347"/>
                    </a:cubicBezTo>
                    <a:cubicBezTo>
                      <a:pt x="169015" y="88055"/>
                      <a:pt x="158811" y="90346"/>
                      <a:pt x="155761" y="91109"/>
                    </a:cubicBezTo>
                    <a:cubicBezTo>
                      <a:pt x="153380" y="92697"/>
                      <a:pt x="151441" y="95402"/>
                      <a:pt x="148618" y="95872"/>
                    </a:cubicBezTo>
                    <a:cubicBezTo>
                      <a:pt x="146142" y="96285"/>
                      <a:pt x="140082" y="95579"/>
                      <a:pt x="141474" y="93490"/>
                    </a:cubicBezTo>
                    <a:cubicBezTo>
                      <a:pt x="143845" y="89933"/>
                      <a:pt x="149378" y="90229"/>
                      <a:pt x="153380" y="88728"/>
                    </a:cubicBezTo>
                    <a:cubicBezTo>
                      <a:pt x="167003" y="83620"/>
                      <a:pt x="154396" y="89069"/>
                      <a:pt x="174811" y="83965"/>
                    </a:cubicBezTo>
                    <a:cubicBezTo>
                      <a:pt x="179681" y="82747"/>
                      <a:pt x="194069" y="78493"/>
                      <a:pt x="189099" y="79203"/>
                    </a:cubicBezTo>
                    <a:lnTo>
                      <a:pt x="172430" y="81584"/>
                    </a:lnTo>
                    <a:cubicBezTo>
                      <a:pt x="167664" y="83172"/>
                      <a:pt x="146236" y="90833"/>
                      <a:pt x="146236" y="86347"/>
                    </a:cubicBezTo>
                    <a:cubicBezTo>
                      <a:pt x="146236" y="79247"/>
                      <a:pt x="158721" y="79525"/>
                      <a:pt x="165286" y="76822"/>
                    </a:cubicBezTo>
                    <a:cubicBezTo>
                      <a:pt x="172249" y="73955"/>
                      <a:pt x="179574" y="72059"/>
                      <a:pt x="186718" y="69678"/>
                    </a:cubicBezTo>
                    <a:lnTo>
                      <a:pt x="193861" y="67297"/>
                    </a:lnTo>
                    <a:cubicBezTo>
                      <a:pt x="190686" y="69678"/>
                      <a:pt x="187805" y="72513"/>
                      <a:pt x="184336" y="74440"/>
                    </a:cubicBezTo>
                    <a:cubicBezTo>
                      <a:pt x="174227" y="80056"/>
                      <a:pt x="162138" y="81737"/>
                      <a:pt x="150999" y="83965"/>
                    </a:cubicBezTo>
                    <a:cubicBezTo>
                      <a:pt x="148618" y="85553"/>
                      <a:pt x="146415" y="87448"/>
                      <a:pt x="143855" y="88728"/>
                    </a:cubicBezTo>
                    <a:cubicBezTo>
                      <a:pt x="138975" y="91168"/>
                      <a:pt x="129331" y="92585"/>
                      <a:pt x="124805" y="93490"/>
                    </a:cubicBezTo>
                    <a:cubicBezTo>
                      <a:pt x="160524" y="95078"/>
                      <a:pt x="196603" y="92949"/>
                      <a:pt x="231961" y="98253"/>
                    </a:cubicBezTo>
                    <a:cubicBezTo>
                      <a:pt x="236987" y="99007"/>
                      <a:pt x="224986" y="106545"/>
                      <a:pt x="220055" y="107778"/>
                    </a:cubicBezTo>
                    <a:cubicBezTo>
                      <a:pt x="214610" y="109139"/>
                      <a:pt x="208942" y="106191"/>
                      <a:pt x="203386" y="105397"/>
                    </a:cubicBezTo>
                    <a:cubicBezTo>
                      <a:pt x="193861" y="107778"/>
                      <a:pt x="184182" y="109612"/>
                      <a:pt x="174811" y="112540"/>
                    </a:cubicBezTo>
                    <a:cubicBezTo>
                      <a:pt x="145018" y="121850"/>
                      <a:pt x="193278" y="113133"/>
                      <a:pt x="148618" y="122065"/>
                    </a:cubicBezTo>
                    <a:cubicBezTo>
                      <a:pt x="138380" y="124113"/>
                      <a:pt x="127980" y="125240"/>
                      <a:pt x="117661" y="126828"/>
                    </a:cubicBezTo>
                    <a:cubicBezTo>
                      <a:pt x="121630" y="123653"/>
                      <a:pt x="124941" y="119406"/>
                      <a:pt x="129568" y="117303"/>
                    </a:cubicBezTo>
                    <a:cubicBezTo>
                      <a:pt x="133963" y="115305"/>
                      <a:pt x="148683" y="114922"/>
                      <a:pt x="143855" y="114922"/>
                    </a:cubicBezTo>
                    <a:cubicBezTo>
                      <a:pt x="113682" y="114922"/>
                      <a:pt x="83523" y="116281"/>
                      <a:pt x="53368" y="117303"/>
                    </a:cubicBezTo>
                    <a:cubicBezTo>
                      <a:pt x="36690" y="117868"/>
                      <a:pt x="-13327" y="119684"/>
                      <a:pt x="3361" y="119684"/>
                    </a:cubicBezTo>
                    <a:cubicBezTo>
                      <a:pt x="31154" y="119684"/>
                      <a:pt x="58921" y="117981"/>
                      <a:pt x="86705" y="117303"/>
                    </a:cubicBezTo>
                    <a:cubicBezTo>
                      <a:pt x="91466" y="117187"/>
                      <a:pt x="96230" y="117303"/>
                      <a:pt x="100993" y="117303"/>
                    </a:cubicBezTo>
                  </a:path>
                </a:pathLst>
              </a:custGeom>
              <a:no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正方形/長方形 203"/>
              <p:cNvSpPr/>
              <p:nvPr/>
            </p:nvSpPr>
            <p:spPr>
              <a:xfrm>
                <a:off x="7926681" y="5703846"/>
                <a:ext cx="1518779" cy="178675"/>
              </a:xfrm>
              <a:prstGeom prst="rect">
                <a:avLst/>
              </a:prstGeom>
              <a:solidFill>
                <a:srgbClr val="FFFFCC"/>
              </a:solidFill>
              <a:ln>
                <a:solidFill>
                  <a:srgbClr val="FFFFCC"/>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正方形/長方形 204"/>
              <p:cNvSpPr/>
              <p:nvPr/>
            </p:nvSpPr>
            <p:spPr>
              <a:xfrm>
                <a:off x="9233018" y="5483131"/>
                <a:ext cx="1518779" cy="393086"/>
              </a:xfrm>
              <a:prstGeom prst="rect">
                <a:avLst/>
              </a:prstGeom>
              <a:solidFill>
                <a:srgbClr val="FFFFCC"/>
              </a:solidFill>
              <a:ln>
                <a:solidFill>
                  <a:srgbClr val="FFFFCC"/>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 name="正方形/長方形 205"/>
              <p:cNvSpPr/>
              <p:nvPr/>
            </p:nvSpPr>
            <p:spPr>
              <a:xfrm>
                <a:off x="6350674" y="5491451"/>
                <a:ext cx="1580751" cy="405386"/>
              </a:xfrm>
              <a:prstGeom prst="rect">
                <a:avLst/>
              </a:prstGeom>
              <a:solidFill>
                <a:srgbClr val="FFFFCC"/>
              </a:solidFill>
              <a:ln>
                <a:solidFill>
                  <a:srgbClr val="FFFFCC"/>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7" name="グループ化 206"/>
              <p:cNvGrpSpPr/>
              <p:nvPr/>
            </p:nvGrpSpPr>
            <p:grpSpPr>
              <a:xfrm>
                <a:off x="4915434" y="4811005"/>
                <a:ext cx="5864965" cy="1358138"/>
                <a:chOff x="1915017" y="5119622"/>
                <a:chExt cx="6762986" cy="1711905"/>
              </a:xfrm>
            </p:grpSpPr>
            <p:cxnSp>
              <p:nvCxnSpPr>
                <p:cNvPr id="216" name="直線コネクタ 215"/>
                <p:cNvCxnSpPr/>
                <p:nvPr/>
              </p:nvCxnSpPr>
              <p:spPr>
                <a:xfrm>
                  <a:off x="3130594" y="6485124"/>
                  <a:ext cx="551680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8" name="正方形/長方形 217"/>
                <p:cNvSpPr/>
                <p:nvPr/>
              </p:nvSpPr>
              <p:spPr>
                <a:xfrm>
                  <a:off x="3119058" y="5119622"/>
                  <a:ext cx="5546239" cy="162174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17" tIns="45708" rIns="91417" bIns="45708" rtlCol="0" anchor="ctr"/>
                <a:lstStyle/>
                <a:p>
                  <a:pPr algn="ctr"/>
                  <a:endParaRPr lang="ja-JP" altLang="en-US">
                    <a:solidFill>
                      <a:prstClr val="white"/>
                    </a:solidFill>
                  </a:endParaRPr>
                </a:p>
              </p:txBody>
            </p:sp>
            <p:sp>
              <p:nvSpPr>
                <p:cNvPr id="219" name="テキスト ボックス 218"/>
                <p:cNvSpPr txBox="1"/>
                <p:nvPr/>
              </p:nvSpPr>
              <p:spPr>
                <a:xfrm>
                  <a:off x="5346697" y="5573521"/>
                  <a:ext cx="1231340" cy="171844"/>
                </a:xfrm>
                <a:prstGeom prst="rect">
                  <a:avLst/>
                </a:prstGeom>
                <a:noFill/>
              </p:spPr>
              <p:txBody>
                <a:bodyPr wrap="square" lIns="91417" tIns="45708" rIns="91417" bIns="45708" rtlCol="0">
                  <a:spAutoFit/>
                </a:bodyPr>
                <a:lstStyle/>
                <a:p>
                  <a:r>
                    <a:rPr lang="ja-JP" altLang="en-US" sz="800" b="1" dirty="0">
                      <a:solidFill>
                        <a:srgbClr val="FF7C80"/>
                      </a:solidFill>
                    </a:rPr>
                    <a:t>Ａ重油価格</a:t>
                  </a:r>
                </a:p>
              </p:txBody>
            </p:sp>
            <p:sp>
              <p:nvSpPr>
                <p:cNvPr id="220" name="テキスト ボックス 219"/>
                <p:cNvSpPr txBox="1"/>
                <p:nvPr/>
              </p:nvSpPr>
              <p:spPr>
                <a:xfrm>
                  <a:off x="1922058" y="5560193"/>
                  <a:ext cx="1339839" cy="320204"/>
                </a:xfrm>
                <a:prstGeom prst="rect">
                  <a:avLst/>
                </a:prstGeom>
                <a:noFill/>
                <a:ln>
                  <a:noFill/>
                </a:ln>
              </p:spPr>
              <p:txBody>
                <a:bodyPr wrap="none" lIns="91417" tIns="45708" rIns="91417" bIns="45708" rtlCol="0">
                  <a:spAutoFit/>
                </a:bodyPr>
                <a:lstStyle/>
                <a:p>
                  <a:pPr algn="ctr"/>
                  <a:r>
                    <a:rPr lang="ja-JP" altLang="en-US" sz="700" b="1" dirty="0">
                      <a:latin typeface="+mn-ea"/>
                    </a:rPr>
                    <a:t>一定の</a:t>
                  </a:r>
                  <a:r>
                    <a:rPr lang="ja-JP" altLang="en-US" sz="700" b="1" dirty="0" smtClean="0">
                      <a:latin typeface="+mn-ea"/>
                    </a:rPr>
                    <a:t>基準：</a:t>
                  </a:r>
                  <a:endParaRPr lang="en-US" altLang="ja-JP" sz="700" b="1" dirty="0" smtClean="0">
                    <a:latin typeface="+mn-ea"/>
                  </a:endParaRPr>
                </a:p>
                <a:p>
                  <a:pPr algn="ctr"/>
                  <a:r>
                    <a:rPr lang="ja-JP" altLang="en-US" sz="700" b="1" dirty="0" smtClean="0">
                      <a:latin typeface="+mn-ea"/>
                    </a:rPr>
                    <a:t>発動基準価格</a:t>
                  </a:r>
                  <a:endParaRPr lang="en-US" altLang="ja-JP" sz="700" b="1" dirty="0">
                    <a:latin typeface="+mn-ea"/>
                  </a:endParaRPr>
                </a:p>
                <a:p>
                  <a:pPr algn="ctr"/>
                  <a:r>
                    <a:rPr lang="ja-JP" altLang="en-US" sz="600" dirty="0" smtClean="0">
                      <a:latin typeface="+mn-ea"/>
                    </a:rPr>
                    <a:t>（基準価格</a:t>
                  </a:r>
                  <a:r>
                    <a:rPr lang="en-US" altLang="ja-JP" sz="600" dirty="0" smtClean="0">
                      <a:latin typeface="+mn-ea"/>
                    </a:rPr>
                    <a:t>×115%</a:t>
                  </a:r>
                  <a:r>
                    <a:rPr lang="ja-JP" altLang="en-US" sz="600" dirty="0" smtClean="0">
                      <a:latin typeface="+mn-ea"/>
                    </a:rPr>
                    <a:t>）</a:t>
                  </a:r>
                  <a:endParaRPr lang="en-US" altLang="ja-JP" sz="600" dirty="0" smtClean="0">
                    <a:latin typeface="+mn-ea"/>
                  </a:endParaRPr>
                </a:p>
              </p:txBody>
            </p:sp>
            <p:cxnSp>
              <p:nvCxnSpPr>
                <p:cNvPr id="221" name="直線コネクタ 220"/>
                <p:cNvCxnSpPr/>
                <p:nvPr/>
              </p:nvCxnSpPr>
              <p:spPr>
                <a:xfrm>
                  <a:off x="3646672" y="5843383"/>
                  <a:ext cx="64903" cy="123019"/>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22" name="直線コネクタ 221"/>
                <p:cNvCxnSpPr>
                  <a:cxnSpLocks noChangeAspect="1"/>
                </p:cNvCxnSpPr>
                <p:nvPr/>
              </p:nvCxnSpPr>
              <p:spPr>
                <a:xfrm>
                  <a:off x="3708780" y="5727684"/>
                  <a:ext cx="135177" cy="256217"/>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23" name="直線コネクタ 222"/>
                <p:cNvCxnSpPr>
                  <a:cxnSpLocks noChangeAspect="1"/>
                </p:cNvCxnSpPr>
                <p:nvPr/>
              </p:nvCxnSpPr>
              <p:spPr>
                <a:xfrm>
                  <a:off x="4879641" y="5714208"/>
                  <a:ext cx="135175" cy="256217"/>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24" name="直線コネクタ 223"/>
                <p:cNvCxnSpPr>
                  <a:cxnSpLocks noChangeAspect="1"/>
                </p:cNvCxnSpPr>
                <p:nvPr/>
              </p:nvCxnSpPr>
              <p:spPr>
                <a:xfrm>
                  <a:off x="3896381" y="5627148"/>
                  <a:ext cx="181321" cy="343681"/>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25" name="直線コネクタ 224"/>
                <p:cNvCxnSpPr>
                  <a:cxnSpLocks noChangeAspect="1"/>
                </p:cNvCxnSpPr>
                <p:nvPr/>
              </p:nvCxnSpPr>
              <p:spPr>
                <a:xfrm>
                  <a:off x="4149363" y="5599028"/>
                  <a:ext cx="207788" cy="393852"/>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26" name="直線コネクタ 225"/>
                <p:cNvCxnSpPr>
                  <a:cxnSpLocks noChangeAspect="1"/>
                </p:cNvCxnSpPr>
                <p:nvPr/>
              </p:nvCxnSpPr>
              <p:spPr>
                <a:xfrm>
                  <a:off x="4443486" y="5627634"/>
                  <a:ext cx="180236" cy="341623"/>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sp>
              <p:nvSpPr>
                <p:cNvPr id="227" name="テキスト ボックス 226"/>
                <p:cNvSpPr txBox="1"/>
                <p:nvPr/>
              </p:nvSpPr>
              <p:spPr>
                <a:xfrm>
                  <a:off x="1915017" y="6523639"/>
                  <a:ext cx="1318951" cy="307888"/>
                </a:xfrm>
                <a:prstGeom prst="rect">
                  <a:avLst/>
                </a:prstGeom>
                <a:noFill/>
              </p:spPr>
              <p:txBody>
                <a:bodyPr wrap="none" lIns="91417" tIns="45708" rIns="91417" bIns="45708" rtlCol="0">
                  <a:spAutoFit/>
                </a:bodyPr>
                <a:lstStyle/>
                <a:p>
                  <a:pPr algn="ctr"/>
                  <a:r>
                    <a:rPr lang="ja-JP" altLang="en-US" sz="700" b="1" dirty="0" smtClean="0">
                      <a:solidFill>
                        <a:prstClr val="black"/>
                      </a:solidFill>
                      <a:latin typeface="+mn-ea"/>
                    </a:rPr>
                    <a:t>基準価格</a:t>
                  </a:r>
                  <a:endParaRPr lang="en-US" altLang="ja-JP" sz="700" b="1" dirty="0" smtClean="0">
                    <a:solidFill>
                      <a:prstClr val="black"/>
                    </a:solidFill>
                    <a:latin typeface="+mn-ea"/>
                  </a:endParaRPr>
                </a:p>
                <a:p>
                  <a:pPr algn="ctr"/>
                  <a:r>
                    <a:rPr lang="ja-JP" altLang="en-US" sz="600" dirty="0" smtClean="0">
                      <a:solidFill>
                        <a:prstClr val="black"/>
                      </a:solidFill>
                      <a:latin typeface="+mn-ea"/>
                    </a:rPr>
                    <a:t>（</a:t>
                  </a:r>
                  <a:r>
                    <a:rPr lang="ja-JP" altLang="en-US" sz="600" dirty="0">
                      <a:solidFill>
                        <a:prstClr val="black"/>
                      </a:solidFill>
                      <a:latin typeface="+mn-ea"/>
                    </a:rPr>
                    <a:t>直近</a:t>
                  </a:r>
                  <a:r>
                    <a:rPr lang="ja-JP" altLang="en-US" sz="600" dirty="0" smtClean="0">
                      <a:solidFill>
                        <a:prstClr val="black"/>
                      </a:solidFill>
                      <a:latin typeface="+mn-ea"/>
                    </a:rPr>
                    <a:t>の</a:t>
                  </a:r>
                  <a:r>
                    <a:rPr lang="en-US" altLang="ja-JP" sz="600" dirty="0" smtClean="0">
                      <a:solidFill>
                        <a:prstClr val="black"/>
                      </a:solidFill>
                      <a:latin typeface="+mn-ea"/>
                    </a:rPr>
                    <a:t>A</a:t>
                  </a:r>
                  <a:r>
                    <a:rPr lang="ja-JP" altLang="en-US" sz="600" dirty="0" smtClean="0">
                      <a:solidFill>
                        <a:prstClr val="black"/>
                      </a:solidFill>
                      <a:latin typeface="+mn-ea"/>
                    </a:rPr>
                    <a:t>重油価格</a:t>
                  </a:r>
                  <a:endParaRPr lang="en-US" altLang="ja-JP" sz="600" dirty="0" smtClean="0">
                    <a:solidFill>
                      <a:prstClr val="black"/>
                    </a:solidFill>
                    <a:latin typeface="+mn-ea"/>
                  </a:endParaRPr>
                </a:p>
                <a:p>
                  <a:pPr algn="ctr"/>
                  <a:r>
                    <a:rPr lang="ja-JP" altLang="en-US" sz="600" dirty="0" smtClean="0">
                      <a:solidFill>
                        <a:prstClr val="black"/>
                      </a:solidFill>
                      <a:latin typeface="+mn-ea"/>
                    </a:rPr>
                    <a:t>の７中</a:t>
                  </a:r>
                  <a:r>
                    <a:rPr lang="ja-JP" altLang="en-US" sz="600" dirty="0">
                      <a:solidFill>
                        <a:prstClr val="black"/>
                      </a:solidFill>
                      <a:latin typeface="+mn-ea"/>
                    </a:rPr>
                    <a:t>５</a:t>
                  </a:r>
                  <a:r>
                    <a:rPr lang="ja-JP" altLang="en-US" sz="600" dirty="0" smtClean="0">
                      <a:solidFill>
                        <a:prstClr val="black"/>
                      </a:solidFill>
                      <a:latin typeface="+mn-ea"/>
                    </a:rPr>
                    <a:t>平均）</a:t>
                  </a:r>
                  <a:endParaRPr lang="en-US" altLang="ja-JP" sz="600" dirty="0">
                    <a:solidFill>
                      <a:prstClr val="black"/>
                    </a:solidFill>
                    <a:latin typeface="+mn-ea"/>
                  </a:endParaRPr>
                </a:p>
              </p:txBody>
            </p:sp>
            <p:cxnSp>
              <p:nvCxnSpPr>
                <p:cNvPr id="231" name="直線コネクタ 230"/>
                <p:cNvCxnSpPr>
                  <a:cxnSpLocks noChangeAspect="1"/>
                </p:cNvCxnSpPr>
                <p:nvPr/>
              </p:nvCxnSpPr>
              <p:spPr>
                <a:xfrm>
                  <a:off x="3789254" y="5664866"/>
                  <a:ext cx="157706" cy="298920"/>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cxnSpLocks noChangeAspect="1"/>
                </p:cNvCxnSpPr>
                <p:nvPr/>
              </p:nvCxnSpPr>
              <p:spPr>
                <a:xfrm>
                  <a:off x="4017207" y="5604794"/>
                  <a:ext cx="202762" cy="384325"/>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33" name="直線コネクタ 232"/>
                <p:cNvCxnSpPr>
                  <a:cxnSpLocks noChangeAspect="1"/>
                </p:cNvCxnSpPr>
                <p:nvPr/>
              </p:nvCxnSpPr>
              <p:spPr>
                <a:xfrm>
                  <a:off x="4301454" y="5630971"/>
                  <a:ext cx="181321" cy="343681"/>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34" name="直線コネクタ 233"/>
                <p:cNvCxnSpPr>
                  <a:cxnSpLocks noChangeAspect="1"/>
                </p:cNvCxnSpPr>
                <p:nvPr/>
              </p:nvCxnSpPr>
              <p:spPr>
                <a:xfrm>
                  <a:off x="4575459" y="5630971"/>
                  <a:ext cx="181321" cy="343681"/>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35" name="直線コネクタ 234"/>
                <p:cNvCxnSpPr>
                  <a:cxnSpLocks noChangeAspect="1"/>
                </p:cNvCxnSpPr>
                <p:nvPr/>
              </p:nvCxnSpPr>
              <p:spPr>
                <a:xfrm>
                  <a:off x="4698320" y="5630971"/>
                  <a:ext cx="181321" cy="343681"/>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36" name="直線コネクタ 235"/>
                <p:cNvCxnSpPr>
                  <a:cxnSpLocks noChangeAspect="1"/>
                </p:cNvCxnSpPr>
                <p:nvPr/>
              </p:nvCxnSpPr>
              <p:spPr>
                <a:xfrm>
                  <a:off x="5011614" y="5716414"/>
                  <a:ext cx="135175" cy="256217"/>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37" name="直線コネクタ 236"/>
                <p:cNvCxnSpPr>
                  <a:cxnSpLocks noChangeAspect="1"/>
                </p:cNvCxnSpPr>
                <p:nvPr/>
              </p:nvCxnSpPr>
              <p:spPr>
                <a:xfrm>
                  <a:off x="5183824" y="5767906"/>
                  <a:ext cx="112646" cy="213514"/>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38" name="直線コネクタ 237"/>
                <p:cNvCxnSpPr>
                  <a:cxnSpLocks noChangeAspect="1"/>
                </p:cNvCxnSpPr>
                <p:nvPr/>
              </p:nvCxnSpPr>
              <p:spPr>
                <a:xfrm>
                  <a:off x="7485307" y="5590748"/>
                  <a:ext cx="186994" cy="354434"/>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39" name="直線コネクタ 238"/>
                <p:cNvCxnSpPr>
                  <a:cxnSpLocks noChangeAspect="1"/>
                </p:cNvCxnSpPr>
                <p:nvPr/>
              </p:nvCxnSpPr>
              <p:spPr>
                <a:xfrm>
                  <a:off x="7637398" y="5568151"/>
                  <a:ext cx="215873" cy="409172"/>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0" name="直線コネクタ 239"/>
                <p:cNvCxnSpPr>
                  <a:cxnSpLocks noChangeAspect="1"/>
                </p:cNvCxnSpPr>
                <p:nvPr/>
              </p:nvCxnSpPr>
              <p:spPr>
                <a:xfrm>
                  <a:off x="7769370" y="5545554"/>
                  <a:ext cx="234019" cy="443565"/>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1" name="直線コネクタ 240"/>
                <p:cNvCxnSpPr>
                  <a:cxnSpLocks noChangeAspect="1"/>
                </p:cNvCxnSpPr>
                <p:nvPr/>
              </p:nvCxnSpPr>
              <p:spPr>
                <a:xfrm>
                  <a:off x="7921462" y="5545554"/>
                  <a:ext cx="225305" cy="427048"/>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2" name="直線コネクタ 241"/>
                <p:cNvCxnSpPr>
                  <a:cxnSpLocks noChangeAspect="1"/>
                </p:cNvCxnSpPr>
                <p:nvPr/>
              </p:nvCxnSpPr>
              <p:spPr>
                <a:xfrm>
                  <a:off x="8063493" y="5534256"/>
                  <a:ext cx="239981" cy="454863"/>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3" name="直線コネクタ 242"/>
                <p:cNvCxnSpPr>
                  <a:cxnSpLocks noChangeAspect="1"/>
                </p:cNvCxnSpPr>
                <p:nvPr/>
              </p:nvCxnSpPr>
              <p:spPr>
                <a:xfrm>
                  <a:off x="8189838" y="5505333"/>
                  <a:ext cx="252485" cy="478567"/>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4" name="直線コネクタ 243"/>
                <p:cNvCxnSpPr>
                  <a:cxnSpLocks noChangeAspect="1"/>
                </p:cNvCxnSpPr>
                <p:nvPr/>
              </p:nvCxnSpPr>
              <p:spPr>
                <a:xfrm>
                  <a:off x="8338446" y="5505333"/>
                  <a:ext cx="242751" cy="460119"/>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5" name="直線コネクタ 244"/>
                <p:cNvCxnSpPr>
                  <a:cxnSpLocks noChangeAspect="1"/>
                </p:cNvCxnSpPr>
                <p:nvPr/>
              </p:nvCxnSpPr>
              <p:spPr>
                <a:xfrm>
                  <a:off x="8483444" y="5528654"/>
                  <a:ext cx="181321" cy="343681"/>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6" name="直線コネクタ 245"/>
                <p:cNvCxnSpPr>
                  <a:cxnSpLocks noChangeAspect="1"/>
                </p:cNvCxnSpPr>
                <p:nvPr/>
              </p:nvCxnSpPr>
              <p:spPr>
                <a:xfrm>
                  <a:off x="7359915" y="5630971"/>
                  <a:ext cx="168970" cy="320271"/>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7" name="直線コネクタ 246"/>
                <p:cNvCxnSpPr>
                  <a:cxnSpLocks noChangeAspect="1"/>
                </p:cNvCxnSpPr>
                <p:nvPr/>
              </p:nvCxnSpPr>
              <p:spPr>
                <a:xfrm>
                  <a:off x="7241481" y="5653568"/>
                  <a:ext cx="157706" cy="298920"/>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p:cNvCxnSpPr>
                  <a:cxnSpLocks noChangeAspect="1"/>
                </p:cNvCxnSpPr>
                <p:nvPr/>
              </p:nvCxnSpPr>
              <p:spPr>
                <a:xfrm>
                  <a:off x="7125199" y="5716386"/>
                  <a:ext cx="135177" cy="256217"/>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49" name="直線コネクタ 248"/>
                <p:cNvCxnSpPr>
                  <a:cxnSpLocks noChangeAspect="1"/>
                </p:cNvCxnSpPr>
                <p:nvPr/>
              </p:nvCxnSpPr>
              <p:spPr>
                <a:xfrm>
                  <a:off x="7008918" y="5801801"/>
                  <a:ext cx="90119" cy="170811"/>
                </a:xfrm>
                <a:prstGeom prst="line">
                  <a:avLst/>
                </a:prstGeom>
                <a:ln w="19050">
                  <a:solidFill>
                    <a:srgbClr val="3399FF"/>
                  </a:solidFill>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flipV="1">
                  <a:off x="3113420" y="5983074"/>
                  <a:ext cx="5563555" cy="0"/>
                </a:xfrm>
                <a:prstGeom prst="line">
                  <a:avLst/>
                </a:prstGeom>
                <a:ln w="127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28" name="フリーフォーム 227"/>
                <p:cNvSpPr/>
                <p:nvPr/>
              </p:nvSpPr>
              <p:spPr>
                <a:xfrm>
                  <a:off x="3143848" y="5490830"/>
                  <a:ext cx="5534155" cy="1179188"/>
                </a:xfrm>
                <a:custGeom>
                  <a:avLst/>
                  <a:gdLst>
                    <a:gd name="connsiteX0" fmla="*/ 0 w 5240327"/>
                    <a:gd name="connsiteY0" fmla="*/ 994097 h 994097"/>
                    <a:gd name="connsiteX1" fmla="*/ 266700 w 5240327"/>
                    <a:gd name="connsiteY1" fmla="*/ 594047 h 994097"/>
                    <a:gd name="connsiteX2" fmla="*/ 266700 w 5240327"/>
                    <a:gd name="connsiteY2" fmla="*/ 594047 h 994097"/>
                    <a:gd name="connsiteX3" fmla="*/ 381000 w 5240327"/>
                    <a:gd name="connsiteY3" fmla="*/ 460697 h 994097"/>
                    <a:gd name="connsiteX4" fmla="*/ 514350 w 5240327"/>
                    <a:gd name="connsiteY4" fmla="*/ 193997 h 994097"/>
                    <a:gd name="connsiteX5" fmla="*/ 781050 w 5240327"/>
                    <a:gd name="connsiteY5" fmla="*/ 89222 h 994097"/>
                    <a:gd name="connsiteX6" fmla="*/ 1343025 w 5240327"/>
                    <a:gd name="connsiteY6" fmla="*/ 108272 h 994097"/>
                    <a:gd name="connsiteX7" fmla="*/ 1676400 w 5240327"/>
                    <a:gd name="connsiteY7" fmla="*/ 174947 h 994097"/>
                    <a:gd name="connsiteX8" fmla="*/ 2000250 w 5240327"/>
                    <a:gd name="connsiteY8" fmla="*/ 251147 h 994097"/>
                    <a:gd name="connsiteX9" fmla="*/ 2190750 w 5240327"/>
                    <a:gd name="connsiteY9" fmla="*/ 403547 h 994097"/>
                    <a:gd name="connsiteX10" fmla="*/ 2324100 w 5240327"/>
                    <a:gd name="connsiteY10" fmla="*/ 479747 h 994097"/>
                    <a:gd name="connsiteX11" fmla="*/ 2562225 w 5240327"/>
                    <a:gd name="connsiteY11" fmla="*/ 584522 h 994097"/>
                    <a:gd name="connsiteX12" fmla="*/ 2886075 w 5240327"/>
                    <a:gd name="connsiteY12" fmla="*/ 594047 h 994097"/>
                    <a:gd name="connsiteX13" fmla="*/ 3143250 w 5240327"/>
                    <a:gd name="connsiteY13" fmla="*/ 622622 h 994097"/>
                    <a:gd name="connsiteX14" fmla="*/ 3467100 w 5240327"/>
                    <a:gd name="connsiteY14" fmla="*/ 536897 h 994097"/>
                    <a:gd name="connsiteX15" fmla="*/ 3562350 w 5240327"/>
                    <a:gd name="connsiteY15" fmla="*/ 365447 h 994097"/>
                    <a:gd name="connsiteX16" fmla="*/ 3676650 w 5240327"/>
                    <a:gd name="connsiteY16" fmla="*/ 232097 h 994097"/>
                    <a:gd name="connsiteX17" fmla="*/ 3962400 w 5240327"/>
                    <a:gd name="connsiteY17" fmla="*/ 108272 h 994097"/>
                    <a:gd name="connsiteX18" fmla="*/ 4391025 w 5240327"/>
                    <a:gd name="connsiteY18" fmla="*/ 22547 h 994097"/>
                    <a:gd name="connsiteX19" fmla="*/ 4972050 w 5240327"/>
                    <a:gd name="connsiteY19" fmla="*/ 3497 h 994097"/>
                    <a:gd name="connsiteX20" fmla="*/ 5210175 w 5240327"/>
                    <a:gd name="connsiteY20" fmla="*/ 79697 h 994097"/>
                    <a:gd name="connsiteX21" fmla="*/ 5229225 w 5240327"/>
                    <a:gd name="connsiteY21" fmla="*/ 117797 h 994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240327" h="994097">
                      <a:moveTo>
                        <a:pt x="0" y="994097"/>
                      </a:moveTo>
                      <a:lnTo>
                        <a:pt x="266700" y="594047"/>
                      </a:lnTo>
                      <a:lnTo>
                        <a:pt x="266700" y="594047"/>
                      </a:lnTo>
                      <a:cubicBezTo>
                        <a:pt x="285750" y="571822"/>
                        <a:pt x="339725" y="527372"/>
                        <a:pt x="381000" y="460697"/>
                      </a:cubicBezTo>
                      <a:cubicBezTo>
                        <a:pt x="422275" y="394022"/>
                        <a:pt x="447675" y="255909"/>
                        <a:pt x="514350" y="193997"/>
                      </a:cubicBezTo>
                      <a:cubicBezTo>
                        <a:pt x="581025" y="132084"/>
                        <a:pt x="642938" y="103509"/>
                        <a:pt x="781050" y="89222"/>
                      </a:cubicBezTo>
                      <a:cubicBezTo>
                        <a:pt x="919163" y="74934"/>
                        <a:pt x="1193800" y="93984"/>
                        <a:pt x="1343025" y="108272"/>
                      </a:cubicBezTo>
                      <a:cubicBezTo>
                        <a:pt x="1492250" y="122559"/>
                        <a:pt x="1566863" y="151135"/>
                        <a:pt x="1676400" y="174947"/>
                      </a:cubicBezTo>
                      <a:cubicBezTo>
                        <a:pt x="1785937" y="198759"/>
                        <a:pt x="1914525" y="213047"/>
                        <a:pt x="2000250" y="251147"/>
                      </a:cubicBezTo>
                      <a:cubicBezTo>
                        <a:pt x="2085975" y="289247"/>
                        <a:pt x="2136775" y="365447"/>
                        <a:pt x="2190750" y="403547"/>
                      </a:cubicBezTo>
                      <a:cubicBezTo>
                        <a:pt x="2244725" y="441647"/>
                        <a:pt x="2262188" y="449585"/>
                        <a:pt x="2324100" y="479747"/>
                      </a:cubicBezTo>
                      <a:cubicBezTo>
                        <a:pt x="2386012" y="509909"/>
                        <a:pt x="2468563" y="565472"/>
                        <a:pt x="2562225" y="584522"/>
                      </a:cubicBezTo>
                      <a:cubicBezTo>
                        <a:pt x="2655887" y="603572"/>
                        <a:pt x="2789238" y="587697"/>
                        <a:pt x="2886075" y="594047"/>
                      </a:cubicBezTo>
                      <a:cubicBezTo>
                        <a:pt x="2982912" y="600397"/>
                        <a:pt x="3046412" y="632147"/>
                        <a:pt x="3143250" y="622622"/>
                      </a:cubicBezTo>
                      <a:cubicBezTo>
                        <a:pt x="3240088" y="613097"/>
                        <a:pt x="3397250" y="579760"/>
                        <a:pt x="3467100" y="536897"/>
                      </a:cubicBezTo>
                      <a:cubicBezTo>
                        <a:pt x="3536950" y="494034"/>
                        <a:pt x="3527425" y="416247"/>
                        <a:pt x="3562350" y="365447"/>
                      </a:cubicBezTo>
                      <a:cubicBezTo>
                        <a:pt x="3597275" y="314647"/>
                        <a:pt x="3609975" y="274959"/>
                        <a:pt x="3676650" y="232097"/>
                      </a:cubicBezTo>
                      <a:cubicBezTo>
                        <a:pt x="3743325" y="189235"/>
                        <a:pt x="3843337" y="143197"/>
                        <a:pt x="3962400" y="108272"/>
                      </a:cubicBezTo>
                      <a:cubicBezTo>
                        <a:pt x="4081463" y="73347"/>
                        <a:pt x="4222750" y="40009"/>
                        <a:pt x="4391025" y="22547"/>
                      </a:cubicBezTo>
                      <a:cubicBezTo>
                        <a:pt x="4559300" y="5084"/>
                        <a:pt x="4835525" y="-6028"/>
                        <a:pt x="4972050" y="3497"/>
                      </a:cubicBezTo>
                      <a:cubicBezTo>
                        <a:pt x="5108575" y="13022"/>
                        <a:pt x="5167313" y="60647"/>
                        <a:pt x="5210175" y="79697"/>
                      </a:cubicBezTo>
                      <a:cubicBezTo>
                        <a:pt x="5253038" y="98747"/>
                        <a:pt x="5241131" y="108272"/>
                        <a:pt x="5229225" y="117797"/>
                      </a:cubicBezTo>
                    </a:path>
                  </a:pathLst>
                </a:cu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0" name="角丸四角形吹き出し 229"/>
                <p:cNvSpPr/>
                <p:nvPr/>
              </p:nvSpPr>
              <p:spPr>
                <a:xfrm>
                  <a:off x="3199652" y="5254750"/>
                  <a:ext cx="1934963" cy="144062"/>
                </a:xfrm>
                <a:prstGeom prst="wedgeRoundRectCallout">
                  <a:avLst>
                    <a:gd name="adj1" fmla="val 28708"/>
                    <a:gd name="adj2" fmla="val 277851"/>
                    <a:gd name="adj3" fmla="val 16667"/>
                  </a:avLst>
                </a:prstGeom>
                <a:solidFill>
                  <a:srgbClr val="3399FF"/>
                </a:solidFill>
                <a:ln w="952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lIns="91417" tIns="45708" rIns="91417" bIns="45708" rtlCol="0" anchor="ctr"/>
                <a:lstStyle/>
                <a:p>
                  <a:pPr algn="ctr"/>
                  <a:r>
                    <a:rPr lang="ja-JP" altLang="en-US" sz="800" dirty="0">
                      <a:solidFill>
                        <a:prstClr val="white"/>
                      </a:solidFill>
                    </a:rPr>
                    <a:t>セーフティネットの発動</a:t>
                  </a:r>
                </a:p>
              </p:txBody>
            </p:sp>
            <p:sp>
              <p:nvSpPr>
                <p:cNvPr id="229" name="角丸四角形吹き出し 228"/>
                <p:cNvSpPr/>
                <p:nvPr/>
              </p:nvSpPr>
              <p:spPr>
                <a:xfrm>
                  <a:off x="6587065" y="5254750"/>
                  <a:ext cx="1934963" cy="144062"/>
                </a:xfrm>
                <a:prstGeom prst="wedgeRoundRectCallout">
                  <a:avLst>
                    <a:gd name="adj1" fmla="val 39137"/>
                    <a:gd name="adj2" fmla="val 178301"/>
                    <a:gd name="adj3" fmla="val 16667"/>
                  </a:avLst>
                </a:prstGeom>
                <a:solidFill>
                  <a:srgbClr val="3399FF"/>
                </a:solidFill>
                <a:ln w="952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lIns="91417" tIns="45708" rIns="91417" bIns="45708" rtlCol="0" anchor="ctr"/>
                <a:lstStyle/>
                <a:p>
                  <a:pPr algn="ctr"/>
                  <a:r>
                    <a:rPr lang="ja-JP" altLang="en-US" sz="800" dirty="0">
                      <a:solidFill>
                        <a:prstClr val="white"/>
                      </a:solidFill>
                    </a:rPr>
                    <a:t>セーフティネットの発動</a:t>
                  </a:r>
                </a:p>
              </p:txBody>
            </p:sp>
          </p:grpSp>
          <p:cxnSp>
            <p:nvCxnSpPr>
              <p:cNvPr id="208" name="直線矢印コネクタ 207"/>
              <p:cNvCxnSpPr>
                <a:cxnSpLocks noChangeAspect="1"/>
              </p:cNvCxnSpPr>
              <p:nvPr/>
            </p:nvCxnSpPr>
            <p:spPr>
              <a:xfrm flipH="1">
                <a:off x="7891429" y="5272260"/>
                <a:ext cx="254239" cy="11429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0" name="直線矢印コネクタ 209"/>
              <p:cNvCxnSpPr/>
              <p:nvPr/>
            </p:nvCxnSpPr>
            <p:spPr>
              <a:xfrm>
                <a:off x="5588896" y="5496883"/>
                <a:ext cx="35594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1" name="テキスト ボックス 210"/>
              <p:cNvSpPr txBox="1"/>
              <p:nvPr/>
            </p:nvSpPr>
            <p:spPr>
              <a:xfrm>
                <a:off x="6729479" y="5720580"/>
                <a:ext cx="4076537" cy="127010"/>
              </a:xfrm>
              <a:prstGeom prst="rect">
                <a:avLst/>
              </a:prstGeom>
              <a:noFill/>
            </p:spPr>
            <p:txBody>
              <a:bodyPr wrap="square" lIns="91417" tIns="45708" rIns="91417" bIns="45708" rtlCol="0">
                <a:spAutoFit/>
              </a:bodyPr>
              <a:lstStyle/>
              <a:p>
                <a:pPr algn="ctr"/>
                <a:r>
                  <a:rPr lang="ja-JP" altLang="en-US" sz="700" dirty="0">
                    <a:latin typeface="+mn-ea"/>
                  </a:rPr>
                  <a:t>国</a:t>
                </a:r>
                <a:r>
                  <a:rPr lang="ja-JP" altLang="en-US" sz="700" dirty="0" smtClean="0">
                    <a:latin typeface="+mn-ea"/>
                  </a:rPr>
                  <a:t>と生産者が１：１で積み立てた資金から発動基準価格との差額を</a:t>
                </a:r>
                <a:r>
                  <a:rPr lang="ja-JP" altLang="en-US" sz="700" dirty="0">
                    <a:latin typeface="+mn-ea"/>
                  </a:rPr>
                  <a:t>補填</a:t>
                </a:r>
                <a:endParaRPr lang="en-US" altLang="ja-JP" sz="700" dirty="0">
                  <a:latin typeface="+mn-ea"/>
                </a:endParaRPr>
              </a:p>
            </p:txBody>
          </p:sp>
          <p:cxnSp>
            <p:nvCxnSpPr>
              <p:cNvPr id="213" name="直線矢印コネクタ 212"/>
              <p:cNvCxnSpPr/>
              <p:nvPr/>
            </p:nvCxnSpPr>
            <p:spPr>
              <a:xfrm flipH="1" flipV="1">
                <a:off x="7301221" y="5372307"/>
                <a:ext cx="495179" cy="35219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2" name="直線矢印コネクタ 211"/>
              <p:cNvCxnSpPr/>
              <p:nvPr/>
            </p:nvCxnSpPr>
            <p:spPr>
              <a:xfrm flipV="1">
                <a:off x="9629703" y="5383063"/>
                <a:ext cx="557912" cy="3414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 name="フリーフォーム 2"/>
            <p:cNvSpPr/>
            <p:nvPr/>
          </p:nvSpPr>
          <p:spPr>
            <a:xfrm>
              <a:off x="9294019" y="7900987"/>
              <a:ext cx="638175" cy="42863"/>
            </a:xfrm>
            <a:custGeom>
              <a:avLst/>
              <a:gdLst>
                <a:gd name="connsiteX0" fmla="*/ 0 w 638175"/>
                <a:gd name="connsiteY0" fmla="*/ 0 h 42863"/>
                <a:gd name="connsiteX1" fmla="*/ 11906 w 638175"/>
                <a:gd name="connsiteY1" fmla="*/ 7144 h 42863"/>
                <a:gd name="connsiteX2" fmla="*/ 19050 w 638175"/>
                <a:gd name="connsiteY2" fmla="*/ 11906 h 42863"/>
                <a:gd name="connsiteX3" fmla="*/ 47625 w 638175"/>
                <a:gd name="connsiteY3" fmla="*/ 26194 h 42863"/>
                <a:gd name="connsiteX4" fmla="*/ 54769 w 638175"/>
                <a:gd name="connsiteY4" fmla="*/ 30956 h 42863"/>
                <a:gd name="connsiteX5" fmla="*/ 64294 w 638175"/>
                <a:gd name="connsiteY5" fmla="*/ 33338 h 42863"/>
                <a:gd name="connsiteX6" fmla="*/ 33337 w 638175"/>
                <a:gd name="connsiteY6" fmla="*/ 26194 h 42863"/>
                <a:gd name="connsiteX7" fmla="*/ 19050 w 638175"/>
                <a:gd name="connsiteY7" fmla="*/ 23813 h 42863"/>
                <a:gd name="connsiteX8" fmla="*/ 28575 w 638175"/>
                <a:gd name="connsiteY8" fmla="*/ 35719 h 42863"/>
                <a:gd name="connsiteX9" fmla="*/ 235744 w 638175"/>
                <a:gd name="connsiteY9" fmla="*/ 30956 h 42863"/>
                <a:gd name="connsiteX10" fmla="*/ 350044 w 638175"/>
                <a:gd name="connsiteY10" fmla="*/ 33338 h 42863"/>
                <a:gd name="connsiteX11" fmla="*/ 364331 w 638175"/>
                <a:gd name="connsiteY11" fmla="*/ 42863 h 42863"/>
                <a:gd name="connsiteX12" fmla="*/ 402431 w 638175"/>
                <a:gd name="connsiteY12" fmla="*/ 40481 h 42863"/>
                <a:gd name="connsiteX13" fmla="*/ 409575 w 638175"/>
                <a:gd name="connsiteY13" fmla="*/ 38100 h 42863"/>
                <a:gd name="connsiteX14" fmla="*/ 390525 w 638175"/>
                <a:gd name="connsiteY14" fmla="*/ 35719 h 42863"/>
                <a:gd name="connsiteX15" fmla="*/ 383381 w 638175"/>
                <a:gd name="connsiteY15" fmla="*/ 33338 h 42863"/>
                <a:gd name="connsiteX16" fmla="*/ 354806 w 638175"/>
                <a:gd name="connsiteY16" fmla="*/ 30956 h 42863"/>
                <a:gd name="connsiteX17" fmla="*/ 616744 w 638175"/>
                <a:gd name="connsiteY17" fmla="*/ 33338 h 42863"/>
                <a:gd name="connsiteX18" fmla="*/ 635794 w 638175"/>
                <a:gd name="connsiteY18" fmla="*/ 38100 h 42863"/>
                <a:gd name="connsiteX19" fmla="*/ 638175 w 638175"/>
                <a:gd name="connsiteY19" fmla="*/ 40481 h 42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8175" h="42863">
                  <a:moveTo>
                    <a:pt x="0" y="0"/>
                  </a:moveTo>
                  <a:cubicBezTo>
                    <a:pt x="3969" y="2381"/>
                    <a:pt x="7981" y="4691"/>
                    <a:pt x="11906" y="7144"/>
                  </a:cubicBezTo>
                  <a:cubicBezTo>
                    <a:pt x="14333" y="8661"/>
                    <a:pt x="16435" y="10744"/>
                    <a:pt x="19050" y="11906"/>
                  </a:cubicBezTo>
                  <a:cubicBezTo>
                    <a:pt x="48626" y="25051"/>
                    <a:pt x="17919" y="6391"/>
                    <a:pt x="47625" y="26194"/>
                  </a:cubicBezTo>
                  <a:lnTo>
                    <a:pt x="54769" y="30956"/>
                  </a:lnTo>
                  <a:cubicBezTo>
                    <a:pt x="57492" y="32771"/>
                    <a:pt x="67221" y="34801"/>
                    <a:pt x="64294" y="33338"/>
                  </a:cubicBezTo>
                  <a:cubicBezTo>
                    <a:pt x="53505" y="27945"/>
                    <a:pt x="45111" y="28005"/>
                    <a:pt x="33337" y="26194"/>
                  </a:cubicBezTo>
                  <a:cubicBezTo>
                    <a:pt x="28565" y="25460"/>
                    <a:pt x="23812" y="24607"/>
                    <a:pt x="19050" y="23813"/>
                  </a:cubicBezTo>
                  <a:cubicBezTo>
                    <a:pt x="20537" y="28274"/>
                    <a:pt x="21395" y="35719"/>
                    <a:pt x="28575" y="35719"/>
                  </a:cubicBezTo>
                  <a:cubicBezTo>
                    <a:pt x="97650" y="35719"/>
                    <a:pt x="235744" y="30956"/>
                    <a:pt x="235744" y="30956"/>
                  </a:cubicBezTo>
                  <a:lnTo>
                    <a:pt x="350044" y="33338"/>
                  </a:lnTo>
                  <a:cubicBezTo>
                    <a:pt x="355743" y="33866"/>
                    <a:pt x="364331" y="42863"/>
                    <a:pt x="364331" y="42863"/>
                  </a:cubicBezTo>
                  <a:cubicBezTo>
                    <a:pt x="377031" y="42069"/>
                    <a:pt x="389776" y="41813"/>
                    <a:pt x="402431" y="40481"/>
                  </a:cubicBezTo>
                  <a:cubicBezTo>
                    <a:pt x="404927" y="40218"/>
                    <a:pt x="411906" y="39032"/>
                    <a:pt x="409575" y="38100"/>
                  </a:cubicBezTo>
                  <a:cubicBezTo>
                    <a:pt x="403633" y="35723"/>
                    <a:pt x="396875" y="36513"/>
                    <a:pt x="390525" y="35719"/>
                  </a:cubicBezTo>
                  <a:cubicBezTo>
                    <a:pt x="388144" y="34925"/>
                    <a:pt x="385869" y="33670"/>
                    <a:pt x="383381" y="33338"/>
                  </a:cubicBezTo>
                  <a:cubicBezTo>
                    <a:pt x="373907" y="32075"/>
                    <a:pt x="345248" y="30956"/>
                    <a:pt x="354806" y="30956"/>
                  </a:cubicBezTo>
                  <a:lnTo>
                    <a:pt x="616744" y="33338"/>
                  </a:lnTo>
                  <a:cubicBezTo>
                    <a:pt x="621272" y="34243"/>
                    <a:pt x="630913" y="35660"/>
                    <a:pt x="635794" y="38100"/>
                  </a:cubicBezTo>
                  <a:cubicBezTo>
                    <a:pt x="636798" y="38602"/>
                    <a:pt x="637381" y="39687"/>
                    <a:pt x="638175" y="40481"/>
                  </a:cubicBezTo>
                </a:path>
              </a:pathLst>
            </a:custGeom>
            <a:no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1" name="テキスト ボックス 250"/>
          <p:cNvSpPr txBox="1"/>
          <p:nvPr/>
        </p:nvSpPr>
        <p:spPr>
          <a:xfrm>
            <a:off x="3420866" y="6533003"/>
            <a:ext cx="3924000" cy="300896"/>
          </a:xfrm>
          <a:prstGeom prst="rect">
            <a:avLst/>
          </a:prstGeom>
          <a:noFill/>
        </p:spPr>
        <p:txBody>
          <a:bodyPr wrap="square" lIns="83651" tIns="41825" rIns="83651" bIns="41825" rtlCol="0">
            <a:spAutoFit/>
          </a:bodyPr>
          <a:lstStyle/>
          <a:p>
            <a:r>
              <a:rPr lang="en-US" altLang="ja-JP" sz="1400" dirty="0" smtClean="0">
                <a:latin typeface="HG創英角ﾎﾟｯﾌﾟ体" panose="040B0A09000000000000" pitchFamily="49" charset="-128"/>
                <a:ea typeface="HG創英角ﾎﾟｯﾌﾟ体" panose="040B0A09000000000000" pitchFamily="49" charset="-128"/>
              </a:rPr>
              <a:t>【</a:t>
            </a:r>
            <a:r>
              <a:rPr lang="ja-JP" altLang="en-US" sz="1400" dirty="0" smtClean="0">
                <a:latin typeface="HG創英角ﾎﾟｯﾌﾟ体" panose="040B0A09000000000000" pitchFamily="49" charset="-128"/>
                <a:ea typeface="HG創英角ﾎﾟｯﾌﾟ体" panose="040B0A09000000000000" pitchFamily="49" charset="-128"/>
              </a:rPr>
              <a:t>セーフティネット</a:t>
            </a:r>
            <a:r>
              <a:rPr lang="ja-JP" altLang="en-US" sz="1400" dirty="0">
                <a:latin typeface="HG創英角ﾎﾟｯﾌﾟ体" panose="040B0A09000000000000" pitchFamily="49" charset="-128"/>
                <a:ea typeface="HG創英角ﾎﾟｯﾌﾟ体" panose="040B0A09000000000000" pitchFamily="49" charset="-128"/>
              </a:rPr>
              <a:t>による</a:t>
            </a:r>
            <a:r>
              <a:rPr lang="ja-JP" altLang="en-US" sz="1400" dirty="0" smtClean="0">
                <a:latin typeface="HG創英角ﾎﾟｯﾌﾟ体" panose="040B0A09000000000000" pitchFamily="49" charset="-128"/>
                <a:ea typeface="HG創英角ﾎﾟｯﾌﾟ体" panose="040B0A09000000000000" pitchFamily="49" charset="-128"/>
              </a:rPr>
              <a:t>補てんのイメージ</a:t>
            </a:r>
            <a:r>
              <a:rPr lang="en-US" altLang="ja-JP" sz="1400" dirty="0">
                <a:latin typeface="HG創英角ﾎﾟｯﾌﾟ体" panose="040B0A09000000000000" pitchFamily="49" charset="-128"/>
                <a:ea typeface="HG創英角ﾎﾟｯﾌﾟ体" panose="040B0A09000000000000" pitchFamily="49" charset="-128"/>
              </a:rPr>
              <a:t>】</a:t>
            </a:r>
          </a:p>
        </p:txBody>
      </p:sp>
      <p:cxnSp>
        <p:nvCxnSpPr>
          <p:cNvPr id="253" name="直線矢印コネクタ 252"/>
          <p:cNvCxnSpPr/>
          <p:nvPr/>
        </p:nvCxnSpPr>
        <p:spPr>
          <a:xfrm flipV="1">
            <a:off x="4324730" y="7439872"/>
            <a:ext cx="0" cy="505657"/>
          </a:xfrm>
          <a:prstGeom prst="straightConnector1">
            <a:avLst/>
          </a:prstGeom>
          <a:ln w="15875">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54" name="テキスト ボックス 253"/>
          <p:cNvSpPr txBox="1"/>
          <p:nvPr/>
        </p:nvSpPr>
        <p:spPr>
          <a:xfrm>
            <a:off x="3814713" y="8136220"/>
            <a:ext cx="602208" cy="308764"/>
          </a:xfrm>
          <a:prstGeom prst="rect">
            <a:avLst/>
          </a:prstGeom>
          <a:noFill/>
          <a:ln>
            <a:noFill/>
          </a:ln>
        </p:spPr>
        <p:txBody>
          <a:bodyPr wrap="square" lIns="91417" tIns="45708" rIns="91417" bIns="45708" rtlCol="0">
            <a:spAutoFit/>
          </a:bodyPr>
          <a:lstStyle/>
          <a:p>
            <a:pPr algn="ctr"/>
            <a:r>
              <a:rPr lang="ja-JP" altLang="en-US" sz="700" b="1" dirty="0" smtClean="0">
                <a:solidFill>
                  <a:srgbClr val="FF0000"/>
                </a:solidFill>
              </a:rPr>
              <a:t>省エネ化</a:t>
            </a:r>
            <a:endParaRPr lang="en-US" altLang="ja-JP" sz="700" b="1" dirty="0" smtClean="0">
              <a:solidFill>
                <a:srgbClr val="FF0000"/>
              </a:solidFill>
            </a:endParaRPr>
          </a:p>
          <a:p>
            <a:pPr algn="ctr"/>
            <a:r>
              <a:rPr lang="ja-JP" altLang="en-US" sz="700" b="1" dirty="0" smtClean="0">
                <a:solidFill>
                  <a:srgbClr val="FF0000"/>
                </a:solidFill>
              </a:rPr>
              <a:t>で対応</a:t>
            </a:r>
            <a:endParaRPr lang="en-US" altLang="ja-JP" sz="700" b="1" dirty="0" smtClean="0">
              <a:solidFill>
                <a:srgbClr val="FF0000"/>
              </a:solidFill>
            </a:endParaRPr>
          </a:p>
        </p:txBody>
      </p:sp>
      <p:sp>
        <p:nvSpPr>
          <p:cNvPr id="255" name="テキスト ボックス 254"/>
          <p:cNvSpPr txBox="1"/>
          <p:nvPr/>
        </p:nvSpPr>
        <p:spPr>
          <a:xfrm>
            <a:off x="3843021" y="7504749"/>
            <a:ext cx="540000" cy="415474"/>
          </a:xfrm>
          <a:prstGeom prst="rect">
            <a:avLst/>
          </a:prstGeom>
          <a:noFill/>
          <a:ln>
            <a:noFill/>
          </a:ln>
        </p:spPr>
        <p:txBody>
          <a:bodyPr wrap="square" lIns="91417" tIns="45708" rIns="91417" bIns="45708" rtlCol="0">
            <a:spAutoFit/>
          </a:bodyPr>
          <a:lstStyle/>
          <a:p>
            <a:pPr algn="ctr"/>
            <a:r>
              <a:rPr lang="ja-JP" altLang="en-US" sz="700" b="1" dirty="0" smtClean="0">
                <a:solidFill>
                  <a:srgbClr val="FF0000"/>
                </a:solidFill>
              </a:rPr>
              <a:t>セーフティネット</a:t>
            </a:r>
            <a:endParaRPr lang="en-US" altLang="ja-JP" sz="700" b="1" dirty="0" smtClean="0">
              <a:solidFill>
                <a:srgbClr val="FF0000"/>
              </a:solidFill>
            </a:endParaRPr>
          </a:p>
          <a:p>
            <a:pPr algn="ctr"/>
            <a:r>
              <a:rPr lang="ja-JP" altLang="en-US" sz="700" b="1" dirty="0">
                <a:solidFill>
                  <a:srgbClr val="FF0000"/>
                </a:solidFill>
              </a:rPr>
              <a:t>で</a:t>
            </a:r>
            <a:r>
              <a:rPr lang="ja-JP" altLang="en-US" sz="700" b="1" dirty="0" smtClean="0">
                <a:solidFill>
                  <a:srgbClr val="FF0000"/>
                </a:solidFill>
              </a:rPr>
              <a:t>支援</a:t>
            </a:r>
            <a:endParaRPr lang="en-US" altLang="ja-JP" sz="700" b="1" dirty="0" smtClean="0">
              <a:solidFill>
                <a:srgbClr val="FF0000"/>
              </a:solidFill>
            </a:endParaRPr>
          </a:p>
        </p:txBody>
      </p:sp>
      <p:cxnSp>
        <p:nvCxnSpPr>
          <p:cNvPr id="256" name="直線矢印コネクタ 255"/>
          <p:cNvCxnSpPr/>
          <p:nvPr/>
        </p:nvCxnSpPr>
        <p:spPr>
          <a:xfrm>
            <a:off x="4324730" y="7947847"/>
            <a:ext cx="0" cy="614012"/>
          </a:xfrm>
          <a:prstGeom prst="straightConnector1">
            <a:avLst/>
          </a:prstGeom>
          <a:ln w="1587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8" name="Text Box 2"/>
          <p:cNvSpPr txBox="1">
            <a:spLocks noChangeArrowheads="1"/>
          </p:cNvSpPr>
          <p:nvPr/>
        </p:nvSpPr>
        <p:spPr bwMode="auto">
          <a:xfrm>
            <a:off x="72058" y="4115858"/>
            <a:ext cx="7020000" cy="295513"/>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en-US" altLang="ja-JP" sz="1600" dirty="0" smtClean="0">
                <a:solidFill>
                  <a:srgbClr val="FF6600"/>
                </a:solidFill>
                <a:latin typeface="HGP創英角ﾎﾟｯﾌﾟ体" panose="040B0A00000000000000" pitchFamily="50" charset="-128"/>
                <a:ea typeface="HGP創英角ﾎﾟｯﾌﾟ体" panose="040B0A00000000000000" pitchFamily="50" charset="-128"/>
              </a:rPr>
              <a:t>《</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省エネ等 ＋</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 </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セーフティネット</a:t>
            </a:r>
            <a:r>
              <a:rPr lang="en-US" altLang="ja-JP" sz="1600" dirty="0" smtClean="0">
                <a:solidFill>
                  <a:srgbClr val="FF6600"/>
                </a:solidFill>
                <a:latin typeface="HGP創英角ﾎﾟｯﾌﾟ体" panose="040B0A00000000000000" pitchFamily="50" charset="-128"/>
                <a:ea typeface="HGP創英角ﾎﾟｯﾌﾟ体" panose="040B0A00000000000000" pitchFamily="50" charset="-128"/>
              </a:rPr>
              <a:t>》</a:t>
            </a:r>
            <a:r>
              <a:rPr lang="ja-JP" altLang="en-US" sz="1600" dirty="0">
                <a:latin typeface="HGP創英角ﾎﾟｯﾌﾟ体" panose="040B0A00000000000000" pitchFamily="50" charset="-128"/>
                <a:ea typeface="HGP創英角ﾎﾟｯﾌﾟ体" panose="040B0A00000000000000" pitchFamily="50" charset="-128"/>
              </a:rPr>
              <a:t>で</a:t>
            </a:r>
            <a:r>
              <a:rPr lang="ja-JP" altLang="en-US" sz="1600" dirty="0" smtClean="0">
                <a:latin typeface="HGP創英角ﾎﾟｯﾌﾟ体" panose="040B0A00000000000000" pitchFamily="50" charset="-128"/>
                <a:ea typeface="HGP創英角ﾎﾟｯﾌﾟ体" panose="040B0A00000000000000" pitchFamily="50" charset="-128"/>
              </a:rPr>
              <a:t>、燃油価格の高騰に備えます！！</a:t>
            </a:r>
            <a:endParaRPr lang="en-US" altLang="ja-JP" sz="1600" dirty="0">
              <a:latin typeface="HGP創英角ﾎﾟｯﾌﾟ体" panose="040B0A00000000000000" pitchFamily="50" charset="-128"/>
              <a:ea typeface="HGP創英角ﾎﾟｯﾌﾟ体" panose="040B0A00000000000000" pitchFamily="50" charset="-128"/>
            </a:endParaRPr>
          </a:p>
        </p:txBody>
      </p:sp>
      <p:cxnSp>
        <p:nvCxnSpPr>
          <p:cNvPr id="154" name="直線矢印コネクタ 153"/>
          <p:cNvCxnSpPr/>
          <p:nvPr/>
        </p:nvCxnSpPr>
        <p:spPr>
          <a:xfrm>
            <a:off x="3404583" y="8567484"/>
            <a:ext cx="252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403476" y="8562451"/>
            <a:ext cx="0" cy="108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コネクタ 156"/>
          <p:cNvCxnSpPr/>
          <p:nvPr/>
        </p:nvCxnSpPr>
        <p:spPr>
          <a:xfrm>
            <a:off x="3445634" y="7833800"/>
            <a:ext cx="0" cy="108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Text Box 2"/>
          <p:cNvSpPr txBox="1">
            <a:spLocks noChangeArrowheads="1"/>
          </p:cNvSpPr>
          <p:nvPr/>
        </p:nvSpPr>
        <p:spPr bwMode="auto">
          <a:xfrm>
            <a:off x="92760" y="8995115"/>
            <a:ext cx="7092000" cy="866841"/>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ts val="322"/>
              </a:spcBef>
              <a:spcAft>
                <a:spcPct val="0"/>
              </a:spcAft>
            </a:pPr>
            <a:r>
              <a:rPr lang="en-US" altLang="ja-JP" sz="1600" b="1" dirty="0" smtClean="0">
                <a:solidFill>
                  <a:srgbClr val="663300"/>
                </a:solidFill>
                <a:latin typeface="HGP創英角ﾎﾟｯﾌﾟ体" panose="040B0A00000000000000" pitchFamily="50" charset="-128"/>
                <a:ea typeface="HGP創英角ﾎﾟｯﾌﾟ体" panose="040B0A00000000000000" pitchFamily="50" charset="-128"/>
              </a:rPr>
              <a:t>【</a:t>
            </a:r>
            <a:r>
              <a:rPr lang="en-US" altLang="ja-JP" sz="1600" b="1" dirty="0" smtClean="0">
                <a:solidFill>
                  <a:srgbClr val="663300"/>
                </a:solidFill>
                <a:latin typeface="HGP創英角ﾎﾟｯﾌﾟ体" panose="040B0A00000000000000" pitchFamily="50" charset="-128"/>
                <a:ea typeface="HGP創英角ﾎﾟｯﾌﾟ体" panose="040B0A00000000000000" pitchFamily="50" charset="-128"/>
              </a:rPr>
              <a:t>30</a:t>
            </a:r>
            <a:r>
              <a:rPr lang="ja-JP" altLang="en-US" sz="1600" b="1" dirty="0" smtClean="0">
                <a:solidFill>
                  <a:srgbClr val="663300"/>
                </a:solidFill>
                <a:latin typeface="HGP創英角ﾎﾟｯﾌﾟ体" panose="040B0A00000000000000" pitchFamily="50" charset="-128"/>
                <a:ea typeface="HGP創英角ﾎﾟｯﾌﾟ体" panose="040B0A00000000000000" pitchFamily="50" charset="-128"/>
              </a:rPr>
              <a:t>年度からの</a:t>
            </a:r>
            <a:r>
              <a:rPr lang="ja-JP" altLang="en-US" sz="1600" b="1" dirty="0" smtClean="0">
                <a:solidFill>
                  <a:srgbClr val="663300"/>
                </a:solidFill>
                <a:latin typeface="HGP創英角ﾎﾟｯﾌﾟ体" panose="040B0A00000000000000" pitchFamily="50" charset="-128"/>
                <a:ea typeface="HGP創英角ﾎﾟｯﾌﾟ体" panose="040B0A00000000000000" pitchFamily="50" charset="-128"/>
              </a:rPr>
              <a:t>改正内容</a:t>
            </a:r>
            <a:r>
              <a:rPr lang="en-US" altLang="ja-JP" sz="1600" b="1" dirty="0" smtClean="0">
                <a:solidFill>
                  <a:srgbClr val="663300"/>
                </a:solidFill>
                <a:latin typeface="HGP創英角ﾎﾟｯﾌﾟ体" panose="040B0A00000000000000" pitchFamily="50" charset="-128"/>
                <a:ea typeface="HGP創英角ﾎﾟｯﾌﾟ体" panose="040B0A00000000000000" pitchFamily="50" charset="-128"/>
              </a:rPr>
              <a:t>】</a:t>
            </a:r>
            <a:r>
              <a:rPr lang="ja-JP" altLang="en-US" sz="1600" dirty="0" smtClean="0">
                <a:solidFill>
                  <a:srgbClr val="008000"/>
                </a:solidFill>
                <a:latin typeface="HGP創英角ﾎﾟｯﾌﾟ体" panose="040B0A00000000000000" pitchFamily="50" charset="-128"/>
                <a:ea typeface="HGP創英角ﾎﾟｯﾌﾟ体" panose="040B0A00000000000000" pitchFamily="50" charset="-128"/>
              </a:rPr>
              <a:t>　</a:t>
            </a:r>
            <a:endParaRPr lang="en-US" altLang="ja-JP" sz="1600" dirty="0" smtClean="0">
              <a:solidFill>
                <a:srgbClr val="008000"/>
              </a:solidFill>
              <a:latin typeface="HGP創英角ﾎﾟｯﾌﾟ体" panose="040B0A00000000000000" pitchFamily="50" charset="-128"/>
              <a:ea typeface="HGP創英角ﾎﾟｯﾌﾟ体" panose="040B0A00000000000000" pitchFamily="50" charset="-128"/>
            </a:endParaRPr>
          </a:p>
          <a:p>
            <a:pPr fontAlgn="base">
              <a:spcAft>
                <a:spcPct val="0"/>
              </a:spcAft>
            </a:pP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　</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加入要件として、３戸以上の農家の集まりが必要でしたが、</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平成</a:t>
            </a:r>
            <a:r>
              <a:rPr lang="en-US" altLang="ja-JP" sz="1600" dirty="0" smtClean="0">
                <a:solidFill>
                  <a:srgbClr val="FF6600"/>
                </a:solidFill>
                <a:latin typeface="HGP創英角ﾎﾟｯﾌﾟ体" panose="040B0A00000000000000" pitchFamily="50" charset="-128"/>
                <a:ea typeface="HGP創英角ﾎﾟｯﾌﾟ体" panose="040B0A00000000000000" pitchFamily="50" charset="-128"/>
              </a:rPr>
              <a:t>30</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事業年度</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からは、</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１戸であっても、５名以上の常時従事者がいる施設園芸農家も対象</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とすることとしました！！</a:t>
            </a:r>
            <a:endParaRPr lang="en-US" altLang="ja-JP" sz="14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107" name="Text Box 2"/>
          <p:cNvSpPr txBox="1">
            <a:spLocks noChangeArrowheads="1"/>
          </p:cNvSpPr>
          <p:nvPr/>
        </p:nvSpPr>
        <p:spPr bwMode="auto">
          <a:xfrm>
            <a:off x="-17550" y="0"/>
            <a:ext cx="7236000" cy="1116000"/>
          </a:xfrm>
          <a:prstGeom prst="rect">
            <a:avLst/>
          </a:prstGeom>
          <a:solidFill>
            <a:schemeClr val="tx2">
              <a:lumMod val="50000"/>
            </a:schemeClr>
          </a:solidFill>
          <a:ln w="9525">
            <a:noFill/>
            <a:miter lim="800000"/>
            <a:headEnd/>
            <a:tailEnd/>
          </a:ln>
        </p:spPr>
        <p:txBody>
          <a:bodyPr vert="horz" wrap="square" lIns="79753" tIns="9543" rIns="79753" bIns="9543" numCol="1" anchor="t" anchorCtr="0" compatLnSpc="1">
            <a:prstTxWarp prst="textNoShape">
              <a:avLst/>
            </a:prstTxWarp>
          </a:bodyPr>
          <a:lstStyle/>
          <a:p>
            <a:pPr algn="ctr" fontAlgn="base">
              <a:spcBef>
                <a:spcPct val="0"/>
              </a:spcBef>
              <a:spcAft>
                <a:spcPct val="0"/>
              </a:spcAft>
            </a:pPr>
            <a:endParaRPr lang="en-US" altLang="ja-JP" sz="2100" dirty="0" smtClean="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7" name="Text Box 2"/>
          <p:cNvSpPr txBox="1">
            <a:spLocks noChangeArrowheads="1"/>
          </p:cNvSpPr>
          <p:nvPr/>
        </p:nvSpPr>
        <p:spPr bwMode="auto">
          <a:xfrm>
            <a:off x="-17550" y="114300"/>
            <a:ext cx="7236000" cy="1008000"/>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algn="ctr" fontAlgn="base">
              <a:spcBef>
                <a:spcPct val="0"/>
              </a:spcBef>
              <a:spcAft>
                <a:spcPct val="0"/>
              </a:spcAft>
            </a:pPr>
            <a:r>
              <a:rPr lang="ja-JP" altLang="en-US" sz="2100" dirty="0" smtClean="0">
                <a:solidFill>
                  <a:schemeClr val="bg1"/>
                </a:solidFill>
                <a:latin typeface="HGP創英角ﾎﾟｯﾌﾟ体" panose="040B0A00000000000000" pitchFamily="50" charset="-128"/>
                <a:ea typeface="HGP創英角ﾎﾟｯﾌﾟ体" panose="040B0A00000000000000" pitchFamily="50" charset="-128"/>
              </a:rPr>
              <a:t>施 設 園 芸 農 家 の 皆 様 へ</a:t>
            </a:r>
            <a:endParaRPr lang="en-US" altLang="ja-JP" sz="2100" dirty="0" smtClean="0">
              <a:solidFill>
                <a:schemeClr val="bg1"/>
              </a:solidFill>
              <a:latin typeface="HGP創英角ﾎﾟｯﾌﾟ体" panose="040B0A00000000000000" pitchFamily="50" charset="-128"/>
              <a:ea typeface="HGP創英角ﾎﾟｯﾌﾟ体" panose="040B0A00000000000000" pitchFamily="50" charset="-128"/>
            </a:endParaRPr>
          </a:p>
          <a:p>
            <a:pPr algn="ctr" fontAlgn="base">
              <a:spcBef>
                <a:spcPct val="0"/>
              </a:spcBef>
              <a:spcAft>
                <a:spcPct val="0"/>
              </a:spcAft>
            </a:pPr>
            <a:r>
              <a:rPr kumimoji="1" lang="ja-JP" altLang="en-US" sz="2100" i="0" u="none" strike="noStrike" cap="none" normalizeH="0" baseline="0" dirty="0" smtClean="0">
                <a:ln>
                  <a:noFill/>
                </a:ln>
                <a:solidFill>
                  <a:schemeClr val="bg1"/>
                </a:solidFill>
                <a:effectLst/>
                <a:latin typeface="HGP創英角ﾎﾟｯﾌﾟ体" panose="040B0A00000000000000" pitchFamily="50" charset="-128"/>
                <a:ea typeface="HGP創英角ﾎﾟｯﾌﾟ体" panose="040B0A00000000000000" pitchFamily="50" charset="-128"/>
              </a:rPr>
              <a:t>～　燃 油 価 格 の 高 騰 に 備 え ま せ ん か　～</a:t>
            </a:r>
            <a:endParaRPr lang="en-US" altLang="ja-JP" sz="2100" dirty="0">
              <a:solidFill>
                <a:schemeClr val="bg1"/>
              </a:solidFill>
              <a:latin typeface="HGP創英角ﾎﾟｯﾌﾟ体" panose="040B0A00000000000000" pitchFamily="50" charset="-128"/>
              <a:ea typeface="HGP創英角ﾎﾟｯﾌﾟ体" panose="040B0A00000000000000" pitchFamily="50" charset="-128"/>
            </a:endParaRPr>
          </a:p>
          <a:p>
            <a:pPr algn="ctr" fontAlgn="base">
              <a:spcBef>
                <a:spcPct val="0"/>
              </a:spcBef>
              <a:spcAft>
                <a:spcPct val="0"/>
              </a:spcAft>
            </a:pPr>
            <a:r>
              <a:rPr lang="ja-JP" altLang="en-US" sz="2100" smtClean="0">
                <a:solidFill>
                  <a:srgbClr val="FF0000"/>
                </a:solidFill>
                <a:latin typeface="HGP創英角ﾎﾟｯﾌﾟ体" panose="040B0A00000000000000" pitchFamily="50" charset="-128"/>
                <a:ea typeface="HGP創英角ﾎﾟｯﾌﾟ体" panose="040B0A00000000000000" pitchFamily="50" charset="-128"/>
              </a:rPr>
              <a:t>令和元</a:t>
            </a:r>
            <a:r>
              <a:rPr lang="ja-JP" altLang="en-US" sz="2100" smtClean="0">
                <a:solidFill>
                  <a:srgbClr val="FF0000"/>
                </a:solidFill>
                <a:latin typeface="HGP創英角ﾎﾟｯﾌﾟ体" panose="040B0A00000000000000" pitchFamily="50" charset="-128"/>
                <a:ea typeface="HGP創英角ﾎﾟｯﾌﾟ体" panose="040B0A00000000000000" pitchFamily="50" charset="-128"/>
              </a:rPr>
              <a:t>事業</a:t>
            </a:r>
            <a:r>
              <a:rPr lang="ja-JP" altLang="en-US" sz="2100" dirty="0" smtClean="0">
                <a:solidFill>
                  <a:srgbClr val="FF0000"/>
                </a:solidFill>
                <a:latin typeface="HGP創英角ﾎﾟｯﾌﾟ体" panose="040B0A00000000000000" pitchFamily="50" charset="-128"/>
                <a:ea typeface="HGP創英角ﾎﾟｯﾌﾟ体" panose="040B0A00000000000000" pitchFamily="50" charset="-128"/>
              </a:rPr>
              <a:t>年度の公募期間は</a:t>
            </a:r>
            <a:r>
              <a:rPr lang="ja-JP" altLang="en-US" sz="2100" dirty="0" smtClean="0">
                <a:solidFill>
                  <a:srgbClr val="FF0000"/>
                </a:solidFill>
                <a:latin typeface="HGP創英角ﾎﾟｯﾌﾟ体" panose="040B0A00000000000000" pitchFamily="50" charset="-128"/>
                <a:ea typeface="HGP創英角ﾎﾟｯﾌﾟ体" panose="040B0A00000000000000" pitchFamily="50" charset="-128"/>
              </a:rPr>
              <a:t>、</a:t>
            </a:r>
            <a:r>
              <a:rPr lang="en-US" altLang="ja-JP" sz="2100" dirty="0">
                <a:solidFill>
                  <a:srgbClr val="FF0000"/>
                </a:solidFill>
                <a:latin typeface="HGP創英角ﾎﾟｯﾌﾟ体" panose="040B0A00000000000000" pitchFamily="50" charset="-128"/>
                <a:ea typeface="HGP創英角ﾎﾟｯﾌﾟ体" panose="040B0A00000000000000" pitchFamily="50" charset="-128"/>
              </a:rPr>
              <a:t>5</a:t>
            </a:r>
            <a:r>
              <a:rPr lang="ja-JP" altLang="en-US" sz="2100" dirty="0" smtClean="0">
                <a:solidFill>
                  <a:srgbClr val="FF0000"/>
                </a:solidFill>
                <a:latin typeface="HGP創英角ﾎﾟｯﾌﾟ体" panose="040B0A00000000000000" pitchFamily="50" charset="-128"/>
                <a:ea typeface="HGP創英角ﾎﾟｯﾌﾟ体" panose="040B0A00000000000000" pitchFamily="50" charset="-128"/>
              </a:rPr>
              <a:t>月１６日～６月</a:t>
            </a:r>
            <a:r>
              <a:rPr lang="en-US" altLang="ja-JP" sz="2100" dirty="0" smtClean="0">
                <a:solidFill>
                  <a:srgbClr val="FF0000"/>
                </a:solidFill>
                <a:latin typeface="HGP創英角ﾎﾟｯﾌﾟ体" panose="040B0A00000000000000" pitchFamily="50" charset="-128"/>
                <a:ea typeface="HGP創英角ﾎﾟｯﾌﾟ体" panose="040B0A00000000000000" pitchFamily="50" charset="-128"/>
              </a:rPr>
              <a:t>2</a:t>
            </a:r>
            <a:r>
              <a:rPr lang="en-US" altLang="ja-JP" sz="2100" dirty="0">
                <a:solidFill>
                  <a:srgbClr val="FF0000"/>
                </a:solidFill>
                <a:latin typeface="HGP創英角ﾎﾟｯﾌﾟ体" panose="040B0A00000000000000" pitchFamily="50" charset="-128"/>
                <a:ea typeface="HGP創英角ﾎﾟｯﾌﾟ体" panose="040B0A00000000000000" pitchFamily="50" charset="-128"/>
              </a:rPr>
              <a:t>8</a:t>
            </a:r>
            <a:r>
              <a:rPr lang="ja-JP" altLang="en-US" sz="2100" dirty="0" smtClean="0">
                <a:solidFill>
                  <a:srgbClr val="FF0000"/>
                </a:solidFill>
                <a:latin typeface="HGP創英角ﾎﾟｯﾌﾟ体" panose="040B0A00000000000000" pitchFamily="50" charset="-128"/>
                <a:ea typeface="HGP創英角ﾎﾟｯﾌﾟ体" panose="040B0A00000000000000" pitchFamily="50" charset="-128"/>
              </a:rPr>
              <a:t>日</a:t>
            </a:r>
            <a:r>
              <a:rPr lang="ja-JP" altLang="en-US" sz="2100" dirty="0" smtClean="0">
                <a:solidFill>
                  <a:srgbClr val="FF0000"/>
                </a:solidFill>
                <a:latin typeface="HGP創英角ﾎﾟｯﾌﾟ体" panose="040B0A00000000000000" pitchFamily="50" charset="-128"/>
                <a:ea typeface="HGP創英角ﾎﾟｯﾌﾟ体" panose="040B0A00000000000000" pitchFamily="50" charset="-128"/>
              </a:rPr>
              <a:t>です！！</a:t>
            </a:r>
            <a:endParaRPr lang="en-US" altLang="ja-JP" sz="2100" dirty="0" smtClean="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118" name="Text Box 2"/>
          <p:cNvSpPr txBox="1">
            <a:spLocks noChangeArrowheads="1"/>
          </p:cNvSpPr>
          <p:nvPr/>
        </p:nvSpPr>
        <p:spPr bwMode="auto">
          <a:xfrm>
            <a:off x="288553" y="10247744"/>
            <a:ext cx="6408239" cy="216710"/>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ts val="300"/>
              </a:spcBef>
              <a:spcAft>
                <a:spcPct val="0"/>
              </a:spcAft>
            </a:pPr>
            <a:r>
              <a:rPr lang="ja-JP" altLang="en-US" sz="1200" dirty="0" smtClean="0">
                <a:latin typeface="HGP創英角ﾎﾟｯﾌﾟ体" panose="040B0A00000000000000" pitchFamily="50" charset="-128"/>
                <a:ea typeface="HGP創英角ﾎﾟｯﾌﾟ体" panose="040B0A00000000000000" pitchFamily="50" charset="-128"/>
              </a:rPr>
              <a:t>三重</a:t>
            </a:r>
            <a:r>
              <a:rPr lang="ja-JP" altLang="en-US" sz="1200" dirty="0" smtClean="0">
                <a:latin typeface="HGP創英角ﾎﾟｯﾌﾟ体" panose="040B0A00000000000000" pitchFamily="50" charset="-128"/>
                <a:ea typeface="HGP創英角ﾎﾟｯﾌﾟ体" panose="040B0A00000000000000" pitchFamily="50" charset="-128"/>
              </a:rPr>
              <a:t>県燃油価格高騰緊急対策協議会 </a:t>
            </a:r>
            <a:r>
              <a:rPr lang="ja-JP" altLang="en-US" sz="1200" dirty="0" smtClean="0">
                <a:latin typeface="HGP創英角ﾎﾟｯﾌﾟ体" panose="040B0A00000000000000" pitchFamily="50" charset="-128"/>
                <a:ea typeface="HGP創英角ﾎﾟｯﾌﾟ体" panose="040B0A00000000000000" pitchFamily="50" charset="-128"/>
              </a:rPr>
              <a:t>（</a:t>
            </a:r>
            <a:r>
              <a:rPr lang="ja-JP" altLang="en-US" sz="1200" dirty="0" smtClean="0">
                <a:latin typeface="HGP創英角ﾎﾟｯﾌﾟ体" panose="040B0A00000000000000" pitchFamily="50" charset="-128"/>
                <a:ea typeface="HGP創英角ﾎﾟｯﾌﾟ体" panose="040B0A00000000000000" pitchFamily="50" charset="-128"/>
                <a:sym typeface="Wingdings"/>
              </a:rPr>
              <a:t></a:t>
            </a:r>
            <a:r>
              <a:rPr lang="en-US" altLang="ja-JP" sz="1200" dirty="0" smtClean="0">
                <a:latin typeface="HGP創英角ﾎﾟｯﾌﾟ体" panose="040B0A00000000000000" pitchFamily="50" charset="-128"/>
                <a:ea typeface="HGP創英角ﾎﾟｯﾌﾟ体" panose="040B0A00000000000000" pitchFamily="50" charset="-128"/>
                <a:sym typeface="Wingdings"/>
              </a:rPr>
              <a:t>059-224-2808</a:t>
            </a:r>
            <a:r>
              <a:rPr lang="ja-JP" altLang="en-US" sz="1200" dirty="0" smtClean="0">
                <a:latin typeface="HGP創英角ﾎﾟｯﾌﾟ体" panose="040B0A00000000000000" pitchFamily="50" charset="-128"/>
                <a:ea typeface="HGP創英角ﾎﾟｯﾌﾟ体" panose="040B0A00000000000000" pitchFamily="50" charset="-128"/>
                <a:sym typeface="Wingdings"/>
              </a:rPr>
              <a:t>）</a:t>
            </a:r>
            <a:endParaRPr lang="en-US" altLang="ja-JP" sz="1200" b="1" dirty="0">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475941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角丸四角形 98"/>
          <p:cNvSpPr/>
          <p:nvPr/>
        </p:nvSpPr>
        <p:spPr>
          <a:xfrm>
            <a:off x="47250" y="126820"/>
            <a:ext cx="7106400" cy="4875980"/>
          </a:xfrm>
          <a:prstGeom prst="roundRect">
            <a:avLst>
              <a:gd name="adj" fmla="val 1654"/>
            </a:avLst>
          </a:prstGeom>
          <a:solidFill>
            <a:srgbClr val="F6FBFC"/>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lIns="98158" tIns="49080" rIns="98158" bIns="49080" rtlCol="0" anchor="ctr"/>
          <a:lstStyle/>
          <a:p>
            <a:pPr algn="ctr"/>
            <a:endParaRPr kumimoji="1" lang="ja-JP" altLang="en-US"/>
          </a:p>
        </p:txBody>
      </p:sp>
      <p:sp>
        <p:nvSpPr>
          <p:cNvPr id="110" name="AutoShape 17"/>
          <p:cNvSpPr>
            <a:spLocks noChangeArrowheads="1"/>
          </p:cNvSpPr>
          <p:nvPr/>
        </p:nvSpPr>
        <p:spPr bwMode="auto">
          <a:xfrm>
            <a:off x="38430" y="102358"/>
            <a:ext cx="1323001" cy="348560"/>
          </a:xfrm>
          <a:prstGeom prst="bevel">
            <a:avLst>
              <a:gd name="adj" fmla="val 12500"/>
            </a:avLst>
          </a:prstGeom>
          <a:solidFill>
            <a:srgbClr val="EBF6F9"/>
          </a:solidFill>
          <a:ln w="9525">
            <a:solidFill>
              <a:srgbClr val="385D8A"/>
            </a:solidFill>
            <a:miter lim="800000"/>
            <a:headEnd/>
            <a:tailEnd/>
          </a:ln>
        </p:spPr>
        <p:txBody>
          <a:bodyPr lIns="98147" tIns="49073" rIns="98147" bIns="49073" anchor="ct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a:r>
              <a:rPr lang="ja-JP" altLang="en-US" sz="1600" b="1" dirty="0" smtClean="0">
                <a:solidFill>
                  <a:srgbClr val="CC3300"/>
                </a:solidFill>
                <a:latin typeface="HGP創英角ﾎﾟｯﾌﾟ体" panose="040B0A00000000000000" pitchFamily="50" charset="-128"/>
                <a:ea typeface="HGP創英角ﾎﾟｯﾌﾟ体" panose="040B0A00000000000000" pitchFamily="50" charset="-128"/>
              </a:rPr>
              <a:t>特 例 措 置 </a:t>
            </a:r>
            <a:endParaRPr lang="en-US" altLang="ja-JP" sz="1600" b="1" dirty="0">
              <a:solidFill>
                <a:srgbClr val="CC3300"/>
              </a:solidFill>
              <a:latin typeface="HGP創英角ﾎﾟｯﾌﾟ体" panose="040B0A00000000000000" pitchFamily="50" charset="-128"/>
              <a:ea typeface="HGP創英角ﾎﾟｯﾌﾟ体" panose="040B0A00000000000000" pitchFamily="50" charset="-128"/>
            </a:endParaRPr>
          </a:p>
        </p:txBody>
      </p:sp>
      <p:sp>
        <p:nvSpPr>
          <p:cNvPr id="112" name="正方形/長方形 111"/>
          <p:cNvSpPr/>
          <p:nvPr/>
        </p:nvSpPr>
        <p:spPr>
          <a:xfrm>
            <a:off x="2055241" y="1837422"/>
            <a:ext cx="2520000" cy="939078"/>
          </a:xfrm>
          <a:prstGeom prst="rect">
            <a:avLst/>
          </a:prstGeom>
          <a:solidFill>
            <a:srgbClr val="FF99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smtClean="0">
              <a:solidFill>
                <a:schemeClr val="tx1"/>
              </a:solidFill>
            </a:endParaRPr>
          </a:p>
        </p:txBody>
      </p:sp>
      <p:sp>
        <p:nvSpPr>
          <p:cNvPr id="113" name="正方形/長方形 112"/>
          <p:cNvSpPr/>
          <p:nvPr/>
        </p:nvSpPr>
        <p:spPr>
          <a:xfrm>
            <a:off x="2052066" y="1091666"/>
            <a:ext cx="1260000" cy="732814"/>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smtClean="0">
              <a:solidFill>
                <a:schemeClr val="tx1"/>
              </a:solidFill>
            </a:endParaRPr>
          </a:p>
        </p:txBody>
      </p:sp>
      <p:sp>
        <p:nvSpPr>
          <p:cNvPr id="114" name="正方形/長方形 113"/>
          <p:cNvSpPr/>
          <p:nvPr/>
        </p:nvSpPr>
        <p:spPr>
          <a:xfrm>
            <a:off x="3320599" y="1091666"/>
            <a:ext cx="1260000" cy="732814"/>
          </a:xfrm>
          <a:prstGeom prst="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smtClean="0">
              <a:solidFill>
                <a:schemeClr val="tx1"/>
              </a:solidFill>
            </a:endParaRPr>
          </a:p>
        </p:txBody>
      </p:sp>
      <p:grpSp>
        <p:nvGrpSpPr>
          <p:cNvPr id="117" name="Group 37"/>
          <p:cNvGrpSpPr>
            <a:grpSpLocks/>
          </p:cNvGrpSpPr>
          <p:nvPr/>
        </p:nvGrpSpPr>
        <p:grpSpPr bwMode="auto">
          <a:xfrm>
            <a:off x="1932334" y="2700452"/>
            <a:ext cx="2800356" cy="194345"/>
            <a:chOff x="0" y="0"/>
            <a:chExt cx="96" cy="96"/>
          </a:xfrm>
        </p:grpSpPr>
        <p:sp>
          <p:nvSpPr>
            <p:cNvPr id="120" name="AutoShape 38"/>
            <p:cNvSpPr>
              <a:spLocks noChangeArrowheads="1"/>
            </p:cNvSpPr>
            <p:nvPr/>
          </p:nvSpPr>
          <p:spPr bwMode="auto">
            <a:xfrm>
              <a:off x="0" y="0"/>
              <a:ext cx="96" cy="96"/>
            </a:xfrm>
            <a:prstGeom prst="wave">
              <a:avLst>
                <a:gd name="adj1" fmla="val 20644"/>
                <a:gd name="adj2" fmla="val 0"/>
              </a:avLst>
            </a:prstGeom>
            <a:solidFill>
              <a:srgbClr val="FFFFFF"/>
            </a:solidFill>
            <a:ln w="9525">
              <a:solidFill>
                <a:srgbClr val="000000"/>
              </a:solidFill>
              <a:round/>
              <a:headEnd/>
              <a:tailEnd/>
            </a:ln>
          </p:spPr>
          <p:txBody>
            <a:bodyPr/>
            <a:lstStyle/>
            <a:p>
              <a:endParaRPr lang="ja-JP" altLang="en-US" dirty="0"/>
            </a:p>
          </p:txBody>
        </p:sp>
        <p:sp>
          <p:nvSpPr>
            <p:cNvPr id="122" name="Line 39"/>
            <p:cNvSpPr>
              <a:spLocks noChangeShapeType="1"/>
            </p:cNvSpPr>
            <p:nvPr/>
          </p:nvSpPr>
          <p:spPr bwMode="auto">
            <a:xfrm>
              <a:off x="96" y="19"/>
              <a:ext cx="0" cy="59"/>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139" name="Line 40"/>
            <p:cNvSpPr>
              <a:spLocks noChangeShapeType="1"/>
            </p:cNvSpPr>
            <p:nvPr/>
          </p:nvSpPr>
          <p:spPr bwMode="auto">
            <a:xfrm>
              <a:off x="0" y="18"/>
              <a:ext cx="0" cy="59"/>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grpSp>
      <p:sp>
        <p:nvSpPr>
          <p:cNvPr id="140" name="テキスト ボックス 139"/>
          <p:cNvSpPr txBox="1"/>
          <p:nvPr/>
        </p:nvSpPr>
        <p:spPr>
          <a:xfrm>
            <a:off x="2511509" y="1285978"/>
            <a:ext cx="391128" cy="277910"/>
          </a:xfrm>
          <a:prstGeom prst="rect">
            <a:avLst/>
          </a:prstGeom>
          <a:noFill/>
        </p:spPr>
        <p:txBody>
          <a:bodyPr wrap="square" rtlCol="0">
            <a:spAutoFit/>
          </a:bodyPr>
          <a:lstStyle/>
          <a:p>
            <a:r>
              <a:rPr kumimoji="1" lang="ja-JP" altLang="en-US" sz="1200" dirty="0" smtClean="0"/>
              <a:t>国</a:t>
            </a:r>
            <a:endParaRPr kumimoji="1" lang="ja-JP" altLang="en-US" sz="1200" dirty="0"/>
          </a:p>
        </p:txBody>
      </p:sp>
      <p:sp>
        <p:nvSpPr>
          <p:cNvPr id="145" name="テキスト ボックス 144"/>
          <p:cNvSpPr txBox="1"/>
          <p:nvPr/>
        </p:nvSpPr>
        <p:spPr>
          <a:xfrm>
            <a:off x="3791121" y="1091667"/>
            <a:ext cx="369332" cy="660375"/>
          </a:xfrm>
          <a:prstGeom prst="rect">
            <a:avLst/>
          </a:prstGeom>
          <a:noFill/>
        </p:spPr>
        <p:txBody>
          <a:bodyPr vert="eaVert" wrap="square" rtlCol="0">
            <a:spAutoFit/>
          </a:bodyPr>
          <a:lstStyle/>
          <a:p>
            <a:pPr algn="ctr"/>
            <a:r>
              <a:rPr lang="ja-JP" altLang="en-US" sz="1200" dirty="0"/>
              <a:t>積立金</a:t>
            </a:r>
            <a:endParaRPr kumimoji="1" lang="ja-JP" altLang="en-US" sz="1200" dirty="0"/>
          </a:p>
        </p:txBody>
      </p:sp>
      <p:sp>
        <p:nvSpPr>
          <p:cNvPr id="146" name="テキスト ボックス 145"/>
          <p:cNvSpPr txBox="1"/>
          <p:nvPr/>
        </p:nvSpPr>
        <p:spPr>
          <a:xfrm>
            <a:off x="2964442" y="1266778"/>
            <a:ext cx="713904" cy="307777"/>
          </a:xfrm>
          <a:prstGeom prst="rect">
            <a:avLst/>
          </a:prstGeom>
          <a:solidFill>
            <a:schemeClr val="accent3">
              <a:lumMod val="20000"/>
              <a:lumOff val="80000"/>
            </a:schemeClr>
          </a:solidFill>
        </p:spPr>
        <p:txBody>
          <a:bodyPr wrap="none" lIns="36000" tIns="0" rIns="36000" bIns="0" rtlCol="0" anchor="ctr" anchorCtr="0">
            <a:spAutoFit/>
          </a:bodyPr>
          <a:lstStyle/>
          <a:p>
            <a:pPr algn="ctr"/>
            <a:r>
              <a:rPr kumimoji="1" lang="ja-JP" altLang="en-US" sz="1000" dirty="0" smtClean="0"/>
              <a:t>資金の造成</a:t>
            </a:r>
            <a:endParaRPr kumimoji="1" lang="en-US" altLang="ja-JP" sz="1000" dirty="0" smtClean="0"/>
          </a:p>
          <a:p>
            <a:pPr algn="ctr"/>
            <a:r>
              <a:rPr kumimoji="1" lang="ja-JP" altLang="en-US" sz="1000" dirty="0" smtClean="0"/>
              <a:t>１：１</a:t>
            </a:r>
            <a:endParaRPr kumimoji="1" lang="en-US" altLang="ja-JP" sz="1000" dirty="0" smtClean="0"/>
          </a:p>
        </p:txBody>
      </p:sp>
      <p:sp>
        <p:nvSpPr>
          <p:cNvPr id="147" name="上下矢印 146"/>
          <p:cNvSpPr/>
          <p:nvPr/>
        </p:nvSpPr>
        <p:spPr>
          <a:xfrm>
            <a:off x="4642876" y="1091667"/>
            <a:ext cx="226757" cy="702201"/>
          </a:xfrm>
          <a:prstGeom prst="upDownArrow">
            <a:avLst>
              <a:gd name="adj1" fmla="val 72676"/>
              <a:gd name="adj2" fmla="val 50000"/>
            </a:avLst>
          </a:prstGeom>
          <a:solidFill>
            <a:schemeClr val="accent3">
              <a:lumMod val="40000"/>
              <a:lumOff val="60000"/>
            </a:schemeClr>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800" dirty="0" smtClean="0">
                <a:solidFill>
                  <a:schemeClr val="tx1"/>
                </a:solidFill>
              </a:rPr>
              <a:t>通常補てん</a:t>
            </a:r>
            <a:endParaRPr kumimoji="1" lang="ja-JP" altLang="en-US" sz="800" dirty="0" smtClean="0">
              <a:solidFill>
                <a:schemeClr val="tx1"/>
              </a:solidFill>
            </a:endParaRPr>
          </a:p>
        </p:txBody>
      </p:sp>
      <p:cxnSp>
        <p:nvCxnSpPr>
          <p:cNvPr id="148" name="直線コネクタ 147"/>
          <p:cNvCxnSpPr/>
          <p:nvPr/>
        </p:nvCxnSpPr>
        <p:spPr>
          <a:xfrm>
            <a:off x="1872210" y="1823867"/>
            <a:ext cx="5076000"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58" name="テキスト ボックス 157"/>
          <p:cNvSpPr txBox="1"/>
          <p:nvPr/>
        </p:nvSpPr>
        <p:spPr>
          <a:xfrm>
            <a:off x="4754291" y="2655387"/>
            <a:ext cx="2052000" cy="339667"/>
          </a:xfrm>
          <a:prstGeom prst="rect">
            <a:avLst/>
          </a:prstGeom>
          <a:noFill/>
        </p:spPr>
        <p:txBody>
          <a:bodyPr wrap="square" rtlCol="0">
            <a:spAutoFit/>
          </a:bodyPr>
          <a:lstStyle/>
          <a:p>
            <a:pPr algn="ctr"/>
            <a:r>
              <a:rPr lang="ja-JP" altLang="en-US" sz="800" b="1" dirty="0" smtClean="0">
                <a:latin typeface="+mn-ea"/>
              </a:rPr>
              <a:t>基準価格（</a:t>
            </a:r>
            <a:r>
              <a:rPr kumimoji="1" lang="ja-JP" altLang="en-US" sz="800" b="1" dirty="0" smtClean="0">
                <a:latin typeface="+mn-ea"/>
              </a:rPr>
              <a:t>７年中庸５年平均）</a:t>
            </a:r>
            <a:endParaRPr kumimoji="1" lang="en-US" altLang="ja-JP" sz="800" b="1" dirty="0" smtClean="0">
              <a:latin typeface="+mn-ea"/>
            </a:endParaRPr>
          </a:p>
          <a:p>
            <a:pPr algn="ctr"/>
            <a:r>
              <a:rPr lang="en-US" altLang="ja-JP" sz="800" b="1" dirty="0" smtClean="0">
                <a:latin typeface="+mn-ea"/>
              </a:rPr>
              <a:t>A</a:t>
            </a:r>
            <a:r>
              <a:rPr lang="ja-JP" altLang="en-US" sz="800" b="1" dirty="0" smtClean="0">
                <a:latin typeface="+mn-ea"/>
              </a:rPr>
              <a:t>重油：</a:t>
            </a:r>
            <a:r>
              <a:rPr lang="en-US" altLang="ja-JP" sz="800" dirty="0" smtClean="0">
                <a:solidFill>
                  <a:srgbClr val="FF0000"/>
                </a:solidFill>
                <a:latin typeface="+mn-ea"/>
              </a:rPr>
              <a:t>84.5</a:t>
            </a:r>
            <a:r>
              <a:rPr lang="ja-JP" altLang="en-US" sz="800" dirty="0" smtClean="0">
                <a:solidFill>
                  <a:srgbClr val="FF0000"/>
                </a:solidFill>
                <a:latin typeface="+mn-ea"/>
              </a:rPr>
              <a:t>円</a:t>
            </a:r>
            <a:r>
              <a:rPr lang="en-US" altLang="ja-JP" sz="800" dirty="0" smtClean="0">
                <a:solidFill>
                  <a:srgbClr val="FF0000"/>
                </a:solidFill>
                <a:latin typeface="+mn-ea"/>
              </a:rPr>
              <a:t>/L</a:t>
            </a:r>
          </a:p>
        </p:txBody>
      </p:sp>
      <p:sp>
        <p:nvSpPr>
          <p:cNvPr id="160" name="テキスト ボックス 159"/>
          <p:cNvSpPr txBox="1"/>
          <p:nvPr/>
        </p:nvSpPr>
        <p:spPr>
          <a:xfrm>
            <a:off x="4739052" y="1320791"/>
            <a:ext cx="2052228" cy="339667"/>
          </a:xfrm>
          <a:prstGeom prst="rect">
            <a:avLst/>
          </a:prstGeom>
          <a:noFill/>
        </p:spPr>
        <p:txBody>
          <a:bodyPr wrap="square" rtlCol="0">
            <a:spAutoFit/>
          </a:bodyPr>
          <a:lstStyle/>
          <a:p>
            <a:pPr algn="ctr"/>
            <a:r>
              <a:rPr lang="ja-JP" altLang="en-US" sz="800" b="1" dirty="0">
                <a:latin typeface="+mn-ea"/>
              </a:rPr>
              <a:t>発動</a:t>
            </a:r>
            <a:r>
              <a:rPr kumimoji="1" lang="ja-JP" altLang="en-US" sz="800" b="1" dirty="0" smtClean="0">
                <a:latin typeface="+mn-ea"/>
              </a:rPr>
              <a:t>基準価格</a:t>
            </a:r>
            <a:r>
              <a:rPr kumimoji="1" lang="en-US" altLang="ja-JP" sz="800" b="1" dirty="0" smtClean="0">
                <a:latin typeface="+mn-ea"/>
              </a:rPr>
              <a:t>(</a:t>
            </a:r>
            <a:r>
              <a:rPr kumimoji="1" lang="ja-JP" altLang="en-US" sz="800" b="1" dirty="0" smtClean="0">
                <a:latin typeface="+mn-ea"/>
              </a:rPr>
              <a:t>基準価格</a:t>
            </a:r>
            <a:r>
              <a:rPr kumimoji="1" lang="en-US" altLang="ja-JP" sz="800" b="1" dirty="0" smtClean="0">
                <a:latin typeface="+mn-ea"/>
              </a:rPr>
              <a:t>×115%)</a:t>
            </a:r>
          </a:p>
          <a:p>
            <a:pPr algn="ctr"/>
            <a:r>
              <a:rPr kumimoji="1" lang="en-US" altLang="ja-JP" sz="800" b="1" dirty="0" smtClean="0">
                <a:latin typeface="+mn-ea"/>
              </a:rPr>
              <a:t>A</a:t>
            </a:r>
            <a:r>
              <a:rPr kumimoji="1" lang="ja-JP" altLang="en-US" sz="800" b="1" dirty="0" smtClean="0">
                <a:latin typeface="+mn-ea"/>
              </a:rPr>
              <a:t>重油：</a:t>
            </a:r>
            <a:r>
              <a:rPr lang="en-US" altLang="ja-JP" sz="800" dirty="0" smtClean="0">
                <a:solidFill>
                  <a:srgbClr val="FF0000"/>
                </a:solidFill>
                <a:latin typeface="+mn-ea"/>
              </a:rPr>
              <a:t>97</a:t>
            </a:r>
            <a:r>
              <a:rPr kumimoji="1" lang="en-US" altLang="ja-JP" sz="800" dirty="0" smtClean="0">
                <a:solidFill>
                  <a:srgbClr val="FF0000"/>
                </a:solidFill>
                <a:latin typeface="+mn-ea"/>
              </a:rPr>
              <a:t>.2</a:t>
            </a:r>
            <a:r>
              <a:rPr kumimoji="1" lang="ja-JP" altLang="en-US" sz="800" dirty="0" smtClean="0">
                <a:solidFill>
                  <a:srgbClr val="FF0000"/>
                </a:solidFill>
                <a:latin typeface="+mn-ea"/>
              </a:rPr>
              <a:t>円</a:t>
            </a:r>
            <a:r>
              <a:rPr kumimoji="1" lang="en-US" altLang="ja-JP" sz="800" dirty="0" smtClean="0">
                <a:solidFill>
                  <a:srgbClr val="FF0000"/>
                </a:solidFill>
                <a:latin typeface="+mn-ea"/>
              </a:rPr>
              <a:t>/</a:t>
            </a:r>
            <a:r>
              <a:rPr kumimoji="1" lang="ja-JP" altLang="en-US" sz="800" dirty="0" smtClean="0">
                <a:solidFill>
                  <a:srgbClr val="FF0000"/>
                </a:solidFill>
                <a:latin typeface="+mn-ea"/>
              </a:rPr>
              <a:t>Ｌ</a:t>
            </a:r>
            <a:endParaRPr kumimoji="1" lang="ja-JP" altLang="en-US" sz="800" dirty="0">
              <a:solidFill>
                <a:srgbClr val="FF0000"/>
              </a:solidFill>
              <a:latin typeface="+mn-ea"/>
            </a:endParaRPr>
          </a:p>
        </p:txBody>
      </p:sp>
      <p:cxnSp>
        <p:nvCxnSpPr>
          <p:cNvPr id="167" name="直線コネクタ 166"/>
          <p:cNvCxnSpPr/>
          <p:nvPr/>
        </p:nvCxnSpPr>
        <p:spPr>
          <a:xfrm>
            <a:off x="1872210" y="2532905"/>
            <a:ext cx="5076000" cy="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2" name="下矢印 171"/>
          <p:cNvSpPr/>
          <p:nvPr/>
        </p:nvSpPr>
        <p:spPr>
          <a:xfrm>
            <a:off x="4641763" y="1873022"/>
            <a:ext cx="216000" cy="614012"/>
          </a:xfrm>
          <a:prstGeom prst="downArrow">
            <a:avLst>
              <a:gd name="adj1" fmla="val 74474"/>
              <a:gd name="adj2" fmla="val 50000"/>
            </a:avLst>
          </a:prstGeom>
          <a:solidFill>
            <a:schemeClr val="accent6">
              <a:lumMod val="40000"/>
              <a:lumOff val="60000"/>
            </a:scheme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900" b="1" dirty="0">
                <a:solidFill>
                  <a:srgbClr val="FF6600"/>
                </a:solidFill>
              </a:rPr>
              <a:t>特例措置</a:t>
            </a:r>
          </a:p>
        </p:txBody>
      </p:sp>
      <p:sp>
        <p:nvSpPr>
          <p:cNvPr id="175" name="大かっこ 174"/>
          <p:cNvSpPr/>
          <p:nvPr/>
        </p:nvSpPr>
        <p:spPr>
          <a:xfrm>
            <a:off x="4887520" y="1893187"/>
            <a:ext cx="2224754" cy="541776"/>
          </a:xfrm>
          <a:prstGeom prst="bracketPair">
            <a:avLst>
              <a:gd name="adj" fmla="val 7109"/>
            </a:avLst>
          </a:prstGeom>
          <a:ln>
            <a:noFill/>
          </a:ln>
        </p:spPr>
        <p:style>
          <a:lnRef idx="1">
            <a:schemeClr val="accent1"/>
          </a:lnRef>
          <a:fillRef idx="0">
            <a:schemeClr val="accent1"/>
          </a:fillRef>
          <a:effectRef idx="0">
            <a:schemeClr val="accent1"/>
          </a:effectRef>
          <a:fontRef idx="minor">
            <a:schemeClr val="tx1"/>
          </a:fontRef>
        </p:style>
        <p:txBody>
          <a:bodyPr lIns="36000" rIns="36000" rtlCol="0" anchor="ctr"/>
          <a:lstStyle/>
          <a:p>
            <a:r>
              <a:rPr lang="ja-JP" altLang="en-US" sz="800" dirty="0" smtClean="0">
                <a:latin typeface="+mj-ea"/>
                <a:ea typeface="+mj-ea"/>
              </a:rPr>
              <a:t> </a:t>
            </a:r>
            <a:r>
              <a:rPr lang="ja-JP" altLang="en-US" sz="800" b="1" dirty="0" smtClean="0">
                <a:solidFill>
                  <a:srgbClr val="FF0000"/>
                </a:solidFill>
                <a:latin typeface="+mj-ea"/>
                <a:ea typeface="+mj-ea"/>
              </a:rPr>
              <a:t>平年より低温の場合、発動基準価格を引き下げ</a:t>
            </a:r>
            <a:endParaRPr lang="en-US" altLang="ja-JP" sz="800" b="1" dirty="0" smtClean="0">
              <a:solidFill>
                <a:srgbClr val="FF0000"/>
              </a:solidFill>
              <a:latin typeface="+mj-ea"/>
              <a:ea typeface="+mj-ea"/>
            </a:endParaRPr>
          </a:p>
          <a:p>
            <a:r>
              <a:rPr lang="ja-JP" altLang="en-US" sz="800" dirty="0" smtClean="0">
                <a:latin typeface="+mj-ea"/>
                <a:ea typeface="+mj-ea"/>
              </a:rPr>
              <a:t> ▲</a:t>
            </a:r>
            <a:r>
              <a:rPr lang="en-US" altLang="ja-JP" sz="800" dirty="0">
                <a:latin typeface="+mj-ea"/>
                <a:ea typeface="+mj-ea"/>
              </a:rPr>
              <a:t>0.1</a:t>
            </a:r>
            <a:r>
              <a:rPr lang="ja-JP" altLang="en-US" sz="800" dirty="0">
                <a:latin typeface="+mj-ea"/>
                <a:ea typeface="+mj-ea"/>
              </a:rPr>
              <a:t>～▲</a:t>
            </a:r>
            <a:r>
              <a:rPr lang="en-US" altLang="ja-JP" sz="800" dirty="0">
                <a:latin typeface="+mj-ea"/>
                <a:ea typeface="+mj-ea"/>
              </a:rPr>
              <a:t>0.4</a:t>
            </a:r>
            <a:r>
              <a:rPr lang="en-US" altLang="ja-JP" sz="800" dirty="0" smtClean="0">
                <a:latin typeface="+mj-ea"/>
                <a:ea typeface="+mj-ea"/>
              </a:rPr>
              <a:t>℃</a:t>
            </a:r>
            <a:r>
              <a:rPr lang="ja-JP" altLang="en-US" sz="800" dirty="0" smtClean="0">
                <a:latin typeface="+mj-ea"/>
                <a:ea typeface="+mj-ea"/>
              </a:rPr>
              <a:t>　</a:t>
            </a:r>
            <a:r>
              <a:rPr lang="ja-JP" altLang="en-US" sz="800" dirty="0" smtClean="0">
                <a:solidFill>
                  <a:srgbClr val="FF6600"/>
                </a:solidFill>
                <a:latin typeface="+mj-ea"/>
                <a:ea typeface="+mj-ea"/>
              </a:rPr>
              <a:t>　</a:t>
            </a:r>
            <a:r>
              <a:rPr lang="en-US" altLang="ja-JP" sz="800" dirty="0" smtClean="0">
                <a:solidFill>
                  <a:srgbClr val="FF0000"/>
                </a:solidFill>
                <a:latin typeface="+mj-ea"/>
                <a:ea typeface="+mj-ea"/>
              </a:rPr>
              <a:t>93.0</a:t>
            </a:r>
            <a:r>
              <a:rPr lang="ja-JP" altLang="en-US" sz="800" dirty="0" smtClean="0">
                <a:solidFill>
                  <a:srgbClr val="FF0000"/>
                </a:solidFill>
                <a:latin typeface="+mj-ea"/>
                <a:ea typeface="+mj-ea"/>
              </a:rPr>
              <a:t>円</a:t>
            </a:r>
            <a:r>
              <a:rPr lang="en-US" altLang="ja-JP" sz="800" dirty="0" smtClean="0">
                <a:solidFill>
                  <a:srgbClr val="FF0000"/>
                </a:solidFill>
                <a:latin typeface="+mj-ea"/>
                <a:ea typeface="+mj-ea"/>
              </a:rPr>
              <a:t>/</a:t>
            </a:r>
            <a:r>
              <a:rPr lang="ja-JP" altLang="en-US" sz="800" dirty="0" smtClean="0">
                <a:solidFill>
                  <a:srgbClr val="FF0000"/>
                </a:solidFill>
                <a:latin typeface="+mj-ea"/>
                <a:ea typeface="+mj-ea"/>
              </a:rPr>
              <a:t>Ｌ</a:t>
            </a:r>
            <a:r>
              <a:rPr lang="ja-JP" altLang="en-US" sz="800" b="1" dirty="0" smtClean="0">
                <a:latin typeface="+mj-ea"/>
                <a:ea typeface="+mj-ea"/>
              </a:rPr>
              <a:t>（基準価格</a:t>
            </a:r>
            <a:r>
              <a:rPr lang="en-US" altLang="ja-JP" sz="800" b="1" dirty="0" smtClean="0">
                <a:latin typeface="+mj-ea"/>
                <a:ea typeface="+mj-ea"/>
              </a:rPr>
              <a:t>×110</a:t>
            </a:r>
            <a:r>
              <a:rPr lang="ja-JP" altLang="en-US" sz="800" b="1" dirty="0">
                <a:latin typeface="+mj-ea"/>
                <a:ea typeface="+mj-ea"/>
              </a:rPr>
              <a:t>％</a:t>
            </a:r>
            <a:r>
              <a:rPr lang="ja-JP" altLang="en-US" sz="800" b="1" dirty="0" smtClean="0">
                <a:latin typeface="+mj-ea"/>
                <a:ea typeface="+mj-ea"/>
              </a:rPr>
              <a:t>）</a:t>
            </a:r>
            <a:endParaRPr lang="en-US" altLang="ja-JP" sz="800" b="1" dirty="0">
              <a:latin typeface="+mj-ea"/>
              <a:ea typeface="+mj-ea"/>
            </a:endParaRPr>
          </a:p>
          <a:p>
            <a:r>
              <a:rPr lang="ja-JP" altLang="en-US" sz="800" dirty="0" smtClean="0">
                <a:latin typeface="+mj-ea"/>
                <a:ea typeface="+mj-ea"/>
              </a:rPr>
              <a:t> ▲</a:t>
            </a:r>
            <a:r>
              <a:rPr lang="en-US" altLang="ja-JP" sz="800" dirty="0">
                <a:latin typeface="+mj-ea"/>
                <a:ea typeface="+mj-ea"/>
              </a:rPr>
              <a:t>0.5</a:t>
            </a:r>
            <a:r>
              <a:rPr lang="ja-JP" altLang="en-US" sz="800" dirty="0">
                <a:latin typeface="+mj-ea"/>
                <a:ea typeface="+mj-ea"/>
              </a:rPr>
              <a:t>～▲</a:t>
            </a:r>
            <a:r>
              <a:rPr lang="en-US" altLang="ja-JP" sz="800" dirty="0">
                <a:latin typeface="+mj-ea"/>
                <a:ea typeface="+mj-ea"/>
              </a:rPr>
              <a:t>0.9</a:t>
            </a:r>
            <a:r>
              <a:rPr lang="en-US" altLang="ja-JP" sz="800" dirty="0" smtClean="0">
                <a:latin typeface="+mj-ea"/>
                <a:ea typeface="+mj-ea"/>
              </a:rPr>
              <a:t>℃</a:t>
            </a:r>
            <a:r>
              <a:rPr lang="ja-JP" altLang="en-US" sz="800" dirty="0" smtClean="0">
                <a:latin typeface="+mj-ea"/>
                <a:ea typeface="+mj-ea"/>
              </a:rPr>
              <a:t>　　</a:t>
            </a:r>
            <a:r>
              <a:rPr lang="en-US" altLang="ja-JP" sz="800" dirty="0" smtClean="0">
                <a:solidFill>
                  <a:srgbClr val="FF0000"/>
                </a:solidFill>
                <a:latin typeface="+mj-ea"/>
                <a:ea typeface="+mj-ea"/>
              </a:rPr>
              <a:t>88.7</a:t>
            </a:r>
            <a:r>
              <a:rPr lang="ja-JP" altLang="en-US" sz="800" dirty="0" smtClean="0">
                <a:solidFill>
                  <a:srgbClr val="FF0000"/>
                </a:solidFill>
                <a:latin typeface="+mj-ea"/>
                <a:ea typeface="+mj-ea"/>
              </a:rPr>
              <a:t>円</a:t>
            </a:r>
            <a:r>
              <a:rPr lang="en-US" altLang="ja-JP" sz="800" dirty="0" smtClean="0">
                <a:solidFill>
                  <a:srgbClr val="FF0000"/>
                </a:solidFill>
                <a:latin typeface="+mj-ea"/>
                <a:ea typeface="+mj-ea"/>
              </a:rPr>
              <a:t>/</a:t>
            </a:r>
            <a:r>
              <a:rPr lang="ja-JP" altLang="en-US" sz="800" dirty="0" smtClean="0">
                <a:solidFill>
                  <a:srgbClr val="FF0000"/>
                </a:solidFill>
                <a:latin typeface="+mj-ea"/>
                <a:ea typeface="+mj-ea"/>
              </a:rPr>
              <a:t>Ｌ</a:t>
            </a:r>
            <a:r>
              <a:rPr lang="ja-JP" altLang="en-US" sz="800" b="1" dirty="0" smtClean="0">
                <a:latin typeface="+mj-ea"/>
                <a:ea typeface="+mj-ea"/>
              </a:rPr>
              <a:t>（基準価格</a:t>
            </a:r>
            <a:r>
              <a:rPr lang="en-US" altLang="ja-JP" sz="800" b="1" dirty="0" smtClean="0">
                <a:latin typeface="+mj-ea"/>
                <a:ea typeface="+mj-ea"/>
              </a:rPr>
              <a:t>×105</a:t>
            </a:r>
            <a:r>
              <a:rPr lang="ja-JP" altLang="en-US" sz="800" b="1" dirty="0" smtClean="0">
                <a:latin typeface="+mj-ea"/>
                <a:ea typeface="+mj-ea"/>
              </a:rPr>
              <a:t>％）　</a:t>
            </a:r>
            <a:endParaRPr lang="en-US" altLang="ja-JP" sz="800" b="1" dirty="0" smtClean="0">
              <a:latin typeface="+mj-ea"/>
              <a:ea typeface="+mj-ea"/>
            </a:endParaRPr>
          </a:p>
          <a:p>
            <a:r>
              <a:rPr lang="ja-JP" altLang="en-US" sz="800" dirty="0" smtClean="0">
                <a:latin typeface="+mj-ea"/>
                <a:ea typeface="+mj-ea"/>
              </a:rPr>
              <a:t> ▲</a:t>
            </a:r>
            <a:r>
              <a:rPr lang="en-US" altLang="ja-JP" sz="800" dirty="0">
                <a:latin typeface="+mj-ea"/>
                <a:ea typeface="+mj-ea"/>
              </a:rPr>
              <a:t>1.0℃</a:t>
            </a:r>
            <a:r>
              <a:rPr lang="ja-JP" altLang="en-US" sz="800" dirty="0" smtClean="0">
                <a:latin typeface="+mj-ea"/>
                <a:ea typeface="+mj-ea"/>
              </a:rPr>
              <a:t>～</a:t>
            </a:r>
            <a:r>
              <a:rPr lang="ja-JP" altLang="en-US" sz="800" b="1" dirty="0">
                <a:latin typeface="+mj-ea"/>
                <a:ea typeface="+mj-ea"/>
              </a:rPr>
              <a:t>　</a:t>
            </a:r>
            <a:r>
              <a:rPr lang="ja-JP" altLang="en-US" sz="800" dirty="0" smtClean="0">
                <a:latin typeface="+mj-ea"/>
                <a:ea typeface="+mj-ea"/>
              </a:rPr>
              <a:t>　　　　</a:t>
            </a:r>
            <a:r>
              <a:rPr lang="ja-JP" altLang="en-US" sz="800" b="1" u="sng" dirty="0">
                <a:solidFill>
                  <a:srgbClr val="FF0000"/>
                </a:solidFill>
                <a:latin typeface="+mj-ea"/>
                <a:ea typeface="+mj-ea"/>
              </a:rPr>
              <a:t> </a:t>
            </a:r>
            <a:r>
              <a:rPr lang="en-US" altLang="ja-JP" sz="800" b="1" u="sng" dirty="0" smtClean="0">
                <a:solidFill>
                  <a:srgbClr val="FF0000"/>
                </a:solidFill>
                <a:latin typeface="+mj-ea"/>
                <a:ea typeface="+mj-ea"/>
              </a:rPr>
              <a:t>84.5</a:t>
            </a:r>
            <a:r>
              <a:rPr lang="ja-JP" altLang="en-US" sz="800" b="1" u="sng" dirty="0" smtClean="0">
                <a:solidFill>
                  <a:srgbClr val="FF0000"/>
                </a:solidFill>
                <a:latin typeface="+mj-ea"/>
                <a:ea typeface="+mj-ea"/>
              </a:rPr>
              <a:t>円</a:t>
            </a:r>
            <a:r>
              <a:rPr lang="en-US" altLang="ja-JP" sz="800" b="1" u="sng" dirty="0" smtClean="0">
                <a:solidFill>
                  <a:srgbClr val="FF0000"/>
                </a:solidFill>
                <a:latin typeface="+mj-ea"/>
                <a:ea typeface="+mj-ea"/>
              </a:rPr>
              <a:t>/</a:t>
            </a:r>
            <a:r>
              <a:rPr lang="ja-JP" altLang="en-US" sz="800" b="1" u="sng" dirty="0" smtClean="0">
                <a:solidFill>
                  <a:srgbClr val="FF0000"/>
                </a:solidFill>
                <a:latin typeface="+mj-ea"/>
                <a:ea typeface="+mj-ea"/>
              </a:rPr>
              <a:t>Ｌ</a:t>
            </a:r>
            <a:r>
              <a:rPr lang="ja-JP" altLang="en-US" sz="800" b="1" u="sng" dirty="0" smtClean="0">
                <a:latin typeface="+mj-ea"/>
                <a:ea typeface="+mj-ea"/>
              </a:rPr>
              <a:t>（基準価格</a:t>
            </a:r>
            <a:r>
              <a:rPr lang="en-US" altLang="ja-JP" sz="800" b="1" u="sng" dirty="0" smtClean="0">
                <a:latin typeface="+mj-ea"/>
                <a:ea typeface="+mj-ea"/>
              </a:rPr>
              <a:t>×100</a:t>
            </a:r>
            <a:r>
              <a:rPr lang="ja-JP" altLang="en-US" sz="800" b="1" u="sng" dirty="0">
                <a:latin typeface="+mj-ea"/>
                <a:ea typeface="+mj-ea"/>
              </a:rPr>
              <a:t>％</a:t>
            </a:r>
            <a:r>
              <a:rPr lang="ja-JP" altLang="en-US" sz="800" b="1" u="sng" dirty="0" smtClean="0">
                <a:latin typeface="+mj-ea"/>
                <a:ea typeface="+mj-ea"/>
              </a:rPr>
              <a:t>）</a:t>
            </a:r>
            <a:endParaRPr lang="ja-JP" altLang="en-US" sz="800" b="1" u="sng" dirty="0">
              <a:latin typeface="+mj-ea"/>
              <a:ea typeface="+mj-ea"/>
            </a:endParaRPr>
          </a:p>
        </p:txBody>
      </p:sp>
      <p:sp>
        <p:nvSpPr>
          <p:cNvPr id="176" name="Text Box 2"/>
          <p:cNvSpPr txBox="1">
            <a:spLocks noChangeArrowheads="1"/>
          </p:cNvSpPr>
          <p:nvPr/>
        </p:nvSpPr>
        <p:spPr bwMode="auto">
          <a:xfrm>
            <a:off x="39330" y="1059387"/>
            <a:ext cx="1931224" cy="271132"/>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（１）　低温特例措置</a:t>
            </a:r>
            <a:r>
              <a:rPr lang="ja-JP" altLang="en-US" sz="14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endParaRPr lang="en-US" altLang="ja-JP" sz="14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183" name="Text Box 2"/>
          <p:cNvSpPr txBox="1">
            <a:spLocks noChangeArrowheads="1"/>
          </p:cNvSpPr>
          <p:nvPr/>
        </p:nvSpPr>
        <p:spPr bwMode="auto">
          <a:xfrm>
            <a:off x="54492" y="1393351"/>
            <a:ext cx="1908000" cy="1300261"/>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fontAlgn="base">
              <a:spcBef>
                <a:spcPts val="600"/>
              </a:spcBef>
              <a:spcAft>
                <a:spcPct val="0"/>
              </a:spcAft>
            </a:pP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　当年の気温が、平年気温を下回った場合に段階的に、発動基準価格を引き下げます</a:t>
            </a:r>
            <a:r>
              <a:rPr lang="ja-JP" altLang="en-US" sz="18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ja-JP" altLang="en-US" sz="18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endParaRPr lang="en-US" altLang="ja-JP" sz="18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186" name="Text Box 2"/>
          <p:cNvSpPr txBox="1">
            <a:spLocks noChangeArrowheads="1"/>
          </p:cNvSpPr>
          <p:nvPr/>
        </p:nvSpPr>
        <p:spPr bwMode="auto">
          <a:xfrm>
            <a:off x="39330" y="3005790"/>
            <a:ext cx="1931224" cy="271132"/>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（２）　急騰特例措置</a:t>
            </a:r>
            <a:r>
              <a:rPr lang="ja-JP" altLang="en-US" sz="14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endParaRPr lang="en-US" altLang="ja-JP" sz="14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85" name="正方形/長方形 84"/>
          <p:cNvSpPr/>
          <p:nvPr/>
        </p:nvSpPr>
        <p:spPr bwMode="auto">
          <a:xfrm>
            <a:off x="3179703" y="4148378"/>
            <a:ext cx="792000" cy="686288"/>
          </a:xfrm>
          <a:prstGeom prst="rect">
            <a:avLst/>
          </a:prstGeom>
          <a:solidFill>
            <a:srgbClr val="FF9999"/>
          </a:solid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400"/>
          </a:p>
        </p:txBody>
      </p:sp>
      <p:sp>
        <p:nvSpPr>
          <p:cNvPr id="90" name="正方形/長方形 89"/>
          <p:cNvSpPr/>
          <p:nvPr/>
        </p:nvSpPr>
        <p:spPr bwMode="auto">
          <a:xfrm>
            <a:off x="5415536" y="3458555"/>
            <a:ext cx="792000" cy="1376110"/>
          </a:xfrm>
          <a:prstGeom prst="rect">
            <a:avLst/>
          </a:prstGeom>
          <a:solidFill>
            <a:srgbClr val="FF9999"/>
          </a:solidFill>
          <a:ln w="31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400"/>
          </a:p>
        </p:txBody>
      </p:sp>
      <p:grpSp>
        <p:nvGrpSpPr>
          <p:cNvPr id="98" name="Group 37"/>
          <p:cNvGrpSpPr>
            <a:grpSpLocks/>
          </p:cNvGrpSpPr>
          <p:nvPr/>
        </p:nvGrpSpPr>
        <p:grpSpPr bwMode="auto">
          <a:xfrm rot="5400000">
            <a:off x="4545213" y="4690189"/>
            <a:ext cx="187721" cy="265076"/>
            <a:chOff x="0" y="-38"/>
            <a:chExt cx="96" cy="96"/>
          </a:xfrm>
        </p:grpSpPr>
        <p:sp>
          <p:nvSpPr>
            <p:cNvPr id="177" name="AutoShape 38"/>
            <p:cNvSpPr>
              <a:spLocks noChangeArrowheads="1"/>
            </p:cNvSpPr>
            <p:nvPr/>
          </p:nvSpPr>
          <p:spPr bwMode="auto">
            <a:xfrm>
              <a:off x="0" y="-38"/>
              <a:ext cx="96" cy="96"/>
            </a:xfrm>
            <a:prstGeom prst="wave">
              <a:avLst>
                <a:gd name="adj1" fmla="val 20644"/>
                <a:gd name="adj2" fmla="val 0"/>
              </a:avLst>
            </a:prstGeom>
            <a:solidFill>
              <a:srgbClr val="FFFFFF"/>
            </a:solidFill>
            <a:ln w="9525">
              <a:solidFill>
                <a:srgbClr val="000000"/>
              </a:solidFill>
              <a:round/>
              <a:headEnd/>
              <a:tailEnd/>
            </a:ln>
          </p:spPr>
          <p:txBody>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endParaRPr lang="ja-JP" altLang="en-US" sz="400">
                <a:latin typeface="Arial" charset="0"/>
              </a:endParaRPr>
            </a:p>
          </p:txBody>
        </p:sp>
        <p:sp>
          <p:nvSpPr>
            <p:cNvPr id="178" name="Line 39"/>
            <p:cNvSpPr>
              <a:spLocks noChangeShapeType="1"/>
            </p:cNvSpPr>
            <p:nvPr/>
          </p:nvSpPr>
          <p:spPr bwMode="auto">
            <a:xfrm>
              <a:off x="96" y="-13"/>
              <a:ext cx="0" cy="59"/>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9" name="Line 40"/>
            <p:cNvSpPr>
              <a:spLocks noChangeShapeType="1"/>
            </p:cNvSpPr>
            <p:nvPr/>
          </p:nvSpPr>
          <p:spPr bwMode="auto">
            <a:xfrm>
              <a:off x="0" y="-16"/>
              <a:ext cx="0" cy="59"/>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cxnSp>
        <p:nvCxnSpPr>
          <p:cNvPr id="100" name="直線コネクタ 99"/>
          <p:cNvCxnSpPr/>
          <p:nvPr/>
        </p:nvCxnSpPr>
        <p:spPr bwMode="auto">
          <a:xfrm>
            <a:off x="2951728" y="4834666"/>
            <a:ext cx="3564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テキスト ボックス 102"/>
          <p:cNvSpPr txBox="1">
            <a:spLocks noChangeArrowheads="1"/>
          </p:cNvSpPr>
          <p:nvPr/>
        </p:nvSpPr>
        <p:spPr bwMode="auto">
          <a:xfrm>
            <a:off x="2839205" y="4805316"/>
            <a:ext cx="1452750" cy="216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5" rIns="91429" bIns="45715">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800" dirty="0" smtClean="0">
                <a:latin typeface="+mn-ea"/>
                <a:ea typeface="+mn-ea"/>
              </a:rPr>
              <a:t>H28.11</a:t>
            </a:r>
            <a:r>
              <a:rPr lang="ja-JP" altLang="en-US" sz="800" dirty="0">
                <a:latin typeface="+mn-ea"/>
                <a:ea typeface="+mn-ea"/>
              </a:rPr>
              <a:t>～</a:t>
            </a:r>
            <a:r>
              <a:rPr lang="en-US" altLang="ja-JP" sz="800" dirty="0" smtClean="0">
                <a:latin typeface="+mn-ea"/>
                <a:ea typeface="+mn-ea"/>
              </a:rPr>
              <a:t>H29.4</a:t>
            </a:r>
            <a:r>
              <a:rPr lang="ja-JP" altLang="en-US" sz="800" dirty="0" smtClean="0">
                <a:latin typeface="+mn-ea"/>
                <a:ea typeface="+mn-ea"/>
              </a:rPr>
              <a:t>平均</a:t>
            </a:r>
            <a:r>
              <a:rPr lang="ja-JP" altLang="en-US" sz="800" dirty="0">
                <a:latin typeface="+mn-ea"/>
                <a:ea typeface="+mn-ea"/>
              </a:rPr>
              <a:t>価格</a:t>
            </a:r>
          </a:p>
        </p:txBody>
      </p:sp>
      <p:sp>
        <p:nvSpPr>
          <p:cNvPr id="102" name="テキスト ボックス 103"/>
          <p:cNvSpPr txBox="1">
            <a:spLocks noChangeArrowheads="1"/>
          </p:cNvSpPr>
          <p:nvPr/>
        </p:nvSpPr>
        <p:spPr bwMode="auto">
          <a:xfrm>
            <a:off x="5473374" y="4809736"/>
            <a:ext cx="682180" cy="216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5" rIns="91429" bIns="45715">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800" dirty="0" smtClean="0">
                <a:latin typeface="+mn-ea"/>
                <a:ea typeface="+mn-ea"/>
              </a:rPr>
              <a:t>H29.</a:t>
            </a:r>
            <a:r>
              <a:rPr lang="ja-JP" altLang="en-US" sz="800" dirty="0" smtClean="0">
                <a:latin typeface="+mn-ea"/>
                <a:ea typeface="+mn-ea"/>
              </a:rPr>
              <a:t>○月</a:t>
            </a:r>
            <a:endParaRPr lang="ja-JP" altLang="en-US" sz="800" dirty="0">
              <a:latin typeface="+mn-ea"/>
              <a:ea typeface="+mn-ea"/>
            </a:endParaRPr>
          </a:p>
        </p:txBody>
      </p:sp>
      <p:sp>
        <p:nvSpPr>
          <p:cNvPr id="103" name="テキスト ボックス 104"/>
          <p:cNvSpPr txBox="1">
            <a:spLocks noChangeArrowheads="1"/>
          </p:cNvSpPr>
          <p:nvPr/>
        </p:nvSpPr>
        <p:spPr bwMode="auto">
          <a:xfrm>
            <a:off x="3233703" y="4338101"/>
            <a:ext cx="684000" cy="339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5" rIns="91429" bIns="45715">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800" dirty="0" smtClean="0">
                <a:latin typeface="+mn-ea"/>
                <a:ea typeface="+mn-ea"/>
              </a:rPr>
              <a:t>Ａ重油価格</a:t>
            </a:r>
            <a:endParaRPr lang="en-US" altLang="ja-JP" sz="800" dirty="0" smtClean="0">
              <a:latin typeface="+mn-ea"/>
              <a:ea typeface="+mn-ea"/>
            </a:endParaRPr>
          </a:p>
          <a:p>
            <a:pPr algn="ctr" eaLnBrk="1" hangingPunct="1">
              <a:spcBef>
                <a:spcPct val="0"/>
              </a:spcBef>
              <a:buFontTx/>
              <a:buNone/>
            </a:pPr>
            <a:r>
              <a:rPr lang="en-US" altLang="ja-JP" sz="800" dirty="0" smtClean="0">
                <a:latin typeface="+mn-ea"/>
                <a:ea typeface="+mn-ea"/>
              </a:rPr>
              <a:t>71.2</a:t>
            </a:r>
            <a:r>
              <a:rPr lang="ja-JP" altLang="en-US" sz="800" dirty="0" smtClean="0">
                <a:latin typeface="+mn-ea"/>
                <a:ea typeface="+mn-ea"/>
              </a:rPr>
              <a:t>円</a:t>
            </a:r>
            <a:r>
              <a:rPr lang="en-US" altLang="ja-JP" sz="800" dirty="0">
                <a:latin typeface="+mn-ea"/>
                <a:ea typeface="+mn-ea"/>
              </a:rPr>
              <a:t>/L</a:t>
            </a:r>
            <a:endParaRPr lang="ja-JP" altLang="en-US" sz="800" dirty="0">
              <a:latin typeface="+mn-ea"/>
              <a:ea typeface="+mn-ea"/>
            </a:endParaRPr>
          </a:p>
        </p:txBody>
      </p:sp>
      <p:sp>
        <p:nvSpPr>
          <p:cNvPr id="104" name="テキスト ボックス 106"/>
          <p:cNvSpPr txBox="1">
            <a:spLocks noChangeArrowheads="1"/>
          </p:cNvSpPr>
          <p:nvPr/>
        </p:nvSpPr>
        <p:spPr bwMode="auto">
          <a:xfrm>
            <a:off x="5424506" y="4082902"/>
            <a:ext cx="783031" cy="463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9" tIns="45715" rIns="91429" bIns="45715">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800" dirty="0" smtClean="0">
                <a:latin typeface="+mn-ea"/>
                <a:ea typeface="+mn-ea"/>
              </a:rPr>
              <a:t>Ａ重油価格</a:t>
            </a:r>
            <a:endParaRPr lang="en-US" altLang="ja-JP" sz="800" dirty="0" smtClean="0">
              <a:latin typeface="+mn-ea"/>
              <a:ea typeface="+mn-ea"/>
            </a:endParaRPr>
          </a:p>
          <a:p>
            <a:pPr algn="ctr" eaLnBrk="1" hangingPunct="1">
              <a:spcBef>
                <a:spcPct val="0"/>
              </a:spcBef>
              <a:buFontTx/>
              <a:buNone/>
            </a:pPr>
            <a:r>
              <a:rPr lang="en-US" altLang="ja-JP" sz="800" dirty="0" smtClean="0">
                <a:latin typeface="+mn-ea"/>
                <a:ea typeface="+mn-ea"/>
              </a:rPr>
              <a:t>89.2</a:t>
            </a:r>
            <a:r>
              <a:rPr lang="ja-JP" altLang="en-US" sz="800" dirty="0">
                <a:latin typeface="+mn-ea"/>
                <a:ea typeface="+mn-ea"/>
              </a:rPr>
              <a:t>円</a:t>
            </a:r>
            <a:r>
              <a:rPr lang="en-US" altLang="ja-JP" sz="800" dirty="0">
                <a:latin typeface="+mn-ea"/>
                <a:ea typeface="+mn-ea"/>
              </a:rPr>
              <a:t>/</a:t>
            </a:r>
            <a:r>
              <a:rPr lang="en-US" altLang="ja-JP" sz="800" dirty="0" smtClean="0">
                <a:latin typeface="+mn-ea"/>
                <a:ea typeface="+mn-ea"/>
              </a:rPr>
              <a:t>L</a:t>
            </a:r>
          </a:p>
          <a:p>
            <a:pPr algn="ctr" eaLnBrk="1" hangingPunct="1">
              <a:spcBef>
                <a:spcPct val="0"/>
              </a:spcBef>
              <a:buFontTx/>
              <a:buNone/>
            </a:pPr>
            <a:r>
              <a:rPr lang="ja-JP" altLang="en-US" sz="800" dirty="0" smtClean="0">
                <a:latin typeface="+mn-ea"/>
                <a:ea typeface="+mn-ea"/>
              </a:rPr>
              <a:t>の場合</a:t>
            </a:r>
            <a:endParaRPr lang="ja-JP" altLang="en-US" sz="800" dirty="0">
              <a:latin typeface="+mn-ea"/>
              <a:ea typeface="+mn-ea"/>
            </a:endParaRPr>
          </a:p>
        </p:txBody>
      </p:sp>
      <p:sp>
        <p:nvSpPr>
          <p:cNvPr id="105" name="テキスト ボックス 104"/>
          <p:cNvSpPr txBox="1"/>
          <p:nvPr/>
        </p:nvSpPr>
        <p:spPr bwMode="auto">
          <a:xfrm>
            <a:off x="2092981" y="3787734"/>
            <a:ext cx="1149195" cy="339667"/>
          </a:xfrm>
          <a:prstGeom prst="rect">
            <a:avLst/>
          </a:prstGeom>
          <a:noFill/>
        </p:spPr>
        <p:txBody>
          <a:bodyPr wrap="square">
            <a:spAutoFit/>
          </a:bodyPr>
          <a:lstStyle/>
          <a:p>
            <a:pPr algn="ctr">
              <a:defRPr/>
            </a:pPr>
            <a:r>
              <a:rPr lang="ja-JP" altLang="en-US" sz="800" b="1" dirty="0">
                <a:latin typeface="+mn-ea"/>
              </a:rPr>
              <a:t>基準</a:t>
            </a:r>
            <a:r>
              <a:rPr lang="ja-JP" altLang="en-US" sz="800" b="1" dirty="0" smtClean="0">
                <a:latin typeface="+mn-ea"/>
              </a:rPr>
              <a:t>価格</a:t>
            </a:r>
            <a:endParaRPr lang="en-US" altLang="ja-JP" sz="800" b="1" dirty="0" smtClean="0">
              <a:latin typeface="+mn-ea"/>
            </a:endParaRPr>
          </a:p>
          <a:p>
            <a:pPr algn="ctr">
              <a:defRPr/>
            </a:pPr>
            <a:r>
              <a:rPr lang="en-US" altLang="ja-JP" sz="800" dirty="0" smtClean="0">
                <a:solidFill>
                  <a:srgbClr val="FF0000"/>
                </a:solidFill>
                <a:latin typeface="+mn-ea"/>
              </a:rPr>
              <a:t>84.5</a:t>
            </a:r>
            <a:r>
              <a:rPr lang="ja-JP" altLang="en-US" sz="800" dirty="0">
                <a:solidFill>
                  <a:srgbClr val="FF0000"/>
                </a:solidFill>
                <a:latin typeface="+mn-ea"/>
              </a:rPr>
              <a:t>円</a:t>
            </a:r>
            <a:r>
              <a:rPr lang="en-US" altLang="ja-JP" sz="800" dirty="0">
                <a:solidFill>
                  <a:srgbClr val="FF0000"/>
                </a:solidFill>
                <a:latin typeface="+mn-ea"/>
              </a:rPr>
              <a:t>/L</a:t>
            </a:r>
          </a:p>
        </p:txBody>
      </p:sp>
      <p:cxnSp>
        <p:nvCxnSpPr>
          <p:cNvPr id="106" name="直線コネクタ 105"/>
          <p:cNvCxnSpPr/>
          <p:nvPr/>
        </p:nvCxnSpPr>
        <p:spPr bwMode="auto">
          <a:xfrm>
            <a:off x="2951728" y="3889739"/>
            <a:ext cx="3564000" cy="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bwMode="auto">
          <a:xfrm>
            <a:off x="2951728" y="3253123"/>
            <a:ext cx="3564000" cy="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16" name="テキスト ボックス 115"/>
          <p:cNvSpPr txBox="1"/>
          <p:nvPr/>
        </p:nvSpPr>
        <p:spPr bwMode="auto">
          <a:xfrm>
            <a:off x="1928810" y="3064177"/>
            <a:ext cx="1477537" cy="339667"/>
          </a:xfrm>
          <a:prstGeom prst="rect">
            <a:avLst/>
          </a:prstGeom>
          <a:noFill/>
        </p:spPr>
        <p:txBody>
          <a:bodyPr>
            <a:spAutoFit/>
          </a:bodyPr>
          <a:lstStyle/>
          <a:p>
            <a:pPr algn="ctr">
              <a:defRPr/>
            </a:pPr>
            <a:r>
              <a:rPr lang="ja-JP" altLang="en-US" sz="800" b="1" dirty="0">
                <a:latin typeface="+mn-ea"/>
                <a:ea typeface="ＭＳ Ｐゴシック" pitchFamily="50" charset="-128"/>
              </a:rPr>
              <a:t>発動基準</a:t>
            </a:r>
            <a:r>
              <a:rPr lang="ja-JP" altLang="en-US" sz="800" b="1" dirty="0" smtClean="0">
                <a:latin typeface="+mn-ea"/>
                <a:ea typeface="ＭＳ Ｐゴシック" pitchFamily="50" charset="-128"/>
              </a:rPr>
              <a:t>価格</a:t>
            </a:r>
            <a:endParaRPr lang="en-US" altLang="ja-JP" sz="800" b="1" dirty="0" smtClean="0">
              <a:latin typeface="+mn-ea"/>
              <a:ea typeface="ＭＳ Ｐゴシック" pitchFamily="50" charset="-128"/>
            </a:endParaRPr>
          </a:p>
          <a:p>
            <a:pPr algn="ctr">
              <a:defRPr/>
            </a:pPr>
            <a:r>
              <a:rPr lang="en-US" altLang="ja-JP" sz="800" dirty="0" smtClean="0">
                <a:solidFill>
                  <a:srgbClr val="FF0000"/>
                </a:solidFill>
                <a:latin typeface="+mn-ea"/>
                <a:ea typeface="ＭＳ Ｐゴシック" pitchFamily="50" charset="-128"/>
              </a:rPr>
              <a:t>97.2</a:t>
            </a:r>
            <a:r>
              <a:rPr lang="ja-JP" altLang="en-US" sz="800" dirty="0">
                <a:solidFill>
                  <a:srgbClr val="FF0000"/>
                </a:solidFill>
                <a:latin typeface="+mn-ea"/>
                <a:ea typeface="ＭＳ Ｐゴシック" pitchFamily="50" charset="-128"/>
              </a:rPr>
              <a:t>円</a:t>
            </a:r>
            <a:r>
              <a:rPr lang="en-US" altLang="ja-JP" sz="800" dirty="0">
                <a:solidFill>
                  <a:srgbClr val="FF0000"/>
                </a:solidFill>
                <a:latin typeface="+mn-ea"/>
                <a:ea typeface="ＭＳ Ｐゴシック" pitchFamily="50" charset="-128"/>
              </a:rPr>
              <a:t>/L</a:t>
            </a:r>
          </a:p>
        </p:txBody>
      </p:sp>
      <p:sp>
        <p:nvSpPr>
          <p:cNvPr id="121" name="テキスト ボックス 120"/>
          <p:cNvSpPr txBox="1"/>
          <p:nvPr/>
        </p:nvSpPr>
        <p:spPr bwMode="auto">
          <a:xfrm>
            <a:off x="1887768" y="3494930"/>
            <a:ext cx="1559621" cy="339667"/>
          </a:xfrm>
          <a:prstGeom prst="rect">
            <a:avLst/>
          </a:prstGeom>
          <a:noFill/>
        </p:spPr>
        <p:txBody>
          <a:bodyPr wrap="square">
            <a:spAutoFit/>
          </a:bodyPr>
          <a:lstStyle/>
          <a:p>
            <a:pPr algn="ctr">
              <a:defRPr/>
            </a:pPr>
            <a:r>
              <a:rPr lang="ja-JP" altLang="en-US" sz="800" b="1" dirty="0" smtClean="0">
                <a:solidFill>
                  <a:srgbClr val="FF0000"/>
                </a:solidFill>
                <a:latin typeface="+mn-ea"/>
              </a:rPr>
              <a:t>急騰価格</a:t>
            </a:r>
            <a:r>
              <a:rPr lang="ja-JP" altLang="en-US" sz="800" b="1" dirty="0" smtClean="0">
                <a:latin typeface="+mn-ea"/>
              </a:rPr>
              <a:t>（</a:t>
            </a:r>
            <a:r>
              <a:rPr lang="en-US" altLang="ja-JP" sz="800" b="1" dirty="0" smtClean="0">
                <a:latin typeface="+mn-ea"/>
              </a:rPr>
              <a:t>71.2</a:t>
            </a:r>
            <a:r>
              <a:rPr lang="ja-JP" altLang="en-US" sz="800" b="1" dirty="0" smtClean="0">
                <a:latin typeface="+mn-ea"/>
              </a:rPr>
              <a:t>円</a:t>
            </a:r>
            <a:r>
              <a:rPr lang="en-US" altLang="ja-JP" sz="800" b="1" dirty="0" smtClean="0">
                <a:latin typeface="+mn-ea"/>
              </a:rPr>
              <a:t>/L×120%</a:t>
            </a:r>
            <a:r>
              <a:rPr lang="ja-JP" altLang="en-US" sz="800" b="1" dirty="0" smtClean="0">
                <a:latin typeface="+mn-ea"/>
              </a:rPr>
              <a:t>）</a:t>
            </a:r>
            <a:endParaRPr lang="en-US" altLang="ja-JP" sz="800" b="1" dirty="0" smtClean="0">
              <a:latin typeface="+mn-ea"/>
            </a:endParaRPr>
          </a:p>
          <a:p>
            <a:pPr algn="ctr">
              <a:defRPr/>
            </a:pPr>
            <a:r>
              <a:rPr lang="en-US" altLang="ja-JP" sz="800" b="1" u="sng" dirty="0" smtClean="0">
                <a:solidFill>
                  <a:srgbClr val="FF0000"/>
                </a:solidFill>
                <a:latin typeface="+mn-ea"/>
              </a:rPr>
              <a:t>85.4</a:t>
            </a:r>
            <a:r>
              <a:rPr lang="ja-JP" altLang="en-US" sz="800" b="1" u="sng" dirty="0" smtClean="0">
                <a:solidFill>
                  <a:srgbClr val="FF0000"/>
                </a:solidFill>
                <a:latin typeface="+mn-ea"/>
              </a:rPr>
              <a:t>円</a:t>
            </a:r>
            <a:r>
              <a:rPr lang="en-US" altLang="ja-JP" sz="800" b="1" u="sng" dirty="0">
                <a:solidFill>
                  <a:srgbClr val="FF0000"/>
                </a:solidFill>
                <a:latin typeface="+mn-ea"/>
              </a:rPr>
              <a:t>/L</a:t>
            </a:r>
          </a:p>
        </p:txBody>
      </p:sp>
      <p:cxnSp>
        <p:nvCxnSpPr>
          <p:cNvPr id="123" name="直線コネクタ 122"/>
          <p:cNvCxnSpPr/>
          <p:nvPr/>
        </p:nvCxnSpPr>
        <p:spPr bwMode="auto">
          <a:xfrm>
            <a:off x="2951728" y="3691664"/>
            <a:ext cx="3420000" cy="0"/>
          </a:xfrm>
          <a:prstGeom prst="line">
            <a:avLst/>
          </a:prstGeom>
          <a:ln w="38100">
            <a:solidFill>
              <a:srgbClr val="CC00CC"/>
            </a:solidFill>
            <a:prstDash val="solid"/>
          </a:ln>
        </p:spPr>
        <p:style>
          <a:lnRef idx="1">
            <a:schemeClr val="accent1"/>
          </a:lnRef>
          <a:fillRef idx="0">
            <a:schemeClr val="accent1"/>
          </a:fillRef>
          <a:effectRef idx="0">
            <a:schemeClr val="accent1"/>
          </a:effectRef>
          <a:fontRef idx="minor">
            <a:schemeClr val="tx1"/>
          </a:fontRef>
        </p:style>
      </p:cxnSp>
      <p:sp>
        <p:nvSpPr>
          <p:cNvPr id="168" name="AutoShape 2104"/>
          <p:cNvSpPr>
            <a:spLocks noChangeArrowheads="1"/>
          </p:cNvSpPr>
          <p:nvPr/>
        </p:nvSpPr>
        <p:spPr bwMode="auto">
          <a:xfrm>
            <a:off x="3991156" y="4184496"/>
            <a:ext cx="1404768" cy="325065"/>
          </a:xfrm>
          <a:prstGeom prst="wedgeEllipseCallout">
            <a:avLst>
              <a:gd name="adj1" fmla="val -20820"/>
              <a:gd name="adj2" fmla="val -121408"/>
            </a:avLst>
          </a:prstGeom>
          <a:solidFill>
            <a:srgbClr val="00B050"/>
          </a:solidFill>
          <a:ln w="9525">
            <a:noFill/>
            <a:miter lim="800000"/>
            <a:headEnd/>
            <a:tailEnd/>
          </a:ln>
        </p:spPr>
        <p:txBody>
          <a:bodyPr/>
          <a:lstStyle>
            <a:lvl1pPr eaLnBrk="0" hangingPunct="0">
              <a:defRPr kumimoji="1" sz="1200">
                <a:solidFill>
                  <a:schemeClr val="tx1"/>
                </a:solidFill>
                <a:latin typeface="Arial" charset="0"/>
                <a:ea typeface="ＭＳ Ｐゴシック" charset="-128"/>
              </a:defRPr>
            </a:lvl1pPr>
            <a:lvl2pPr marL="742950" indent="-285750" eaLnBrk="0" hangingPunct="0">
              <a:defRPr kumimoji="1" sz="1200">
                <a:solidFill>
                  <a:schemeClr val="tx1"/>
                </a:solidFill>
                <a:latin typeface="Arial" charset="0"/>
                <a:ea typeface="ＭＳ Ｐゴシック" charset="-128"/>
              </a:defRPr>
            </a:lvl2pPr>
            <a:lvl3pPr marL="1143000" indent="-228600" eaLnBrk="0" hangingPunct="0">
              <a:defRPr kumimoji="1" sz="1200">
                <a:solidFill>
                  <a:schemeClr val="tx1"/>
                </a:solidFill>
                <a:latin typeface="Arial" charset="0"/>
                <a:ea typeface="ＭＳ Ｐゴシック" charset="-128"/>
              </a:defRPr>
            </a:lvl3pPr>
            <a:lvl4pPr marL="1600200" indent="-228600" eaLnBrk="0" hangingPunct="0">
              <a:defRPr kumimoji="1" sz="1200">
                <a:solidFill>
                  <a:schemeClr val="tx1"/>
                </a:solidFill>
                <a:latin typeface="Arial" charset="0"/>
                <a:ea typeface="ＭＳ Ｐゴシック" charset="-128"/>
              </a:defRPr>
            </a:lvl4pPr>
            <a:lvl5pPr marL="2057400" indent="-228600" eaLnBrk="0" hangingPunct="0">
              <a:defRPr kumimoji="1" sz="12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Arial" charset="0"/>
                <a:ea typeface="ＭＳ Ｐゴシック" charset="-128"/>
              </a:defRPr>
            </a:lvl9pPr>
          </a:lstStyle>
          <a:p>
            <a:pPr eaLnBrk="1" hangingPunct="1"/>
            <a:endParaRPr lang="ja-JP" altLang="en-US"/>
          </a:p>
        </p:txBody>
      </p:sp>
      <p:sp>
        <p:nvSpPr>
          <p:cNvPr id="169" name="Text Box 2103"/>
          <p:cNvSpPr txBox="1">
            <a:spLocks noChangeArrowheads="1"/>
          </p:cNvSpPr>
          <p:nvPr/>
        </p:nvSpPr>
        <p:spPr bwMode="auto">
          <a:xfrm>
            <a:off x="4140248" y="4164453"/>
            <a:ext cx="1080000" cy="313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a:solidFill>
                  <a:schemeClr val="tx1"/>
                </a:solidFill>
                <a:latin typeface="Arial" charset="0"/>
                <a:ea typeface="ＭＳ Ｐゴシック" charset="-128"/>
              </a:defRPr>
            </a:lvl1pPr>
            <a:lvl2pPr marL="742950" indent="-285750" eaLnBrk="0" hangingPunct="0">
              <a:defRPr kumimoji="1" sz="1200">
                <a:solidFill>
                  <a:schemeClr val="tx1"/>
                </a:solidFill>
                <a:latin typeface="Arial" charset="0"/>
                <a:ea typeface="ＭＳ Ｐゴシック" charset="-128"/>
              </a:defRPr>
            </a:lvl2pPr>
            <a:lvl3pPr marL="1143000" indent="-228600" eaLnBrk="0" hangingPunct="0">
              <a:defRPr kumimoji="1" sz="1200">
                <a:solidFill>
                  <a:schemeClr val="tx1"/>
                </a:solidFill>
                <a:latin typeface="Arial" charset="0"/>
                <a:ea typeface="ＭＳ Ｐゴシック" charset="-128"/>
              </a:defRPr>
            </a:lvl3pPr>
            <a:lvl4pPr marL="1600200" indent="-228600" eaLnBrk="0" hangingPunct="0">
              <a:defRPr kumimoji="1" sz="1200">
                <a:solidFill>
                  <a:schemeClr val="tx1"/>
                </a:solidFill>
                <a:latin typeface="Arial" charset="0"/>
                <a:ea typeface="ＭＳ Ｐゴシック" charset="-128"/>
              </a:defRPr>
            </a:lvl4pPr>
            <a:lvl5pPr marL="2057400" indent="-228600" eaLnBrk="0" hangingPunct="0">
              <a:defRPr kumimoji="1" sz="12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2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2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2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200">
                <a:solidFill>
                  <a:schemeClr val="tx1"/>
                </a:solidFill>
                <a:latin typeface="Arial" charset="0"/>
                <a:ea typeface="ＭＳ Ｐゴシック" charset="-128"/>
              </a:defRPr>
            </a:lvl9pPr>
          </a:lstStyle>
          <a:p>
            <a:pPr algn="ctr" eaLnBrk="1" hangingPunct="1"/>
            <a:r>
              <a:rPr lang="en-US" altLang="ja-JP" sz="800" b="1" dirty="0" smtClean="0">
                <a:solidFill>
                  <a:schemeClr val="bg1"/>
                </a:solidFill>
                <a:latin typeface="ＭＳ Ｐゴシック" charset="-128"/>
              </a:rPr>
              <a:t>1</a:t>
            </a:r>
            <a:r>
              <a:rPr lang="ja-JP" altLang="en-US" sz="800" b="1" dirty="0" smtClean="0">
                <a:solidFill>
                  <a:schemeClr val="bg1"/>
                </a:solidFill>
                <a:latin typeface="ＭＳ Ｐゴシック" charset="-128"/>
              </a:rPr>
              <a:t>年前と比較し</a:t>
            </a:r>
            <a:endParaRPr lang="en-US" altLang="ja-JP" sz="800" b="1" dirty="0" smtClean="0">
              <a:solidFill>
                <a:schemeClr val="bg1"/>
              </a:solidFill>
              <a:latin typeface="ＭＳ Ｐゴシック" charset="-128"/>
            </a:endParaRPr>
          </a:p>
          <a:p>
            <a:pPr algn="ctr" eaLnBrk="1" hangingPunct="1"/>
            <a:r>
              <a:rPr lang="en-US" altLang="ja-JP" sz="800" b="1" dirty="0" smtClean="0">
                <a:solidFill>
                  <a:schemeClr val="bg1"/>
                </a:solidFill>
                <a:latin typeface="ＭＳ Ｐゴシック" charset="-128"/>
              </a:rPr>
              <a:t>20</a:t>
            </a:r>
            <a:r>
              <a:rPr lang="ja-JP" altLang="en-US" sz="800" b="1" dirty="0" smtClean="0">
                <a:solidFill>
                  <a:schemeClr val="bg1"/>
                </a:solidFill>
                <a:latin typeface="ＭＳ Ｐゴシック" charset="-128"/>
              </a:rPr>
              <a:t>％以上急騰！！</a:t>
            </a:r>
            <a:endParaRPr lang="ja-JP" altLang="en-US" sz="800" dirty="0">
              <a:solidFill>
                <a:schemeClr val="bg1"/>
              </a:solidFill>
            </a:endParaRPr>
          </a:p>
        </p:txBody>
      </p:sp>
      <p:sp>
        <p:nvSpPr>
          <p:cNvPr id="170" name="正方形/長方形 169"/>
          <p:cNvSpPr/>
          <p:nvPr/>
        </p:nvSpPr>
        <p:spPr bwMode="auto">
          <a:xfrm>
            <a:off x="5415538" y="3458556"/>
            <a:ext cx="791999" cy="216710"/>
          </a:xfrm>
          <a:prstGeom prst="rect">
            <a:avLst/>
          </a:prstGeom>
          <a:solidFill>
            <a:srgbClr val="CC00CC"/>
          </a:solidFill>
          <a:ln>
            <a:solidFill>
              <a:srgbClr val="CC00C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400"/>
          </a:p>
        </p:txBody>
      </p:sp>
      <p:cxnSp>
        <p:nvCxnSpPr>
          <p:cNvPr id="171" name="直線矢印コネクタ 7"/>
          <p:cNvCxnSpPr>
            <a:cxnSpLocks noChangeShapeType="1"/>
          </p:cNvCxnSpPr>
          <p:nvPr/>
        </p:nvCxnSpPr>
        <p:spPr bwMode="auto">
          <a:xfrm flipV="1">
            <a:off x="3971703" y="3468827"/>
            <a:ext cx="1443674" cy="677783"/>
          </a:xfrm>
          <a:prstGeom prst="straightConnector1">
            <a:avLst/>
          </a:prstGeom>
          <a:noFill/>
          <a:ln w="28575" algn="ctr">
            <a:solidFill>
              <a:srgbClr val="009900"/>
            </a:solidFill>
            <a:prstDash val="dash"/>
            <a:round/>
            <a:headEnd/>
            <a:tailEnd type="arrow" w="med" len="med"/>
          </a:ln>
          <a:extLst>
            <a:ext uri="{909E8E84-426E-40DD-AFC4-6F175D3DCCD1}">
              <a14:hiddenFill xmlns:a14="http://schemas.microsoft.com/office/drawing/2010/main">
                <a:noFill/>
              </a14:hiddenFill>
            </a:ext>
          </a:extLst>
        </p:spPr>
      </p:cxnSp>
      <p:sp>
        <p:nvSpPr>
          <p:cNvPr id="180" name="正方形/長方形 179"/>
          <p:cNvSpPr/>
          <p:nvPr/>
        </p:nvSpPr>
        <p:spPr>
          <a:xfrm>
            <a:off x="2092856" y="1882161"/>
            <a:ext cx="2448000" cy="614012"/>
          </a:xfrm>
          <a:prstGeom prst="rect">
            <a:avLst/>
          </a:prstGeom>
          <a:solidFill>
            <a:srgbClr val="FFFFCC">
              <a:alpha val="75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smtClean="0">
              <a:solidFill>
                <a:schemeClr val="tx1"/>
              </a:solidFill>
            </a:endParaRPr>
          </a:p>
        </p:txBody>
      </p:sp>
      <p:sp>
        <p:nvSpPr>
          <p:cNvPr id="174" name="大かっこ 173"/>
          <p:cNvSpPr/>
          <p:nvPr/>
        </p:nvSpPr>
        <p:spPr>
          <a:xfrm>
            <a:off x="2250471" y="1932491"/>
            <a:ext cx="2232000" cy="505657"/>
          </a:xfrm>
          <a:prstGeom prst="bracketPair">
            <a:avLst>
              <a:gd name="adj" fmla="val 710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36000" rIns="36000" rtlCol="0" anchor="ctr"/>
          <a:lstStyle/>
          <a:p>
            <a:r>
              <a:rPr lang="ja-JP" altLang="en-US" sz="800" b="1" dirty="0" smtClean="0">
                <a:latin typeface="+mn-ea"/>
              </a:rPr>
              <a:t>発動基準価格（基準価格</a:t>
            </a:r>
            <a:r>
              <a:rPr lang="en-US" altLang="ja-JP" sz="800" b="1" dirty="0" smtClean="0">
                <a:latin typeface="+mn-ea"/>
              </a:rPr>
              <a:t>×115</a:t>
            </a:r>
            <a:r>
              <a:rPr lang="ja-JP" altLang="en-US" sz="800" b="1" dirty="0" smtClean="0">
                <a:latin typeface="+mn-ea"/>
              </a:rPr>
              <a:t>％）までは、皆様の取組により、燃油価格高騰の影響を緩和していただきますが、当該月が低温の場合は、特例措置により、発動基準価格を引き下げます！！</a:t>
            </a:r>
            <a:endParaRPr lang="en-US" altLang="ja-JP" sz="800" b="1" dirty="0" smtClean="0">
              <a:latin typeface="+mn-ea"/>
            </a:endParaRPr>
          </a:p>
        </p:txBody>
      </p:sp>
      <p:cxnSp>
        <p:nvCxnSpPr>
          <p:cNvPr id="182" name="直線矢印コネクタ 181"/>
          <p:cNvCxnSpPr/>
          <p:nvPr/>
        </p:nvCxnSpPr>
        <p:spPr>
          <a:xfrm>
            <a:off x="5506009" y="2553972"/>
            <a:ext cx="0" cy="144473"/>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4" name="直線矢印コネクタ 183"/>
          <p:cNvCxnSpPr/>
          <p:nvPr/>
        </p:nvCxnSpPr>
        <p:spPr>
          <a:xfrm>
            <a:off x="5627271" y="2553972"/>
            <a:ext cx="0" cy="144473"/>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5" name="直線矢印コネクタ 184"/>
          <p:cNvCxnSpPr/>
          <p:nvPr/>
        </p:nvCxnSpPr>
        <p:spPr>
          <a:xfrm>
            <a:off x="5748532" y="2553972"/>
            <a:ext cx="0" cy="144473"/>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7" name="直線矢印コネクタ 186"/>
          <p:cNvCxnSpPr/>
          <p:nvPr/>
        </p:nvCxnSpPr>
        <p:spPr>
          <a:xfrm>
            <a:off x="5869793" y="2553972"/>
            <a:ext cx="0" cy="144473"/>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8" name="直線矢印コネクタ 187"/>
          <p:cNvCxnSpPr/>
          <p:nvPr/>
        </p:nvCxnSpPr>
        <p:spPr>
          <a:xfrm>
            <a:off x="5991052" y="2553972"/>
            <a:ext cx="0" cy="144473"/>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4" name="直線矢印コネクタ 193"/>
          <p:cNvCxnSpPr/>
          <p:nvPr/>
        </p:nvCxnSpPr>
        <p:spPr>
          <a:xfrm flipV="1">
            <a:off x="5496977" y="1638120"/>
            <a:ext cx="0" cy="180592"/>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5" name="直線矢印コネクタ 194"/>
          <p:cNvCxnSpPr/>
          <p:nvPr/>
        </p:nvCxnSpPr>
        <p:spPr>
          <a:xfrm flipV="1">
            <a:off x="5624612" y="1638120"/>
            <a:ext cx="0" cy="180592"/>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6" name="直線矢印コネクタ 195"/>
          <p:cNvCxnSpPr/>
          <p:nvPr/>
        </p:nvCxnSpPr>
        <p:spPr>
          <a:xfrm flipV="1">
            <a:off x="5752247" y="1638120"/>
            <a:ext cx="0" cy="180592"/>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7" name="直線矢印コネクタ 196"/>
          <p:cNvCxnSpPr/>
          <p:nvPr/>
        </p:nvCxnSpPr>
        <p:spPr>
          <a:xfrm flipV="1">
            <a:off x="5879882" y="1638120"/>
            <a:ext cx="0" cy="180592"/>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8" name="直線矢印コネクタ 197"/>
          <p:cNvCxnSpPr/>
          <p:nvPr/>
        </p:nvCxnSpPr>
        <p:spPr>
          <a:xfrm flipV="1">
            <a:off x="6007517" y="1638120"/>
            <a:ext cx="0" cy="180592"/>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3" name="下矢印 172"/>
          <p:cNvSpPr/>
          <p:nvPr/>
        </p:nvSpPr>
        <p:spPr>
          <a:xfrm>
            <a:off x="1992807" y="1893188"/>
            <a:ext cx="216000" cy="614012"/>
          </a:xfrm>
          <a:prstGeom prst="downArrow">
            <a:avLst>
              <a:gd name="adj1" fmla="val 74474"/>
              <a:gd name="adj2" fmla="val 50000"/>
            </a:avLst>
          </a:prstGeom>
          <a:solidFill>
            <a:srgbClr val="CC99FF"/>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700" dirty="0" smtClean="0">
                <a:solidFill>
                  <a:schemeClr val="tx1"/>
                </a:solidFill>
              </a:rPr>
              <a:t>皆様の</a:t>
            </a:r>
            <a:endParaRPr lang="en-US" altLang="ja-JP" sz="700" dirty="0" smtClean="0">
              <a:solidFill>
                <a:schemeClr val="tx1"/>
              </a:solidFill>
            </a:endParaRPr>
          </a:p>
          <a:p>
            <a:pPr algn="ctr"/>
            <a:r>
              <a:rPr lang="ja-JP" altLang="en-US" sz="700" dirty="0" smtClean="0">
                <a:solidFill>
                  <a:schemeClr val="tx1"/>
                </a:solidFill>
              </a:rPr>
              <a:t>取組</a:t>
            </a:r>
            <a:endParaRPr lang="ja-JP" altLang="en-US" sz="700" dirty="0">
              <a:solidFill>
                <a:schemeClr val="tx1"/>
              </a:solidFill>
            </a:endParaRPr>
          </a:p>
        </p:txBody>
      </p:sp>
      <p:cxnSp>
        <p:nvCxnSpPr>
          <p:cNvPr id="119" name="直線矢印コネクタ 118"/>
          <p:cNvCxnSpPr/>
          <p:nvPr/>
        </p:nvCxnSpPr>
        <p:spPr bwMode="auto">
          <a:xfrm>
            <a:off x="6323548" y="3445505"/>
            <a:ext cx="0" cy="433420"/>
          </a:xfrm>
          <a:prstGeom prst="straightConnector1">
            <a:avLst/>
          </a:prstGeom>
          <a:ln w="254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bwMode="auto">
          <a:xfrm>
            <a:off x="6305947" y="3529332"/>
            <a:ext cx="900000" cy="307777"/>
          </a:xfrm>
          <a:prstGeom prst="rect">
            <a:avLst/>
          </a:prstGeom>
          <a:noFill/>
        </p:spPr>
        <p:txBody>
          <a:bodyPr>
            <a:spAutoFit/>
          </a:bodyPr>
          <a:lstStyle/>
          <a:p>
            <a:pPr>
              <a:defRPr/>
            </a:pPr>
            <a:r>
              <a:rPr lang="ja-JP" altLang="en-US" sz="700" dirty="0" smtClean="0">
                <a:solidFill>
                  <a:srgbClr val="FF0000"/>
                </a:solidFill>
                <a:latin typeface="+mn-ea"/>
              </a:rPr>
              <a:t>補てん金</a:t>
            </a:r>
            <a:r>
              <a:rPr lang="ja-JP" altLang="en-US" sz="700" dirty="0">
                <a:solidFill>
                  <a:srgbClr val="FF0000"/>
                </a:solidFill>
                <a:latin typeface="+mn-ea"/>
              </a:rPr>
              <a:t>：</a:t>
            </a:r>
            <a:r>
              <a:rPr lang="en-US" altLang="ja-JP" sz="700" dirty="0">
                <a:solidFill>
                  <a:srgbClr val="FF0000"/>
                </a:solidFill>
                <a:latin typeface="+mn-ea"/>
              </a:rPr>
              <a:t>4.7</a:t>
            </a:r>
            <a:r>
              <a:rPr lang="ja-JP" altLang="en-US" sz="700" dirty="0">
                <a:solidFill>
                  <a:srgbClr val="FF0000"/>
                </a:solidFill>
                <a:latin typeface="+mn-ea"/>
              </a:rPr>
              <a:t>円</a:t>
            </a:r>
            <a:r>
              <a:rPr lang="en-US" altLang="ja-JP" sz="700" dirty="0">
                <a:solidFill>
                  <a:srgbClr val="FF0000"/>
                </a:solidFill>
                <a:latin typeface="+mn-ea"/>
              </a:rPr>
              <a:t>/</a:t>
            </a:r>
            <a:r>
              <a:rPr lang="en-US" altLang="ja-JP" sz="700" dirty="0" smtClean="0">
                <a:solidFill>
                  <a:srgbClr val="FF0000"/>
                </a:solidFill>
                <a:latin typeface="+mn-ea"/>
              </a:rPr>
              <a:t>L</a:t>
            </a:r>
          </a:p>
          <a:p>
            <a:pPr>
              <a:defRPr/>
            </a:pPr>
            <a:r>
              <a:rPr lang="ja-JP" altLang="en-US" sz="700" dirty="0" smtClean="0">
                <a:solidFill>
                  <a:srgbClr val="FF0000"/>
                </a:solidFill>
                <a:latin typeface="+mn-ea"/>
              </a:rPr>
              <a:t>（</a:t>
            </a:r>
            <a:r>
              <a:rPr lang="en-US" altLang="ja-JP" sz="700" dirty="0">
                <a:solidFill>
                  <a:srgbClr val="FF0000"/>
                </a:solidFill>
                <a:latin typeface="+mn-ea"/>
              </a:rPr>
              <a:t>89.2</a:t>
            </a:r>
            <a:r>
              <a:rPr lang="ja-JP" altLang="en-US" sz="700" dirty="0">
                <a:solidFill>
                  <a:srgbClr val="FF0000"/>
                </a:solidFill>
                <a:latin typeface="+mn-ea"/>
              </a:rPr>
              <a:t>円－</a:t>
            </a:r>
            <a:r>
              <a:rPr lang="en-US" altLang="ja-JP" sz="700" dirty="0">
                <a:solidFill>
                  <a:srgbClr val="FF0000"/>
                </a:solidFill>
                <a:latin typeface="+mn-ea"/>
              </a:rPr>
              <a:t>84.5</a:t>
            </a:r>
            <a:r>
              <a:rPr lang="ja-JP" altLang="en-US" sz="700" dirty="0">
                <a:solidFill>
                  <a:srgbClr val="FF0000"/>
                </a:solidFill>
                <a:latin typeface="+mn-ea"/>
              </a:rPr>
              <a:t>円）</a:t>
            </a:r>
            <a:endParaRPr lang="en-US" altLang="ja-JP" sz="700" dirty="0">
              <a:solidFill>
                <a:srgbClr val="FF0000"/>
              </a:solidFill>
              <a:latin typeface="+mn-ea"/>
            </a:endParaRPr>
          </a:p>
        </p:txBody>
      </p:sp>
      <p:sp>
        <p:nvSpPr>
          <p:cNvPr id="199" name="Text Box 2"/>
          <p:cNvSpPr txBox="1">
            <a:spLocks noChangeArrowheads="1"/>
          </p:cNvSpPr>
          <p:nvPr/>
        </p:nvSpPr>
        <p:spPr bwMode="auto">
          <a:xfrm>
            <a:off x="54492" y="3369986"/>
            <a:ext cx="1908000" cy="1886213"/>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fontAlgn="base">
              <a:spcBef>
                <a:spcPts val="600"/>
              </a:spcBef>
              <a:spcAft>
                <a:spcPct val="0"/>
              </a:spcAft>
            </a:pP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燃油価格が対前年加温期間平均価格より</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en-US" altLang="ja-JP"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20</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％以上高騰した場合に発動する特例措置を設けています</a:t>
            </a:r>
            <a:r>
              <a:rPr lang="ja-JP" altLang="en-US" sz="12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12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200" name="テキスト ボックス 199"/>
          <p:cNvSpPr txBox="1"/>
          <p:nvPr/>
        </p:nvSpPr>
        <p:spPr>
          <a:xfrm>
            <a:off x="3508920" y="2953388"/>
            <a:ext cx="2359576" cy="270018"/>
          </a:xfrm>
          <a:prstGeom prst="rect">
            <a:avLst/>
          </a:prstGeom>
          <a:noFill/>
        </p:spPr>
        <p:txBody>
          <a:bodyPr wrap="square" lIns="83651" tIns="41825" rIns="83651" bIns="41825" rtlCol="0">
            <a:spAutoFit/>
          </a:bodyPr>
          <a:lstStyle/>
          <a:p>
            <a:pPr algn="ctr"/>
            <a:r>
              <a:rPr lang="en-US" altLang="ja-JP" sz="1200" dirty="0" smtClean="0">
                <a:latin typeface="HG創英角ﾎﾟｯﾌﾟ体" panose="040B0A09000000000000" pitchFamily="49" charset="-128"/>
                <a:ea typeface="HG創英角ﾎﾟｯﾌﾟ体" panose="040B0A09000000000000" pitchFamily="49" charset="-128"/>
              </a:rPr>
              <a:t>【</a:t>
            </a:r>
            <a:r>
              <a:rPr lang="ja-JP" altLang="en-US" sz="1200" dirty="0" smtClean="0">
                <a:latin typeface="HG創英角ﾎﾟｯﾌﾟ体" panose="040B0A09000000000000" pitchFamily="49" charset="-128"/>
                <a:ea typeface="HG創英角ﾎﾟｯﾌﾟ体" panose="040B0A09000000000000" pitchFamily="49" charset="-128"/>
              </a:rPr>
              <a:t>平成</a:t>
            </a:r>
            <a:r>
              <a:rPr lang="en-US" altLang="ja-JP" sz="1200" dirty="0" smtClean="0">
                <a:latin typeface="HG創英角ﾎﾟｯﾌﾟ体" panose="040B0A09000000000000" pitchFamily="49" charset="-128"/>
                <a:ea typeface="HG創英角ﾎﾟｯﾌﾟ体" panose="040B0A09000000000000" pitchFamily="49" charset="-128"/>
              </a:rPr>
              <a:t>29</a:t>
            </a:r>
            <a:r>
              <a:rPr lang="ja-JP" altLang="en-US" sz="1200" dirty="0" smtClean="0">
                <a:latin typeface="HG創英角ﾎﾟｯﾌﾟ体" panose="040B0A09000000000000" pitchFamily="49" charset="-128"/>
                <a:ea typeface="HG創英角ﾎﾟｯﾌﾟ体" panose="040B0A09000000000000" pitchFamily="49" charset="-128"/>
              </a:rPr>
              <a:t>事業年度のケース</a:t>
            </a:r>
            <a:r>
              <a:rPr lang="en-US" altLang="ja-JP" sz="1200" dirty="0" smtClean="0">
                <a:latin typeface="HG創英角ﾎﾟｯﾌﾟ体" panose="040B0A09000000000000" pitchFamily="49" charset="-128"/>
                <a:ea typeface="HG創英角ﾎﾟｯﾌﾟ体" panose="040B0A09000000000000" pitchFamily="49" charset="-128"/>
              </a:rPr>
              <a:t>】</a:t>
            </a:r>
            <a:endParaRPr lang="en-US" altLang="ja-JP" sz="1200" dirty="0">
              <a:latin typeface="HG創英角ﾎﾟｯﾌﾟ体" panose="040B0A09000000000000" pitchFamily="49" charset="-128"/>
              <a:ea typeface="HG創英角ﾎﾟｯﾌﾟ体" panose="040B0A09000000000000" pitchFamily="49" charset="-128"/>
            </a:endParaRPr>
          </a:p>
        </p:txBody>
      </p:sp>
      <p:sp>
        <p:nvSpPr>
          <p:cNvPr id="107" name="Text Box 2"/>
          <p:cNvSpPr txBox="1">
            <a:spLocks noChangeArrowheads="1"/>
          </p:cNvSpPr>
          <p:nvPr/>
        </p:nvSpPr>
        <p:spPr bwMode="auto">
          <a:xfrm>
            <a:off x="72058" y="465933"/>
            <a:ext cx="7092000" cy="463969"/>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fontAlgn="base">
              <a:spcBef>
                <a:spcPts val="322"/>
              </a:spcBef>
              <a:spcAft>
                <a:spcPct val="0"/>
              </a:spcAft>
            </a:pPr>
            <a:r>
              <a:rPr lang="en-US" altLang="ja-JP" sz="1600" dirty="0" smtClean="0">
                <a:solidFill>
                  <a:srgbClr val="FF6600"/>
                </a:solidFill>
                <a:latin typeface="HGP創英角ﾎﾟｯﾌﾟ体" panose="040B0A00000000000000" pitchFamily="50" charset="-128"/>
                <a:ea typeface="HGP創英角ﾎﾟｯﾌﾟ体" panose="040B0A00000000000000" pitchFamily="50" charset="-128"/>
              </a:rPr>
              <a:t>30</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事業年度の発動基準価格</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は、</a:t>
            </a:r>
            <a:r>
              <a:rPr lang="en-US" altLang="ja-JP" sz="1600" dirty="0" smtClean="0">
                <a:solidFill>
                  <a:srgbClr val="FF6600"/>
                </a:solidFill>
                <a:latin typeface="HGP創英角ﾎﾟｯﾌﾟ体" panose="040B0A00000000000000" pitchFamily="50" charset="-128"/>
                <a:ea typeface="HGP創英角ﾎﾟｯﾌﾟ体" panose="040B0A00000000000000" pitchFamily="50" charset="-128"/>
              </a:rPr>
              <a:t>97.2</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円</a:t>
            </a:r>
            <a:r>
              <a:rPr lang="en-US" altLang="ja-JP" sz="1600" dirty="0" smtClean="0">
                <a:solidFill>
                  <a:srgbClr val="FF6600"/>
                </a:solidFill>
                <a:latin typeface="HGP創英角ﾎﾟｯﾌﾟ体" panose="040B0A00000000000000" pitchFamily="50" charset="-128"/>
                <a:ea typeface="HGP創英角ﾎﾟｯﾌﾟ体" panose="040B0A00000000000000" pitchFamily="50" charset="-128"/>
              </a:rPr>
              <a:t>/</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Ｌ</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ですが、</a:t>
            </a:r>
            <a:r>
              <a:rPr lang="ja-JP" altLang="en-US" sz="1600" dirty="0" smtClean="0">
                <a:solidFill>
                  <a:srgbClr val="FF6600"/>
                </a:solidFill>
                <a:latin typeface="HGP創英角ﾎﾟｯﾌﾟ体" panose="040B0A00000000000000" pitchFamily="50" charset="-128"/>
                <a:ea typeface="HGP創英角ﾎﾟｯﾌﾟ体" panose="040B0A00000000000000" pitchFamily="50" charset="-128"/>
              </a:rPr>
              <a:t>特例措置の発動</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により、</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発動基準価格は</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en-US" altLang="ja-JP" sz="1600" dirty="0" smtClean="0">
                <a:solidFill>
                  <a:srgbClr val="FF6600"/>
                </a:solidFill>
                <a:latin typeface="HGP創英角ﾎﾟｯﾌﾟ体" panose="040B0A00000000000000" pitchFamily="50" charset="-128"/>
                <a:ea typeface="HGP創英角ﾎﾟｯﾌﾟ体" panose="040B0A00000000000000" pitchFamily="50" charset="-128"/>
              </a:rPr>
              <a:t>84.5</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円</a:t>
            </a:r>
            <a:r>
              <a:rPr lang="en-US" altLang="ja-JP" sz="1600" dirty="0">
                <a:solidFill>
                  <a:srgbClr val="FF6600"/>
                </a:solidFill>
                <a:latin typeface="HGP創英角ﾎﾟｯﾌﾟ体" panose="040B0A00000000000000" pitchFamily="50" charset="-128"/>
                <a:ea typeface="HGP創英角ﾎﾟｯﾌﾟ体" panose="040B0A00000000000000" pitchFamily="50" charset="-128"/>
              </a:rPr>
              <a:t>/</a:t>
            </a:r>
            <a:r>
              <a:rPr lang="ja-JP" altLang="en-US" sz="1600" dirty="0">
                <a:solidFill>
                  <a:srgbClr val="FF6600"/>
                </a:solidFill>
                <a:latin typeface="HGP創英角ﾎﾟｯﾌﾟ体" panose="040B0A00000000000000" pitchFamily="50" charset="-128"/>
                <a:ea typeface="HGP創英角ﾎﾟｯﾌﾟ体" panose="040B0A00000000000000" pitchFamily="50" charset="-128"/>
              </a:rPr>
              <a:t>Ｌ</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en-US" altLang="ja-JP"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29</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事業</a:t>
            </a:r>
            <a:r>
              <a:rPr lang="ja-JP" altLang="en-US" sz="16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年度：低温特例措置の場合）まで下がります</a:t>
            </a: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108" name="角丸四角形 107"/>
          <p:cNvSpPr/>
          <p:nvPr/>
        </p:nvSpPr>
        <p:spPr>
          <a:xfrm>
            <a:off x="47250" y="5075773"/>
            <a:ext cx="7106400" cy="5453874"/>
          </a:xfrm>
          <a:prstGeom prst="roundRect">
            <a:avLst>
              <a:gd name="adj" fmla="val 1654"/>
            </a:avLst>
          </a:prstGeom>
          <a:solidFill>
            <a:srgbClr val="F6FBFC"/>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lIns="98158" tIns="49080" rIns="98158" bIns="49080" rtlCol="0" anchor="ctr"/>
          <a:lstStyle/>
          <a:p>
            <a:pPr algn="ctr"/>
            <a:endParaRPr kumimoji="1" lang="ja-JP" altLang="en-US"/>
          </a:p>
        </p:txBody>
      </p:sp>
      <p:sp>
        <p:nvSpPr>
          <p:cNvPr id="217" name="AutoShape 17"/>
          <p:cNvSpPr>
            <a:spLocks noChangeArrowheads="1"/>
          </p:cNvSpPr>
          <p:nvPr/>
        </p:nvSpPr>
        <p:spPr bwMode="auto">
          <a:xfrm>
            <a:off x="38430" y="5052492"/>
            <a:ext cx="1927800" cy="348560"/>
          </a:xfrm>
          <a:prstGeom prst="bevel">
            <a:avLst>
              <a:gd name="adj" fmla="val 12500"/>
            </a:avLst>
          </a:prstGeom>
          <a:solidFill>
            <a:srgbClr val="EBF6F9"/>
          </a:solidFill>
          <a:ln w="9525">
            <a:solidFill>
              <a:srgbClr val="385D8A"/>
            </a:solidFill>
            <a:miter lim="800000"/>
            <a:headEnd/>
            <a:tailEnd/>
          </a:ln>
        </p:spPr>
        <p:txBody>
          <a:bodyPr lIns="98147" tIns="49073" rIns="98147" bIns="49073" anchor="ct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a:r>
              <a:rPr lang="ja-JP" altLang="en-US" sz="1600" b="1" dirty="0" smtClean="0">
                <a:solidFill>
                  <a:srgbClr val="CC3300"/>
                </a:solidFill>
                <a:latin typeface="HGP創英角ﾎﾟｯﾌﾟ体" panose="040B0A00000000000000" pitchFamily="50" charset="-128"/>
                <a:ea typeface="HGP創英角ﾎﾟｯﾌﾟ体" panose="040B0A00000000000000" pitchFamily="50" charset="-128"/>
              </a:rPr>
              <a:t>取 組 </a:t>
            </a:r>
            <a:r>
              <a:rPr lang="ja-JP" altLang="en-US" sz="1600" b="1" dirty="0">
                <a:solidFill>
                  <a:srgbClr val="CC3300"/>
                </a:solidFill>
                <a:latin typeface="HGP創英角ﾎﾟｯﾌﾟ体" panose="040B0A00000000000000" pitchFamily="50" charset="-128"/>
                <a:ea typeface="HGP創英角ﾎﾟｯﾌﾟ体" panose="040B0A00000000000000" pitchFamily="50" charset="-128"/>
              </a:rPr>
              <a:t>の 例</a:t>
            </a:r>
          </a:p>
        </p:txBody>
      </p:sp>
      <p:sp>
        <p:nvSpPr>
          <p:cNvPr id="218" name="Text Box 2"/>
          <p:cNvSpPr txBox="1">
            <a:spLocks noChangeArrowheads="1"/>
          </p:cNvSpPr>
          <p:nvPr/>
        </p:nvSpPr>
        <p:spPr bwMode="auto">
          <a:xfrm>
            <a:off x="-41171" y="5403010"/>
            <a:ext cx="7416000" cy="288947"/>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6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4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燃油価格の</a:t>
            </a:r>
            <a:r>
              <a:rPr lang="ja-JP" altLang="en-US" sz="14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高騰</a:t>
            </a:r>
            <a:r>
              <a:rPr lang="ja-JP" altLang="en-US" sz="14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に</a:t>
            </a:r>
            <a:r>
              <a:rPr lang="ja-JP" altLang="en-US" sz="14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影響を受けにくい経営へ転換を図るための取組例をいくつか紹介します！</a:t>
            </a:r>
            <a:endParaRPr lang="en-US" altLang="ja-JP" sz="14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219" name="Text Box 2"/>
          <p:cNvSpPr txBox="1">
            <a:spLocks noChangeArrowheads="1"/>
          </p:cNvSpPr>
          <p:nvPr/>
        </p:nvSpPr>
        <p:spPr bwMode="auto">
          <a:xfrm>
            <a:off x="-95688" y="5716189"/>
            <a:ext cx="7106400" cy="271102"/>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300" u="sng" dirty="0">
                <a:solidFill>
                  <a:srgbClr val="FF6600"/>
                </a:solidFill>
                <a:latin typeface="HGP創英角ﾎﾟｯﾌﾟ体" panose="040B0A00000000000000" pitchFamily="50" charset="-128"/>
                <a:ea typeface="HGP創英角ﾎﾟｯﾌﾟ体" panose="040B0A00000000000000" pitchFamily="50" charset="-128"/>
              </a:rPr>
              <a:t>（１）　施設園芸省エネルギー生産管理マニュアルの実践</a:t>
            </a:r>
            <a:endParaRPr lang="en-US" altLang="ja-JP" sz="1300" u="sng" dirty="0">
              <a:solidFill>
                <a:srgbClr val="FF6600"/>
              </a:solidFill>
              <a:latin typeface="HGP創英角ﾎﾟｯﾌﾟ体" panose="040B0A00000000000000" pitchFamily="50" charset="-128"/>
              <a:ea typeface="HGP創英角ﾎﾟｯﾌﾟ体" panose="040B0A00000000000000" pitchFamily="50" charset="-128"/>
            </a:endParaRPr>
          </a:p>
        </p:txBody>
      </p:sp>
      <p:sp>
        <p:nvSpPr>
          <p:cNvPr id="220" name="Text Box 2"/>
          <p:cNvSpPr txBox="1">
            <a:spLocks noChangeArrowheads="1"/>
          </p:cNvSpPr>
          <p:nvPr/>
        </p:nvSpPr>
        <p:spPr bwMode="auto">
          <a:xfrm>
            <a:off x="44554" y="5929951"/>
            <a:ext cx="5400000" cy="902959"/>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省エネのための暖房技術」、「温室の保温性向上技術」、「省エネのための温度管理技術</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」など、いずれ</a:t>
            </a: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も生産段階で実践できる基本的な技術です</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が、</a:t>
            </a: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省エネ</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効果が</a:t>
            </a: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期待できます！！</a:t>
            </a:r>
            <a:endParaRPr lang="en-US" altLang="ja-JP"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a:p>
            <a:pPr fontAlgn="base">
              <a:spcBef>
                <a:spcPts val="300"/>
              </a:spcBef>
              <a:spcAft>
                <a:spcPct val="0"/>
              </a:spcAft>
            </a:pPr>
            <a:r>
              <a:rPr lang="ja-JP" altLang="en-US" sz="9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（参考ＵＲＬ：</a:t>
            </a:r>
            <a:r>
              <a:rPr lang="en-US" altLang="ja-JP" sz="900" dirty="0">
                <a:solidFill>
                  <a:schemeClr val="accent4">
                    <a:lumMod val="75000"/>
                  </a:schemeClr>
                </a:solidFill>
                <a:latin typeface="HGP創英角ﾎﾟｯﾌﾟ体" panose="040B0A00000000000000" pitchFamily="50" charset="-128"/>
                <a:ea typeface="HGP創英角ﾎﾟｯﾌﾟ体" panose="040B0A00000000000000" pitchFamily="50" charset="-128"/>
                <a:hlinkClick r:id="rId2"/>
              </a:rPr>
              <a:t>http://www.maff.go.jp/j/seisan/kankyo/ondanka/pdf/manyuaru.pdf</a:t>
            </a:r>
            <a:r>
              <a:rPr lang="ja-JP" altLang="en-US" sz="9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9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pic>
        <p:nvPicPr>
          <p:cNvPr id="221" name="図 2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6746" y="5761424"/>
            <a:ext cx="648000" cy="791867"/>
          </a:xfrm>
          <a:prstGeom prst="rect">
            <a:avLst/>
          </a:prstGeom>
        </p:spPr>
      </p:pic>
      <p:sp>
        <p:nvSpPr>
          <p:cNvPr id="222" name="Text Box 2"/>
          <p:cNvSpPr txBox="1">
            <a:spLocks noChangeArrowheads="1"/>
          </p:cNvSpPr>
          <p:nvPr/>
        </p:nvSpPr>
        <p:spPr bwMode="auto">
          <a:xfrm>
            <a:off x="5235987" y="6568450"/>
            <a:ext cx="2189524" cy="325065"/>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algn="ctr" fontAlgn="base">
              <a:spcBef>
                <a:spcPct val="0"/>
              </a:spcBef>
              <a:spcAft>
                <a:spcPct val="0"/>
              </a:spcAft>
            </a:pPr>
            <a:r>
              <a:rPr lang="ja-JP" altLang="en-US" sz="700" dirty="0" smtClean="0">
                <a:latin typeface="+mn-ea"/>
              </a:rPr>
              <a:t>施設園芸省エネルギー生産管理マニュアル</a:t>
            </a:r>
            <a:endParaRPr lang="en-US" altLang="ja-JP" sz="700" dirty="0" smtClean="0">
              <a:latin typeface="+mn-ea"/>
            </a:endParaRPr>
          </a:p>
          <a:p>
            <a:pPr lvl="0" algn="ctr" fontAlgn="base">
              <a:spcBef>
                <a:spcPct val="0"/>
              </a:spcBef>
              <a:spcAft>
                <a:spcPct val="0"/>
              </a:spcAft>
            </a:pPr>
            <a:r>
              <a:rPr lang="ja-JP" altLang="en-US" sz="700" dirty="0" smtClean="0">
                <a:latin typeface="+mn-ea"/>
              </a:rPr>
              <a:t>と点検項目を取りまとめたチェックシート</a:t>
            </a:r>
            <a:endParaRPr lang="en-US" altLang="ja-JP" sz="1000" dirty="0">
              <a:latin typeface="+mn-ea"/>
            </a:endParaRPr>
          </a:p>
        </p:txBody>
      </p:sp>
      <p:sp>
        <p:nvSpPr>
          <p:cNvPr id="223" name="Text Box 2"/>
          <p:cNvSpPr txBox="1">
            <a:spLocks noChangeArrowheads="1"/>
          </p:cNvSpPr>
          <p:nvPr/>
        </p:nvSpPr>
        <p:spPr bwMode="auto">
          <a:xfrm>
            <a:off x="-105811" y="6854028"/>
            <a:ext cx="7106400" cy="271102"/>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300" u="sng" dirty="0" smtClean="0">
                <a:solidFill>
                  <a:srgbClr val="FF6600"/>
                </a:solidFill>
                <a:latin typeface="HGP創英角ﾎﾟｯﾌﾟ体" panose="040B0A00000000000000" pitchFamily="50" charset="-128"/>
                <a:ea typeface="HGP創英角ﾎﾟｯﾌﾟ体" panose="040B0A00000000000000" pitchFamily="50" charset="-128"/>
              </a:rPr>
              <a:t>（２）</a:t>
            </a:r>
            <a:r>
              <a:rPr lang="ja-JP" altLang="en-US" sz="1300" u="sng" dirty="0">
                <a:solidFill>
                  <a:srgbClr val="FF6600"/>
                </a:solidFill>
                <a:latin typeface="HGP創英角ﾎﾟｯﾌﾟ体" panose="040B0A00000000000000" pitchFamily="50" charset="-128"/>
                <a:ea typeface="HGP創英角ﾎﾟｯﾌﾟ体" panose="040B0A00000000000000" pitchFamily="50" charset="-128"/>
              </a:rPr>
              <a:t>　</a:t>
            </a:r>
            <a:r>
              <a:rPr lang="ja-JP" altLang="en-US" sz="1300" u="sng" dirty="0" smtClean="0">
                <a:solidFill>
                  <a:srgbClr val="FF6600"/>
                </a:solidFill>
                <a:latin typeface="HGP創英角ﾎﾟｯﾌﾟ体" panose="040B0A00000000000000" pitchFamily="50" charset="-128"/>
                <a:ea typeface="HGP創英角ﾎﾟｯﾌﾟ体" panose="040B0A00000000000000" pitchFamily="50" charset="-128"/>
              </a:rPr>
              <a:t>省エネ設備や生産性向上設備の導入</a:t>
            </a:r>
            <a:endParaRPr lang="en-US" altLang="ja-JP" sz="1300" u="sng" dirty="0">
              <a:solidFill>
                <a:srgbClr val="FF6600"/>
              </a:solidFill>
              <a:latin typeface="HGP創英角ﾎﾟｯﾌﾟ体" panose="040B0A00000000000000" pitchFamily="50" charset="-128"/>
              <a:ea typeface="HGP創英角ﾎﾟｯﾌﾟ体" panose="040B0A00000000000000" pitchFamily="50" charset="-128"/>
            </a:endParaRPr>
          </a:p>
        </p:txBody>
      </p:sp>
      <p:pic>
        <p:nvPicPr>
          <p:cNvPr id="224" name="図 10" descr="ヒートポンプ図（室内・室外機）.bmp"/>
          <p:cNvPicPr>
            <a:picLocks noChangeAspect="1"/>
          </p:cNvPicPr>
          <p:nvPr/>
        </p:nvPicPr>
        <p:blipFill>
          <a:blip r:embed="rId4" cstate="print"/>
          <a:srcRect/>
          <a:stretch>
            <a:fillRect/>
          </a:stretch>
        </p:blipFill>
        <p:spPr bwMode="auto">
          <a:xfrm>
            <a:off x="4775823" y="7339784"/>
            <a:ext cx="756000" cy="495614"/>
          </a:xfrm>
          <a:prstGeom prst="rect">
            <a:avLst/>
          </a:prstGeom>
          <a:noFill/>
          <a:ln w="9525">
            <a:noFill/>
            <a:miter lim="800000"/>
            <a:headEnd/>
            <a:tailEnd/>
          </a:ln>
        </p:spPr>
      </p:pic>
      <p:pic>
        <p:nvPicPr>
          <p:cNvPr id="225" name="Picture 2"/>
          <p:cNvPicPr>
            <a:picLocks noChangeAspect="1" noChangeArrowheads="1"/>
          </p:cNvPicPr>
          <p:nvPr/>
        </p:nvPicPr>
        <p:blipFill>
          <a:blip r:embed="rId5" cstate="print"/>
          <a:srcRect/>
          <a:stretch>
            <a:fillRect/>
          </a:stretch>
        </p:blipFill>
        <p:spPr bwMode="auto">
          <a:xfrm>
            <a:off x="5559879" y="7327703"/>
            <a:ext cx="756000" cy="497919"/>
          </a:xfrm>
          <a:prstGeom prst="rect">
            <a:avLst/>
          </a:prstGeom>
          <a:noFill/>
          <a:ln w="28575">
            <a:noFill/>
            <a:miter lim="800000"/>
            <a:headEnd/>
            <a:tailEnd/>
          </a:ln>
          <a:effectLst/>
        </p:spPr>
      </p:pic>
      <p:sp>
        <p:nvSpPr>
          <p:cNvPr id="226" name="Rectangle 83"/>
          <p:cNvSpPr>
            <a:spLocks noChangeArrowheads="1"/>
          </p:cNvSpPr>
          <p:nvPr/>
        </p:nvSpPr>
        <p:spPr bwMode="auto">
          <a:xfrm>
            <a:off x="4775823" y="7111708"/>
            <a:ext cx="756000" cy="216710"/>
          </a:xfrm>
          <a:prstGeom prst="rect">
            <a:avLst/>
          </a:prstGeom>
          <a:solidFill>
            <a:srgbClr val="003300"/>
          </a:solidFill>
          <a:ln w="9525">
            <a:noFill/>
            <a:miter lim="800000"/>
            <a:headEnd/>
            <a:tailEnd/>
          </a:ln>
        </p:spPr>
        <p:txBody>
          <a:bodyPr wrap="square" lIns="93361" tIns="46681" rIns="93361" bIns="46681">
            <a:spAutoFit/>
          </a:bodyPr>
          <a:lstStyle/>
          <a:p>
            <a:pPr algn="ctr" defTabSz="914400">
              <a:lnSpc>
                <a:spcPts val="907"/>
              </a:lnSpc>
            </a:pPr>
            <a:r>
              <a:rPr lang="ja-JP" altLang="en-US" sz="800" dirty="0">
                <a:solidFill>
                  <a:prstClr val="white"/>
                </a:solidFill>
                <a:latin typeface="+mj-ea"/>
                <a:ea typeface="+mj-ea"/>
              </a:rPr>
              <a:t>ヒートポンプ</a:t>
            </a:r>
          </a:p>
        </p:txBody>
      </p:sp>
      <p:pic>
        <p:nvPicPr>
          <p:cNvPr id="227" name="Picture 2" descr="C:\Users\takurou_hyoutani\Desktop\DSCF1393.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43935" y="7259557"/>
            <a:ext cx="756000" cy="568865"/>
          </a:xfrm>
          <a:prstGeom prst="rect">
            <a:avLst/>
          </a:prstGeom>
          <a:noFill/>
          <a:ln w="28575">
            <a:noFill/>
          </a:ln>
          <a:extLst>
            <a:ext uri="{909E8E84-426E-40DD-AFC4-6F175D3DCCD1}">
              <a14:hiddenFill xmlns:a14="http://schemas.microsoft.com/office/drawing/2010/main">
                <a:solidFill>
                  <a:srgbClr val="FFFFFF"/>
                </a:solidFill>
              </a14:hiddenFill>
            </a:ext>
          </a:extLst>
        </p:spPr>
      </p:pic>
      <p:pic>
        <p:nvPicPr>
          <p:cNvPr id="229" name="Picture 6" descr="C:\Users\syuichi_ikutama\Desktop\【H24補正】燃油価格高騰緊急対策\110_作業資料\図_省エネチェックシート.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08762" y="5761424"/>
            <a:ext cx="648000" cy="786798"/>
          </a:xfrm>
          <a:prstGeom prst="rect">
            <a:avLst/>
          </a:prstGeom>
          <a:noFill/>
          <a:extLst>
            <a:ext uri="{909E8E84-426E-40DD-AFC4-6F175D3DCCD1}">
              <a14:hiddenFill xmlns:a14="http://schemas.microsoft.com/office/drawing/2010/main">
                <a:solidFill>
                  <a:srgbClr val="FFFFFF"/>
                </a:solidFill>
              </a14:hiddenFill>
            </a:ext>
          </a:extLst>
        </p:spPr>
      </p:pic>
      <p:sp>
        <p:nvSpPr>
          <p:cNvPr id="231" name="Rectangle 83"/>
          <p:cNvSpPr>
            <a:spLocks noChangeArrowheads="1"/>
          </p:cNvSpPr>
          <p:nvPr/>
        </p:nvSpPr>
        <p:spPr bwMode="auto">
          <a:xfrm>
            <a:off x="6343935" y="7111708"/>
            <a:ext cx="756000" cy="210379"/>
          </a:xfrm>
          <a:prstGeom prst="rect">
            <a:avLst/>
          </a:prstGeom>
          <a:solidFill>
            <a:srgbClr val="003300"/>
          </a:solidFill>
          <a:ln w="9525">
            <a:noFill/>
            <a:miter lim="800000"/>
            <a:headEnd/>
            <a:tailEnd/>
          </a:ln>
        </p:spPr>
        <p:txBody>
          <a:bodyPr wrap="square" lIns="93361" tIns="46681" rIns="93361" bIns="46681">
            <a:spAutoFit/>
          </a:bodyPr>
          <a:lstStyle/>
          <a:p>
            <a:pPr algn="ctr" defTabSz="914400">
              <a:lnSpc>
                <a:spcPts val="907"/>
              </a:lnSpc>
            </a:pPr>
            <a:r>
              <a:rPr lang="ja-JP" altLang="en-US" sz="800" dirty="0">
                <a:solidFill>
                  <a:prstClr val="white"/>
                </a:solidFill>
                <a:latin typeface="+mj-ea"/>
                <a:ea typeface="+mj-ea"/>
              </a:rPr>
              <a:t>被覆設備</a:t>
            </a:r>
          </a:p>
        </p:txBody>
      </p:sp>
      <p:sp>
        <p:nvSpPr>
          <p:cNvPr id="233" name="Rectangle 83"/>
          <p:cNvSpPr>
            <a:spLocks noChangeArrowheads="1"/>
          </p:cNvSpPr>
          <p:nvPr/>
        </p:nvSpPr>
        <p:spPr bwMode="auto">
          <a:xfrm>
            <a:off x="5559879" y="7111708"/>
            <a:ext cx="756000" cy="216710"/>
          </a:xfrm>
          <a:prstGeom prst="rect">
            <a:avLst/>
          </a:prstGeom>
          <a:solidFill>
            <a:srgbClr val="003300"/>
          </a:solidFill>
          <a:ln w="9525">
            <a:noFill/>
            <a:miter lim="800000"/>
            <a:headEnd/>
            <a:tailEnd/>
          </a:ln>
        </p:spPr>
        <p:txBody>
          <a:bodyPr wrap="square" lIns="93361" tIns="46681" rIns="93361" bIns="46681">
            <a:spAutoFit/>
          </a:bodyPr>
          <a:lstStyle/>
          <a:p>
            <a:pPr algn="ctr" defTabSz="914400">
              <a:lnSpc>
                <a:spcPts val="907"/>
              </a:lnSpc>
            </a:pPr>
            <a:endParaRPr lang="ja-JP" altLang="en-US" sz="1000" dirty="0">
              <a:solidFill>
                <a:prstClr val="white"/>
              </a:solidFill>
              <a:latin typeface="HGP創英角ｺﾞｼｯｸUB" pitchFamily="50" charset="-128"/>
              <a:ea typeface="HGP創英角ｺﾞｼｯｸUB" pitchFamily="50" charset="-128"/>
            </a:endParaRPr>
          </a:p>
        </p:txBody>
      </p:sp>
      <p:sp>
        <p:nvSpPr>
          <p:cNvPr id="234" name="Text Box 2"/>
          <p:cNvSpPr txBox="1">
            <a:spLocks noChangeArrowheads="1"/>
          </p:cNvSpPr>
          <p:nvPr/>
        </p:nvSpPr>
        <p:spPr bwMode="auto">
          <a:xfrm>
            <a:off x="5419700" y="7112761"/>
            <a:ext cx="1044000" cy="252829"/>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algn="ctr" fontAlgn="base">
              <a:spcBef>
                <a:spcPct val="0"/>
              </a:spcBef>
              <a:spcAft>
                <a:spcPct val="0"/>
              </a:spcAft>
            </a:pPr>
            <a:r>
              <a:rPr lang="ja-JP" altLang="en-US" sz="600" dirty="0" smtClean="0">
                <a:solidFill>
                  <a:schemeClr val="bg1"/>
                </a:solidFill>
                <a:latin typeface="+mj-ea"/>
                <a:ea typeface="+mj-ea"/>
              </a:rPr>
              <a:t>木質バイオマス</a:t>
            </a:r>
            <a:endParaRPr lang="en-US" altLang="ja-JP" sz="600" dirty="0" smtClean="0">
              <a:solidFill>
                <a:schemeClr val="bg1"/>
              </a:solidFill>
              <a:latin typeface="+mj-ea"/>
              <a:ea typeface="+mj-ea"/>
            </a:endParaRPr>
          </a:p>
          <a:p>
            <a:pPr lvl="0" algn="ctr" fontAlgn="base">
              <a:spcBef>
                <a:spcPct val="0"/>
              </a:spcBef>
              <a:spcAft>
                <a:spcPct val="0"/>
              </a:spcAft>
            </a:pPr>
            <a:r>
              <a:rPr lang="ja-JP" altLang="en-US" sz="600" dirty="0" smtClean="0">
                <a:solidFill>
                  <a:schemeClr val="bg1"/>
                </a:solidFill>
                <a:latin typeface="+mj-ea"/>
                <a:ea typeface="+mj-ea"/>
              </a:rPr>
              <a:t>利用加温設備</a:t>
            </a:r>
            <a:endParaRPr lang="en-US" altLang="ja-JP" sz="600" dirty="0">
              <a:solidFill>
                <a:schemeClr val="bg1"/>
              </a:solidFill>
              <a:latin typeface="+mj-ea"/>
              <a:ea typeface="+mj-ea"/>
            </a:endParaRPr>
          </a:p>
        </p:txBody>
      </p:sp>
      <p:sp>
        <p:nvSpPr>
          <p:cNvPr id="235" name="Text Box 2"/>
          <p:cNvSpPr txBox="1">
            <a:spLocks noChangeArrowheads="1"/>
          </p:cNvSpPr>
          <p:nvPr/>
        </p:nvSpPr>
        <p:spPr bwMode="auto">
          <a:xfrm>
            <a:off x="4831118" y="6910633"/>
            <a:ext cx="2196000" cy="216710"/>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algn="ctr" fontAlgn="base">
              <a:spcBef>
                <a:spcPct val="0"/>
              </a:spcBef>
              <a:spcAft>
                <a:spcPct val="0"/>
              </a:spcAft>
            </a:pPr>
            <a:r>
              <a:rPr lang="ja-JP" altLang="en-US" sz="10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（省エネ</a:t>
            </a:r>
            <a:r>
              <a:rPr lang="ja-JP" altLang="en-US" sz="10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効果</a:t>
            </a:r>
            <a:r>
              <a:rPr lang="ja-JP" altLang="en-US" sz="10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のある設備の導入例）</a:t>
            </a:r>
            <a:endParaRPr lang="en-US" altLang="ja-JP" sz="12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pic>
        <p:nvPicPr>
          <p:cNvPr id="237" name="Picture 41" descr="D:\旅費関係\140930熊本出張\写真\トマトJr.農園・玉名\NCM_0048.JPG"/>
          <p:cNvPicPr>
            <a:picLocks noChangeAspect="1" noChangeArrowheads="1"/>
          </p:cNvPicPr>
          <p:nvPr/>
        </p:nvPicPr>
        <p:blipFill>
          <a:blip r:embed="rId8" cstate="print">
            <a:extLst>
              <a:ext uri="{28A0092B-C50C-407E-A947-70E740481C1C}">
                <a14:useLocalDpi xmlns:a14="http://schemas.microsoft.com/office/drawing/2010/main" val="0"/>
              </a:ext>
            </a:extLst>
          </a:blip>
          <a:srcRect l="12447" r="12447"/>
          <a:stretch>
            <a:fillRect/>
          </a:stretch>
        </p:blipFill>
        <p:spPr bwMode="auto">
          <a:xfrm>
            <a:off x="4779633" y="8245947"/>
            <a:ext cx="756000" cy="567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8" name="Rectangle 83"/>
          <p:cNvSpPr>
            <a:spLocks noChangeArrowheads="1"/>
          </p:cNvSpPr>
          <p:nvPr/>
        </p:nvSpPr>
        <p:spPr bwMode="auto">
          <a:xfrm>
            <a:off x="4779633" y="8031343"/>
            <a:ext cx="756000" cy="209690"/>
          </a:xfrm>
          <a:prstGeom prst="rect">
            <a:avLst/>
          </a:prstGeom>
          <a:solidFill>
            <a:srgbClr val="003300"/>
          </a:solidFill>
          <a:ln w="9525">
            <a:noFill/>
            <a:miter lim="800000"/>
            <a:headEnd/>
            <a:tailEnd/>
          </a:ln>
        </p:spPr>
        <p:txBody>
          <a:bodyPr wrap="square" lIns="93361" tIns="46681" rIns="93361" bIns="46681">
            <a:spAutoFit/>
          </a:bodyPr>
          <a:lstStyle/>
          <a:p>
            <a:pPr algn="ctr" defTabSz="914400">
              <a:lnSpc>
                <a:spcPts val="907"/>
              </a:lnSpc>
            </a:pPr>
            <a:endParaRPr lang="ja-JP" altLang="en-US" sz="1000" dirty="0">
              <a:solidFill>
                <a:prstClr val="white"/>
              </a:solidFill>
              <a:latin typeface="HGP創英角ｺﾞｼｯｸUB" pitchFamily="50" charset="-128"/>
              <a:ea typeface="HGP創英角ｺﾞｼｯｸUB" pitchFamily="50" charset="-128"/>
            </a:endParaRPr>
          </a:p>
        </p:txBody>
      </p:sp>
      <p:sp>
        <p:nvSpPr>
          <p:cNvPr id="239" name="Text Box 2"/>
          <p:cNvSpPr txBox="1">
            <a:spLocks noChangeArrowheads="1"/>
          </p:cNvSpPr>
          <p:nvPr/>
        </p:nvSpPr>
        <p:spPr bwMode="auto">
          <a:xfrm>
            <a:off x="4869633" y="8028539"/>
            <a:ext cx="576000" cy="216710"/>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algn="ctr" fontAlgn="base">
              <a:spcBef>
                <a:spcPct val="0"/>
              </a:spcBef>
              <a:spcAft>
                <a:spcPct val="0"/>
              </a:spcAft>
            </a:pPr>
            <a:r>
              <a:rPr lang="ja-JP" altLang="en-US" sz="600" dirty="0">
                <a:solidFill>
                  <a:schemeClr val="bg1"/>
                </a:solidFill>
                <a:latin typeface="+mj-ea"/>
                <a:ea typeface="+mj-ea"/>
              </a:rPr>
              <a:t>環境</a:t>
            </a:r>
            <a:r>
              <a:rPr lang="ja-JP" altLang="en-US" sz="600" dirty="0" smtClean="0">
                <a:solidFill>
                  <a:schemeClr val="bg1"/>
                </a:solidFill>
                <a:latin typeface="+mj-ea"/>
                <a:ea typeface="+mj-ea"/>
              </a:rPr>
              <a:t>制御</a:t>
            </a:r>
            <a:endParaRPr lang="en-US" altLang="ja-JP" sz="600" dirty="0" smtClean="0">
              <a:solidFill>
                <a:schemeClr val="bg1"/>
              </a:solidFill>
              <a:latin typeface="+mj-ea"/>
              <a:ea typeface="+mj-ea"/>
            </a:endParaRPr>
          </a:p>
          <a:p>
            <a:pPr lvl="0" algn="ctr" fontAlgn="base">
              <a:spcBef>
                <a:spcPct val="0"/>
              </a:spcBef>
              <a:spcAft>
                <a:spcPct val="0"/>
              </a:spcAft>
            </a:pPr>
            <a:r>
              <a:rPr lang="ja-JP" altLang="en-US" sz="600" dirty="0" smtClean="0">
                <a:solidFill>
                  <a:schemeClr val="bg1"/>
                </a:solidFill>
                <a:latin typeface="+mj-ea"/>
                <a:ea typeface="+mj-ea"/>
              </a:rPr>
              <a:t>システム</a:t>
            </a:r>
            <a:endParaRPr lang="en-US" altLang="ja-JP" sz="600" dirty="0" smtClean="0">
              <a:solidFill>
                <a:schemeClr val="bg1"/>
              </a:solidFill>
              <a:latin typeface="+mj-ea"/>
              <a:ea typeface="+mj-ea"/>
            </a:endParaRPr>
          </a:p>
        </p:txBody>
      </p:sp>
      <p:pic>
        <p:nvPicPr>
          <p:cNvPr id="240" name="図 23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573214" y="8264231"/>
            <a:ext cx="756000" cy="551198"/>
          </a:xfrm>
          <a:prstGeom prst="rect">
            <a:avLst/>
          </a:prstGeom>
        </p:spPr>
      </p:pic>
      <p:sp>
        <p:nvSpPr>
          <p:cNvPr id="241" name="Rectangle 83"/>
          <p:cNvSpPr>
            <a:spLocks noChangeArrowheads="1"/>
          </p:cNvSpPr>
          <p:nvPr/>
        </p:nvSpPr>
        <p:spPr bwMode="auto">
          <a:xfrm>
            <a:off x="5573214" y="8031343"/>
            <a:ext cx="756000" cy="209690"/>
          </a:xfrm>
          <a:prstGeom prst="rect">
            <a:avLst/>
          </a:prstGeom>
          <a:solidFill>
            <a:srgbClr val="003300"/>
          </a:solidFill>
          <a:ln w="9525">
            <a:noFill/>
            <a:miter lim="800000"/>
            <a:headEnd/>
            <a:tailEnd/>
          </a:ln>
        </p:spPr>
        <p:txBody>
          <a:bodyPr wrap="square" lIns="93361" tIns="46681" rIns="93361" bIns="46681">
            <a:spAutoFit/>
          </a:bodyPr>
          <a:lstStyle/>
          <a:p>
            <a:pPr algn="ctr" defTabSz="914400">
              <a:lnSpc>
                <a:spcPts val="907"/>
              </a:lnSpc>
            </a:pPr>
            <a:endParaRPr lang="ja-JP" altLang="en-US" sz="700" dirty="0">
              <a:solidFill>
                <a:prstClr val="white"/>
              </a:solidFill>
              <a:latin typeface="+mj-ea"/>
              <a:ea typeface="+mj-ea"/>
            </a:endParaRPr>
          </a:p>
        </p:txBody>
      </p:sp>
      <p:sp>
        <p:nvSpPr>
          <p:cNvPr id="242" name="Text Box 2"/>
          <p:cNvSpPr txBox="1">
            <a:spLocks noChangeArrowheads="1"/>
          </p:cNvSpPr>
          <p:nvPr/>
        </p:nvSpPr>
        <p:spPr bwMode="auto">
          <a:xfrm>
            <a:off x="5681214" y="8028539"/>
            <a:ext cx="540000" cy="216710"/>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algn="ctr" fontAlgn="base">
              <a:spcBef>
                <a:spcPct val="0"/>
              </a:spcBef>
              <a:spcAft>
                <a:spcPct val="0"/>
              </a:spcAft>
            </a:pPr>
            <a:r>
              <a:rPr lang="ja-JP" altLang="en-US" sz="600" dirty="0">
                <a:solidFill>
                  <a:schemeClr val="bg1"/>
                </a:solidFill>
                <a:latin typeface="+mj-ea"/>
                <a:ea typeface="+mj-ea"/>
              </a:rPr>
              <a:t>炭酸</a:t>
            </a:r>
            <a:r>
              <a:rPr lang="ja-JP" altLang="en-US" sz="600" dirty="0" smtClean="0">
                <a:solidFill>
                  <a:schemeClr val="bg1"/>
                </a:solidFill>
                <a:latin typeface="+mj-ea"/>
                <a:ea typeface="+mj-ea"/>
              </a:rPr>
              <a:t>ガス</a:t>
            </a:r>
            <a:endParaRPr lang="en-US" altLang="ja-JP" sz="600" dirty="0" smtClean="0">
              <a:solidFill>
                <a:schemeClr val="bg1"/>
              </a:solidFill>
              <a:latin typeface="+mj-ea"/>
              <a:ea typeface="+mj-ea"/>
            </a:endParaRPr>
          </a:p>
          <a:p>
            <a:pPr lvl="0" algn="ctr" fontAlgn="base">
              <a:spcBef>
                <a:spcPct val="0"/>
              </a:spcBef>
              <a:spcAft>
                <a:spcPct val="0"/>
              </a:spcAft>
            </a:pPr>
            <a:r>
              <a:rPr lang="ja-JP" altLang="en-US" sz="600" dirty="0">
                <a:solidFill>
                  <a:schemeClr val="bg1"/>
                </a:solidFill>
                <a:latin typeface="+mj-ea"/>
                <a:ea typeface="+mj-ea"/>
              </a:rPr>
              <a:t>発生装置</a:t>
            </a:r>
            <a:endParaRPr lang="en-US" altLang="ja-JP" sz="600" dirty="0" smtClean="0">
              <a:solidFill>
                <a:schemeClr val="bg1"/>
              </a:solidFill>
              <a:latin typeface="+mj-ea"/>
              <a:ea typeface="+mj-ea"/>
            </a:endParaRPr>
          </a:p>
        </p:txBody>
      </p:sp>
      <p:pic>
        <p:nvPicPr>
          <p:cNvPr id="243" name="Picture 191" descr="\\r1902622\復旧データ_110530-01\★施設生産関係\★資料【施設園芸・植物工場】\21_次世代施設園芸\29_拠点情報\02_状況写真\9月分\北海道\140910 ハウス外観.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343935" y="8243840"/>
            <a:ext cx="756000" cy="569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 name="Rectangle 83"/>
          <p:cNvSpPr>
            <a:spLocks noChangeArrowheads="1"/>
          </p:cNvSpPr>
          <p:nvPr/>
        </p:nvSpPr>
        <p:spPr bwMode="auto">
          <a:xfrm>
            <a:off x="6343935" y="8029431"/>
            <a:ext cx="756000" cy="209690"/>
          </a:xfrm>
          <a:prstGeom prst="rect">
            <a:avLst/>
          </a:prstGeom>
          <a:solidFill>
            <a:srgbClr val="003300"/>
          </a:solidFill>
          <a:ln w="9525">
            <a:noFill/>
            <a:miter lim="800000"/>
            <a:headEnd/>
            <a:tailEnd/>
          </a:ln>
        </p:spPr>
        <p:txBody>
          <a:bodyPr wrap="square" lIns="93361" tIns="46681" rIns="93361" bIns="46681">
            <a:spAutoFit/>
          </a:bodyPr>
          <a:lstStyle/>
          <a:p>
            <a:pPr algn="ctr" defTabSz="914400">
              <a:lnSpc>
                <a:spcPts val="907"/>
              </a:lnSpc>
            </a:pPr>
            <a:endParaRPr lang="ja-JP" altLang="en-US" sz="600" dirty="0">
              <a:solidFill>
                <a:prstClr val="white"/>
              </a:solidFill>
              <a:latin typeface="+mj-ea"/>
              <a:ea typeface="+mj-ea"/>
            </a:endParaRPr>
          </a:p>
        </p:txBody>
      </p:sp>
      <p:sp>
        <p:nvSpPr>
          <p:cNvPr id="246" name="Text Box 2"/>
          <p:cNvSpPr txBox="1">
            <a:spLocks noChangeArrowheads="1"/>
          </p:cNvSpPr>
          <p:nvPr/>
        </p:nvSpPr>
        <p:spPr bwMode="auto">
          <a:xfrm>
            <a:off x="4631804" y="7843415"/>
            <a:ext cx="2592000" cy="216710"/>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algn="ctr" fontAlgn="base">
              <a:spcBef>
                <a:spcPct val="0"/>
              </a:spcBef>
              <a:spcAft>
                <a:spcPct val="0"/>
              </a:spcAft>
            </a:pPr>
            <a:r>
              <a:rPr lang="ja-JP" altLang="en-US" sz="10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（生産性向上効果のある設備等の導入例）</a:t>
            </a:r>
            <a:endParaRPr lang="en-US" altLang="ja-JP" sz="12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247" name="Text Box 2"/>
          <p:cNvSpPr txBox="1">
            <a:spLocks noChangeArrowheads="1"/>
          </p:cNvSpPr>
          <p:nvPr/>
        </p:nvSpPr>
        <p:spPr bwMode="auto">
          <a:xfrm>
            <a:off x="-105811" y="8657470"/>
            <a:ext cx="7106400" cy="271102"/>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300" u="sng" dirty="0" smtClean="0">
                <a:solidFill>
                  <a:srgbClr val="FF6600"/>
                </a:solidFill>
                <a:latin typeface="HGP創英角ﾎﾟｯﾌﾟ体" panose="040B0A00000000000000" pitchFamily="50" charset="-128"/>
                <a:ea typeface="HGP創英角ﾎﾟｯﾌﾟ体" panose="040B0A00000000000000" pitchFamily="50" charset="-128"/>
              </a:rPr>
              <a:t>（３）</a:t>
            </a:r>
            <a:r>
              <a:rPr lang="ja-JP" altLang="en-US" sz="1300" u="sng" dirty="0">
                <a:solidFill>
                  <a:srgbClr val="FF6600"/>
                </a:solidFill>
                <a:latin typeface="HGP創英角ﾎﾟｯﾌﾟ体" panose="040B0A00000000000000" pitchFamily="50" charset="-128"/>
                <a:ea typeface="HGP創英角ﾎﾟｯﾌﾟ体" panose="040B0A00000000000000" pitchFamily="50" charset="-128"/>
              </a:rPr>
              <a:t>　</a:t>
            </a:r>
            <a:r>
              <a:rPr lang="ja-JP" altLang="en-US" sz="1300" u="sng" dirty="0" smtClean="0">
                <a:solidFill>
                  <a:srgbClr val="FF6600"/>
                </a:solidFill>
                <a:latin typeface="HGP創英角ﾎﾟｯﾌﾟ体" panose="040B0A00000000000000" pitchFamily="50" charset="-128"/>
                <a:ea typeface="HGP創英角ﾎﾟｯﾌﾟ体" panose="040B0A00000000000000" pitchFamily="50" charset="-128"/>
              </a:rPr>
              <a:t>燃油の価格や使用量の変動に対するリスクヘッジ</a:t>
            </a:r>
            <a:endParaRPr lang="en-US" altLang="ja-JP" sz="1300" u="sng" dirty="0">
              <a:solidFill>
                <a:srgbClr val="FF6600"/>
              </a:solidFill>
              <a:latin typeface="HGP創英角ﾎﾟｯﾌﾟ体" panose="040B0A00000000000000" pitchFamily="50" charset="-128"/>
              <a:ea typeface="HGP創英角ﾎﾟｯﾌﾟ体" panose="040B0A00000000000000" pitchFamily="50" charset="-128"/>
            </a:endParaRPr>
          </a:p>
        </p:txBody>
      </p:sp>
      <p:sp>
        <p:nvSpPr>
          <p:cNvPr id="248" name="Text Box 2"/>
          <p:cNvSpPr txBox="1">
            <a:spLocks noChangeArrowheads="1"/>
          </p:cNvSpPr>
          <p:nvPr/>
        </p:nvSpPr>
        <p:spPr bwMode="auto">
          <a:xfrm>
            <a:off x="44552" y="8896164"/>
            <a:ext cx="7056000" cy="758486"/>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2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安い時に購入し、備蓄用タンクに保管</a:t>
            </a: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し</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ていた燃油を、価格</a:t>
            </a: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が高騰した際に</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低</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価格で施設園芸農家に売り渡している産地があります。また、オプション取引やデリバティブなど民間の金融商品を活用し、燃油価格や使用量の変動に対するリスクヘッジ行うことも経営転換を図る手法の一つです。</a:t>
            </a:r>
            <a:endParaRPr lang="en-US" altLang="ja-JP"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249" name="Text Box 2"/>
          <p:cNvSpPr txBox="1">
            <a:spLocks noChangeArrowheads="1"/>
          </p:cNvSpPr>
          <p:nvPr/>
        </p:nvSpPr>
        <p:spPr bwMode="auto">
          <a:xfrm>
            <a:off x="-95688" y="9594300"/>
            <a:ext cx="7106400" cy="271102"/>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2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300" u="sng" dirty="0" smtClean="0">
                <a:solidFill>
                  <a:srgbClr val="FF6600"/>
                </a:solidFill>
                <a:latin typeface="HGP創英角ﾎﾟｯﾌﾟ体" panose="040B0A00000000000000" pitchFamily="50" charset="-128"/>
                <a:ea typeface="HGP創英角ﾎﾟｯﾌﾟ体" panose="040B0A00000000000000" pitchFamily="50" charset="-128"/>
              </a:rPr>
              <a:t>（４）　</a:t>
            </a:r>
            <a:r>
              <a:rPr lang="ja-JP" altLang="en-US" sz="1300" u="sng" dirty="0">
                <a:solidFill>
                  <a:srgbClr val="FF6600"/>
                </a:solidFill>
                <a:latin typeface="HGP創英角ﾎﾟｯﾌﾟ体" panose="040B0A00000000000000" pitchFamily="50" charset="-128"/>
                <a:ea typeface="HGP創英角ﾎﾟｯﾌﾟ体" panose="040B0A00000000000000" pitchFamily="50" charset="-128"/>
              </a:rPr>
              <a:t>省エネ</a:t>
            </a:r>
            <a:r>
              <a:rPr lang="ja-JP" altLang="en-US" sz="1300" u="sng" dirty="0" smtClean="0">
                <a:solidFill>
                  <a:srgbClr val="FF6600"/>
                </a:solidFill>
                <a:latin typeface="HGP創英角ﾎﾟｯﾌﾟ体" panose="040B0A00000000000000" pitchFamily="50" charset="-128"/>
                <a:ea typeface="HGP創英角ﾎﾟｯﾌﾟ体" panose="040B0A00000000000000" pitchFamily="50" charset="-128"/>
              </a:rPr>
              <a:t>診断</a:t>
            </a:r>
            <a:endParaRPr lang="en-US" altLang="ja-JP" sz="1300" u="sng" dirty="0">
              <a:solidFill>
                <a:srgbClr val="FF6600"/>
              </a:solidFill>
              <a:latin typeface="HGP創英角ﾎﾟｯﾌﾟ体" panose="040B0A00000000000000" pitchFamily="50" charset="-128"/>
              <a:ea typeface="HGP創英角ﾎﾟｯﾌﾟ体" panose="040B0A00000000000000" pitchFamily="50" charset="-128"/>
            </a:endParaRPr>
          </a:p>
        </p:txBody>
      </p:sp>
      <p:sp>
        <p:nvSpPr>
          <p:cNvPr id="250" name="Text Box 2"/>
          <p:cNvSpPr txBox="1">
            <a:spLocks noChangeArrowheads="1"/>
          </p:cNvSpPr>
          <p:nvPr/>
        </p:nvSpPr>
        <p:spPr bwMode="auto">
          <a:xfrm>
            <a:off x="44554" y="9820600"/>
            <a:ext cx="7056000" cy="686249"/>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fontAlgn="base">
              <a:spcBef>
                <a:spcPct val="0"/>
              </a:spcBef>
              <a:spcAft>
                <a:spcPct val="0"/>
              </a:spcAft>
            </a:pP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　これ以上の省エネ化を図ることができないと思っても、第三者の目でチェックすると、まだ改善の余地が残っているものです！（一財）省エネルギーセンター</a:t>
            </a:r>
            <a:r>
              <a:rPr lang="ja-JP" altLang="en-US" sz="13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では、省エネ診断を行っております。無料</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診断も可能なので、一度相談してみてはいかかでしょうか。</a:t>
            </a:r>
            <a:r>
              <a:rPr lang="ja-JP" altLang="en-US"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ja-JP" altLang="en-US" sz="900" dirty="0">
                <a:solidFill>
                  <a:schemeClr val="accent4">
                    <a:lumMod val="75000"/>
                  </a:schemeClr>
                </a:solidFill>
                <a:latin typeface="HGP創英角ﾎﾟｯﾌﾟ体" panose="040B0A00000000000000" pitchFamily="50" charset="-128"/>
                <a:ea typeface="HGP創英角ﾎﾟｯﾌﾟ体" panose="040B0A00000000000000" pitchFamily="50" charset="-128"/>
              </a:rPr>
              <a:t>参考ＵＲＬ</a:t>
            </a:r>
            <a:r>
              <a:rPr lang="ja-JP" altLang="en-US"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en-US" altLang="ja-JP" sz="900" dirty="0">
                <a:latin typeface="HGP創英角ﾎﾟｯﾌﾟ体" panose="040B0A00000000000000" pitchFamily="50" charset="-128"/>
                <a:ea typeface="HGP創英角ﾎﾟｯﾌﾟ体" panose="040B0A00000000000000" pitchFamily="50" charset="-128"/>
                <a:hlinkClick r:id="rId11"/>
              </a:rPr>
              <a:t>https://www.shindan-net.jp</a:t>
            </a:r>
            <a:r>
              <a:rPr lang="en-US" altLang="ja-JP" sz="900" dirty="0" smtClean="0">
                <a:latin typeface="HGP創英角ﾎﾟｯﾌﾟ体" panose="040B0A00000000000000" pitchFamily="50" charset="-128"/>
                <a:ea typeface="HGP創英角ﾎﾟｯﾌﾟ体" panose="040B0A00000000000000" pitchFamily="50" charset="-128"/>
                <a:hlinkClick r:id="rId11"/>
              </a:rPr>
              <a:t>/</a:t>
            </a:r>
            <a:r>
              <a:rPr lang="ja-JP" altLang="en-US"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9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111" name="Text Box 2"/>
          <p:cNvSpPr txBox="1">
            <a:spLocks noChangeArrowheads="1"/>
          </p:cNvSpPr>
          <p:nvPr/>
        </p:nvSpPr>
        <p:spPr bwMode="auto">
          <a:xfrm>
            <a:off x="35029" y="8057545"/>
            <a:ext cx="4680000" cy="397302"/>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lvl="0" fontAlgn="base">
              <a:spcBef>
                <a:spcPct val="0"/>
              </a:spcBef>
              <a:spcAft>
                <a:spcPct val="0"/>
              </a:spcAft>
            </a:pPr>
            <a:r>
              <a:rPr lang="ja-JP" altLang="en-US" sz="11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　</a:t>
            </a: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設備導入には、補助事業が活用できる場合があります。目的に沿った補助事業を検索できる「逆引き辞典」を御活用下さい！！</a:t>
            </a:r>
            <a:endParaRPr lang="en-US" altLang="ja-JP"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a:p>
            <a:pPr lvl="0" fontAlgn="base">
              <a:spcBef>
                <a:spcPts val="300"/>
              </a:spcBef>
              <a:spcAft>
                <a:spcPct val="0"/>
              </a:spcAft>
            </a:pPr>
            <a:r>
              <a:rPr lang="ja-JP" altLang="en-US"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（参考ＵＲＬ：</a:t>
            </a:r>
            <a:r>
              <a:rPr lang="en-US" altLang="ja-JP" sz="900" dirty="0">
                <a:solidFill>
                  <a:schemeClr val="accent4">
                    <a:lumMod val="75000"/>
                  </a:schemeClr>
                </a:solidFill>
                <a:latin typeface="HGP創英角ﾎﾟｯﾌﾟ体" panose="040B0A00000000000000" pitchFamily="50" charset="-128"/>
                <a:ea typeface="HGP創英角ﾎﾟｯﾌﾟ体" panose="040B0A00000000000000" pitchFamily="50" charset="-128"/>
                <a:hlinkClick r:id="rId12"/>
              </a:rPr>
              <a:t>https://</a:t>
            </a:r>
            <a:r>
              <a:rPr lang="en-US" altLang="ja-JP"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hlinkClick r:id="rId12"/>
              </a:rPr>
              <a:t>www.gyakubiki.maff.go.jp/appmaff/input</a:t>
            </a:r>
            <a:r>
              <a:rPr lang="ja-JP" altLang="en-US"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a:p>
            <a:pPr lvl="0" fontAlgn="base">
              <a:spcBef>
                <a:spcPct val="0"/>
              </a:spcBef>
              <a:spcAft>
                <a:spcPct val="0"/>
              </a:spcAft>
            </a:pPr>
            <a:endParaRPr lang="en-US" altLang="ja-JP" sz="10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
        <p:nvSpPr>
          <p:cNvPr id="115" name="Text Box 2"/>
          <p:cNvSpPr txBox="1">
            <a:spLocks noChangeArrowheads="1"/>
          </p:cNvSpPr>
          <p:nvPr/>
        </p:nvSpPr>
        <p:spPr bwMode="auto">
          <a:xfrm>
            <a:off x="6336864" y="8028539"/>
            <a:ext cx="756000" cy="216710"/>
          </a:xfrm>
          <a:prstGeom prst="rect">
            <a:avLst/>
          </a:prstGeom>
          <a:noFill/>
          <a:ln w="9525">
            <a:noFill/>
            <a:miter lim="800000"/>
            <a:headEnd/>
            <a:tailEnd/>
          </a:ln>
        </p:spPr>
        <p:txBody>
          <a:bodyPr vert="horz" wrap="square" lIns="79753" tIns="9543" rIns="79753" bIns="9543" numCol="1" anchor="t" anchorCtr="0" compatLnSpc="1">
            <a:prstTxWarp prst="textNoShape">
              <a:avLst/>
            </a:prstTxWarp>
          </a:bodyPr>
          <a:lstStyle/>
          <a:p>
            <a:pPr algn="ctr" defTabSz="914400"/>
            <a:r>
              <a:rPr lang="ja-JP" altLang="en-US" sz="600" dirty="0">
                <a:solidFill>
                  <a:prstClr val="white"/>
                </a:solidFill>
                <a:latin typeface="+mj-ea"/>
              </a:rPr>
              <a:t>高軒高ハウスでの</a:t>
            </a:r>
            <a:endParaRPr lang="en-US" altLang="ja-JP" sz="600" dirty="0">
              <a:solidFill>
                <a:prstClr val="white"/>
              </a:solidFill>
              <a:latin typeface="+mj-ea"/>
            </a:endParaRPr>
          </a:p>
          <a:p>
            <a:pPr algn="ctr" defTabSz="914400"/>
            <a:r>
              <a:rPr lang="ja-JP" altLang="en-US" sz="600" dirty="0">
                <a:solidFill>
                  <a:prstClr val="white"/>
                </a:solidFill>
                <a:latin typeface="+mj-ea"/>
              </a:rPr>
              <a:t>長期多段</a:t>
            </a:r>
            <a:r>
              <a:rPr lang="ja-JP" altLang="en-US" sz="600" dirty="0" smtClean="0">
                <a:solidFill>
                  <a:prstClr val="white"/>
                </a:solidFill>
                <a:latin typeface="+mj-ea"/>
              </a:rPr>
              <a:t>栽培</a:t>
            </a:r>
            <a:endParaRPr lang="ja-JP" altLang="en-US" sz="600" dirty="0">
              <a:solidFill>
                <a:prstClr val="white"/>
              </a:solidFill>
              <a:latin typeface="+mj-ea"/>
            </a:endParaRPr>
          </a:p>
        </p:txBody>
      </p:sp>
      <p:sp>
        <p:nvSpPr>
          <p:cNvPr id="2" name="正方形/長方形 1"/>
          <p:cNvSpPr/>
          <p:nvPr/>
        </p:nvSpPr>
        <p:spPr>
          <a:xfrm>
            <a:off x="4877732" y="1894112"/>
            <a:ext cx="2234542" cy="551681"/>
          </a:xfrm>
          <a:prstGeom prst="rect">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p:nvSpPr>
        <p:spPr>
          <a:xfrm>
            <a:off x="1966231" y="3510221"/>
            <a:ext cx="1400241" cy="305264"/>
          </a:xfrm>
          <a:prstGeom prst="rect">
            <a:avLst/>
          </a:prstGeom>
          <a:noFill/>
          <a:ln w="127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Text Box 2"/>
          <p:cNvSpPr txBox="1">
            <a:spLocks noChangeArrowheads="1"/>
          </p:cNvSpPr>
          <p:nvPr/>
        </p:nvSpPr>
        <p:spPr bwMode="auto">
          <a:xfrm>
            <a:off x="25486" y="7079669"/>
            <a:ext cx="4680000" cy="416118"/>
          </a:xfrm>
          <a:prstGeom prst="rect">
            <a:avLst/>
          </a:prstGeom>
          <a:noFill/>
          <a:ln w="9525">
            <a:noFill/>
            <a:miter lim="800000"/>
            <a:headEnd/>
            <a:tailEnd/>
          </a:ln>
        </p:spPr>
        <p:txBody>
          <a:bodyPr vert="horz" wrap="square" lIns="79753" tIns="9543" rIns="0" bIns="9543" numCol="1" anchor="t" anchorCtr="0" compatLnSpc="1">
            <a:prstTxWarp prst="textNoShape">
              <a:avLst/>
            </a:prstTxWarp>
          </a:bodyPr>
          <a:lstStyle/>
          <a:p>
            <a:pPr lvl="0" fontAlgn="base">
              <a:spcBef>
                <a:spcPct val="0"/>
              </a:spcBef>
              <a:spcAft>
                <a:spcPct val="0"/>
              </a:spcAft>
            </a:pP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　省エネ効果のあるヒートポンプや木質バイオマス加温設備、生</a:t>
            </a:r>
            <a:endParaRPr lang="en-US" altLang="ja-JP"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a:p>
            <a:pPr lvl="0" fontAlgn="base">
              <a:spcBef>
                <a:spcPct val="0"/>
              </a:spcBef>
              <a:spcAft>
                <a:spcPct val="0"/>
              </a:spcAft>
            </a:pPr>
            <a:r>
              <a:rPr lang="ja-JP" altLang="en-US"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産性向上効果のある炭酸ガス発生装置や環境制御システムの導入により、単位面積当たり又は単位生産量当たりの燃油使用量を減らすことができます！！</a:t>
            </a:r>
            <a:endParaRPr lang="en-US" altLang="ja-JP" sz="13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a:p>
            <a:pPr lvl="0" fontAlgn="base">
              <a:spcBef>
                <a:spcPts val="200"/>
              </a:spcBef>
              <a:spcAft>
                <a:spcPct val="0"/>
              </a:spcAft>
            </a:pPr>
            <a:r>
              <a:rPr lang="ja-JP" altLang="en-US"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（参考</a:t>
            </a:r>
            <a:r>
              <a:rPr lang="en-US" altLang="ja-JP"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URL</a:t>
            </a:r>
            <a:r>
              <a:rPr lang="ja-JP" altLang="en-US" sz="9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r>
              <a:rPr lang="en-US" altLang="ja-JP" sz="850" dirty="0">
                <a:solidFill>
                  <a:schemeClr val="accent4">
                    <a:lumMod val="75000"/>
                  </a:schemeClr>
                </a:solidFill>
                <a:latin typeface="HGP創英角ﾎﾟｯﾌﾟ体" panose="040B0A00000000000000" pitchFamily="50" charset="-128"/>
                <a:ea typeface="HGP創英角ﾎﾟｯﾌﾟ体" panose="040B0A00000000000000" pitchFamily="50" charset="-128"/>
                <a:hlinkClick r:id="rId13"/>
              </a:rPr>
              <a:t>http://</a:t>
            </a:r>
            <a:r>
              <a:rPr lang="en-US" altLang="ja-JP" sz="85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hlinkClick r:id="rId13"/>
              </a:rPr>
              <a:t>www.maff.go.jp/j/seisan/kankyo/ondanka/attach/pdf/index-14.pdf</a:t>
            </a:r>
            <a:r>
              <a:rPr lang="ja-JP" altLang="en-US" sz="800" dirty="0" smtClean="0">
                <a:solidFill>
                  <a:schemeClr val="accent4">
                    <a:lumMod val="75000"/>
                  </a:schemeClr>
                </a:solidFill>
                <a:latin typeface="HGP創英角ﾎﾟｯﾌﾟ体" panose="040B0A00000000000000" pitchFamily="50" charset="-128"/>
                <a:ea typeface="HGP創英角ﾎﾟｯﾌﾟ体" panose="040B0A00000000000000" pitchFamily="50" charset="-128"/>
              </a:rPr>
              <a:t>）</a:t>
            </a:r>
            <a:endParaRPr lang="en-US" altLang="ja-JP" sz="800" dirty="0">
              <a:solidFill>
                <a:schemeClr val="accent4">
                  <a:lumMod val="75000"/>
                </a:schemeClr>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2227195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2150</TotalTime>
  <Words>530</Words>
  <Application>Microsoft Office PowerPoint</Application>
  <PresentationFormat>ユーザー設定</PresentationFormat>
  <Paragraphs>121</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HGP創英角ﾎﾟｯﾌﾟ体</vt:lpstr>
      <vt:lpstr>HG創英角ﾎﾟｯﾌﾟ体</vt:lpstr>
      <vt:lpstr>ＭＳ Ｐゴシック</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将史</dc:creator>
  <cp:lastModifiedBy>mieken</cp:lastModifiedBy>
  <cp:revision>17</cp:revision>
  <cp:lastPrinted>2018-03-20T11:21:35Z</cp:lastPrinted>
  <dcterms:modified xsi:type="dcterms:W3CDTF">2019-05-13T09:47:30Z</dcterms:modified>
</cp:coreProperties>
</file>