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3"/>
  </p:notesMasterIdLst>
  <p:handoutMasterIdLst>
    <p:handoutMasterId r:id="rId44"/>
  </p:handoutMasterIdLst>
  <p:sldIdLst>
    <p:sldId id="256" r:id="rId2"/>
    <p:sldId id="339" r:id="rId3"/>
    <p:sldId id="340" r:id="rId4"/>
    <p:sldId id="341" r:id="rId5"/>
    <p:sldId id="342" r:id="rId6"/>
    <p:sldId id="343" r:id="rId7"/>
    <p:sldId id="344" r:id="rId8"/>
    <p:sldId id="345" r:id="rId9"/>
    <p:sldId id="346" r:id="rId10"/>
    <p:sldId id="331" r:id="rId11"/>
    <p:sldId id="332" r:id="rId12"/>
    <p:sldId id="333" r:id="rId13"/>
    <p:sldId id="334" r:id="rId14"/>
    <p:sldId id="335" r:id="rId15"/>
    <p:sldId id="336" r:id="rId16"/>
    <p:sldId id="337" r:id="rId17"/>
    <p:sldId id="338" r:id="rId18"/>
    <p:sldId id="347" r:id="rId19"/>
    <p:sldId id="348" r:id="rId20"/>
    <p:sldId id="349" r:id="rId21"/>
    <p:sldId id="350" r:id="rId22"/>
    <p:sldId id="351" r:id="rId23"/>
    <p:sldId id="352" r:id="rId24"/>
    <p:sldId id="353" r:id="rId25"/>
    <p:sldId id="354" r:id="rId26"/>
    <p:sldId id="257" r:id="rId27"/>
    <p:sldId id="258" r:id="rId28"/>
    <p:sldId id="321" r:id="rId29"/>
    <p:sldId id="322" r:id="rId30"/>
    <p:sldId id="259" r:id="rId31"/>
    <p:sldId id="260" r:id="rId32"/>
    <p:sldId id="323" r:id="rId33"/>
    <p:sldId id="324" r:id="rId34"/>
    <p:sldId id="313" r:id="rId35"/>
    <p:sldId id="314" r:id="rId36"/>
    <p:sldId id="315" r:id="rId37"/>
    <p:sldId id="316" r:id="rId38"/>
    <p:sldId id="317" r:id="rId39"/>
    <p:sldId id="318" r:id="rId40"/>
    <p:sldId id="319" r:id="rId41"/>
    <p:sldId id="320" r:id="rId42"/>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70" d="100"/>
          <a:sy n="70"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FB6771A-C73E-420F-8B2B-7F72637C9C8A}" type="datetimeFigureOut">
              <a:rPr kumimoji="1" lang="ja-JP" altLang="en-US" smtClean="0"/>
              <a:t>2019/6/12</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7FBC6F7D-BAA1-4C7F-AB83-9C1DF4EBCCC8}" type="slidenum">
              <a:rPr kumimoji="1" lang="ja-JP" altLang="en-US" smtClean="0"/>
              <a:t>‹#›</a:t>
            </a:fld>
            <a:endParaRPr kumimoji="1" lang="ja-JP" altLang="en-US"/>
          </a:p>
        </p:txBody>
      </p:sp>
    </p:spTree>
    <p:extLst>
      <p:ext uri="{BB962C8B-B14F-4D97-AF65-F5344CB8AC3E}">
        <p14:creationId xmlns:p14="http://schemas.microsoft.com/office/powerpoint/2010/main" val="44780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B62F0C3E-4930-411D-9713-505AF164FFD1}" type="datetimeFigureOut">
              <a:rPr kumimoji="1" lang="ja-JP" altLang="en-US" smtClean="0"/>
              <a:t>2019/6/12</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3E5AE5DF-0A2D-42FF-BB34-C22388FE53CC}" type="slidenum">
              <a:rPr kumimoji="1" lang="ja-JP" altLang="en-US" smtClean="0"/>
              <a:t>‹#›</a:t>
            </a:fld>
            <a:endParaRPr kumimoji="1" lang="ja-JP" altLang="en-US"/>
          </a:p>
        </p:txBody>
      </p:sp>
    </p:spTree>
    <p:extLst>
      <p:ext uri="{BB962C8B-B14F-4D97-AF65-F5344CB8AC3E}">
        <p14:creationId xmlns:p14="http://schemas.microsoft.com/office/powerpoint/2010/main" val="6679371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5AE5DF-0A2D-42FF-BB34-C22388FE53CC}" type="slidenum">
              <a:rPr kumimoji="1" lang="ja-JP" altLang="en-US" smtClean="0"/>
              <a:t>19</a:t>
            </a:fld>
            <a:endParaRPr kumimoji="1" lang="ja-JP" altLang="en-US"/>
          </a:p>
        </p:txBody>
      </p:sp>
    </p:spTree>
    <p:extLst>
      <p:ext uri="{BB962C8B-B14F-4D97-AF65-F5344CB8AC3E}">
        <p14:creationId xmlns:p14="http://schemas.microsoft.com/office/powerpoint/2010/main" val="1401311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0A98AF03-7270-45C2-A683-C5E353EF01A5}" type="datetime4">
              <a:rPr lang="en-US" smtClean="0"/>
              <a:pPr/>
              <a:t>June 12, 2019</a:t>
            </a:fld>
            <a:endParaRPr lang="en-US" dirty="0"/>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8B37D5FE-740C-46F5-801A-FA5477D9711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A2FB5AFD-D735-4504-A039-ADEBB6448D55}" type="datetime4">
              <a:rPr lang="en-US" smtClean="0"/>
              <a:pPr/>
              <a:t>June 12, 2019</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AB5C8118-FB93-4E87-B380-0175F2FE2167}" type="datetime4">
              <a:rPr lang="en-US" smtClean="0"/>
              <a:pPr/>
              <a:t>June 12, 2019</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05A93482-8E69-40F7-BCAD-5662A6CADB27}" type="datetime4">
              <a:rPr lang="en-US" smtClean="0"/>
              <a:pPr/>
              <a:t>June 12, 2019</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8B37D5FE-740C-46F5-801A-FA5477D9711F}" type="slidenum">
              <a:rPr lang="en-US" smtClean="0"/>
              <a:pPr/>
              <a:t>‹#›</a:t>
            </a:fld>
            <a:endParaRPr lang="en-US"/>
          </a:p>
        </p:txBody>
      </p:sp>
      <p:sp>
        <p:nvSpPr>
          <p:cNvPr id="7" name="タイトル 6"/>
          <p:cNvSpPr>
            <a:spLocks noGrp="1"/>
          </p:cNvSpPr>
          <p:nvPr>
            <p:ph type="title"/>
          </p:nvPr>
        </p:nvSpPr>
        <p:spPr/>
        <p:txBody>
          <a:bodyPr rtlCol="0"/>
          <a:lstStyle/>
          <a:p>
            <a:r>
              <a:rPr kumimoji="0" lang="ja-JP" altLang="en-US" smtClean="0"/>
              <a:t>マスター タイトルの書式設定</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FBB7EAE1-CAAC-4AEF-919E-158692B1E55E}" type="datetime4">
              <a:rPr lang="en-US" smtClean="0"/>
              <a:pPr/>
              <a:t>June 12, 2019</a:t>
            </a:fld>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8B37D5FE-740C-46F5-801A-FA5477D9711F}" type="slidenum">
              <a:rPr lang="en-US" smtClean="0"/>
              <a:pPr/>
              <a:t>‹#›</a:t>
            </a:fld>
            <a:endParaRPr 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9525A706-D8F2-4D1A-855A-CADC92600C26}" type="datetime4">
              <a:rPr lang="en-US" smtClean="0"/>
              <a:pPr/>
              <a:t>June 12, 2019</a:t>
            </a:fld>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8B37D5FE-740C-46F5-801A-FA5477D9711F}" type="slidenum">
              <a:rPr lang="en-US" smtClean="0"/>
              <a:pPr/>
              <a:t>‹#›</a:t>
            </a:fld>
            <a:endParaRPr lang="en-US"/>
          </a:p>
        </p:txBody>
      </p:sp>
      <p:sp>
        <p:nvSpPr>
          <p:cNvPr id="8" name="タイトル 7"/>
          <p:cNvSpPr>
            <a:spLocks noGrp="1"/>
          </p:cNvSpPr>
          <p:nvPr>
            <p:ph type="title"/>
          </p:nvPr>
        </p:nvSpPr>
        <p:spPr/>
        <p:txBody>
          <a:bodyPr rtlCol="0"/>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p>
            <a:fld id="{99B4F123-1704-49AC-9D15-C4B1462B8014}" type="datetime4">
              <a:rPr lang="en-US" smtClean="0"/>
              <a:pPr/>
              <a:t>June 12, 2019</a:t>
            </a:fld>
            <a:endParaRPr lang="en-US"/>
          </a:p>
        </p:txBody>
      </p:sp>
      <p:sp>
        <p:nvSpPr>
          <p:cNvPr id="8" name="フッター プレースホルダー 7"/>
          <p:cNvSpPr>
            <a:spLocks noGrp="1"/>
          </p:cNvSpPr>
          <p:nvPr>
            <p:ph type="ftr" sz="quarter" idx="11"/>
          </p:nvPr>
        </p:nvSpPr>
        <p:spPr/>
        <p:txBody>
          <a:bodyPr/>
          <a:lstStyle/>
          <a:p>
            <a:endParaRPr lang="en-US"/>
          </a:p>
        </p:txBody>
      </p:sp>
      <p:sp>
        <p:nvSpPr>
          <p:cNvPr id="9" name="スライド番号プレースホルダー 8"/>
          <p:cNvSpPr>
            <a:spLocks noGrp="1"/>
          </p:cNvSpPr>
          <p:nvPr>
            <p:ph type="sldNum" sz="quarter" idx="12"/>
          </p:nvPr>
        </p:nvSpPr>
        <p:spPr/>
        <p:txBody>
          <a:bodyPr/>
          <a:lstStyle/>
          <a:p>
            <a:fld id="{8B37D5FE-740C-46F5-801A-FA5477D97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E3127EC2-47FB-48A1-8644-C8A81DDAA119}" type="datetime4">
              <a:rPr lang="en-US" smtClean="0"/>
              <a:pPr/>
              <a:t>June 12, 2019</a:t>
            </a:fld>
            <a:endParaRPr lang="en-US"/>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8B37D5FE-740C-46F5-801A-FA5477D9711F}" type="slidenum">
              <a:rPr lang="en-US" smtClean="0"/>
              <a:pPr/>
              <a:t>‹#›</a:t>
            </a:fld>
            <a:endParaRPr lang="en-US"/>
          </a:p>
        </p:txBody>
      </p:sp>
      <p:sp>
        <p:nvSpPr>
          <p:cNvPr id="6" name="タイトル 5"/>
          <p:cNvSpPr>
            <a:spLocks noGrp="1"/>
          </p:cNvSpPr>
          <p:nvPr>
            <p:ph type="title"/>
          </p:nvPr>
        </p:nvSpPr>
        <p:spPr/>
        <p:txBody>
          <a:bodyPr rtlCol="0"/>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E3EC3ED-7435-49F9-84C8-03CCA2F8DEDB}" type="datetime4">
              <a:rPr lang="en-US" smtClean="0"/>
              <a:pPr/>
              <a:t>June 12, 2019</a:t>
            </a:fld>
            <a:endParaRPr lang="en-US"/>
          </a:p>
        </p:txBody>
      </p:sp>
      <p:sp>
        <p:nvSpPr>
          <p:cNvPr id="3" name="フッター プレースホルダー 2"/>
          <p:cNvSpPr>
            <a:spLocks noGrp="1"/>
          </p:cNvSpPr>
          <p:nvPr>
            <p:ph type="ftr" sz="quarter" idx="11"/>
          </p:nvPr>
        </p:nvSpPr>
        <p:spPr/>
        <p:txBody>
          <a:bodyPr/>
          <a:lstStyle/>
          <a:p>
            <a:endParaRPr lang="en-US"/>
          </a:p>
        </p:txBody>
      </p:sp>
      <p:sp>
        <p:nvSpPr>
          <p:cNvPr id="4" name="スライド番号プレースホルダー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p>
            <a:fld id="{3FC49BF1-FCD3-4395-8FF6-0047AF66228E}" type="datetime4">
              <a:rPr lang="en-US" smtClean="0"/>
              <a:pPr/>
              <a:t>June 12, 2019</a:t>
            </a:fld>
            <a:endParaRPr lang="en-US"/>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8B37D5FE-740C-46F5-801A-FA5477D9711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CA861222-2C8B-4501-BE87-6797EC025925}" type="datetime4">
              <a:rPr lang="en-US" smtClean="0"/>
              <a:pPr/>
              <a:t>June 12, 2019</a:t>
            </a:fld>
            <a:endParaRPr lang="en-US"/>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8B37D5FE-740C-46F5-801A-FA5477D9711F}" type="slidenum">
              <a:rPr lang="en-US" smtClean="0"/>
              <a:pPr/>
              <a:t>‹#›</a:t>
            </a:fld>
            <a:endParaRPr 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6C01193-8287-4834-A286-6B880643E934}" type="datetime4">
              <a:rPr lang="en-US" smtClean="0"/>
              <a:pPr/>
              <a:t>June 12, 2019</a:t>
            </a:fld>
            <a:endParaRPr lang="en-US"/>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8B37D5FE-740C-46F5-801A-FA5477D9711F}" type="slidenum">
              <a:rPr lang="en-US" smtClean="0"/>
              <a:pPr/>
              <a:t>1</a:t>
            </a:fld>
            <a:endParaRPr lang="en-US" dirty="0"/>
          </a:p>
        </p:txBody>
      </p:sp>
      <p:sp>
        <p:nvSpPr>
          <p:cNvPr id="7" name="テキスト ボックス 6"/>
          <p:cNvSpPr txBox="1"/>
          <p:nvPr/>
        </p:nvSpPr>
        <p:spPr>
          <a:xfrm>
            <a:off x="864828" y="2636912"/>
            <a:ext cx="7992888" cy="800219"/>
          </a:xfrm>
          <a:prstGeom prst="rect">
            <a:avLst/>
          </a:prstGeom>
          <a:noFill/>
        </p:spPr>
        <p:txBody>
          <a:bodyPr wrap="square" rtlCol="0">
            <a:spAutoFit/>
          </a:bodyPr>
          <a:lstStyle/>
          <a:p>
            <a:r>
              <a:rPr kumimoji="1" lang="ja-JP" altLang="en-US" sz="4600" dirty="0" smtClean="0">
                <a:latin typeface="HGP創英角ﾎﾟｯﾌﾟ体" panose="040B0A00000000000000" pitchFamily="50" charset="-128"/>
                <a:ea typeface="HGP創英角ﾎﾟｯﾌﾟ体" panose="040B0A00000000000000" pitchFamily="50" charset="-128"/>
              </a:rPr>
              <a:t>みえ</a:t>
            </a:r>
            <a:r>
              <a:rPr kumimoji="1" lang="ja-JP" altLang="en-US" sz="4600" dirty="0" smtClean="0">
                <a:latin typeface="HGP創英角ﾎﾟｯﾌﾟ体" panose="040B0A00000000000000" pitchFamily="50" charset="-128"/>
                <a:ea typeface="HGP創英角ﾎﾟｯﾌﾟ体" panose="040B0A00000000000000" pitchFamily="50" charset="-128"/>
              </a:rPr>
              <a:t>ネットスキルアップサポート</a:t>
            </a:r>
          </a:p>
        </p:txBody>
      </p:sp>
      <p:sp>
        <p:nvSpPr>
          <p:cNvPr id="8" name="テキスト ボックス 7"/>
          <p:cNvSpPr txBox="1"/>
          <p:nvPr/>
        </p:nvSpPr>
        <p:spPr>
          <a:xfrm>
            <a:off x="5264371" y="5791408"/>
            <a:ext cx="3600400" cy="584775"/>
          </a:xfrm>
          <a:prstGeom prst="rect">
            <a:avLst/>
          </a:prstGeom>
          <a:noFill/>
        </p:spPr>
        <p:txBody>
          <a:bodyPr wrap="square" rtlCol="0">
            <a:spAutoFit/>
          </a:bodyPr>
          <a:lstStyle/>
          <a:p>
            <a:r>
              <a:rPr kumimoji="1" lang="ja-JP" altLang="en-US" sz="3200" b="1" dirty="0" smtClean="0">
                <a:solidFill>
                  <a:schemeClr val="bg1"/>
                </a:solidFill>
                <a:effectLst>
                  <a:outerShdw blurRad="38100" dist="38100" dir="2700000" algn="tl">
                    <a:srgbClr val="000000">
                      <a:alpha val="43137"/>
                    </a:srgbClr>
                  </a:outerShdw>
                </a:effectLst>
                <a:latin typeface="+mn-ea"/>
              </a:rPr>
              <a:t>三重県教育委員会</a:t>
            </a:r>
            <a:endParaRPr kumimoji="1" lang="ja-JP" altLang="en-US" sz="3200" b="1" dirty="0">
              <a:solidFill>
                <a:schemeClr val="bg1"/>
              </a:solidFill>
              <a:effectLst>
                <a:outerShdw blurRad="38100" dist="38100" dir="2700000" algn="tl">
                  <a:srgbClr val="000000">
                    <a:alpha val="43137"/>
                  </a:srgbClr>
                </a:outerShdw>
              </a:effectLst>
              <a:latin typeface="+mn-ea"/>
            </a:endParaRPr>
          </a:p>
        </p:txBody>
      </p:sp>
      <p:sp>
        <p:nvSpPr>
          <p:cNvPr id="5" name="テキスト ボックス 4"/>
          <p:cNvSpPr txBox="1"/>
          <p:nvPr/>
        </p:nvSpPr>
        <p:spPr>
          <a:xfrm>
            <a:off x="323527" y="476672"/>
            <a:ext cx="4940843" cy="1077218"/>
          </a:xfrm>
          <a:prstGeom prst="rect">
            <a:avLst/>
          </a:prstGeom>
          <a:gradFill>
            <a:gsLst>
              <a:gs pos="0">
                <a:srgbClr val="03D4A8"/>
              </a:gs>
              <a:gs pos="25000">
                <a:srgbClr val="21D6E0"/>
              </a:gs>
              <a:gs pos="75000">
                <a:srgbClr val="0087E6"/>
              </a:gs>
              <a:gs pos="100000">
                <a:srgbClr val="005CBF"/>
              </a:gs>
            </a:gsLst>
            <a:lin ang="5400000" scaled="0"/>
          </a:gradFill>
        </p:spPr>
        <p:txBody>
          <a:bodyPr wrap="square" rtlCol="0">
            <a:spAutoFit/>
          </a:bodyPr>
          <a:lstStyle/>
          <a:p>
            <a:pPr algn="ctr"/>
            <a:r>
              <a:rPr kumimoji="1" lang="ja-JP" altLang="en-US" sz="3200" dirty="0" smtClean="0">
                <a:solidFill>
                  <a:schemeClr val="bg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事後指導のための参考資料</a:t>
            </a:r>
          </a:p>
          <a:p>
            <a:pPr algn="ctr"/>
            <a:r>
              <a:rPr kumimoji="1" lang="ja-JP" altLang="en-US" sz="3200" dirty="0" smtClean="0">
                <a:solidFill>
                  <a:schemeClr val="bg1"/>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（小学校中学年編）</a:t>
            </a:r>
          </a:p>
        </p:txBody>
      </p:sp>
    </p:spTree>
    <p:extLst>
      <p:ext uri="{BB962C8B-B14F-4D97-AF65-F5344CB8AC3E}">
        <p14:creationId xmlns:p14="http://schemas.microsoft.com/office/powerpoint/2010/main" val="431734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10</a:t>
            </a:fld>
            <a:endParaRPr lang="en-US"/>
          </a:p>
        </p:txBody>
      </p:sp>
      <p:sp>
        <p:nvSpPr>
          <p:cNvPr id="7" name="角丸四角形 6"/>
          <p:cNvSpPr/>
          <p:nvPr/>
        </p:nvSpPr>
        <p:spPr>
          <a:xfrm>
            <a:off x="179512" y="260648"/>
            <a:ext cx="8784976" cy="15121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問題５</a:t>
            </a:r>
          </a:p>
          <a:p>
            <a:r>
              <a:rPr kumimoji="1" lang="ja-JP" altLang="en-US" sz="2800" b="1" dirty="0" smtClean="0"/>
              <a:t>　 </a:t>
            </a:r>
            <a:r>
              <a:rPr kumimoji="1" lang="ja-JP" altLang="en-US" sz="2800" b="1" dirty="0" err="1" smtClean="0"/>
              <a:t>こじん</a:t>
            </a:r>
            <a:r>
              <a:rPr kumimoji="1" lang="ja-JP" altLang="en-US" sz="2800" b="1" dirty="0" smtClean="0"/>
              <a:t>じょうほうは、じゅうしょや名前、電話番号だけである。</a:t>
            </a:r>
            <a:endParaRPr kumimoji="1" lang="ja-JP" altLang="en-US" sz="2800" b="1" dirty="0"/>
          </a:p>
        </p:txBody>
      </p:sp>
      <p:sp>
        <p:nvSpPr>
          <p:cNvPr id="8" name="角丸四角形 7"/>
          <p:cNvSpPr/>
          <p:nvPr/>
        </p:nvSpPr>
        <p:spPr>
          <a:xfrm>
            <a:off x="2860398" y="3343726"/>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091187"/>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en-US" altLang="ja-JP" sz="25000" b="1" dirty="0" smtClean="0">
                <a:solidFill>
                  <a:srgbClr val="FF0000"/>
                </a:solidFill>
                <a:latin typeface="+mj-ea"/>
                <a:ea typeface="+mj-ea"/>
              </a:rPr>
              <a:t>×</a:t>
            </a:r>
            <a:endParaRPr kumimoji="1" lang="ja-JP" altLang="en-US" sz="25000" b="1" dirty="0" smtClean="0">
              <a:solidFill>
                <a:srgbClr val="FF0000"/>
              </a:solidFill>
              <a:latin typeface="+mj-ea"/>
              <a:ea typeface="+mj-ea"/>
            </a:endParaRPr>
          </a:p>
          <a:p>
            <a:endParaRPr kumimoji="1" lang="ja-JP" altLang="en-US" sz="2800" b="1" dirty="0">
              <a:latin typeface="+mj-ea"/>
              <a:ea typeface="+mj-ea"/>
            </a:endParaRPr>
          </a:p>
        </p:txBody>
      </p:sp>
    </p:spTree>
    <p:extLst>
      <p:ext uri="{BB962C8B-B14F-4D97-AF65-F5344CB8AC3E}">
        <p14:creationId xmlns:p14="http://schemas.microsoft.com/office/powerpoint/2010/main" val="1272730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11</a:t>
            </a:fld>
            <a:endParaRPr lang="en-US"/>
          </a:p>
        </p:txBody>
      </p:sp>
      <p:sp>
        <p:nvSpPr>
          <p:cNvPr id="4" name="テキスト ボックス 3"/>
          <p:cNvSpPr txBox="1"/>
          <p:nvPr/>
        </p:nvSpPr>
        <p:spPr>
          <a:xfrm>
            <a:off x="3650882" y="1381935"/>
            <a:ext cx="5215700" cy="3046988"/>
          </a:xfrm>
          <a:prstGeom prst="rect">
            <a:avLst/>
          </a:prstGeom>
          <a:noFill/>
        </p:spPr>
        <p:txBody>
          <a:bodyPr wrap="square" rtlCol="0">
            <a:spAutoFit/>
          </a:bodyPr>
          <a:lstStyle/>
          <a:p>
            <a:r>
              <a:rPr kumimoji="1" lang="ja-JP" altLang="en-US" sz="3200" b="1" dirty="0" smtClean="0">
                <a:latin typeface="+mj-ea"/>
                <a:ea typeface="+mj-ea"/>
              </a:rPr>
              <a:t>　 じゅうしょ、名前、電話番号だけが</a:t>
            </a:r>
            <a:r>
              <a:rPr kumimoji="1" lang="ja-JP" altLang="en-US" sz="3200" b="1" dirty="0" err="1" smtClean="0">
                <a:latin typeface="+mj-ea"/>
                <a:ea typeface="+mj-ea"/>
              </a:rPr>
              <a:t>こじん</a:t>
            </a:r>
            <a:r>
              <a:rPr kumimoji="1" lang="ja-JP" altLang="en-US" sz="3200" b="1" dirty="0" smtClean="0">
                <a:latin typeface="+mj-ea"/>
                <a:ea typeface="+mj-ea"/>
              </a:rPr>
              <a:t>じょうほうではありません。組み合わせれば、だれかわかってしまうようなじょうほうも、こじんじょうほうです。</a:t>
            </a:r>
            <a:endParaRPr kumimoji="1" lang="ja-JP" altLang="en-US" sz="3200" b="1" dirty="0">
              <a:latin typeface="+mj-ea"/>
              <a:ea typeface="+mj-ea"/>
            </a:endParaRPr>
          </a:p>
        </p:txBody>
      </p:sp>
      <p:sp>
        <p:nvSpPr>
          <p:cNvPr id="6" name="テキスト ボックス 5"/>
          <p:cNvSpPr txBox="1"/>
          <p:nvPr/>
        </p:nvSpPr>
        <p:spPr>
          <a:xfrm>
            <a:off x="755576" y="4827061"/>
            <a:ext cx="7984504" cy="1077218"/>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err="1" smtClean="0">
                <a:solidFill>
                  <a:srgbClr val="FF0000"/>
                </a:solidFill>
                <a:latin typeface="+mj-ea"/>
                <a:ea typeface="+mj-ea"/>
              </a:rPr>
              <a:t>こじん</a:t>
            </a:r>
            <a:r>
              <a:rPr kumimoji="1" lang="ja-JP" altLang="en-US" sz="3200" b="1" u="sng" dirty="0" smtClean="0">
                <a:solidFill>
                  <a:srgbClr val="FF0000"/>
                </a:solidFill>
                <a:latin typeface="+mj-ea"/>
                <a:ea typeface="+mj-ea"/>
              </a:rPr>
              <a:t>じょうほうの取りあつかいには、十分ちゅういしましょう。</a:t>
            </a:r>
            <a:endParaRPr kumimoji="1" lang="ja-JP" altLang="en-US" sz="3200" b="1" u="sng" dirty="0">
              <a:solidFill>
                <a:srgbClr val="FF0000"/>
              </a:solidFill>
              <a:latin typeface="+mj-ea"/>
              <a:ea typeface="+mj-ea"/>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476" y="1381935"/>
            <a:ext cx="2921635" cy="240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934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12</a:t>
            </a:fld>
            <a:endParaRPr lang="en-US"/>
          </a:p>
        </p:txBody>
      </p:sp>
      <p:sp>
        <p:nvSpPr>
          <p:cNvPr id="7" name="角丸四角形 6"/>
          <p:cNvSpPr/>
          <p:nvPr/>
        </p:nvSpPr>
        <p:spPr>
          <a:xfrm>
            <a:off x="61245" y="174786"/>
            <a:ext cx="9033164"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a:t>
            </a:r>
            <a:r>
              <a:rPr kumimoji="1" lang="ja-JP" altLang="en-US" sz="2800" b="1" dirty="0"/>
              <a:t>６</a:t>
            </a:r>
            <a:endParaRPr kumimoji="1" lang="ja-JP" altLang="en-US" sz="2800" b="1" dirty="0" smtClean="0"/>
          </a:p>
          <a:p>
            <a:r>
              <a:rPr kumimoji="1" lang="ja-JP" altLang="en-US" sz="2800" b="1" dirty="0" smtClean="0"/>
              <a:t>　 </a:t>
            </a:r>
            <a:r>
              <a:rPr kumimoji="1" lang="ja-JP" altLang="en-US" sz="2700" b="1" dirty="0" smtClean="0"/>
              <a:t>パスワードは、わすれるとこまるので、かえない方がよい。</a:t>
            </a:r>
            <a:endParaRPr kumimoji="1" lang="ja-JP" altLang="en-US" sz="2700" b="1" dirty="0"/>
          </a:p>
        </p:txBody>
      </p:sp>
      <p:sp>
        <p:nvSpPr>
          <p:cNvPr id="8" name="角丸四角形 7"/>
          <p:cNvSpPr/>
          <p:nvPr/>
        </p:nvSpPr>
        <p:spPr>
          <a:xfrm>
            <a:off x="2860398" y="3343726"/>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091187"/>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en-US" altLang="ja-JP" sz="25000" b="1" dirty="0" smtClean="0">
                <a:solidFill>
                  <a:srgbClr val="FF0000"/>
                </a:solidFill>
                <a:latin typeface="+mj-ea"/>
                <a:ea typeface="+mj-ea"/>
              </a:rPr>
              <a:t>×</a:t>
            </a:r>
            <a:endParaRPr kumimoji="1" lang="ja-JP" altLang="en-US" sz="25000" b="1" dirty="0" smtClean="0">
              <a:solidFill>
                <a:srgbClr val="FF0000"/>
              </a:solidFill>
              <a:latin typeface="+mj-ea"/>
              <a:ea typeface="+mj-ea"/>
            </a:endParaRPr>
          </a:p>
          <a:p>
            <a:endParaRPr kumimoji="1" lang="ja-JP" altLang="en-US" sz="2800" b="1" dirty="0">
              <a:latin typeface="+mj-ea"/>
              <a:ea typeface="+mj-ea"/>
            </a:endParaRPr>
          </a:p>
        </p:txBody>
      </p:sp>
    </p:spTree>
    <p:extLst>
      <p:ext uri="{BB962C8B-B14F-4D97-AF65-F5344CB8AC3E}">
        <p14:creationId xmlns:p14="http://schemas.microsoft.com/office/powerpoint/2010/main" val="13354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13</a:t>
            </a:fld>
            <a:endParaRPr lang="en-US"/>
          </a:p>
        </p:txBody>
      </p:sp>
      <p:sp>
        <p:nvSpPr>
          <p:cNvPr id="4" name="テキスト ボックス 3"/>
          <p:cNvSpPr txBox="1"/>
          <p:nvPr/>
        </p:nvSpPr>
        <p:spPr>
          <a:xfrm>
            <a:off x="683568" y="4581128"/>
            <a:ext cx="7992888" cy="1077218"/>
          </a:xfrm>
          <a:prstGeom prst="rect">
            <a:avLst/>
          </a:prstGeom>
          <a:noFill/>
        </p:spPr>
        <p:txBody>
          <a:bodyPr wrap="square" rtlCol="0">
            <a:spAutoFit/>
          </a:bodyPr>
          <a:lstStyle/>
          <a:p>
            <a:r>
              <a:rPr kumimoji="1" lang="ja-JP" altLang="en-US" sz="3200" b="1" dirty="0">
                <a:latin typeface="+mj-ea"/>
                <a:ea typeface="+mj-ea"/>
              </a:rPr>
              <a:t>　</a:t>
            </a:r>
            <a:r>
              <a:rPr kumimoji="1" lang="ja-JP" altLang="en-US" sz="3200" b="1" u="sng" dirty="0">
                <a:solidFill>
                  <a:srgbClr val="FF0000"/>
                </a:solidFill>
                <a:latin typeface="+mj-ea"/>
                <a:ea typeface="+mj-ea"/>
              </a:rPr>
              <a:t>かんたん</a:t>
            </a:r>
            <a:r>
              <a:rPr kumimoji="1" lang="ja-JP" altLang="en-US" sz="3200" b="1" u="sng" dirty="0" smtClean="0">
                <a:solidFill>
                  <a:srgbClr val="FF0000"/>
                </a:solidFill>
                <a:latin typeface="+mj-ea"/>
                <a:ea typeface="+mj-ea"/>
              </a:rPr>
              <a:t>に ＩＤやパスワードを、人におしえたりしないように、気をつけましょう。</a:t>
            </a:r>
            <a:endParaRPr kumimoji="1" lang="ja-JP" altLang="en-US" sz="3200" b="1" u="sng" dirty="0">
              <a:solidFill>
                <a:srgbClr val="FF0000"/>
              </a:solidFill>
              <a:latin typeface="+mj-ea"/>
              <a:ea typeface="+mj-ea"/>
            </a:endParaRPr>
          </a:p>
        </p:txBody>
      </p:sp>
      <p:sp>
        <p:nvSpPr>
          <p:cNvPr id="6" name="テキスト ボックス 5"/>
          <p:cNvSpPr txBox="1"/>
          <p:nvPr/>
        </p:nvSpPr>
        <p:spPr>
          <a:xfrm>
            <a:off x="4283968" y="1071601"/>
            <a:ext cx="4618114" cy="2554545"/>
          </a:xfrm>
          <a:prstGeom prst="rect">
            <a:avLst/>
          </a:prstGeom>
          <a:noFill/>
        </p:spPr>
        <p:txBody>
          <a:bodyPr wrap="square" rtlCol="0">
            <a:spAutoFit/>
          </a:bodyPr>
          <a:lstStyle/>
          <a:p>
            <a:r>
              <a:rPr kumimoji="1" lang="ja-JP" altLang="en-US" sz="2800" dirty="0" smtClean="0">
                <a:latin typeface="+mn-ea"/>
              </a:rPr>
              <a:t>　 </a:t>
            </a:r>
            <a:r>
              <a:rPr kumimoji="1" lang="ja-JP" altLang="en-US" sz="3200" b="1" dirty="0" smtClean="0">
                <a:latin typeface="+mj-ea"/>
                <a:ea typeface="+mj-ea"/>
              </a:rPr>
              <a:t>ＩＤやパスワードは、各サイトにべつべつのものを</a:t>
            </a:r>
            <a:r>
              <a:rPr kumimoji="1" lang="ja-JP" altLang="en-US" sz="3200" b="1" dirty="0" err="1" smtClean="0">
                <a:latin typeface="+mj-ea"/>
                <a:ea typeface="+mj-ea"/>
              </a:rPr>
              <a:t>せっ</a:t>
            </a:r>
            <a:r>
              <a:rPr kumimoji="1" lang="ja-JP" altLang="en-US" sz="3200" b="1" dirty="0" smtClean="0">
                <a:latin typeface="+mj-ea"/>
                <a:ea typeface="+mj-ea"/>
              </a:rPr>
              <a:t>定し、ていきてきにパスワードの変こうをおこないましょう。</a:t>
            </a:r>
            <a:endParaRPr kumimoji="1" lang="ja-JP" altLang="en-US" sz="3200" b="1" dirty="0">
              <a:latin typeface="+mj-ea"/>
              <a:ea typeface="+mj-ea"/>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09869"/>
            <a:ext cx="3769269" cy="2921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830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14</a:t>
            </a:fld>
            <a:endParaRPr lang="en-US"/>
          </a:p>
        </p:txBody>
      </p:sp>
      <p:sp>
        <p:nvSpPr>
          <p:cNvPr id="7" name="角丸四角形 6"/>
          <p:cNvSpPr/>
          <p:nvPr/>
        </p:nvSpPr>
        <p:spPr>
          <a:xfrm>
            <a:off x="179512" y="476673"/>
            <a:ext cx="8784976"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問題７</a:t>
            </a:r>
          </a:p>
          <a:p>
            <a:r>
              <a:rPr kumimoji="1" lang="ja-JP" altLang="en-US" sz="2800" b="1" dirty="0" smtClean="0"/>
              <a:t>　 インターネット</a:t>
            </a:r>
            <a:r>
              <a:rPr kumimoji="1" lang="ja-JP" altLang="en-US" sz="2800" b="1" dirty="0"/>
              <a:t>で</a:t>
            </a:r>
            <a:r>
              <a:rPr kumimoji="1" lang="ja-JP" altLang="en-US" sz="2800" b="1" dirty="0" smtClean="0"/>
              <a:t>見つけたし</a:t>
            </a:r>
            <a:r>
              <a:rPr kumimoji="1" lang="ja-JP" altLang="en-US" sz="2800" b="1" dirty="0" err="1" smtClean="0"/>
              <a:t>ゃしんを</a:t>
            </a:r>
            <a:r>
              <a:rPr kumimoji="1" lang="ja-JP" altLang="en-US" sz="2800" b="1" dirty="0" smtClean="0"/>
              <a:t>つかいたいときは、おうちの人や先生に聞いてからつかったほうがよい。</a:t>
            </a:r>
            <a:endParaRPr kumimoji="1" lang="ja-JP" altLang="en-US" sz="2800" b="1" dirty="0"/>
          </a:p>
        </p:txBody>
      </p:sp>
      <p:sp>
        <p:nvSpPr>
          <p:cNvPr id="8" name="角丸四角形 7"/>
          <p:cNvSpPr/>
          <p:nvPr/>
        </p:nvSpPr>
        <p:spPr>
          <a:xfrm>
            <a:off x="2860398" y="3343726"/>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1581162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15</a:t>
            </a:fld>
            <a:endParaRPr lang="en-US"/>
          </a:p>
        </p:txBody>
      </p:sp>
      <p:sp>
        <p:nvSpPr>
          <p:cNvPr id="4" name="テキスト ボックス 3"/>
          <p:cNvSpPr txBox="1"/>
          <p:nvPr/>
        </p:nvSpPr>
        <p:spPr>
          <a:xfrm>
            <a:off x="3773755" y="692696"/>
            <a:ext cx="4958743" cy="3600986"/>
          </a:xfrm>
          <a:prstGeom prst="rect">
            <a:avLst/>
          </a:prstGeom>
          <a:noFill/>
        </p:spPr>
        <p:txBody>
          <a:bodyPr wrap="square" rtlCol="0">
            <a:spAutoFit/>
          </a:bodyPr>
          <a:lstStyle/>
          <a:p>
            <a:r>
              <a:rPr kumimoji="1" lang="ja-JP" altLang="en-US" sz="3200" b="1" dirty="0" smtClean="0">
                <a:latin typeface="+mj-ea"/>
                <a:ea typeface="+mj-ea"/>
              </a:rPr>
              <a:t>　</a:t>
            </a:r>
            <a:r>
              <a:rPr kumimoji="1" lang="ja-JP" altLang="en-US" sz="2800" b="1" dirty="0">
                <a:latin typeface="+mj-ea"/>
                <a:ea typeface="+mj-ea"/>
              </a:rPr>
              <a:t>写真</a:t>
            </a:r>
            <a:r>
              <a:rPr kumimoji="1" lang="ja-JP" altLang="en-US" sz="2800" b="1" dirty="0" smtClean="0">
                <a:latin typeface="+mj-ea"/>
                <a:ea typeface="+mj-ea"/>
              </a:rPr>
              <a:t>などの作品を数多くしょうかいしているホームページには、つかうときのちゅういてんがのっていることが多いです。</a:t>
            </a:r>
            <a:r>
              <a:rPr kumimoji="1" lang="ja-JP" altLang="en-US" sz="2800" b="1" dirty="0">
                <a:latin typeface="+mj-ea"/>
                <a:ea typeface="+mj-ea"/>
              </a:rPr>
              <a:t>つか</a:t>
            </a:r>
            <a:r>
              <a:rPr kumimoji="1" lang="ja-JP" altLang="en-US" sz="2800" b="1" dirty="0" smtClean="0">
                <a:latin typeface="+mj-ea"/>
                <a:ea typeface="+mj-ea"/>
              </a:rPr>
              <a:t>うときには、おうちの人や先生など、身近な大人にそうだんした上で、正しい方法できょかをえてからつかいましょう。</a:t>
            </a:r>
            <a:endParaRPr kumimoji="1" lang="ja-JP" altLang="en-US" sz="2800" b="1" dirty="0">
              <a:latin typeface="+mj-ea"/>
              <a:ea typeface="+mj-ea"/>
            </a:endParaRPr>
          </a:p>
        </p:txBody>
      </p:sp>
      <p:sp>
        <p:nvSpPr>
          <p:cNvPr id="6" name="テキスト ボックス 5"/>
          <p:cNvSpPr txBox="1"/>
          <p:nvPr/>
        </p:nvSpPr>
        <p:spPr>
          <a:xfrm>
            <a:off x="899592" y="4653136"/>
            <a:ext cx="7704856" cy="1569660"/>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ほかの人のホームページにのっているし</a:t>
            </a:r>
            <a:r>
              <a:rPr kumimoji="1" lang="ja-JP" altLang="en-US" sz="3200" b="1" u="sng" dirty="0" err="1" smtClean="0">
                <a:solidFill>
                  <a:srgbClr val="FF0000"/>
                </a:solidFill>
                <a:latin typeface="+mj-ea"/>
                <a:ea typeface="+mj-ea"/>
              </a:rPr>
              <a:t>ゃしんを</a:t>
            </a:r>
            <a:r>
              <a:rPr kumimoji="1" lang="ja-JP" altLang="en-US" sz="3200" b="1" u="sng" dirty="0" smtClean="0">
                <a:solidFill>
                  <a:srgbClr val="FF0000"/>
                </a:solidFill>
                <a:latin typeface="+mj-ea"/>
                <a:ea typeface="+mj-ea"/>
              </a:rPr>
              <a:t>、</a:t>
            </a:r>
            <a:r>
              <a:rPr kumimoji="1" lang="ja-JP" altLang="en-US" sz="3200" b="1" u="sng" dirty="0" err="1" smtClean="0">
                <a:solidFill>
                  <a:srgbClr val="FF0000"/>
                </a:solidFill>
                <a:latin typeface="+mj-ea"/>
                <a:ea typeface="+mj-ea"/>
              </a:rPr>
              <a:t>りよう</a:t>
            </a:r>
            <a:r>
              <a:rPr kumimoji="1" lang="ja-JP" altLang="en-US" sz="3200" b="1" u="sng" dirty="0" smtClean="0">
                <a:solidFill>
                  <a:srgbClr val="FF0000"/>
                </a:solidFill>
                <a:latin typeface="+mj-ea"/>
                <a:ea typeface="+mj-ea"/>
              </a:rPr>
              <a:t>する時には、相手のきょかをえてからつかいましょう。</a:t>
            </a:r>
            <a:endParaRPr kumimoji="1" lang="ja-JP" altLang="en-US" sz="3200" b="1" u="sng" dirty="0">
              <a:solidFill>
                <a:srgbClr val="FF0000"/>
              </a:solidFill>
              <a:latin typeface="+mj-ea"/>
              <a:ea typeface="+mj-ea"/>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51" y="908720"/>
            <a:ext cx="3296448"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2298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16</a:t>
            </a:fld>
            <a:endParaRPr lang="en-US"/>
          </a:p>
        </p:txBody>
      </p:sp>
      <p:sp>
        <p:nvSpPr>
          <p:cNvPr id="7" name="角丸四角形 6"/>
          <p:cNvSpPr/>
          <p:nvPr/>
        </p:nvSpPr>
        <p:spPr>
          <a:xfrm>
            <a:off x="181936" y="188640"/>
            <a:ext cx="8784976"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問題８</a:t>
            </a:r>
          </a:p>
          <a:p>
            <a:r>
              <a:rPr kumimoji="1" lang="ja-JP" altLang="en-US" sz="2800" b="1" dirty="0" smtClean="0"/>
              <a:t>　 インターネット上では、きまりややくそくはない。</a:t>
            </a:r>
            <a:endParaRPr kumimoji="1" lang="ja-JP" altLang="en-US" sz="2800" b="1" dirty="0"/>
          </a:p>
        </p:txBody>
      </p:sp>
      <p:sp>
        <p:nvSpPr>
          <p:cNvPr id="8" name="角丸四角形 7"/>
          <p:cNvSpPr/>
          <p:nvPr/>
        </p:nvSpPr>
        <p:spPr>
          <a:xfrm>
            <a:off x="2860398" y="3343726"/>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091187"/>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en-US" altLang="ja-JP" sz="25000" b="1" dirty="0" smtClean="0">
                <a:solidFill>
                  <a:srgbClr val="FF0000"/>
                </a:solidFill>
                <a:latin typeface="+mj-ea"/>
                <a:ea typeface="+mj-ea"/>
              </a:rPr>
              <a:t>×</a:t>
            </a:r>
            <a:endParaRPr kumimoji="1" lang="ja-JP" altLang="en-US" sz="25000" b="1" dirty="0" smtClean="0">
              <a:solidFill>
                <a:srgbClr val="FF0000"/>
              </a:solidFill>
              <a:latin typeface="+mj-ea"/>
              <a:ea typeface="+mj-ea"/>
            </a:endParaRPr>
          </a:p>
          <a:p>
            <a:endParaRPr kumimoji="1" lang="ja-JP" altLang="en-US" sz="2800" b="1" dirty="0">
              <a:latin typeface="+mj-ea"/>
              <a:ea typeface="+mj-ea"/>
            </a:endParaRPr>
          </a:p>
        </p:txBody>
      </p:sp>
    </p:spTree>
    <p:extLst>
      <p:ext uri="{BB962C8B-B14F-4D97-AF65-F5344CB8AC3E}">
        <p14:creationId xmlns:p14="http://schemas.microsoft.com/office/powerpoint/2010/main" val="3277265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17</a:t>
            </a:fld>
            <a:endParaRPr lang="en-US"/>
          </a:p>
        </p:txBody>
      </p:sp>
      <p:sp>
        <p:nvSpPr>
          <p:cNvPr id="4" name="テキスト ボックス 3"/>
          <p:cNvSpPr txBox="1"/>
          <p:nvPr/>
        </p:nvSpPr>
        <p:spPr>
          <a:xfrm>
            <a:off x="4139952" y="682324"/>
            <a:ext cx="4752528" cy="3046988"/>
          </a:xfrm>
          <a:prstGeom prst="rect">
            <a:avLst/>
          </a:prstGeom>
          <a:noFill/>
        </p:spPr>
        <p:txBody>
          <a:bodyPr wrap="square" rtlCol="0">
            <a:spAutoFit/>
          </a:bodyPr>
          <a:lstStyle/>
          <a:p>
            <a:r>
              <a:rPr kumimoji="1" lang="ja-JP" altLang="en-US" sz="3200" b="1" dirty="0" smtClean="0">
                <a:latin typeface="+mj-ea"/>
                <a:ea typeface="+mj-ea"/>
              </a:rPr>
              <a:t>　インターネットのせかいでは、インターネットにかんれんする法り</a:t>
            </a:r>
            <a:r>
              <a:rPr kumimoji="1" lang="ja-JP" altLang="en-US" sz="3200" b="1" dirty="0" err="1" smtClean="0">
                <a:latin typeface="+mj-ea"/>
                <a:ea typeface="+mj-ea"/>
              </a:rPr>
              <a:t>つは</a:t>
            </a:r>
            <a:r>
              <a:rPr kumimoji="1" lang="ja-JP" altLang="en-US" sz="3200" b="1" dirty="0" smtClean="0">
                <a:latin typeface="+mj-ea"/>
                <a:ea typeface="+mj-ea"/>
              </a:rPr>
              <a:t>もちろんのこと、げん実のせかいの法りつがてきようされることもたくさんあります。</a:t>
            </a:r>
            <a:endParaRPr kumimoji="1" lang="ja-JP" altLang="en-US" sz="3200" b="1" dirty="0">
              <a:latin typeface="+mj-ea"/>
              <a:ea typeface="+mj-ea"/>
            </a:endParaRPr>
          </a:p>
        </p:txBody>
      </p:sp>
      <p:sp>
        <p:nvSpPr>
          <p:cNvPr id="6" name="テキスト ボックス 5"/>
          <p:cNvSpPr txBox="1"/>
          <p:nvPr/>
        </p:nvSpPr>
        <p:spPr>
          <a:xfrm>
            <a:off x="505392" y="4357993"/>
            <a:ext cx="8140592" cy="1077218"/>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インターネットのせかいでも、調べれば、こじんをとくていすることは</a:t>
            </a:r>
            <a:r>
              <a:rPr kumimoji="1" lang="ja-JP" altLang="en-US" sz="3200" b="1" u="sng" dirty="0">
                <a:solidFill>
                  <a:srgbClr val="FF0000"/>
                </a:solidFill>
                <a:latin typeface="+mj-ea"/>
                <a:ea typeface="+mj-ea"/>
              </a:rPr>
              <a:t>かのう</a:t>
            </a:r>
            <a:r>
              <a:rPr kumimoji="1" lang="ja-JP" altLang="en-US" sz="3200" b="1" u="sng" dirty="0" smtClean="0">
                <a:solidFill>
                  <a:srgbClr val="FF0000"/>
                </a:solidFill>
                <a:latin typeface="+mj-ea"/>
                <a:ea typeface="+mj-ea"/>
              </a:rPr>
              <a:t>です。</a:t>
            </a:r>
            <a:endParaRPr kumimoji="1" lang="ja-JP" altLang="en-US" sz="3200" b="1" u="sng" dirty="0">
              <a:solidFill>
                <a:srgbClr val="FF0000"/>
              </a:solidFill>
              <a:latin typeface="+mj-ea"/>
              <a:ea typeface="+mj-ea"/>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69" y="908721"/>
            <a:ext cx="3713259" cy="259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994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18</a:t>
            </a:fld>
            <a:endParaRPr lang="en-US" dirty="0"/>
          </a:p>
        </p:txBody>
      </p:sp>
      <p:sp>
        <p:nvSpPr>
          <p:cNvPr id="7" name="角丸四角形 6"/>
          <p:cNvSpPr/>
          <p:nvPr/>
        </p:nvSpPr>
        <p:spPr>
          <a:xfrm>
            <a:off x="239567" y="116632"/>
            <a:ext cx="878497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問９</a:t>
            </a:r>
          </a:p>
          <a:p>
            <a:r>
              <a:rPr kumimoji="1" lang="ja-JP" altLang="en-US" sz="2800" b="1" dirty="0" smtClean="0"/>
              <a:t>　 インターネットでしらべものをするときは、いくつかのホームページも見たうえで、本やしんぶんなどのじょうほうも見ることが大切である。</a:t>
            </a:r>
            <a:endParaRPr kumimoji="1" lang="ja-JP" altLang="en-US" sz="2800" b="1" dirty="0"/>
          </a:p>
        </p:txBody>
      </p:sp>
      <p:sp>
        <p:nvSpPr>
          <p:cNvPr id="8" name="角丸四角形 7"/>
          <p:cNvSpPr/>
          <p:nvPr/>
        </p:nvSpPr>
        <p:spPr>
          <a:xfrm>
            <a:off x="2860398" y="3306020"/>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7831041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19</a:t>
            </a:fld>
            <a:endParaRPr lang="en-US"/>
          </a:p>
        </p:txBody>
      </p:sp>
      <p:sp>
        <p:nvSpPr>
          <p:cNvPr id="10" name="テキスト ボックス 9"/>
          <p:cNvSpPr txBox="1"/>
          <p:nvPr/>
        </p:nvSpPr>
        <p:spPr>
          <a:xfrm>
            <a:off x="528096" y="4725144"/>
            <a:ext cx="8499299" cy="1077218"/>
          </a:xfrm>
          <a:prstGeom prst="rect">
            <a:avLst/>
          </a:prstGeom>
          <a:noFill/>
        </p:spPr>
        <p:txBody>
          <a:bodyPr wrap="square" rtlCol="0">
            <a:spAutoFit/>
          </a:bodyPr>
          <a:lstStyle/>
          <a:p>
            <a:r>
              <a:rPr kumimoji="1" lang="ja-JP" altLang="en-US" sz="2800" dirty="0" smtClean="0">
                <a:latin typeface="+mn-ea"/>
              </a:rPr>
              <a:t>　</a:t>
            </a:r>
            <a:r>
              <a:rPr kumimoji="1" lang="ja-JP" altLang="en-US" sz="2800" dirty="0">
                <a:latin typeface="+mn-ea"/>
              </a:rPr>
              <a:t> </a:t>
            </a:r>
            <a:r>
              <a:rPr kumimoji="1" lang="ja-JP" altLang="en-US" sz="3200" b="1" u="sng" dirty="0" smtClean="0">
                <a:solidFill>
                  <a:srgbClr val="FF0000"/>
                </a:solidFill>
                <a:latin typeface="+mj-ea"/>
                <a:ea typeface="+mj-ea"/>
              </a:rPr>
              <a:t>いくつ</a:t>
            </a:r>
            <a:r>
              <a:rPr kumimoji="1" lang="ja-JP" altLang="en-US" sz="3200" b="1" u="sng" dirty="0">
                <a:solidFill>
                  <a:srgbClr val="FF0000"/>
                </a:solidFill>
                <a:latin typeface="+mj-ea"/>
                <a:ea typeface="+mj-ea"/>
              </a:rPr>
              <a:t>か</a:t>
            </a:r>
            <a:r>
              <a:rPr kumimoji="1" lang="ja-JP" altLang="en-US" sz="3200" b="1" u="sng" dirty="0" smtClean="0">
                <a:solidFill>
                  <a:srgbClr val="FF0000"/>
                </a:solidFill>
                <a:latin typeface="+mj-ea"/>
                <a:ea typeface="+mj-ea"/>
              </a:rPr>
              <a:t>のホームページから手に入れたじょうほうをくらべ、正しいじょうほうをえらびましょう。</a:t>
            </a:r>
            <a:endParaRPr kumimoji="1" lang="ja-JP" altLang="en-US" sz="3200" b="1" u="sng" dirty="0">
              <a:solidFill>
                <a:srgbClr val="FF0000"/>
              </a:solidFill>
              <a:latin typeface="+mj-ea"/>
              <a:ea typeface="+mj-ea"/>
            </a:endParaRPr>
          </a:p>
        </p:txBody>
      </p:sp>
      <p:sp>
        <p:nvSpPr>
          <p:cNvPr id="9" name="テキスト ボックス 8"/>
          <p:cNvSpPr txBox="1"/>
          <p:nvPr/>
        </p:nvSpPr>
        <p:spPr>
          <a:xfrm>
            <a:off x="4076508" y="942732"/>
            <a:ext cx="4950887" cy="3046988"/>
          </a:xfrm>
          <a:prstGeom prst="rect">
            <a:avLst/>
          </a:prstGeom>
          <a:noFill/>
        </p:spPr>
        <p:txBody>
          <a:bodyPr wrap="square" rtlCol="0">
            <a:spAutoFit/>
          </a:bodyPr>
          <a:lstStyle/>
          <a:p>
            <a:r>
              <a:rPr kumimoji="1" lang="ja-JP" altLang="en-US" sz="3200" b="1" dirty="0" smtClean="0">
                <a:latin typeface="+mj-ea"/>
                <a:ea typeface="+mj-ea"/>
              </a:rPr>
              <a:t>　インターネット</a:t>
            </a:r>
            <a:r>
              <a:rPr kumimoji="1" lang="ja-JP" altLang="en-US" sz="3200" b="1" dirty="0">
                <a:latin typeface="+mj-ea"/>
                <a:ea typeface="+mj-ea"/>
              </a:rPr>
              <a:t>上には</a:t>
            </a:r>
            <a:r>
              <a:rPr kumimoji="1" lang="ja-JP" altLang="en-US" sz="3200" b="1" dirty="0" smtClean="0">
                <a:latin typeface="+mj-ea"/>
                <a:ea typeface="+mj-ea"/>
              </a:rPr>
              <a:t>、正しいじょうほうだけでなく、あやまったじょうほうや、時間がすぎたために、じじつがへんかしたじょうほうなどがあるため、ちゅういしましょう。</a:t>
            </a:r>
            <a:endParaRPr kumimoji="1" lang="ja-JP" altLang="en-US" sz="3200" b="1" dirty="0">
              <a:latin typeface="+mj-ea"/>
              <a:ea typeface="+mj-ea"/>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108" y="332656"/>
            <a:ext cx="3600400" cy="426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0063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a:t>
            </a:fld>
            <a:endParaRPr lang="en-US"/>
          </a:p>
        </p:txBody>
      </p:sp>
      <p:sp>
        <p:nvSpPr>
          <p:cNvPr id="7" name="角丸四角形 6"/>
          <p:cNvSpPr/>
          <p:nvPr/>
        </p:nvSpPr>
        <p:spPr>
          <a:xfrm>
            <a:off x="179512" y="199582"/>
            <a:ext cx="8784976" cy="1504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問題１</a:t>
            </a:r>
          </a:p>
          <a:p>
            <a:r>
              <a:rPr kumimoji="1" lang="ja-JP" altLang="en-US" sz="2800" b="1" dirty="0" smtClean="0"/>
              <a:t>　 インターネット上に出て</a:t>
            </a:r>
            <a:r>
              <a:rPr kumimoji="1" lang="ja-JP" altLang="en-US" sz="2800" b="1" dirty="0" err="1" smtClean="0"/>
              <a:t>いるない</a:t>
            </a:r>
            <a:r>
              <a:rPr kumimoji="1" lang="ja-JP" altLang="en-US" sz="2800" b="1" dirty="0" smtClean="0"/>
              <a:t>ようは、すべてそのまましんじてよい。</a:t>
            </a:r>
            <a:endParaRPr kumimoji="1" lang="ja-JP" altLang="en-US" sz="2800" b="1" dirty="0"/>
          </a:p>
        </p:txBody>
      </p:sp>
      <p:sp>
        <p:nvSpPr>
          <p:cNvPr id="8" name="角丸四角形 7"/>
          <p:cNvSpPr/>
          <p:nvPr/>
        </p:nvSpPr>
        <p:spPr>
          <a:xfrm>
            <a:off x="2860398" y="3343726"/>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091187"/>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en-US" altLang="ja-JP" sz="25000" b="1" dirty="0" smtClean="0">
                <a:solidFill>
                  <a:srgbClr val="FF0000"/>
                </a:solidFill>
                <a:latin typeface="+mj-ea"/>
                <a:ea typeface="+mj-ea"/>
              </a:rPr>
              <a:t>×</a:t>
            </a:r>
            <a:endParaRPr kumimoji="1" lang="ja-JP" altLang="en-US" sz="25000" b="1" dirty="0" smtClean="0">
              <a:solidFill>
                <a:srgbClr val="FF0000"/>
              </a:solidFill>
              <a:latin typeface="+mj-ea"/>
              <a:ea typeface="+mj-ea"/>
            </a:endParaRPr>
          </a:p>
          <a:p>
            <a:endParaRPr kumimoji="1" lang="ja-JP" altLang="en-US" sz="2800" b="1" dirty="0">
              <a:latin typeface="+mj-ea"/>
              <a:ea typeface="+mj-ea"/>
            </a:endParaRPr>
          </a:p>
        </p:txBody>
      </p:sp>
    </p:spTree>
    <p:extLst>
      <p:ext uri="{BB962C8B-B14F-4D97-AF65-F5344CB8AC3E}">
        <p14:creationId xmlns:p14="http://schemas.microsoft.com/office/powerpoint/2010/main" val="139154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20</a:t>
            </a:fld>
            <a:endParaRPr lang="en-US"/>
          </a:p>
        </p:txBody>
      </p:sp>
      <p:sp>
        <p:nvSpPr>
          <p:cNvPr id="7" name="角丸四角形 6"/>
          <p:cNvSpPr/>
          <p:nvPr/>
        </p:nvSpPr>
        <p:spPr>
          <a:xfrm>
            <a:off x="179512" y="332656"/>
            <a:ext cx="878497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問題１０</a:t>
            </a:r>
          </a:p>
          <a:p>
            <a:r>
              <a:rPr kumimoji="1" lang="ja-JP" altLang="en-US" sz="2800" b="1" dirty="0" smtClean="0"/>
              <a:t>　 インターネットの中で行ったことは、かならずどこかにきろくがのこっているので、せきにんをもったこうどうをとることが大切である。</a:t>
            </a:r>
            <a:endParaRPr kumimoji="1" lang="ja-JP" altLang="en-US" sz="2800" b="1" dirty="0"/>
          </a:p>
        </p:txBody>
      </p:sp>
      <p:sp>
        <p:nvSpPr>
          <p:cNvPr id="8" name="角丸四角形 7"/>
          <p:cNvSpPr/>
          <p:nvPr/>
        </p:nvSpPr>
        <p:spPr>
          <a:xfrm>
            <a:off x="2860398" y="3306020"/>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28713763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21</a:t>
            </a:fld>
            <a:endParaRPr lang="en-US"/>
          </a:p>
        </p:txBody>
      </p:sp>
      <p:sp>
        <p:nvSpPr>
          <p:cNvPr id="4" name="テキスト ボックス 3"/>
          <p:cNvSpPr txBox="1"/>
          <p:nvPr/>
        </p:nvSpPr>
        <p:spPr>
          <a:xfrm>
            <a:off x="4347236" y="1124744"/>
            <a:ext cx="4531514" cy="3046988"/>
          </a:xfrm>
          <a:prstGeom prst="rect">
            <a:avLst/>
          </a:prstGeom>
          <a:noFill/>
        </p:spPr>
        <p:txBody>
          <a:bodyPr wrap="square" rtlCol="0">
            <a:spAutoFit/>
          </a:bodyPr>
          <a:lstStyle/>
          <a:p>
            <a:r>
              <a:rPr kumimoji="1" lang="ja-JP" altLang="en-US" sz="3200" b="1" dirty="0" smtClean="0">
                <a:latin typeface="+mj-ea"/>
                <a:ea typeface="+mj-ea"/>
              </a:rPr>
              <a:t>　インターネットのせかいでも、自分のはつげんや行動にしっかりと</a:t>
            </a:r>
            <a:r>
              <a:rPr kumimoji="1" lang="ja-JP" altLang="en-US" sz="3200" b="1" dirty="0" err="1" smtClean="0">
                <a:latin typeface="+mj-ea"/>
                <a:ea typeface="+mj-ea"/>
              </a:rPr>
              <a:t>せきにんを</a:t>
            </a:r>
            <a:r>
              <a:rPr kumimoji="1" lang="ja-JP" altLang="en-US" sz="3200" b="1" dirty="0">
                <a:latin typeface="+mj-ea"/>
                <a:ea typeface="+mj-ea"/>
              </a:rPr>
              <a:t>も</a:t>
            </a:r>
            <a:r>
              <a:rPr kumimoji="1" lang="ja-JP" altLang="en-US" sz="3200" b="1" dirty="0" smtClean="0">
                <a:latin typeface="+mj-ea"/>
                <a:ea typeface="+mj-ea"/>
              </a:rPr>
              <a:t>たなければいけません。</a:t>
            </a:r>
          </a:p>
          <a:p>
            <a:endParaRPr kumimoji="1" lang="ja-JP" altLang="en-US" sz="3200" b="1" dirty="0">
              <a:latin typeface="+mj-ea"/>
              <a:ea typeface="+mj-ea"/>
            </a:endParaRPr>
          </a:p>
        </p:txBody>
      </p:sp>
      <p:sp>
        <p:nvSpPr>
          <p:cNvPr id="6" name="テキスト ボックス 5"/>
          <p:cNvSpPr txBox="1"/>
          <p:nvPr/>
        </p:nvSpPr>
        <p:spPr>
          <a:xfrm>
            <a:off x="467544" y="4454675"/>
            <a:ext cx="8568952" cy="1077218"/>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自分のはつげんや行動に、しっかりと</a:t>
            </a:r>
            <a:r>
              <a:rPr kumimoji="1" lang="ja-JP" altLang="en-US" sz="3200" b="1" u="sng" dirty="0" err="1" smtClean="0">
                <a:solidFill>
                  <a:srgbClr val="FF0000"/>
                </a:solidFill>
                <a:latin typeface="+mj-ea"/>
                <a:ea typeface="+mj-ea"/>
              </a:rPr>
              <a:t>せきにんを</a:t>
            </a:r>
            <a:r>
              <a:rPr kumimoji="1" lang="ja-JP" altLang="en-US" sz="3200" b="1" u="sng" dirty="0" smtClean="0">
                <a:solidFill>
                  <a:srgbClr val="FF0000"/>
                </a:solidFill>
                <a:latin typeface="+mj-ea"/>
                <a:ea typeface="+mj-ea"/>
              </a:rPr>
              <a:t>もちましょう。</a:t>
            </a:r>
            <a:endParaRPr kumimoji="1" lang="ja-JP" altLang="en-US" sz="3200" b="1" u="sng" dirty="0">
              <a:solidFill>
                <a:srgbClr val="FF0000"/>
              </a:solidFill>
              <a:latin typeface="+mj-ea"/>
              <a:ea typeface="+mj-ea"/>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76" y="670209"/>
            <a:ext cx="313742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691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22</a:t>
            </a:fld>
            <a:endParaRPr lang="en-US"/>
          </a:p>
        </p:txBody>
      </p:sp>
      <p:sp>
        <p:nvSpPr>
          <p:cNvPr id="7" name="角丸四角形 6"/>
          <p:cNvSpPr/>
          <p:nvPr/>
        </p:nvSpPr>
        <p:spPr>
          <a:xfrm>
            <a:off x="180047" y="188640"/>
            <a:ext cx="8784976" cy="187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問題１１</a:t>
            </a:r>
          </a:p>
          <a:p>
            <a:r>
              <a:rPr kumimoji="1" lang="ja-JP" altLang="en-US" sz="2800" b="1" dirty="0" smtClean="0"/>
              <a:t>　 メールをおくるときは、</a:t>
            </a:r>
            <a:r>
              <a:rPr kumimoji="1" lang="ja-JP" altLang="en-US" sz="2800" b="1" dirty="0" err="1" smtClean="0"/>
              <a:t>うけとるあいて</a:t>
            </a:r>
            <a:r>
              <a:rPr kumimoji="1" lang="ja-JP" altLang="en-US" sz="2800" b="1" dirty="0" smtClean="0"/>
              <a:t>にいやな思いをさせないように、作ったメールをもういちどよみかえしてからおくるとよい。</a:t>
            </a:r>
            <a:endParaRPr kumimoji="1" lang="ja-JP" altLang="en-US" sz="2800" b="1" dirty="0"/>
          </a:p>
        </p:txBody>
      </p:sp>
      <p:sp>
        <p:nvSpPr>
          <p:cNvPr id="8" name="角丸四角形 7"/>
          <p:cNvSpPr/>
          <p:nvPr/>
        </p:nvSpPr>
        <p:spPr>
          <a:xfrm>
            <a:off x="2860398" y="3343726"/>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1139005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23</a:t>
            </a:fld>
            <a:endParaRPr lang="en-US"/>
          </a:p>
        </p:txBody>
      </p:sp>
      <p:sp>
        <p:nvSpPr>
          <p:cNvPr id="4" name="テキスト ボックス 3"/>
          <p:cNvSpPr txBox="1"/>
          <p:nvPr/>
        </p:nvSpPr>
        <p:spPr>
          <a:xfrm>
            <a:off x="4312959" y="490592"/>
            <a:ext cx="4320480" cy="4031873"/>
          </a:xfrm>
          <a:prstGeom prst="rect">
            <a:avLst/>
          </a:prstGeom>
          <a:noFill/>
        </p:spPr>
        <p:txBody>
          <a:bodyPr wrap="square" rtlCol="0">
            <a:spAutoFit/>
          </a:bodyPr>
          <a:lstStyle/>
          <a:p>
            <a:r>
              <a:rPr kumimoji="1" lang="ja-JP" altLang="en-US" sz="3200" b="1" dirty="0">
                <a:latin typeface="+mj-ea"/>
                <a:ea typeface="+mj-ea"/>
              </a:rPr>
              <a:t>　</a:t>
            </a:r>
            <a:r>
              <a:rPr kumimoji="1" lang="ja-JP" altLang="en-US" sz="3200" b="1" dirty="0" smtClean="0">
                <a:latin typeface="+mj-ea"/>
                <a:ea typeface="+mj-ea"/>
              </a:rPr>
              <a:t>メールなど文字によるコミュニケーションは、あいての表</a:t>
            </a:r>
            <a:r>
              <a:rPr kumimoji="1" lang="ja-JP" altLang="en-US" sz="3200" b="1" dirty="0">
                <a:latin typeface="+mj-ea"/>
                <a:ea typeface="+mj-ea"/>
              </a:rPr>
              <a:t>じょう</a:t>
            </a:r>
            <a:r>
              <a:rPr kumimoji="1" lang="ja-JP" altLang="en-US" sz="3200" b="1" dirty="0" smtClean="0">
                <a:latin typeface="+mj-ea"/>
                <a:ea typeface="+mj-ea"/>
              </a:rPr>
              <a:t>や声のトーンなどがつたわらないだけに、こちらの</a:t>
            </a:r>
            <a:r>
              <a:rPr kumimoji="1" lang="ja-JP" altLang="en-US" sz="3200" b="1" dirty="0">
                <a:latin typeface="+mj-ea"/>
                <a:ea typeface="+mj-ea"/>
              </a:rPr>
              <a:t>思い</a:t>
            </a:r>
            <a:r>
              <a:rPr kumimoji="1" lang="ja-JP" altLang="en-US" sz="3200" b="1" dirty="0" smtClean="0">
                <a:latin typeface="+mj-ea"/>
                <a:ea typeface="+mj-ea"/>
              </a:rPr>
              <a:t>とはちがった形で、相手につたわることがあります。</a:t>
            </a:r>
            <a:endParaRPr kumimoji="1" lang="ja-JP" altLang="en-US" sz="3200" b="1" dirty="0">
              <a:latin typeface="+mj-ea"/>
              <a:ea typeface="+mj-ea"/>
            </a:endParaRPr>
          </a:p>
        </p:txBody>
      </p:sp>
      <p:sp>
        <p:nvSpPr>
          <p:cNvPr id="6" name="テキスト ボックス 5"/>
          <p:cNvSpPr txBox="1"/>
          <p:nvPr/>
        </p:nvSpPr>
        <p:spPr>
          <a:xfrm>
            <a:off x="505392" y="4835944"/>
            <a:ext cx="8140592" cy="523220"/>
          </a:xfrm>
          <a:prstGeom prst="rect">
            <a:avLst/>
          </a:prstGeom>
          <a:noFill/>
        </p:spPr>
        <p:txBody>
          <a:bodyPr wrap="square" rtlCol="0">
            <a:spAutoFit/>
          </a:bodyPr>
          <a:lstStyle/>
          <a:p>
            <a:r>
              <a:rPr kumimoji="1" lang="ja-JP" altLang="en-US" sz="2800" dirty="0" smtClean="0">
                <a:latin typeface="+mn-ea"/>
              </a:rPr>
              <a:t>　</a:t>
            </a:r>
            <a:endParaRPr kumimoji="1" lang="ja-JP" altLang="en-US" sz="3200" b="1" u="sng" dirty="0">
              <a:solidFill>
                <a:srgbClr val="FF0000"/>
              </a:solidFill>
              <a:latin typeface="+mj-ea"/>
              <a:ea typeface="+mj-ea"/>
            </a:endParaRPr>
          </a:p>
        </p:txBody>
      </p:sp>
      <p:sp>
        <p:nvSpPr>
          <p:cNvPr id="7" name="テキスト ボックス 6"/>
          <p:cNvSpPr txBox="1"/>
          <p:nvPr/>
        </p:nvSpPr>
        <p:spPr>
          <a:xfrm>
            <a:off x="505392" y="4862789"/>
            <a:ext cx="8379987" cy="1077218"/>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メールなどを送る</a:t>
            </a:r>
            <a:r>
              <a:rPr kumimoji="1" lang="ja-JP" altLang="en-US" sz="3200" b="1" u="sng" dirty="0">
                <a:solidFill>
                  <a:srgbClr val="FF0000"/>
                </a:solidFill>
                <a:latin typeface="+mj-ea"/>
                <a:ea typeface="+mj-ea"/>
              </a:rPr>
              <a:t>とき</a:t>
            </a:r>
            <a:r>
              <a:rPr kumimoji="1" lang="ja-JP" altLang="en-US" sz="3200" b="1" u="sng" dirty="0" smtClean="0">
                <a:solidFill>
                  <a:srgbClr val="FF0000"/>
                </a:solidFill>
                <a:latin typeface="+mj-ea"/>
                <a:ea typeface="+mj-ea"/>
              </a:rPr>
              <a:t>には、相手への思いやりをもって、ていねいにつたえるくふうをしましょう。</a:t>
            </a:r>
            <a:endParaRPr kumimoji="1" lang="ja-JP" altLang="en-US" sz="3200" b="1" u="sng" dirty="0">
              <a:solidFill>
                <a:srgbClr val="FF0000"/>
              </a:solidFill>
              <a:latin typeface="+mj-ea"/>
              <a:ea typeface="+mj-ea"/>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27" y="1102084"/>
            <a:ext cx="3816425" cy="280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952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24</a:t>
            </a:fld>
            <a:endParaRPr lang="en-US"/>
          </a:p>
        </p:txBody>
      </p:sp>
      <p:sp>
        <p:nvSpPr>
          <p:cNvPr id="7" name="角丸四角形 6"/>
          <p:cNvSpPr/>
          <p:nvPr/>
        </p:nvSpPr>
        <p:spPr>
          <a:xfrm>
            <a:off x="205020" y="188640"/>
            <a:ext cx="878497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問題１２</a:t>
            </a:r>
          </a:p>
          <a:p>
            <a:r>
              <a:rPr kumimoji="1" lang="ja-JP" altLang="en-US" sz="2800" b="1" dirty="0" smtClean="0"/>
              <a:t>　 知らない人からとどいたメールの中には、コンピュータウイルスが入っていることがある。</a:t>
            </a:r>
            <a:endParaRPr kumimoji="1" lang="ja-JP" altLang="en-US" sz="2800" b="1" dirty="0"/>
          </a:p>
        </p:txBody>
      </p:sp>
      <p:sp>
        <p:nvSpPr>
          <p:cNvPr id="8" name="角丸四角形 7"/>
          <p:cNvSpPr/>
          <p:nvPr/>
        </p:nvSpPr>
        <p:spPr>
          <a:xfrm>
            <a:off x="2860398" y="3343726"/>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4243678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25</a:t>
            </a:fld>
            <a:endParaRPr lang="en-US"/>
          </a:p>
        </p:txBody>
      </p:sp>
      <p:sp>
        <p:nvSpPr>
          <p:cNvPr id="4" name="テキスト ボックス 3"/>
          <p:cNvSpPr txBox="1"/>
          <p:nvPr/>
        </p:nvSpPr>
        <p:spPr>
          <a:xfrm>
            <a:off x="3306060" y="971021"/>
            <a:ext cx="5658428" cy="2554545"/>
          </a:xfrm>
          <a:prstGeom prst="rect">
            <a:avLst/>
          </a:prstGeom>
          <a:noFill/>
        </p:spPr>
        <p:txBody>
          <a:bodyPr wrap="square" rtlCol="0">
            <a:spAutoFit/>
          </a:bodyPr>
          <a:lstStyle/>
          <a:p>
            <a:r>
              <a:rPr kumimoji="1" lang="ja-JP" altLang="en-US" sz="3200" b="1" dirty="0" smtClean="0">
                <a:latin typeface="+mj-ea"/>
                <a:ea typeface="+mj-ea"/>
              </a:rPr>
              <a:t>　 メールの中には、コンピュータウイルスが</a:t>
            </a:r>
            <a:r>
              <a:rPr kumimoji="1" lang="ja-JP" altLang="en-US" sz="3200" b="1" dirty="0">
                <a:latin typeface="+mj-ea"/>
                <a:ea typeface="+mj-ea"/>
              </a:rPr>
              <a:t>入って</a:t>
            </a:r>
            <a:r>
              <a:rPr kumimoji="1" lang="ja-JP" altLang="en-US" sz="3200" b="1" dirty="0" smtClean="0">
                <a:latin typeface="+mj-ea"/>
                <a:ea typeface="+mj-ea"/>
              </a:rPr>
              <a:t>いることがあります。</a:t>
            </a:r>
          </a:p>
          <a:p>
            <a:r>
              <a:rPr kumimoji="1" lang="ja-JP" altLang="en-US" sz="3200" b="1" dirty="0">
                <a:latin typeface="+mj-ea"/>
                <a:ea typeface="+mj-ea"/>
              </a:rPr>
              <a:t>　</a:t>
            </a:r>
            <a:r>
              <a:rPr kumimoji="1" lang="ja-JP" altLang="en-US" sz="3200" b="1" dirty="0" smtClean="0">
                <a:latin typeface="+mj-ea"/>
                <a:ea typeface="+mj-ea"/>
              </a:rPr>
              <a:t>そのためコンピュータウイルス対さくがひつようです。</a:t>
            </a:r>
            <a:endParaRPr kumimoji="1" lang="ja-JP" altLang="en-US" sz="3200" b="1" dirty="0">
              <a:latin typeface="+mj-ea"/>
              <a:ea typeface="+mj-ea"/>
            </a:endParaRPr>
          </a:p>
        </p:txBody>
      </p:sp>
      <p:sp>
        <p:nvSpPr>
          <p:cNvPr id="6" name="テキスト ボックス 5"/>
          <p:cNvSpPr txBox="1"/>
          <p:nvPr/>
        </p:nvSpPr>
        <p:spPr>
          <a:xfrm>
            <a:off x="467544" y="4136365"/>
            <a:ext cx="8496944" cy="1569660"/>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知らない相手からメールでとどいたてん付</a:t>
            </a:r>
            <a:r>
              <a:rPr kumimoji="1" lang="ja-JP" altLang="en-US" sz="3200" b="1" u="sng" dirty="0">
                <a:solidFill>
                  <a:srgbClr val="FF0000"/>
                </a:solidFill>
                <a:latin typeface="+mj-ea"/>
                <a:ea typeface="+mj-ea"/>
              </a:rPr>
              <a:t>ファイルは</a:t>
            </a:r>
            <a:r>
              <a:rPr kumimoji="1" lang="ja-JP" altLang="en-US" sz="3200" b="1" u="sng" dirty="0" smtClean="0">
                <a:solidFill>
                  <a:srgbClr val="FF0000"/>
                </a:solidFill>
                <a:latin typeface="+mj-ea"/>
                <a:ea typeface="+mj-ea"/>
              </a:rPr>
              <a:t>、開けないようにして、おうちの人やせんせいなど、身近な大人にそうだんしましょう。</a:t>
            </a:r>
            <a:endParaRPr kumimoji="1" lang="ja-JP" altLang="en-US" sz="3200" b="1" u="sng" dirty="0">
              <a:solidFill>
                <a:srgbClr val="FF0000"/>
              </a:solidFill>
              <a:latin typeface="+mj-ea"/>
              <a:ea typeface="+mj-ea"/>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40430"/>
            <a:ext cx="2982532" cy="2806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741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26</a:t>
            </a:fld>
            <a:endParaRPr lang="en-US" dirty="0"/>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角丸四角形 15"/>
          <p:cNvSpPr/>
          <p:nvPr/>
        </p:nvSpPr>
        <p:spPr>
          <a:xfrm>
            <a:off x="323528" y="228600"/>
            <a:ext cx="8496944" cy="21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問題１３</a:t>
            </a:r>
            <a:endParaRPr kumimoji="1" lang="en-US" altLang="ja-JP" sz="2800" b="1" dirty="0" smtClean="0"/>
          </a:p>
          <a:p>
            <a:r>
              <a:rPr kumimoji="1" lang="ja-JP" altLang="en-US" sz="2800" b="1" dirty="0" smtClean="0"/>
              <a:t>　 パソコンでホームページを</a:t>
            </a:r>
            <a:r>
              <a:rPr kumimoji="1" lang="ja-JP" altLang="en-US" sz="2800" b="1" dirty="0"/>
              <a:t>見ていたら</a:t>
            </a:r>
            <a:r>
              <a:rPr kumimoji="1" lang="ja-JP" altLang="en-US" sz="2800" b="1" dirty="0" smtClean="0"/>
              <a:t>、「お金をはらってください」というメッセージが出てきたので、すぐにおうちの人や先生につたえた。</a:t>
            </a:r>
            <a:endParaRPr kumimoji="1" lang="ja-JP" altLang="en-US" sz="2800" b="1" dirty="0"/>
          </a:p>
        </p:txBody>
      </p:sp>
      <p:sp>
        <p:nvSpPr>
          <p:cNvPr id="10" name="角丸四角形 9"/>
          <p:cNvSpPr/>
          <p:nvPr/>
        </p:nvSpPr>
        <p:spPr>
          <a:xfrm>
            <a:off x="2860398" y="3306020"/>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3905776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27</a:t>
            </a:fld>
            <a:endParaRPr lang="en-US"/>
          </a:p>
        </p:txBody>
      </p:sp>
      <p:sp>
        <p:nvSpPr>
          <p:cNvPr id="7" name="テキスト ボックス 6"/>
          <p:cNvSpPr txBox="1"/>
          <p:nvPr/>
        </p:nvSpPr>
        <p:spPr>
          <a:xfrm>
            <a:off x="3851920" y="1494064"/>
            <a:ext cx="4896544" cy="2062103"/>
          </a:xfrm>
          <a:prstGeom prst="rect">
            <a:avLst/>
          </a:prstGeom>
          <a:noFill/>
        </p:spPr>
        <p:txBody>
          <a:bodyPr wrap="square" rtlCol="0">
            <a:spAutoFit/>
          </a:bodyPr>
          <a:lstStyle/>
          <a:p>
            <a:r>
              <a:rPr kumimoji="1" lang="ja-JP" altLang="en-US" sz="3200" dirty="0" smtClean="0">
                <a:latin typeface="+mn-ea"/>
              </a:rPr>
              <a:t>　 </a:t>
            </a:r>
            <a:r>
              <a:rPr kumimoji="1" lang="ja-JP" altLang="en-US" sz="3200" b="1" dirty="0" smtClean="0">
                <a:latin typeface="+mj-ea"/>
                <a:ea typeface="+mj-ea"/>
              </a:rPr>
              <a:t>ゆうがいサイトでは、さぎに合うケースが多いです。こまった時には、そうだんしましょう。</a:t>
            </a:r>
            <a:endParaRPr kumimoji="1" lang="ja-JP" altLang="en-US" sz="3200" b="1" dirty="0">
              <a:latin typeface="+mj-ea"/>
              <a:ea typeface="+mj-ea"/>
            </a:endParaRPr>
          </a:p>
        </p:txBody>
      </p:sp>
      <p:sp>
        <p:nvSpPr>
          <p:cNvPr id="9" name="テキスト ボックス 8"/>
          <p:cNvSpPr txBox="1"/>
          <p:nvPr/>
        </p:nvSpPr>
        <p:spPr>
          <a:xfrm>
            <a:off x="827584" y="4875375"/>
            <a:ext cx="8136875" cy="1077218"/>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a:solidFill>
                  <a:srgbClr val="FF0000"/>
                </a:solidFill>
                <a:latin typeface="+mj-ea"/>
                <a:ea typeface="+mj-ea"/>
              </a:rPr>
              <a:t> </a:t>
            </a:r>
            <a:r>
              <a:rPr kumimoji="1" lang="ja-JP" altLang="en-US" sz="3200" b="1" u="sng" dirty="0" smtClean="0">
                <a:solidFill>
                  <a:srgbClr val="FF0000"/>
                </a:solidFill>
                <a:latin typeface="+mj-ea"/>
                <a:ea typeface="+mj-ea"/>
              </a:rPr>
              <a:t>自分一人でなやまず、まずはおうちの人や先生など、身近な大人にそうだんしましょう。</a:t>
            </a:r>
            <a:endParaRPr kumimoji="1" lang="ja-JP" altLang="en-US" sz="3200" b="1" u="sng" dirty="0">
              <a:solidFill>
                <a:srgbClr val="FF0000"/>
              </a:solidFill>
              <a:latin typeface="+mj-ea"/>
              <a:ea typeface="+mj-ea"/>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70" y="188640"/>
            <a:ext cx="2688202"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1147451" y="1513190"/>
            <a:ext cx="1856639" cy="1600438"/>
          </a:xfrm>
          <a:prstGeom prst="rect">
            <a:avLst/>
          </a:prstGeom>
          <a:solidFill>
            <a:schemeClr val="bg1"/>
          </a:solidFill>
        </p:spPr>
        <p:txBody>
          <a:bodyPr wrap="square" rtlCol="0">
            <a:spAutoFit/>
          </a:bodyPr>
          <a:lstStyle/>
          <a:p>
            <a:r>
              <a:rPr kumimoji="1" lang="ja-JP" altLang="en-US" sz="2800" b="1" dirty="0" smtClean="0">
                <a:latin typeface="+mj-ea"/>
                <a:ea typeface="+mj-ea"/>
              </a:rPr>
              <a:t>お金を</a:t>
            </a:r>
          </a:p>
          <a:p>
            <a:r>
              <a:rPr kumimoji="1" lang="ja-JP" altLang="en-US" sz="2800" b="1" dirty="0" smtClean="0">
                <a:latin typeface="+mj-ea"/>
                <a:ea typeface="+mj-ea"/>
              </a:rPr>
              <a:t>　はらって</a:t>
            </a:r>
          </a:p>
          <a:p>
            <a:r>
              <a:rPr kumimoji="1" lang="ja-JP" altLang="en-US" sz="2800" b="1" dirty="0" smtClean="0">
                <a:latin typeface="+mj-ea"/>
                <a:ea typeface="+mj-ea"/>
              </a:rPr>
              <a:t>　　ください。</a:t>
            </a:r>
          </a:p>
          <a:p>
            <a:endParaRPr kumimoji="1" lang="en-US" altLang="ja-JP" sz="1400" b="1" dirty="0" smtClean="0">
              <a:latin typeface="+mj-ea"/>
              <a:ea typeface="+mj-ea"/>
            </a:endParaRPr>
          </a:p>
        </p:txBody>
      </p:sp>
    </p:spTree>
    <p:extLst>
      <p:ext uri="{BB962C8B-B14F-4D97-AF65-F5344CB8AC3E}">
        <p14:creationId xmlns:p14="http://schemas.microsoft.com/office/powerpoint/2010/main" val="37706489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28</a:t>
            </a:fld>
            <a:endParaRPr lang="en-US"/>
          </a:p>
        </p:txBody>
      </p:sp>
      <p:sp>
        <p:nvSpPr>
          <p:cNvPr id="7" name="角丸四角形 6"/>
          <p:cNvSpPr/>
          <p:nvPr/>
        </p:nvSpPr>
        <p:spPr>
          <a:xfrm>
            <a:off x="170950" y="260649"/>
            <a:ext cx="878497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問題１４</a:t>
            </a:r>
          </a:p>
          <a:p>
            <a:r>
              <a:rPr kumimoji="1" lang="ja-JP" altLang="en-US" sz="2800" b="1" dirty="0" smtClean="0"/>
              <a:t> 　スマートフォンやパソコンは、長い時間つかわないようにちゅういする。</a:t>
            </a:r>
            <a:endParaRPr kumimoji="1" lang="ja-JP" altLang="en-US" sz="2800" b="1" dirty="0"/>
          </a:p>
        </p:txBody>
      </p:sp>
      <p:sp>
        <p:nvSpPr>
          <p:cNvPr id="8" name="角丸四角形 7"/>
          <p:cNvSpPr/>
          <p:nvPr/>
        </p:nvSpPr>
        <p:spPr>
          <a:xfrm>
            <a:off x="2860398" y="3306020"/>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3038735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29</a:t>
            </a:fld>
            <a:endParaRPr lang="en-US"/>
          </a:p>
        </p:txBody>
      </p:sp>
      <p:sp>
        <p:nvSpPr>
          <p:cNvPr id="4" name="テキスト ボックス 3"/>
          <p:cNvSpPr txBox="1"/>
          <p:nvPr/>
        </p:nvSpPr>
        <p:spPr>
          <a:xfrm>
            <a:off x="3851920" y="1124744"/>
            <a:ext cx="4922943" cy="2554545"/>
          </a:xfrm>
          <a:prstGeom prst="rect">
            <a:avLst/>
          </a:prstGeom>
          <a:noFill/>
        </p:spPr>
        <p:txBody>
          <a:bodyPr wrap="square" rtlCol="0">
            <a:spAutoFit/>
          </a:bodyPr>
          <a:lstStyle/>
          <a:p>
            <a:r>
              <a:rPr kumimoji="1" lang="ja-JP" altLang="en-US" sz="3200" b="1" dirty="0" smtClean="0">
                <a:latin typeface="+mj-ea"/>
                <a:ea typeface="+mj-ea"/>
              </a:rPr>
              <a:t>　 スマートフォンやパソコンのディスプレイ画面を長い時間見ていると、体の調子をわるくするかのうせいがあります。</a:t>
            </a:r>
            <a:endParaRPr kumimoji="1" lang="ja-JP" altLang="en-US" sz="3200" b="1" dirty="0">
              <a:latin typeface="+mj-ea"/>
              <a:ea typeface="+mj-ea"/>
            </a:endParaRPr>
          </a:p>
        </p:txBody>
      </p:sp>
      <p:sp>
        <p:nvSpPr>
          <p:cNvPr id="6" name="テキスト ボックス 5"/>
          <p:cNvSpPr txBox="1"/>
          <p:nvPr/>
        </p:nvSpPr>
        <p:spPr>
          <a:xfrm>
            <a:off x="827584" y="4725144"/>
            <a:ext cx="7632848" cy="1077218"/>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スマートフォンやパソコンは、正しくつかいましょう。</a:t>
            </a:r>
            <a:endParaRPr kumimoji="1" lang="ja-JP" altLang="en-US" sz="3200" b="1" u="sng" dirty="0">
              <a:solidFill>
                <a:srgbClr val="FF0000"/>
              </a:solidFill>
              <a:latin typeface="+mj-ea"/>
              <a:ea typeface="+mj-ea"/>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7284">
            <a:off x="167265" y="854344"/>
            <a:ext cx="2549356" cy="220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99590">
            <a:off x="2318257" y="2322967"/>
            <a:ext cx="1096324" cy="183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479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a:t>
            </a:fld>
            <a:endParaRPr lang="en-US"/>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5779" y="3163143"/>
            <a:ext cx="1797319" cy="1367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61" y="2284807"/>
            <a:ext cx="2009952" cy="199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2540" y="972359"/>
            <a:ext cx="2166056" cy="206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60" y="217486"/>
            <a:ext cx="1788419" cy="1780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184001" y="515092"/>
            <a:ext cx="4740442" cy="3539430"/>
          </a:xfrm>
          <a:prstGeom prst="rect">
            <a:avLst/>
          </a:prstGeom>
          <a:noFill/>
        </p:spPr>
        <p:txBody>
          <a:bodyPr wrap="square" rtlCol="0">
            <a:spAutoFit/>
          </a:bodyPr>
          <a:lstStyle/>
          <a:p>
            <a:r>
              <a:rPr kumimoji="1" lang="ja-JP" altLang="en-US" sz="3200" b="1" dirty="0" smtClean="0">
                <a:latin typeface="+mj-ea"/>
                <a:ea typeface="+mj-ea"/>
              </a:rPr>
              <a:t>　 インターネットは</a:t>
            </a:r>
            <a:r>
              <a:rPr kumimoji="1" lang="ja-JP" altLang="en-US" sz="3200" b="1" dirty="0">
                <a:latin typeface="+mj-ea"/>
                <a:ea typeface="+mj-ea"/>
              </a:rPr>
              <a:t>だれ</a:t>
            </a:r>
            <a:r>
              <a:rPr kumimoji="1" lang="ja-JP" altLang="en-US" sz="3200" b="1" dirty="0" smtClean="0">
                <a:latin typeface="+mj-ea"/>
                <a:ea typeface="+mj-ea"/>
              </a:rPr>
              <a:t>もがはっしんしゃになれる</a:t>
            </a:r>
            <a:r>
              <a:rPr kumimoji="1" lang="ja-JP" altLang="en-US" sz="3200" b="1" dirty="0" err="1" smtClean="0">
                <a:latin typeface="+mj-ea"/>
                <a:ea typeface="+mj-ea"/>
              </a:rPr>
              <a:t>せ</a:t>
            </a:r>
            <a:r>
              <a:rPr kumimoji="1" lang="ja-JP" altLang="en-US" sz="3200" b="1" dirty="0" smtClean="0">
                <a:latin typeface="+mj-ea"/>
                <a:ea typeface="+mj-ea"/>
              </a:rPr>
              <a:t>かいです。インターネット上には、正しいじょうほうだけでなく、あやまったじょうほうもあることを理かいし、つかいましょう。</a:t>
            </a:r>
            <a:endParaRPr kumimoji="1" lang="ja-JP" altLang="en-US" sz="3200" b="1" dirty="0">
              <a:latin typeface="+mj-ea"/>
              <a:ea typeface="+mj-ea"/>
            </a:endParaRPr>
          </a:p>
        </p:txBody>
      </p:sp>
      <p:sp>
        <p:nvSpPr>
          <p:cNvPr id="8" name="テキスト ボックス 7"/>
          <p:cNvSpPr txBox="1"/>
          <p:nvPr/>
        </p:nvSpPr>
        <p:spPr>
          <a:xfrm>
            <a:off x="641849" y="4553595"/>
            <a:ext cx="8140592" cy="1569660"/>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知りたいじょうほうによって、調べるほう</a:t>
            </a:r>
            <a:r>
              <a:rPr kumimoji="1" lang="ja-JP" altLang="en-US" sz="3200" b="1" u="sng" dirty="0" err="1" smtClean="0">
                <a:solidFill>
                  <a:srgbClr val="FF0000"/>
                </a:solidFill>
                <a:latin typeface="+mj-ea"/>
                <a:ea typeface="+mj-ea"/>
              </a:rPr>
              <a:t>ほうを</a:t>
            </a:r>
            <a:r>
              <a:rPr kumimoji="1" lang="ja-JP" altLang="en-US" sz="3200" b="1" u="sng" dirty="0">
                <a:solidFill>
                  <a:srgbClr val="FF0000"/>
                </a:solidFill>
                <a:latin typeface="+mj-ea"/>
                <a:ea typeface="+mj-ea"/>
              </a:rPr>
              <a:t>つか</a:t>
            </a:r>
            <a:r>
              <a:rPr kumimoji="1" lang="ja-JP" altLang="en-US" sz="3200" b="1" u="sng" dirty="0" smtClean="0">
                <a:solidFill>
                  <a:srgbClr val="FF0000"/>
                </a:solidFill>
                <a:latin typeface="+mj-ea"/>
                <a:ea typeface="+mj-ea"/>
              </a:rPr>
              <a:t>い分けたり、組み合わせたりして、活用することが大切です。</a:t>
            </a:r>
            <a:endParaRPr kumimoji="1" lang="ja-JP" altLang="en-US" sz="3200" b="1" u="sng" dirty="0">
              <a:solidFill>
                <a:srgbClr val="FF0000"/>
              </a:solidFill>
              <a:latin typeface="+mj-ea"/>
              <a:ea typeface="+mj-ea"/>
            </a:endParaRPr>
          </a:p>
        </p:txBody>
      </p:sp>
    </p:spTree>
    <p:extLst>
      <p:ext uri="{BB962C8B-B14F-4D97-AF65-F5344CB8AC3E}">
        <p14:creationId xmlns:p14="http://schemas.microsoft.com/office/powerpoint/2010/main" val="2313003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30</a:t>
            </a:fld>
            <a:endParaRPr lang="en-US"/>
          </a:p>
        </p:txBody>
      </p:sp>
      <p:sp>
        <p:nvSpPr>
          <p:cNvPr id="7" name="角丸四角形 6"/>
          <p:cNvSpPr/>
          <p:nvPr/>
        </p:nvSpPr>
        <p:spPr>
          <a:xfrm>
            <a:off x="179512" y="228600"/>
            <a:ext cx="8784976" cy="2120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問題１５</a:t>
            </a:r>
            <a:endParaRPr kumimoji="1" lang="en-US" altLang="ja-JP" sz="2800" b="1" dirty="0" smtClean="0"/>
          </a:p>
          <a:p>
            <a:r>
              <a:rPr kumimoji="1" lang="ja-JP" altLang="en-US" sz="2800" b="1" dirty="0" smtClean="0"/>
              <a:t>　 インターネットをしていたら、「</a:t>
            </a:r>
            <a:r>
              <a:rPr kumimoji="1" lang="ja-JP" altLang="en-US" sz="2800" b="1" dirty="0"/>
              <a:t>●月</a:t>
            </a:r>
            <a:r>
              <a:rPr kumimoji="1" lang="en-US" altLang="ja-JP" sz="2800" b="1" dirty="0"/>
              <a:t>×</a:t>
            </a:r>
            <a:r>
              <a:rPr kumimoji="1" lang="ja-JP" altLang="en-US" sz="2800" b="1" dirty="0"/>
              <a:t>日に日本で</a:t>
            </a:r>
            <a:r>
              <a:rPr kumimoji="1" lang="ja-JP" altLang="en-US" sz="2800" b="1" dirty="0" smtClean="0"/>
              <a:t>大きなじしんがおきる」と書いてあったので、おうちの人や先生につたえ、正しいかどうかをいっしょに考えた。</a:t>
            </a:r>
            <a:endParaRPr kumimoji="1" lang="ja-JP" altLang="en-US" sz="2800" b="1" dirty="0"/>
          </a:p>
        </p:txBody>
      </p:sp>
      <p:sp>
        <p:nvSpPr>
          <p:cNvPr id="8" name="角丸四角形 7"/>
          <p:cNvSpPr/>
          <p:nvPr/>
        </p:nvSpPr>
        <p:spPr>
          <a:xfrm>
            <a:off x="2860398" y="3306020"/>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2098898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31</a:t>
            </a:fld>
            <a:endParaRPr lang="en-US"/>
          </a:p>
        </p:txBody>
      </p:sp>
      <p:sp>
        <p:nvSpPr>
          <p:cNvPr id="9" name="テキスト ボックス 8"/>
          <p:cNvSpPr txBox="1"/>
          <p:nvPr/>
        </p:nvSpPr>
        <p:spPr>
          <a:xfrm>
            <a:off x="3851920" y="453567"/>
            <a:ext cx="4896544" cy="3539430"/>
          </a:xfrm>
          <a:prstGeom prst="rect">
            <a:avLst/>
          </a:prstGeom>
          <a:noFill/>
        </p:spPr>
        <p:txBody>
          <a:bodyPr wrap="square" rtlCol="0">
            <a:spAutoFit/>
          </a:bodyPr>
          <a:lstStyle/>
          <a:p>
            <a:r>
              <a:rPr kumimoji="1" lang="ja-JP" altLang="en-US" sz="3200" b="1" dirty="0" smtClean="0">
                <a:latin typeface="+mj-ea"/>
                <a:ea typeface="+mj-ea"/>
              </a:rPr>
              <a:t>　 インターネットはだれもがはっしんしゃになれる</a:t>
            </a:r>
            <a:r>
              <a:rPr kumimoji="1" lang="ja-JP" altLang="en-US" sz="3200" b="1" dirty="0" err="1" smtClean="0">
                <a:latin typeface="+mj-ea"/>
                <a:ea typeface="+mj-ea"/>
              </a:rPr>
              <a:t>せ</a:t>
            </a:r>
            <a:r>
              <a:rPr kumimoji="1" lang="ja-JP" altLang="en-US" sz="3200" b="1" dirty="0" smtClean="0">
                <a:latin typeface="+mj-ea"/>
                <a:ea typeface="+mj-ea"/>
              </a:rPr>
              <a:t>かいです。インターネット上には、正しいじょうほうだけでなく、あやまったじょうほうもあることを理かいして、</a:t>
            </a:r>
            <a:r>
              <a:rPr kumimoji="1" lang="ja-JP" altLang="en-US" sz="3200" b="1" dirty="0">
                <a:latin typeface="+mj-ea"/>
                <a:ea typeface="+mj-ea"/>
              </a:rPr>
              <a:t>つか</a:t>
            </a:r>
            <a:r>
              <a:rPr kumimoji="1" lang="ja-JP" altLang="en-US" sz="3200" b="1" dirty="0" smtClean="0">
                <a:latin typeface="+mj-ea"/>
                <a:ea typeface="+mj-ea"/>
              </a:rPr>
              <a:t>いましょう。</a:t>
            </a:r>
            <a:endParaRPr kumimoji="1" lang="ja-JP" altLang="en-US" sz="3200" b="1" dirty="0">
              <a:latin typeface="+mj-ea"/>
              <a:ea typeface="+mj-ea"/>
            </a:endParaRPr>
          </a:p>
        </p:txBody>
      </p:sp>
      <p:sp>
        <p:nvSpPr>
          <p:cNvPr id="10" name="テキスト ボックス 9"/>
          <p:cNvSpPr txBox="1"/>
          <p:nvPr/>
        </p:nvSpPr>
        <p:spPr>
          <a:xfrm>
            <a:off x="683568" y="4490942"/>
            <a:ext cx="7704856" cy="1569660"/>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しん</a:t>
            </a:r>
            <a:r>
              <a:rPr kumimoji="1" lang="ja-JP" altLang="en-US" sz="3200" b="1" u="sng" dirty="0" err="1" smtClean="0">
                <a:solidFill>
                  <a:srgbClr val="FF0000"/>
                </a:solidFill>
                <a:latin typeface="+mj-ea"/>
                <a:ea typeface="+mj-ea"/>
              </a:rPr>
              <a:t>よ</a:t>
            </a:r>
            <a:r>
              <a:rPr kumimoji="1" lang="ja-JP" altLang="en-US" sz="3200" b="1" u="sng" dirty="0" smtClean="0">
                <a:solidFill>
                  <a:srgbClr val="FF0000"/>
                </a:solidFill>
                <a:latin typeface="+mj-ea"/>
                <a:ea typeface="+mj-ea"/>
              </a:rPr>
              <a:t>うできるじょうほうかどうかを、おうちの人や先生など、身近な大人といっしょに考えましょう。</a:t>
            </a:r>
            <a:endParaRPr kumimoji="1" lang="ja-JP" altLang="en-US" sz="3200" b="1" u="sng" dirty="0">
              <a:solidFill>
                <a:srgbClr val="FF0000"/>
              </a:solidFill>
              <a:latin typeface="+mj-ea"/>
              <a:ea typeface="+mj-ea"/>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6" y="692696"/>
            <a:ext cx="3679418" cy="3299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5954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32</a:t>
            </a:fld>
            <a:endParaRPr lang="en-US"/>
          </a:p>
        </p:txBody>
      </p:sp>
      <p:sp>
        <p:nvSpPr>
          <p:cNvPr id="7" name="角丸四角形 6"/>
          <p:cNvSpPr/>
          <p:nvPr/>
        </p:nvSpPr>
        <p:spPr>
          <a:xfrm>
            <a:off x="179512" y="332657"/>
            <a:ext cx="878497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a:t>
            </a:r>
            <a:r>
              <a:rPr kumimoji="1" lang="ja-JP" altLang="en-US" sz="2800" b="1" dirty="0"/>
              <a:t>１６</a:t>
            </a:r>
            <a:endParaRPr kumimoji="1" lang="ja-JP" altLang="en-US" sz="2800" b="1" dirty="0" smtClean="0"/>
          </a:p>
          <a:p>
            <a:r>
              <a:rPr kumimoji="1" lang="ja-JP" altLang="en-US" sz="2800" b="1" dirty="0" smtClean="0"/>
              <a:t>　 スマートフォンを見ながら、歩いたり、じてんしゃにのったりしてはいけない。</a:t>
            </a:r>
            <a:endParaRPr kumimoji="1" lang="ja-JP" altLang="en-US" sz="2800" b="1" dirty="0"/>
          </a:p>
        </p:txBody>
      </p:sp>
      <p:sp>
        <p:nvSpPr>
          <p:cNvPr id="6" name="角丸四角形 5"/>
          <p:cNvSpPr/>
          <p:nvPr/>
        </p:nvSpPr>
        <p:spPr>
          <a:xfrm>
            <a:off x="2860398" y="3306020"/>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856836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33</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5" y="1196752"/>
            <a:ext cx="3600400" cy="2709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558302" y="859498"/>
            <a:ext cx="5376873" cy="3046988"/>
          </a:xfrm>
          <a:prstGeom prst="rect">
            <a:avLst/>
          </a:prstGeom>
          <a:noFill/>
        </p:spPr>
        <p:txBody>
          <a:bodyPr wrap="square" rtlCol="0">
            <a:spAutoFit/>
          </a:bodyPr>
          <a:lstStyle/>
          <a:p>
            <a:r>
              <a:rPr kumimoji="1" lang="ja-JP" altLang="en-US" sz="3200" b="1" dirty="0" smtClean="0">
                <a:latin typeface="+mj-ea"/>
                <a:ea typeface="+mj-ea"/>
              </a:rPr>
              <a:t>　 </a:t>
            </a:r>
            <a:r>
              <a:rPr kumimoji="1" lang="ja-JP" altLang="en-US" sz="3200" b="1" dirty="0">
                <a:latin typeface="+mj-ea"/>
                <a:ea typeface="+mj-ea"/>
              </a:rPr>
              <a:t>歩いたり</a:t>
            </a:r>
            <a:r>
              <a:rPr kumimoji="1" lang="ja-JP" altLang="en-US" sz="3200" b="1" dirty="0" smtClean="0">
                <a:latin typeface="+mj-ea"/>
                <a:ea typeface="+mj-ea"/>
              </a:rPr>
              <a:t>、じてんしゃにのったりするときに、スマートフォンなどを手で持ってつかったり、が</a:t>
            </a:r>
            <a:r>
              <a:rPr kumimoji="1" lang="ja-JP" altLang="en-US" sz="3200" b="1" dirty="0" err="1" smtClean="0">
                <a:latin typeface="+mj-ea"/>
                <a:ea typeface="+mj-ea"/>
              </a:rPr>
              <a:t>めんを</a:t>
            </a:r>
            <a:r>
              <a:rPr kumimoji="1" lang="ja-JP" altLang="en-US" sz="3200" b="1" dirty="0" smtClean="0">
                <a:latin typeface="+mj-ea"/>
                <a:ea typeface="+mj-ea"/>
              </a:rPr>
              <a:t>見たり、音楽をきいたりすることは、きん止されています。</a:t>
            </a:r>
            <a:endParaRPr kumimoji="1" lang="ja-JP" altLang="en-US" sz="3200" b="1" dirty="0">
              <a:latin typeface="+mj-ea"/>
              <a:ea typeface="+mj-ea"/>
            </a:endParaRPr>
          </a:p>
        </p:txBody>
      </p:sp>
      <p:sp>
        <p:nvSpPr>
          <p:cNvPr id="6" name="テキスト ボックス 5"/>
          <p:cNvSpPr txBox="1"/>
          <p:nvPr/>
        </p:nvSpPr>
        <p:spPr>
          <a:xfrm>
            <a:off x="679880" y="4581128"/>
            <a:ext cx="8140592" cy="1077218"/>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err="1" smtClean="0">
                <a:solidFill>
                  <a:srgbClr val="FF0000"/>
                </a:solidFill>
                <a:latin typeface="+mj-ea"/>
                <a:ea typeface="+mj-ea"/>
              </a:rPr>
              <a:t>ながら</a:t>
            </a:r>
            <a:r>
              <a:rPr kumimoji="1" lang="ja-JP" altLang="en-US" sz="3200" b="1" u="sng" dirty="0" smtClean="0">
                <a:solidFill>
                  <a:srgbClr val="FF0000"/>
                </a:solidFill>
                <a:latin typeface="+mj-ea"/>
                <a:ea typeface="+mj-ea"/>
              </a:rPr>
              <a:t>スマホは、たいへんきけんです。ぜったいにやめましょう。</a:t>
            </a:r>
            <a:endParaRPr kumimoji="1" lang="ja-JP" altLang="en-US" sz="3200" b="1" u="sng" dirty="0">
              <a:solidFill>
                <a:srgbClr val="FF0000"/>
              </a:solidFill>
              <a:latin typeface="+mj-ea"/>
              <a:ea typeface="+mj-ea"/>
            </a:endParaRPr>
          </a:p>
        </p:txBody>
      </p:sp>
    </p:spTree>
    <p:extLst>
      <p:ext uri="{BB962C8B-B14F-4D97-AF65-F5344CB8AC3E}">
        <p14:creationId xmlns:p14="http://schemas.microsoft.com/office/powerpoint/2010/main" val="30239717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34</a:t>
            </a:fld>
            <a:endParaRPr lang="en-US" dirty="0"/>
          </a:p>
        </p:txBody>
      </p:sp>
      <p:sp>
        <p:nvSpPr>
          <p:cNvPr id="7" name="角丸四角形 6"/>
          <p:cNvSpPr/>
          <p:nvPr/>
        </p:nvSpPr>
        <p:spPr>
          <a:xfrm>
            <a:off x="179512" y="476672"/>
            <a:ext cx="8784976" cy="187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問題１７</a:t>
            </a:r>
          </a:p>
          <a:p>
            <a:r>
              <a:rPr kumimoji="1" lang="ja-JP" altLang="en-US" sz="2800" b="1" dirty="0" smtClean="0"/>
              <a:t>　 自分のスマートフォンでとった友だちのしゃしんは、じぶんのものなのでじゆうにつかってもよい。</a:t>
            </a:r>
            <a:endParaRPr kumimoji="1" lang="ja-JP" altLang="en-US" sz="2800" dirty="0"/>
          </a:p>
        </p:txBody>
      </p:sp>
      <p:sp>
        <p:nvSpPr>
          <p:cNvPr id="9" name="テキスト ボックス 8"/>
          <p:cNvSpPr txBox="1"/>
          <p:nvPr/>
        </p:nvSpPr>
        <p:spPr>
          <a:xfrm>
            <a:off x="2699792" y="2091187"/>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en-US" altLang="ja-JP" sz="25000" b="1" dirty="0" smtClean="0">
                <a:solidFill>
                  <a:srgbClr val="FF0000"/>
                </a:solidFill>
                <a:latin typeface="+mj-ea"/>
                <a:ea typeface="+mj-ea"/>
              </a:rPr>
              <a:t>×</a:t>
            </a:r>
            <a:endParaRPr kumimoji="1" lang="ja-JP" altLang="en-US" sz="25000" b="1" dirty="0" smtClean="0">
              <a:solidFill>
                <a:srgbClr val="FF0000"/>
              </a:solidFill>
              <a:latin typeface="+mj-ea"/>
              <a:ea typeface="+mj-ea"/>
            </a:endParaRPr>
          </a:p>
          <a:p>
            <a:endParaRPr kumimoji="1" lang="ja-JP" altLang="en-US" sz="2800" b="1" dirty="0">
              <a:latin typeface="+mj-ea"/>
              <a:ea typeface="+mj-ea"/>
            </a:endParaRPr>
          </a:p>
        </p:txBody>
      </p:sp>
      <p:sp>
        <p:nvSpPr>
          <p:cNvPr id="10" name="角丸四角形 9"/>
          <p:cNvSpPr/>
          <p:nvPr/>
        </p:nvSpPr>
        <p:spPr>
          <a:xfrm>
            <a:off x="2915816" y="3280919"/>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146281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35</a:t>
            </a:fld>
            <a:endParaRPr lang="en-US" dirty="0"/>
          </a:p>
        </p:txBody>
      </p:sp>
      <p:sp>
        <p:nvSpPr>
          <p:cNvPr id="4" name="テキスト ボックス 3"/>
          <p:cNvSpPr txBox="1"/>
          <p:nvPr/>
        </p:nvSpPr>
        <p:spPr>
          <a:xfrm>
            <a:off x="4389753" y="745318"/>
            <a:ext cx="4142687" cy="3046988"/>
          </a:xfrm>
          <a:prstGeom prst="rect">
            <a:avLst/>
          </a:prstGeom>
          <a:noFill/>
        </p:spPr>
        <p:txBody>
          <a:bodyPr wrap="square" rtlCol="0">
            <a:spAutoFit/>
          </a:bodyPr>
          <a:lstStyle/>
          <a:p>
            <a:r>
              <a:rPr kumimoji="1" lang="ja-JP" altLang="en-US" sz="3200" b="1" dirty="0" smtClean="0">
                <a:latin typeface="+mj-ea"/>
                <a:ea typeface="+mj-ea"/>
              </a:rPr>
              <a:t>　本人に</a:t>
            </a:r>
            <a:r>
              <a:rPr kumimoji="1" lang="ja-JP" altLang="en-US" sz="3200" b="1" dirty="0">
                <a:latin typeface="+mj-ea"/>
                <a:ea typeface="+mj-ea"/>
              </a:rPr>
              <a:t>ことわ</a:t>
            </a:r>
            <a:r>
              <a:rPr kumimoji="1" lang="ja-JP" altLang="en-US" sz="3200" b="1" dirty="0" smtClean="0">
                <a:latin typeface="+mj-ea"/>
                <a:ea typeface="+mj-ea"/>
              </a:rPr>
              <a:t>りなく、さつえいした</a:t>
            </a:r>
            <a:r>
              <a:rPr kumimoji="1" lang="ja-JP" altLang="en-US" sz="3200" b="1" dirty="0">
                <a:latin typeface="+mj-ea"/>
                <a:ea typeface="+mj-ea"/>
              </a:rPr>
              <a:t>し</a:t>
            </a:r>
            <a:r>
              <a:rPr kumimoji="1" lang="ja-JP" altLang="en-US" sz="3200" b="1" dirty="0" err="1">
                <a:latin typeface="+mj-ea"/>
                <a:ea typeface="+mj-ea"/>
              </a:rPr>
              <a:t>ゃしん</a:t>
            </a:r>
            <a:r>
              <a:rPr kumimoji="1" lang="ja-JP" altLang="en-US" sz="3200" b="1" dirty="0" err="1" smtClean="0">
                <a:latin typeface="+mj-ea"/>
                <a:ea typeface="+mj-ea"/>
              </a:rPr>
              <a:t>を</a:t>
            </a:r>
            <a:r>
              <a:rPr kumimoji="1" lang="ja-JP" altLang="en-US" sz="3200" b="1" dirty="0" smtClean="0">
                <a:latin typeface="+mj-ea"/>
                <a:ea typeface="+mj-ea"/>
              </a:rPr>
              <a:t>、インターネット上にこうかいすることは、しょうぞう</a:t>
            </a:r>
            <a:r>
              <a:rPr kumimoji="1" lang="ja-JP" altLang="en-US" sz="3200" b="1" dirty="0">
                <a:latin typeface="+mj-ea"/>
                <a:ea typeface="+mj-ea"/>
              </a:rPr>
              <a:t>権</a:t>
            </a:r>
            <a:r>
              <a:rPr kumimoji="1" lang="ja-JP" altLang="en-US" sz="3200" b="1" dirty="0" smtClean="0">
                <a:latin typeface="+mj-ea"/>
                <a:ea typeface="+mj-ea"/>
              </a:rPr>
              <a:t>やプライバシーのしんがいとなります。</a:t>
            </a:r>
            <a:endParaRPr kumimoji="1" lang="ja-JP" altLang="en-US" sz="3200" b="1" dirty="0">
              <a:latin typeface="+mj-ea"/>
              <a:ea typeface="+mj-ea"/>
            </a:endParaRPr>
          </a:p>
        </p:txBody>
      </p:sp>
      <p:sp>
        <p:nvSpPr>
          <p:cNvPr id="6" name="テキスト ボックス 5"/>
          <p:cNvSpPr txBox="1"/>
          <p:nvPr/>
        </p:nvSpPr>
        <p:spPr>
          <a:xfrm>
            <a:off x="467544" y="4365104"/>
            <a:ext cx="8280920" cy="1569660"/>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自分のスマートフォンで、とったしゃしんだからといって、じゆうにつかっていいというわけではありません。</a:t>
            </a:r>
            <a:endParaRPr kumimoji="1" lang="ja-JP" altLang="en-US" sz="3200" b="1" u="sng" dirty="0">
              <a:solidFill>
                <a:srgbClr val="FF0000"/>
              </a:solidFill>
              <a:latin typeface="+mj-ea"/>
              <a:ea typeface="+mj-ea"/>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476672"/>
            <a:ext cx="4170475" cy="354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3920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36</a:t>
            </a:fld>
            <a:endParaRPr lang="en-US" dirty="0"/>
          </a:p>
        </p:txBody>
      </p:sp>
      <p:sp>
        <p:nvSpPr>
          <p:cNvPr id="7" name="角丸四角形 6"/>
          <p:cNvSpPr/>
          <p:nvPr/>
        </p:nvSpPr>
        <p:spPr>
          <a:xfrm>
            <a:off x="395536" y="299623"/>
            <a:ext cx="8350371"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問題１８</a:t>
            </a:r>
          </a:p>
          <a:p>
            <a:r>
              <a:rPr kumimoji="1" lang="ja-JP" altLang="en-US" sz="2800" b="1" dirty="0" smtClean="0"/>
              <a:t>　 友だちにメールをおくるときは、自分が思ったことをじゆうに書けば良い。</a:t>
            </a:r>
            <a:endParaRPr kumimoji="1" lang="ja-JP" altLang="en-US" sz="2800" b="1" dirty="0"/>
          </a:p>
        </p:txBody>
      </p:sp>
      <p:sp>
        <p:nvSpPr>
          <p:cNvPr id="6" name="角丸四角形 5"/>
          <p:cNvSpPr/>
          <p:nvPr/>
        </p:nvSpPr>
        <p:spPr>
          <a:xfrm>
            <a:off x="2915816" y="3280919"/>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2699792" y="2091187"/>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en-US" altLang="ja-JP" sz="25000" b="1" dirty="0" smtClean="0">
                <a:solidFill>
                  <a:srgbClr val="FF0000"/>
                </a:solidFill>
                <a:latin typeface="+mj-ea"/>
                <a:ea typeface="+mj-ea"/>
              </a:rPr>
              <a:t>×</a:t>
            </a:r>
            <a:endParaRPr kumimoji="1" lang="ja-JP" altLang="en-US" sz="25000" b="1" dirty="0" smtClean="0">
              <a:solidFill>
                <a:srgbClr val="FF0000"/>
              </a:solidFill>
              <a:latin typeface="+mj-ea"/>
              <a:ea typeface="+mj-ea"/>
            </a:endParaRPr>
          </a:p>
          <a:p>
            <a:endParaRPr kumimoji="1" lang="ja-JP" altLang="en-US" sz="2800" b="1" dirty="0">
              <a:latin typeface="+mj-ea"/>
              <a:ea typeface="+mj-ea"/>
            </a:endParaRPr>
          </a:p>
        </p:txBody>
      </p:sp>
    </p:spTree>
    <p:extLst>
      <p:ext uri="{BB962C8B-B14F-4D97-AF65-F5344CB8AC3E}">
        <p14:creationId xmlns:p14="http://schemas.microsoft.com/office/powerpoint/2010/main" val="3373427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37</a:t>
            </a:fld>
            <a:endParaRPr lang="en-US" dirty="0"/>
          </a:p>
        </p:txBody>
      </p:sp>
      <p:sp>
        <p:nvSpPr>
          <p:cNvPr id="4" name="テキスト ボックス 3"/>
          <p:cNvSpPr txBox="1"/>
          <p:nvPr/>
        </p:nvSpPr>
        <p:spPr>
          <a:xfrm>
            <a:off x="4211960" y="548649"/>
            <a:ext cx="4587761" cy="4031873"/>
          </a:xfrm>
          <a:prstGeom prst="rect">
            <a:avLst/>
          </a:prstGeom>
          <a:noFill/>
        </p:spPr>
        <p:txBody>
          <a:bodyPr wrap="square" rtlCol="0">
            <a:spAutoFit/>
          </a:bodyPr>
          <a:lstStyle/>
          <a:p>
            <a:r>
              <a:rPr kumimoji="1" lang="ja-JP" altLang="en-US" sz="3200" b="1" dirty="0" smtClean="0">
                <a:latin typeface="+mj-ea"/>
                <a:ea typeface="+mj-ea"/>
              </a:rPr>
              <a:t>　</a:t>
            </a:r>
            <a:r>
              <a:rPr kumimoji="1" lang="ja-JP" altLang="en-US" sz="3200" b="1" dirty="0">
                <a:latin typeface="+mj-ea"/>
                <a:ea typeface="+mj-ea"/>
              </a:rPr>
              <a:t>相手</a:t>
            </a:r>
            <a:r>
              <a:rPr kumimoji="1" lang="ja-JP" altLang="en-US" sz="3200" b="1" dirty="0" smtClean="0">
                <a:latin typeface="+mj-ea"/>
                <a:ea typeface="+mj-ea"/>
              </a:rPr>
              <a:t>の表じょうが見える会話とちがい、メールなどの文字じょうほうでのやり取りは、相手の表じょうが見えず、こちらの思いとはちがった形で相手につたわり、トラブルになるケースがあります。</a:t>
            </a:r>
            <a:endParaRPr kumimoji="1" lang="ja-JP" altLang="en-US" sz="3200" b="1" dirty="0">
              <a:latin typeface="+mj-ea"/>
              <a:ea typeface="+mj-ea"/>
            </a:endParaRPr>
          </a:p>
        </p:txBody>
      </p:sp>
      <p:sp>
        <p:nvSpPr>
          <p:cNvPr id="6" name="テキスト ボックス 5"/>
          <p:cNvSpPr txBox="1"/>
          <p:nvPr/>
        </p:nvSpPr>
        <p:spPr>
          <a:xfrm>
            <a:off x="755576" y="4603892"/>
            <a:ext cx="7883032" cy="1569660"/>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メール</a:t>
            </a:r>
            <a:r>
              <a:rPr kumimoji="1" lang="ja-JP" altLang="en-US" sz="3200" b="1" u="sng" dirty="0">
                <a:solidFill>
                  <a:srgbClr val="FF0000"/>
                </a:solidFill>
                <a:latin typeface="+mj-ea"/>
                <a:ea typeface="+mj-ea"/>
              </a:rPr>
              <a:t>など</a:t>
            </a:r>
            <a:r>
              <a:rPr kumimoji="1" lang="ja-JP" altLang="en-US" sz="3200" b="1" u="sng" dirty="0" smtClean="0">
                <a:solidFill>
                  <a:srgbClr val="FF0000"/>
                </a:solidFill>
                <a:latin typeface="+mj-ea"/>
                <a:ea typeface="+mj-ea"/>
              </a:rPr>
              <a:t>を送るときに</a:t>
            </a:r>
            <a:r>
              <a:rPr kumimoji="1" lang="ja-JP" altLang="en-US" sz="3200" b="1" u="sng" dirty="0">
                <a:solidFill>
                  <a:srgbClr val="FF0000"/>
                </a:solidFill>
                <a:latin typeface="+mj-ea"/>
                <a:ea typeface="+mj-ea"/>
              </a:rPr>
              <a:t>は</a:t>
            </a:r>
            <a:r>
              <a:rPr kumimoji="1" lang="ja-JP" altLang="en-US" sz="3200" b="1" u="sng" dirty="0" smtClean="0">
                <a:solidFill>
                  <a:srgbClr val="FF0000"/>
                </a:solidFill>
                <a:latin typeface="+mj-ea"/>
                <a:ea typeface="+mj-ea"/>
              </a:rPr>
              <a:t>、相手にいやな思いをさせないか、内ようを見直した上で送りましょう。</a:t>
            </a:r>
            <a:endParaRPr kumimoji="1" lang="ja-JP" altLang="en-US" sz="3200" b="1" u="sng" dirty="0">
              <a:solidFill>
                <a:srgbClr val="FF0000"/>
              </a:solidFill>
              <a:latin typeface="+mj-ea"/>
              <a:ea typeface="+mj-ea"/>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35115"/>
            <a:ext cx="3816424" cy="3698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0415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38</a:t>
            </a:fld>
            <a:endParaRPr lang="en-US" dirty="0"/>
          </a:p>
        </p:txBody>
      </p:sp>
      <p:sp>
        <p:nvSpPr>
          <p:cNvPr id="7" name="角丸四角形 6"/>
          <p:cNvSpPr/>
          <p:nvPr/>
        </p:nvSpPr>
        <p:spPr>
          <a:xfrm>
            <a:off x="179512" y="476672"/>
            <a:ext cx="8784976" cy="187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問題１９</a:t>
            </a:r>
          </a:p>
          <a:p>
            <a:r>
              <a:rPr kumimoji="1" lang="ja-JP" altLang="en-US" sz="2800" b="1" dirty="0" smtClean="0"/>
              <a:t>　 知らない</a:t>
            </a:r>
            <a:r>
              <a:rPr kumimoji="1" lang="ja-JP" altLang="en-US" sz="2800" b="1" dirty="0"/>
              <a:t>人</a:t>
            </a:r>
            <a:r>
              <a:rPr kumimoji="1" lang="ja-JP" altLang="en-US" sz="2800" b="1" dirty="0" smtClean="0"/>
              <a:t>から自分のところに、「このメールをたくさん</a:t>
            </a:r>
            <a:r>
              <a:rPr kumimoji="1" lang="ja-JP" altLang="en-US" sz="2800" b="1" dirty="0"/>
              <a:t>の人</a:t>
            </a:r>
            <a:r>
              <a:rPr kumimoji="1" lang="ja-JP" altLang="en-US" sz="2800" b="1" dirty="0" smtClean="0"/>
              <a:t>におくってください</a:t>
            </a:r>
            <a:r>
              <a:rPr kumimoji="1" lang="ja-JP" altLang="en-US" sz="2800" b="1" dirty="0"/>
              <a:t>」と</a:t>
            </a:r>
            <a:r>
              <a:rPr kumimoji="1" lang="ja-JP" altLang="en-US" sz="2800" b="1" dirty="0" smtClean="0"/>
              <a:t>書かれたメールがとどいたので、言われたとおり友だち３人におくった。</a:t>
            </a:r>
            <a:endParaRPr kumimoji="1" lang="ja-JP" altLang="en-US" sz="2800" b="1" dirty="0"/>
          </a:p>
        </p:txBody>
      </p:sp>
      <p:sp>
        <p:nvSpPr>
          <p:cNvPr id="8" name="角丸四角形 7"/>
          <p:cNvSpPr/>
          <p:nvPr/>
        </p:nvSpPr>
        <p:spPr>
          <a:xfrm>
            <a:off x="2915816" y="3280919"/>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2699792" y="2091187"/>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en-US" altLang="ja-JP" sz="25000" b="1" dirty="0" smtClean="0">
                <a:solidFill>
                  <a:srgbClr val="FF0000"/>
                </a:solidFill>
                <a:latin typeface="+mj-ea"/>
                <a:ea typeface="+mj-ea"/>
              </a:rPr>
              <a:t>×</a:t>
            </a:r>
            <a:endParaRPr kumimoji="1" lang="ja-JP" altLang="en-US" sz="25000" b="1" dirty="0" smtClean="0">
              <a:solidFill>
                <a:srgbClr val="FF0000"/>
              </a:solidFill>
              <a:latin typeface="+mj-ea"/>
              <a:ea typeface="+mj-ea"/>
            </a:endParaRPr>
          </a:p>
          <a:p>
            <a:endParaRPr kumimoji="1" lang="ja-JP" altLang="en-US" sz="2800" b="1" dirty="0">
              <a:latin typeface="+mj-ea"/>
              <a:ea typeface="+mj-ea"/>
            </a:endParaRPr>
          </a:p>
        </p:txBody>
      </p:sp>
    </p:spTree>
    <p:extLst>
      <p:ext uri="{BB962C8B-B14F-4D97-AF65-F5344CB8AC3E}">
        <p14:creationId xmlns:p14="http://schemas.microsoft.com/office/powerpoint/2010/main" val="1097889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39</a:t>
            </a:fld>
            <a:endParaRPr lang="en-US" dirty="0"/>
          </a:p>
        </p:txBody>
      </p:sp>
      <p:sp>
        <p:nvSpPr>
          <p:cNvPr id="4" name="テキスト ボックス 3"/>
          <p:cNvSpPr txBox="1"/>
          <p:nvPr/>
        </p:nvSpPr>
        <p:spPr>
          <a:xfrm>
            <a:off x="4283968" y="495182"/>
            <a:ext cx="4104456" cy="4031873"/>
          </a:xfrm>
          <a:prstGeom prst="rect">
            <a:avLst/>
          </a:prstGeom>
          <a:noFill/>
        </p:spPr>
        <p:txBody>
          <a:bodyPr wrap="square" rtlCol="0">
            <a:spAutoFit/>
          </a:bodyPr>
          <a:lstStyle/>
          <a:p>
            <a:r>
              <a:rPr kumimoji="1" lang="ja-JP" altLang="en-US" sz="3200" b="1" dirty="0" smtClean="0">
                <a:latin typeface="+mj-ea"/>
                <a:ea typeface="+mj-ea"/>
              </a:rPr>
              <a:t>　 送るたびに送り先をふやしていくメールを、チェーンメールといいます。そのようなメールを受け取った場合は、おうちの人や先生など、身近な大人にそうだんしましょう。</a:t>
            </a:r>
            <a:endParaRPr kumimoji="1" lang="ja-JP" altLang="en-US" sz="3200" b="1" dirty="0">
              <a:latin typeface="+mj-ea"/>
              <a:ea typeface="+mj-ea"/>
            </a:endParaRPr>
          </a:p>
        </p:txBody>
      </p:sp>
      <p:sp>
        <p:nvSpPr>
          <p:cNvPr id="6" name="テキスト ボックス 5"/>
          <p:cNvSpPr txBox="1"/>
          <p:nvPr/>
        </p:nvSpPr>
        <p:spPr>
          <a:xfrm>
            <a:off x="721416" y="4527055"/>
            <a:ext cx="7667008" cy="1569660"/>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「チェーンメール」はてんそうしないで、おうちの人や先生など、身近な大人にそうだんしましょう。</a:t>
            </a:r>
            <a:endParaRPr kumimoji="1" lang="ja-JP" altLang="en-US" sz="3200" b="1" u="sng" dirty="0">
              <a:solidFill>
                <a:srgbClr val="FF0000"/>
              </a:solidFill>
              <a:latin typeface="+mj-ea"/>
              <a:ea typeface="+mj-ea"/>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11215"/>
            <a:ext cx="328298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777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4</a:t>
            </a:fld>
            <a:endParaRPr lang="en-US"/>
          </a:p>
        </p:txBody>
      </p:sp>
      <p:sp>
        <p:nvSpPr>
          <p:cNvPr id="7" name="角丸四角形 6"/>
          <p:cNvSpPr/>
          <p:nvPr/>
        </p:nvSpPr>
        <p:spPr>
          <a:xfrm>
            <a:off x="179512" y="476672"/>
            <a:ext cx="8784976" cy="187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問題２</a:t>
            </a:r>
          </a:p>
          <a:p>
            <a:r>
              <a:rPr kumimoji="1" lang="ja-JP" altLang="en-US" sz="2800" b="1" dirty="0" smtClean="0"/>
              <a:t>　 インターネットに書いたことや、のせたしゃしんは、いつでもけすことができるし、広いは</a:t>
            </a:r>
            <a:r>
              <a:rPr kumimoji="1" lang="ja-JP" altLang="en-US" sz="2800" b="1" dirty="0" err="1" smtClean="0"/>
              <a:t>んいに</a:t>
            </a:r>
            <a:r>
              <a:rPr kumimoji="1" lang="ja-JP" altLang="en-US" sz="2800" b="1" dirty="0" smtClean="0"/>
              <a:t>ひろがってしまうことはない。</a:t>
            </a:r>
            <a:endParaRPr kumimoji="1" lang="ja-JP" altLang="en-US" sz="2800" b="1" dirty="0"/>
          </a:p>
        </p:txBody>
      </p:sp>
      <p:sp>
        <p:nvSpPr>
          <p:cNvPr id="8" name="角丸四角形 7"/>
          <p:cNvSpPr/>
          <p:nvPr/>
        </p:nvSpPr>
        <p:spPr>
          <a:xfrm>
            <a:off x="2860398" y="3343726"/>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091187"/>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en-US" altLang="ja-JP" sz="25000" b="1" dirty="0" smtClean="0">
                <a:solidFill>
                  <a:srgbClr val="FF0000"/>
                </a:solidFill>
                <a:latin typeface="+mj-ea"/>
                <a:ea typeface="+mj-ea"/>
              </a:rPr>
              <a:t>×</a:t>
            </a:r>
            <a:endParaRPr kumimoji="1" lang="ja-JP" altLang="en-US" sz="25000" b="1" dirty="0" smtClean="0">
              <a:solidFill>
                <a:srgbClr val="FF0000"/>
              </a:solidFill>
              <a:latin typeface="+mj-ea"/>
              <a:ea typeface="+mj-ea"/>
            </a:endParaRPr>
          </a:p>
          <a:p>
            <a:endParaRPr kumimoji="1" lang="ja-JP" altLang="en-US" sz="2800" b="1" dirty="0">
              <a:latin typeface="+mj-ea"/>
              <a:ea typeface="+mj-ea"/>
            </a:endParaRPr>
          </a:p>
        </p:txBody>
      </p:sp>
    </p:spTree>
    <p:extLst>
      <p:ext uri="{BB962C8B-B14F-4D97-AF65-F5344CB8AC3E}">
        <p14:creationId xmlns:p14="http://schemas.microsoft.com/office/powerpoint/2010/main" val="1614024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40</a:t>
            </a:fld>
            <a:endParaRPr lang="en-US" dirty="0"/>
          </a:p>
        </p:txBody>
      </p:sp>
      <p:sp>
        <p:nvSpPr>
          <p:cNvPr id="7" name="角丸四角形 6"/>
          <p:cNvSpPr/>
          <p:nvPr/>
        </p:nvSpPr>
        <p:spPr>
          <a:xfrm>
            <a:off x="251520" y="332656"/>
            <a:ext cx="8640960"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a:t>
            </a:r>
            <a:r>
              <a:rPr kumimoji="1" lang="ja-JP" altLang="en-US" sz="2800" b="1" dirty="0"/>
              <a:t>２０</a:t>
            </a:r>
            <a:endParaRPr kumimoji="1" lang="ja-JP" altLang="en-US" sz="2800" b="1" dirty="0" smtClean="0"/>
          </a:p>
          <a:p>
            <a:r>
              <a:rPr kumimoji="1" lang="ja-JP" altLang="en-US" sz="2800" b="1" dirty="0" smtClean="0"/>
              <a:t>　 インターネットのきけんから自分をまもってくれるソフトがある。</a:t>
            </a:r>
            <a:endParaRPr kumimoji="1" lang="ja-JP" altLang="en-US" sz="2800" b="1" dirty="0"/>
          </a:p>
        </p:txBody>
      </p:sp>
      <p:sp>
        <p:nvSpPr>
          <p:cNvPr id="6" name="角丸四角形 5"/>
          <p:cNvSpPr/>
          <p:nvPr/>
        </p:nvSpPr>
        <p:spPr>
          <a:xfrm>
            <a:off x="2860398" y="3306020"/>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42373652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41</a:t>
            </a:fld>
            <a:endParaRPr lang="en-US"/>
          </a:p>
        </p:txBody>
      </p:sp>
      <p:sp>
        <p:nvSpPr>
          <p:cNvPr id="4" name="テキスト ボックス 3"/>
          <p:cNvSpPr txBox="1"/>
          <p:nvPr/>
        </p:nvSpPr>
        <p:spPr>
          <a:xfrm>
            <a:off x="4155952" y="1179619"/>
            <a:ext cx="4680520" cy="2554545"/>
          </a:xfrm>
          <a:prstGeom prst="rect">
            <a:avLst/>
          </a:prstGeom>
          <a:noFill/>
        </p:spPr>
        <p:txBody>
          <a:bodyPr wrap="square" rtlCol="0">
            <a:spAutoFit/>
          </a:bodyPr>
          <a:lstStyle/>
          <a:p>
            <a:r>
              <a:rPr kumimoji="1" lang="ja-JP" altLang="en-US" sz="3200" b="1" dirty="0" smtClean="0">
                <a:latin typeface="+mj-ea"/>
                <a:ea typeface="+mj-ea"/>
              </a:rPr>
              <a:t>　フィルタリングとは、子どもたちが見ることがのぞましくないホームページへのアクセスをせいげんするものです。</a:t>
            </a:r>
          </a:p>
        </p:txBody>
      </p:sp>
      <p:sp>
        <p:nvSpPr>
          <p:cNvPr id="6" name="テキスト ボックス 5"/>
          <p:cNvSpPr txBox="1"/>
          <p:nvPr/>
        </p:nvSpPr>
        <p:spPr>
          <a:xfrm>
            <a:off x="882707" y="4678323"/>
            <a:ext cx="7793749" cy="1569660"/>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いろいろ</a:t>
            </a:r>
            <a:r>
              <a:rPr kumimoji="1" lang="ja-JP" altLang="en-US" sz="3200" b="1" u="sng" dirty="0">
                <a:solidFill>
                  <a:srgbClr val="FF0000"/>
                </a:solidFill>
                <a:latin typeface="+mj-ea"/>
                <a:ea typeface="+mj-ea"/>
              </a:rPr>
              <a:t>な</a:t>
            </a:r>
            <a:r>
              <a:rPr kumimoji="1" lang="ja-JP" altLang="en-US" sz="3200" b="1" u="sng" dirty="0" smtClean="0">
                <a:solidFill>
                  <a:srgbClr val="FF0000"/>
                </a:solidFill>
                <a:latin typeface="+mj-ea"/>
                <a:ea typeface="+mj-ea"/>
              </a:rPr>
              <a:t>ネットトラブルにまきこまれないためにも、フィルタリングをかけておくことがひつようです。</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642" y="116632"/>
            <a:ext cx="3492353" cy="43924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8799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5</a:t>
            </a:fld>
            <a:endParaRPr lang="en-US"/>
          </a:p>
        </p:txBody>
      </p:sp>
      <p:sp>
        <p:nvSpPr>
          <p:cNvPr id="4" name="テキスト ボックス 3"/>
          <p:cNvSpPr txBox="1"/>
          <p:nvPr/>
        </p:nvSpPr>
        <p:spPr>
          <a:xfrm>
            <a:off x="3131840" y="640761"/>
            <a:ext cx="5760640" cy="3046988"/>
          </a:xfrm>
          <a:prstGeom prst="rect">
            <a:avLst/>
          </a:prstGeom>
          <a:noFill/>
        </p:spPr>
        <p:txBody>
          <a:bodyPr wrap="square" rtlCol="0">
            <a:spAutoFit/>
          </a:bodyPr>
          <a:lstStyle/>
          <a:p>
            <a:r>
              <a:rPr kumimoji="1" lang="ja-JP" altLang="en-US" sz="3200" b="1" dirty="0">
                <a:latin typeface="+mj-ea"/>
                <a:ea typeface="+mj-ea"/>
              </a:rPr>
              <a:t>　</a:t>
            </a:r>
            <a:r>
              <a:rPr kumimoji="1" lang="ja-JP" altLang="en-US" sz="3200" b="1" dirty="0" smtClean="0">
                <a:latin typeface="+mj-ea"/>
                <a:ea typeface="+mj-ea"/>
              </a:rPr>
              <a:t> インターネット上にのせた書きこみや</a:t>
            </a:r>
            <a:r>
              <a:rPr kumimoji="1" lang="ja-JP" altLang="en-US" sz="3200" b="1" dirty="0">
                <a:latin typeface="+mj-ea"/>
                <a:ea typeface="+mj-ea"/>
              </a:rPr>
              <a:t>しゃしん</a:t>
            </a:r>
            <a:r>
              <a:rPr kumimoji="1" lang="ja-JP" altLang="en-US" sz="3200" b="1" dirty="0" smtClean="0">
                <a:latin typeface="+mj-ea"/>
                <a:ea typeface="+mj-ea"/>
              </a:rPr>
              <a:t>などを、だれかがコピーし、インターネット上に出てしまうことがあります。一度出てしまったものは、すべて回しゅうしたりすることはむずかしいです。</a:t>
            </a:r>
            <a:endParaRPr kumimoji="1" lang="ja-JP" altLang="en-US" sz="3200" b="1" dirty="0">
              <a:latin typeface="+mj-ea"/>
              <a:ea typeface="+mj-ea"/>
            </a:endParaRPr>
          </a:p>
        </p:txBody>
      </p:sp>
      <p:sp>
        <p:nvSpPr>
          <p:cNvPr id="6" name="テキスト ボックス 5"/>
          <p:cNvSpPr txBox="1"/>
          <p:nvPr/>
        </p:nvSpPr>
        <p:spPr>
          <a:xfrm>
            <a:off x="323528" y="4436537"/>
            <a:ext cx="8280920" cy="1569660"/>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インターネット上に出したり、書きこんだりするときには、</a:t>
            </a:r>
            <a:r>
              <a:rPr kumimoji="1" lang="ja-JP" altLang="en-US" sz="3200" b="1" u="sng" dirty="0" err="1" smtClean="0">
                <a:solidFill>
                  <a:srgbClr val="FF0000"/>
                </a:solidFill>
                <a:latin typeface="+mj-ea"/>
                <a:ea typeface="+mj-ea"/>
              </a:rPr>
              <a:t>せ</a:t>
            </a:r>
            <a:r>
              <a:rPr kumimoji="1" lang="ja-JP" altLang="en-US" sz="3200" b="1" u="sng" dirty="0" smtClean="0">
                <a:solidFill>
                  <a:srgbClr val="FF0000"/>
                </a:solidFill>
                <a:latin typeface="+mj-ea"/>
                <a:ea typeface="+mj-ea"/>
              </a:rPr>
              <a:t>かいじゅうの人が見ていることをわかった上で、つかいましょう。</a:t>
            </a:r>
            <a:endParaRPr kumimoji="1" lang="ja-JP" altLang="en-US" sz="3200" b="1" u="sng" dirty="0">
              <a:solidFill>
                <a:srgbClr val="FF0000"/>
              </a:solidFill>
              <a:latin typeface="+mj-ea"/>
              <a:ea typeface="+mj-ea"/>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481"/>
            <a:ext cx="2376264" cy="395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73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6</a:t>
            </a:fld>
            <a:endParaRPr lang="en-US"/>
          </a:p>
        </p:txBody>
      </p:sp>
      <p:sp>
        <p:nvSpPr>
          <p:cNvPr id="7" name="角丸四角形 6"/>
          <p:cNvSpPr/>
          <p:nvPr/>
        </p:nvSpPr>
        <p:spPr>
          <a:xfrm>
            <a:off x="179512" y="476672"/>
            <a:ext cx="8784976" cy="187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a:t>
            </a:r>
            <a:r>
              <a:rPr kumimoji="1" lang="ja-JP" altLang="en-US" sz="2800" b="1" dirty="0"/>
              <a:t>３</a:t>
            </a:r>
            <a:endParaRPr kumimoji="1" lang="ja-JP" altLang="en-US" sz="2800" b="1" dirty="0" smtClean="0"/>
          </a:p>
          <a:p>
            <a:r>
              <a:rPr kumimoji="1" lang="ja-JP" altLang="en-US" sz="2800" b="1" dirty="0" smtClean="0"/>
              <a:t>　 パソコンやスマートフォンに、コンピュータウイルスが入ると、中に入っているじょうほうがぬすみとられることがある。</a:t>
            </a:r>
            <a:endParaRPr kumimoji="1" lang="ja-JP" altLang="en-US" sz="2800" b="1" dirty="0"/>
          </a:p>
        </p:txBody>
      </p:sp>
      <p:sp>
        <p:nvSpPr>
          <p:cNvPr id="8" name="角丸四角形 7"/>
          <p:cNvSpPr/>
          <p:nvPr/>
        </p:nvSpPr>
        <p:spPr>
          <a:xfrm>
            <a:off x="2860398" y="3343726"/>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2699792" y="2283660"/>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ja-JP" altLang="en-US" sz="25000" b="1" dirty="0" smtClean="0">
                <a:solidFill>
                  <a:srgbClr val="FF0000"/>
                </a:solidFill>
                <a:latin typeface="+mj-ea"/>
                <a:ea typeface="+mj-ea"/>
              </a:rPr>
              <a:t>〇</a:t>
            </a:r>
          </a:p>
          <a:p>
            <a:endParaRPr kumimoji="1" lang="ja-JP" altLang="en-US" sz="2800" b="1" dirty="0">
              <a:latin typeface="+mj-ea"/>
              <a:ea typeface="+mj-ea"/>
            </a:endParaRPr>
          </a:p>
        </p:txBody>
      </p:sp>
    </p:spTree>
    <p:extLst>
      <p:ext uri="{BB962C8B-B14F-4D97-AF65-F5344CB8AC3E}">
        <p14:creationId xmlns:p14="http://schemas.microsoft.com/office/powerpoint/2010/main" val="1874806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7</a:t>
            </a:fld>
            <a:endParaRPr lang="en-US"/>
          </a:p>
        </p:txBody>
      </p:sp>
      <p:sp>
        <p:nvSpPr>
          <p:cNvPr id="4" name="テキスト ボックス 3"/>
          <p:cNvSpPr txBox="1"/>
          <p:nvPr/>
        </p:nvSpPr>
        <p:spPr>
          <a:xfrm>
            <a:off x="4067944" y="332656"/>
            <a:ext cx="4896544" cy="4031873"/>
          </a:xfrm>
          <a:prstGeom prst="rect">
            <a:avLst/>
          </a:prstGeom>
          <a:noFill/>
        </p:spPr>
        <p:txBody>
          <a:bodyPr wrap="square" rtlCol="0">
            <a:spAutoFit/>
          </a:bodyPr>
          <a:lstStyle/>
          <a:p>
            <a:r>
              <a:rPr kumimoji="1" lang="ja-JP" altLang="en-US" sz="3200" b="1" dirty="0" smtClean="0">
                <a:latin typeface="+mj-ea"/>
                <a:ea typeface="+mj-ea"/>
              </a:rPr>
              <a:t>　 コンピュータウイルスに</a:t>
            </a:r>
            <a:r>
              <a:rPr kumimoji="1" lang="ja-JP" altLang="en-US" sz="3200" b="1" dirty="0" err="1" smtClean="0">
                <a:latin typeface="+mj-ea"/>
                <a:ea typeface="+mj-ea"/>
              </a:rPr>
              <a:t>感せん</a:t>
            </a:r>
            <a:r>
              <a:rPr kumimoji="1" lang="ja-JP" altLang="en-US" sz="3200" b="1" dirty="0" smtClean="0">
                <a:latin typeface="+mj-ea"/>
                <a:ea typeface="+mj-ea"/>
              </a:rPr>
              <a:t>すると、パソコンの中に</a:t>
            </a:r>
            <a:r>
              <a:rPr kumimoji="1" lang="ja-JP" altLang="en-US" sz="3200" b="1" dirty="0">
                <a:latin typeface="+mj-ea"/>
                <a:ea typeface="+mj-ea"/>
              </a:rPr>
              <a:t>ほぞん</a:t>
            </a:r>
            <a:r>
              <a:rPr kumimoji="1" lang="ja-JP" altLang="en-US" sz="3200" b="1" dirty="0" smtClean="0">
                <a:latin typeface="+mj-ea"/>
                <a:ea typeface="+mj-ea"/>
              </a:rPr>
              <a:t>されているしゃしんやメール、こじんじょうほうがぬすみ取られたり、知らない間に、じょうほうが外に出てしまっていたりするおそれがあります。</a:t>
            </a:r>
            <a:endParaRPr kumimoji="1" lang="ja-JP" altLang="en-US" sz="3200" b="1" dirty="0">
              <a:latin typeface="+mj-ea"/>
              <a:ea typeface="+mj-ea"/>
            </a:endParaRPr>
          </a:p>
        </p:txBody>
      </p:sp>
      <p:sp>
        <p:nvSpPr>
          <p:cNvPr id="6" name="テキスト ボックス 5"/>
          <p:cNvSpPr txBox="1"/>
          <p:nvPr/>
        </p:nvSpPr>
        <p:spPr>
          <a:xfrm>
            <a:off x="827584" y="4929545"/>
            <a:ext cx="7992888" cy="1077218"/>
          </a:xfrm>
          <a:prstGeom prst="rect">
            <a:avLst/>
          </a:prstGeom>
          <a:noFill/>
        </p:spPr>
        <p:txBody>
          <a:bodyPr wrap="square" rtlCol="0">
            <a:spAutoFit/>
          </a:bodyPr>
          <a:lstStyle/>
          <a:p>
            <a:r>
              <a:rPr kumimoji="1" lang="ja-JP" altLang="en-US" sz="2800" dirty="0" smtClean="0">
                <a:latin typeface="+mn-ea"/>
              </a:rPr>
              <a:t>　 </a:t>
            </a:r>
            <a:r>
              <a:rPr kumimoji="1" lang="ja-JP" altLang="en-US" sz="3200" b="1" u="sng" dirty="0" smtClean="0">
                <a:solidFill>
                  <a:srgbClr val="FF0000"/>
                </a:solidFill>
                <a:latin typeface="+mj-ea"/>
                <a:ea typeface="+mj-ea"/>
              </a:rPr>
              <a:t>コンピュータウイルス対さくと、</a:t>
            </a:r>
            <a:r>
              <a:rPr kumimoji="1" lang="ja-JP" altLang="en-US" sz="3200" b="1" u="sng" dirty="0" err="1" smtClean="0">
                <a:solidFill>
                  <a:srgbClr val="FF0000"/>
                </a:solidFill>
                <a:latin typeface="+mj-ea"/>
                <a:ea typeface="+mj-ea"/>
              </a:rPr>
              <a:t>て</a:t>
            </a:r>
            <a:r>
              <a:rPr kumimoji="1" lang="ja-JP" altLang="en-US" sz="3200" b="1" u="sng" dirty="0" smtClean="0">
                <a:solidFill>
                  <a:srgbClr val="FF0000"/>
                </a:solidFill>
                <a:latin typeface="+mj-ea"/>
                <a:ea typeface="+mj-ea"/>
              </a:rPr>
              <a:t>いきてきなデータのバックアップをおこないましょう。</a:t>
            </a:r>
            <a:endParaRPr kumimoji="1" lang="ja-JP" altLang="en-US" sz="3200" b="1" u="sng" dirty="0">
              <a:solidFill>
                <a:srgbClr val="FF0000"/>
              </a:solidFill>
              <a:latin typeface="+mj-ea"/>
              <a:ea typeface="+mj-ea"/>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3142421" cy="309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4916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8</a:t>
            </a:fld>
            <a:endParaRPr lang="en-US"/>
          </a:p>
        </p:txBody>
      </p:sp>
      <p:sp>
        <p:nvSpPr>
          <p:cNvPr id="7" name="角丸四角形 6"/>
          <p:cNvSpPr/>
          <p:nvPr/>
        </p:nvSpPr>
        <p:spPr>
          <a:xfrm>
            <a:off x="179512" y="476672"/>
            <a:ext cx="8784976" cy="18722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t>◇</a:t>
            </a:r>
            <a:r>
              <a:rPr kumimoji="1" lang="ja-JP" altLang="en-US" sz="2800" b="1" dirty="0" smtClean="0"/>
              <a:t>問題４</a:t>
            </a:r>
          </a:p>
          <a:p>
            <a:r>
              <a:rPr kumimoji="1" lang="ja-JP" altLang="en-US" sz="2800" b="1" dirty="0" smtClean="0"/>
              <a:t>　 スマートフォンは、パソコンとはちがうので、コンピュータウイルスのしんぱいはしなくてもよい。</a:t>
            </a:r>
            <a:endParaRPr kumimoji="1" lang="ja-JP" altLang="en-US" sz="2800" b="1" dirty="0"/>
          </a:p>
        </p:txBody>
      </p:sp>
      <p:sp>
        <p:nvSpPr>
          <p:cNvPr id="8" name="角丸四角形 7"/>
          <p:cNvSpPr/>
          <p:nvPr/>
        </p:nvSpPr>
        <p:spPr>
          <a:xfrm>
            <a:off x="2860398" y="3343726"/>
            <a:ext cx="2743633" cy="1080120"/>
          </a:xfrm>
          <a:prstGeom prst="roundRect">
            <a:avLst/>
          </a:prstGeom>
          <a:noFill/>
          <a:ln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2699792" y="2091187"/>
            <a:ext cx="3384376" cy="4539704"/>
          </a:xfrm>
          <a:prstGeom prst="rect">
            <a:avLst/>
          </a:prstGeom>
          <a:noFill/>
        </p:spPr>
        <p:txBody>
          <a:bodyPr wrap="square" rtlCol="0">
            <a:spAutoFit/>
          </a:bodyPr>
          <a:lstStyle/>
          <a:p>
            <a:endParaRPr kumimoji="1" lang="ja-JP" altLang="en-US" sz="1100" b="1" dirty="0" smtClean="0">
              <a:latin typeface="+mj-ea"/>
              <a:ea typeface="+mj-ea"/>
            </a:endParaRPr>
          </a:p>
          <a:p>
            <a:r>
              <a:rPr kumimoji="1" lang="en-US" altLang="ja-JP" sz="25000" b="1" dirty="0" smtClean="0">
                <a:solidFill>
                  <a:srgbClr val="FF0000"/>
                </a:solidFill>
                <a:latin typeface="+mj-ea"/>
                <a:ea typeface="+mj-ea"/>
              </a:rPr>
              <a:t>×</a:t>
            </a:r>
            <a:endParaRPr kumimoji="1" lang="ja-JP" altLang="en-US" sz="25000" b="1" dirty="0" smtClean="0">
              <a:solidFill>
                <a:srgbClr val="FF0000"/>
              </a:solidFill>
              <a:latin typeface="+mj-ea"/>
              <a:ea typeface="+mj-ea"/>
            </a:endParaRPr>
          </a:p>
          <a:p>
            <a:endParaRPr kumimoji="1" lang="ja-JP" altLang="en-US" sz="2800" b="1" dirty="0">
              <a:latin typeface="+mj-ea"/>
              <a:ea typeface="+mj-ea"/>
            </a:endParaRPr>
          </a:p>
        </p:txBody>
      </p:sp>
    </p:spTree>
    <p:extLst>
      <p:ext uri="{BB962C8B-B14F-4D97-AF65-F5344CB8AC3E}">
        <p14:creationId xmlns:p14="http://schemas.microsoft.com/office/powerpoint/2010/main" val="3128265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B37D5FE-740C-46F5-801A-FA5477D9711F}" type="slidenum">
              <a:rPr lang="en-US" smtClean="0"/>
              <a:pPr/>
              <a:t>9</a:t>
            </a:fld>
            <a:endParaRPr lang="en-US"/>
          </a:p>
        </p:txBody>
      </p:sp>
      <p:sp>
        <p:nvSpPr>
          <p:cNvPr id="4" name="テキスト ボックス 3"/>
          <p:cNvSpPr txBox="1"/>
          <p:nvPr/>
        </p:nvSpPr>
        <p:spPr>
          <a:xfrm>
            <a:off x="3637562" y="1211397"/>
            <a:ext cx="5038895" cy="2062103"/>
          </a:xfrm>
          <a:prstGeom prst="rect">
            <a:avLst/>
          </a:prstGeom>
          <a:noFill/>
        </p:spPr>
        <p:txBody>
          <a:bodyPr wrap="square" rtlCol="0">
            <a:spAutoFit/>
          </a:bodyPr>
          <a:lstStyle/>
          <a:p>
            <a:r>
              <a:rPr kumimoji="1" lang="ja-JP" altLang="en-US" sz="3200" b="1" dirty="0" smtClean="0">
                <a:latin typeface="+mj-ea"/>
                <a:ea typeface="+mj-ea"/>
              </a:rPr>
              <a:t>　 スマートフォンは、　小さなパソコンです。スマートフォンでも、セキュリティリスクは、パソコンと同じです。</a:t>
            </a:r>
            <a:endParaRPr kumimoji="1" lang="ja-JP" altLang="en-US" sz="3200" b="1" dirty="0">
              <a:latin typeface="+mj-ea"/>
              <a:ea typeface="+mj-ea"/>
            </a:endParaRPr>
          </a:p>
        </p:txBody>
      </p:sp>
      <p:sp>
        <p:nvSpPr>
          <p:cNvPr id="7" name="テキスト ボックス 6"/>
          <p:cNvSpPr txBox="1"/>
          <p:nvPr/>
        </p:nvSpPr>
        <p:spPr>
          <a:xfrm>
            <a:off x="683569" y="4509120"/>
            <a:ext cx="7992888" cy="1569660"/>
          </a:xfrm>
          <a:prstGeom prst="rect">
            <a:avLst/>
          </a:prstGeom>
          <a:noFill/>
        </p:spPr>
        <p:txBody>
          <a:bodyPr wrap="square" rtlCol="0">
            <a:spAutoFit/>
          </a:bodyPr>
          <a:lstStyle/>
          <a:p>
            <a:r>
              <a:rPr kumimoji="1" lang="ja-JP" altLang="en-US" sz="2800" dirty="0" smtClean="0">
                <a:latin typeface="+mn-ea"/>
              </a:rPr>
              <a:t>　 </a:t>
            </a:r>
            <a:r>
              <a:rPr kumimoji="1" lang="ja-JP" altLang="en-US" sz="3200" b="1" u="sng" smtClean="0">
                <a:solidFill>
                  <a:srgbClr val="FF0000"/>
                </a:solidFill>
                <a:latin typeface="+mj-ea"/>
                <a:ea typeface="+mj-ea"/>
              </a:rPr>
              <a:t>コンピュータウイルス対さくソフトなど</a:t>
            </a:r>
            <a:r>
              <a:rPr kumimoji="1" lang="ja-JP" altLang="en-US" sz="3200" b="1" u="sng" dirty="0" smtClean="0">
                <a:solidFill>
                  <a:srgbClr val="FF0000"/>
                </a:solidFill>
                <a:latin typeface="+mj-ea"/>
                <a:ea typeface="+mj-ea"/>
              </a:rPr>
              <a:t>を活用し、スマートフォンの中の大切なじょうほうを守っていきましょう。</a:t>
            </a:r>
            <a:endParaRPr kumimoji="1" lang="ja-JP" altLang="en-US" sz="3200" b="1" u="sng" dirty="0">
              <a:solidFill>
                <a:srgbClr val="FF0000"/>
              </a:solidFill>
              <a:latin typeface="+mj-ea"/>
              <a:ea typeface="+mj-ea"/>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19051"/>
            <a:ext cx="3384376" cy="2353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7802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2046</TotalTime>
  <Words>141</Words>
  <Application>Microsoft Office PowerPoint</Application>
  <PresentationFormat>画面に合わせる (4:3)</PresentationFormat>
  <Paragraphs>171</Paragraphs>
  <Slides>41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HGP創英角ﾎﾟｯﾌﾟ体</vt:lpstr>
      <vt:lpstr>ＭＳ Ｐゴシック</vt:lpstr>
      <vt:lpstr>Calibri</vt:lpstr>
      <vt:lpstr>Lucida Sans Unicode</vt:lpstr>
      <vt:lpstr>Verdana</vt:lpstr>
      <vt:lpstr>Wingdings 2</vt:lpstr>
      <vt:lpstr>Wingdings 3</vt:lpstr>
      <vt:lpstr>ビジネス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三重県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三重県</dc:creator>
  <cp:lastModifiedBy>mieken</cp:lastModifiedBy>
  <cp:revision>193</cp:revision>
  <cp:lastPrinted>2016-09-29T07:08:53Z</cp:lastPrinted>
  <dcterms:created xsi:type="dcterms:W3CDTF">2016-08-18T23:55:48Z</dcterms:created>
  <dcterms:modified xsi:type="dcterms:W3CDTF">2019-06-12T02:21:52Z</dcterms:modified>
</cp:coreProperties>
</file>