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257" r:id="rId27"/>
    <p:sldId id="258" r:id="rId28"/>
    <p:sldId id="321" r:id="rId29"/>
    <p:sldId id="322" r:id="rId30"/>
    <p:sldId id="259" r:id="rId31"/>
    <p:sldId id="260" r:id="rId32"/>
    <p:sldId id="323" r:id="rId33"/>
    <p:sldId id="324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18755-931C-47CF-8C00-101A168F1E67}" type="datetimeFigureOut">
              <a:rPr kumimoji="1" lang="ja-JP" altLang="en-US" smtClean="0"/>
              <a:t>2019/6/12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62416-19C9-49E9-AF5B-D7B94C1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647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F0C3E-4930-411D-9713-505AF164FFD1}" type="datetimeFigureOut">
              <a:rPr kumimoji="1" lang="ja-JP" altLang="en-US" smtClean="0"/>
              <a:t>2019/6/12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AE5DF-0A2D-42FF-BB34-C22388FE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9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98AF03-7270-45C2-A683-C5E353EF01A5}" type="datetime4">
              <a:rPr lang="en-US" smtClean="0"/>
              <a:pPr/>
              <a:t>June 12, 2019</a:t>
            </a:fld>
            <a:endParaRPr lang="en-US" dirty="0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FC49BF1-FCD3-4395-8FF6-0047AF66228E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861222-2C8B-4501-BE87-6797EC025925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C01193-8287-4834-A286-6B880643E934}" type="datetime4">
              <a:rPr lang="en-US" smtClean="0"/>
              <a:pPr/>
              <a:t>June 12, 2019</a:t>
            </a:fld>
            <a:endParaRPr 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7264" y="2472320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みえ</a:t>
            </a:r>
            <a:r>
              <a:rPr kumimoji="1" lang="ja-JP" altLang="en-US" sz="4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ネットスキルアップサポート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64371" y="57914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三重県教育委員会</a:t>
            </a:r>
            <a:endParaRPr kumimoji="1"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7" y="476672"/>
            <a:ext cx="4940843" cy="107721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事後指導のための参考資料</a:t>
            </a:r>
          </a:p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（小学校高学年編）</a:t>
            </a:r>
          </a:p>
        </p:txBody>
      </p:sp>
    </p:spTree>
    <p:extLst>
      <p:ext uri="{BB962C8B-B14F-4D97-AF65-F5344CB8AC3E}">
        <p14:creationId xmlns:p14="http://schemas.microsoft.com/office/powerpoint/2010/main" val="4317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60648"/>
            <a:ext cx="8784976" cy="1512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５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</a:t>
            </a:r>
            <a:r>
              <a:rPr kumimoji="1" lang="ja-JP" altLang="en-US" sz="2800" b="1" dirty="0" err="1" smtClean="0"/>
              <a:t>こじん</a:t>
            </a:r>
            <a:r>
              <a:rPr kumimoji="1" lang="ja-JP" altLang="en-US" sz="2800" b="1" dirty="0" smtClean="0"/>
              <a:t>じょうほうについての説明</a:t>
            </a:r>
            <a:r>
              <a:rPr kumimoji="1" lang="ja-JP" altLang="en-US" sz="2800" b="1" dirty="0"/>
              <a:t>です。最も正しいものはどれですか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3388" y="2210087"/>
            <a:ext cx="86211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</a:rPr>
              <a:t>１</a:t>
            </a:r>
            <a:r>
              <a:rPr kumimoji="1" lang="ja-JP" altLang="en-US" sz="2800" b="1" dirty="0" smtClean="0">
                <a:latin typeface="+mj-ea"/>
              </a:rPr>
              <a:t>．</a:t>
            </a:r>
            <a:r>
              <a:rPr kumimoji="1" lang="ja-JP" altLang="en-US" sz="2800" b="1" dirty="0">
                <a:latin typeface="+mj-ea"/>
              </a:rPr>
              <a:t>学校や近所のできごとなど</a:t>
            </a:r>
            <a:r>
              <a:rPr kumimoji="1" lang="ja-JP" altLang="en-US" sz="2800" b="1" dirty="0" smtClean="0">
                <a:latin typeface="+mj-ea"/>
              </a:rPr>
              <a:t>、じょうほうの組み合わせ </a:t>
            </a:r>
            <a:endParaRPr kumimoji="1" lang="en-US" altLang="ja-JP" sz="2800" b="1" dirty="0" smtClean="0">
              <a:latin typeface="+mj-ea"/>
            </a:endParaRPr>
          </a:p>
          <a:p>
            <a:r>
              <a:rPr kumimoji="1" lang="en-US" altLang="ja-JP" sz="2800" b="1" dirty="0">
                <a:latin typeface="+mj-ea"/>
              </a:rPr>
              <a:t> </a:t>
            </a:r>
            <a:r>
              <a:rPr kumimoji="1" lang="en-US" altLang="ja-JP" sz="2800" b="1" dirty="0" smtClean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から、 だれ</a:t>
            </a:r>
            <a:r>
              <a:rPr kumimoji="1" lang="ja-JP" altLang="en-US" sz="2800" b="1" dirty="0">
                <a:latin typeface="+mj-ea"/>
              </a:rPr>
              <a:t>か分かって</a:t>
            </a:r>
            <a:r>
              <a:rPr kumimoji="1" lang="ja-JP" altLang="en-US" sz="2800" b="1" dirty="0" smtClean="0">
                <a:latin typeface="+mj-ea"/>
              </a:rPr>
              <a:t>しまうじょうほうは</a:t>
            </a:r>
            <a:r>
              <a:rPr kumimoji="1" lang="ja-JP" altLang="en-US" sz="2800" b="1" dirty="0">
                <a:latin typeface="+mj-ea"/>
              </a:rPr>
              <a:t>、</a:t>
            </a:r>
            <a:r>
              <a:rPr kumimoji="1" lang="ja-JP" altLang="en-US" sz="2800" b="1" dirty="0" err="1" smtClean="0">
                <a:latin typeface="+mj-ea"/>
              </a:rPr>
              <a:t>こ</a:t>
            </a:r>
            <a:r>
              <a:rPr kumimoji="1" lang="ja-JP" altLang="en-US" sz="2800" b="1" dirty="0" smtClean="0">
                <a:latin typeface="+mj-ea"/>
              </a:rPr>
              <a:t>じんじょう　 </a:t>
            </a:r>
            <a:endParaRPr kumimoji="1" lang="en-US" altLang="ja-JP" sz="2800" b="1" dirty="0" smtClean="0">
              <a:latin typeface="+mj-ea"/>
            </a:endParaRPr>
          </a:p>
          <a:p>
            <a:r>
              <a:rPr kumimoji="1" lang="en-US" altLang="ja-JP" sz="2800" b="1" dirty="0">
                <a:latin typeface="+mj-ea"/>
              </a:rPr>
              <a:t> </a:t>
            </a:r>
            <a:r>
              <a:rPr kumimoji="1" lang="en-US" altLang="ja-JP" sz="2800" b="1" dirty="0" smtClean="0">
                <a:latin typeface="+mj-ea"/>
              </a:rPr>
              <a:t> </a:t>
            </a:r>
            <a:r>
              <a:rPr kumimoji="1" lang="ja-JP" altLang="en-US" sz="2800" b="1" dirty="0" err="1" smtClean="0">
                <a:latin typeface="+mj-ea"/>
              </a:rPr>
              <a:t>ほうに</a:t>
            </a:r>
            <a:r>
              <a:rPr kumimoji="1" lang="ja-JP" altLang="en-US" sz="2800" b="1" dirty="0" smtClean="0">
                <a:latin typeface="+mj-ea"/>
              </a:rPr>
              <a:t>あたる</a:t>
            </a:r>
            <a:r>
              <a:rPr kumimoji="1" lang="ja-JP" altLang="en-US" sz="2800" b="1" dirty="0">
                <a:latin typeface="+mj-ea"/>
              </a:rPr>
              <a:t>。</a:t>
            </a:r>
            <a:endParaRPr kumimoji="1" lang="en-US" altLang="ja-JP" sz="2800" b="1" dirty="0">
              <a:latin typeface="+mj-ea"/>
            </a:endParaRP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</a:t>
            </a:r>
            <a:r>
              <a:rPr kumimoji="1" lang="ja-JP" altLang="en-US" sz="2800" b="1" dirty="0" smtClean="0">
                <a:latin typeface="+mj-ea"/>
                <a:ea typeface="+mj-ea"/>
              </a:rPr>
              <a:t>．近くの人</a:t>
            </a:r>
            <a:r>
              <a:rPr kumimoji="1" lang="ja-JP" altLang="en-US" sz="2800" b="1" dirty="0">
                <a:latin typeface="+mj-ea"/>
                <a:ea typeface="+mj-ea"/>
              </a:rPr>
              <a:t>や学校の友だちが知って</a:t>
            </a:r>
            <a:r>
              <a:rPr kumimoji="1" lang="ja-JP" altLang="en-US" sz="2800" b="1" dirty="0" smtClean="0">
                <a:latin typeface="+mj-ea"/>
                <a:ea typeface="+mj-ea"/>
              </a:rPr>
              <a:t>いるじょうほうであ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れば、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こじん</a:t>
            </a:r>
            <a:r>
              <a:rPr kumimoji="1" lang="ja-JP" altLang="en-US" sz="2800" b="1" dirty="0" smtClean="0">
                <a:latin typeface="+mj-ea"/>
                <a:ea typeface="+mj-ea"/>
              </a:rPr>
              <a:t>じょうほうとはいえ</a:t>
            </a:r>
            <a:r>
              <a:rPr kumimoji="1" lang="ja-JP" altLang="en-US" sz="2800" b="1" dirty="0">
                <a:latin typeface="+mj-ea"/>
                <a:ea typeface="+mj-ea"/>
              </a:rPr>
              <a:t>ない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ja-JP" altLang="en-US" sz="2800" b="1" dirty="0">
              <a:latin typeface="+mj-ea"/>
              <a:ea typeface="+mj-ea"/>
            </a:endParaRP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３．スマートフォンでとった写真を、インターネット上に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の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せても、だれが</a:t>
            </a:r>
            <a:r>
              <a:rPr kumimoji="1" lang="ja-JP" altLang="en-US" sz="2800" b="1" dirty="0">
                <a:latin typeface="+mj-ea"/>
                <a:ea typeface="+mj-ea"/>
              </a:rPr>
              <a:t>どこ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でとったかぜったいに分かることは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 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ない</a:t>
            </a:r>
            <a:r>
              <a:rPr kumimoji="1" lang="ja-JP" altLang="en-US" sz="2800" b="1" dirty="0">
                <a:latin typeface="+mj-ea"/>
                <a:ea typeface="+mj-ea"/>
              </a:rPr>
              <a:t>ので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、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こじん</a:t>
            </a:r>
            <a:r>
              <a:rPr kumimoji="1" lang="ja-JP" altLang="en-US" sz="2800" b="1" dirty="0" smtClean="0">
                <a:latin typeface="+mj-ea"/>
                <a:ea typeface="+mj-ea"/>
              </a:rPr>
              <a:t>じょうほうにはあたらない</a:t>
            </a:r>
            <a:r>
              <a:rPr kumimoji="1" lang="ja-JP" altLang="en-US" sz="2800" b="1" dirty="0">
                <a:latin typeface="+mj-ea"/>
                <a:ea typeface="+mj-ea"/>
              </a:rPr>
              <a:t>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43388" y="2203872"/>
            <a:ext cx="8621100" cy="1441152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2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72135" y="1060254"/>
            <a:ext cx="5020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住所、名前、電話番号だけが</a:t>
            </a:r>
            <a:r>
              <a:rPr kumimoji="1" lang="ja-JP" altLang="en-US" sz="3200" b="1" dirty="0" err="1" smtClean="0">
                <a:latin typeface="+mj-ea"/>
                <a:ea typeface="+mj-ea"/>
              </a:rPr>
              <a:t>こじん</a:t>
            </a:r>
            <a:r>
              <a:rPr kumimoji="1" lang="ja-JP" altLang="en-US" sz="3200" b="1" dirty="0" smtClean="0">
                <a:latin typeface="+mj-ea"/>
                <a:ea typeface="+mj-ea"/>
              </a:rPr>
              <a:t>じょうほうではありません。組み合わせれば、こじんが特定できてしまうじょうほうもこじんじょうほうです。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4509120"/>
            <a:ext cx="7952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こじん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じょうほうの取りあつかいには、十分注意しましょう。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0" y="1060254"/>
            <a:ext cx="3358635" cy="276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61245" y="174786"/>
            <a:ext cx="90331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６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</a:t>
            </a:r>
            <a:r>
              <a:rPr kumimoji="1" lang="ja-JP" altLang="en-US" sz="2700" b="1" dirty="0" smtClean="0"/>
              <a:t>インターネット上</a:t>
            </a:r>
            <a:r>
              <a:rPr kumimoji="1" lang="ja-JP" altLang="en-US" sz="2700" b="1" dirty="0"/>
              <a:t>では、パスワード</a:t>
            </a:r>
            <a:r>
              <a:rPr kumimoji="1" lang="ja-JP" altLang="en-US" sz="2700" b="1" dirty="0" smtClean="0"/>
              <a:t>を</a:t>
            </a:r>
            <a:r>
              <a:rPr kumimoji="1" lang="ja-JP" altLang="en-US" sz="2700" b="1" dirty="0" err="1" smtClean="0"/>
              <a:t>せっ</a:t>
            </a:r>
            <a:r>
              <a:rPr kumimoji="1" lang="ja-JP" altLang="en-US" sz="2700" b="1" dirty="0" smtClean="0"/>
              <a:t>定</a:t>
            </a:r>
            <a:r>
              <a:rPr kumimoji="1" lang="ja-JP" altLang="en-US" sz="2700" b="1" dirty="0"/>
              <a:t>します。パスワードについての説明として、</a:t>
            </a:r>
            <a:r>
              <a:rPr kumimoji="1" lang="ja-JP" altLang="en-US" sz="2700" b="1" dirty="0" smtClean="0"/>
              <a:t>最も正しい</a:t>
            </a:r>
            <a:r>
              <a:rPr kumimoji="1" lang="ja-JP" altLang="en-US" sz="2700" b="1" dirty="0"/>
              <a:t>ものはどれですか</a:t>
            </a:r>
            <a:r>
              <a:rPr kumimoji="1" lang="ja-JP" altLang="en-US" sz="2700" b="1" dirty="0" smtClean="0"/>
              <a:t>。</a:t>
            </a:r>
            <a:endParaRPr kumimoji="1" lang="ja-JP" altLang="en-US" sz="27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4691" y="1942945"/>
            <a:ext cx="87677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+mj-ea"/>
                <a:ea typeface="+mj-ea"/>
              </a:rPr>
              <a:t>１．ニセ</a:t>
            </a:r>
            <a:r>
              <a:rPr kumimoji="1" lang="ja-JP" altLang="en-US" sz="2800" b="1" dirty="0">
                <a:latin typeface="+mj-ea"/>
                <a:ea typeface="+mj-ea"/>
              </a:rPr>
              <a:t>のホームページを作り、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パスワードなど</a:t>
            </a:r>
            <a:r>
              <a:rPr kumimoji="1" lang="ja-JP" altLang="en-US" sz="2800" b="1" dirty="0">
                <a:latin typeface="+mj-ea"/>
                <a:ea typeface="+mj-ea"/>
              </a:rPr>
              <a:t>を入力</a:t>
            </a:r>
            <a:r>
              <a:rPr kumimoji="1" lang="ja-JP" altLang="en-US" sz="2800" b="1" dirty="0" smtClean="0">
                <a:latin typeface="+mj-ea"/>
                <a:ea typeface="+mj-ea"/>
              </a:rPr>
              <a:t>させ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る手口があることから</a:t>
            </a:r>
            <a:r>
              <a:rPr kumimoji="1" lang="ja-JP" altLang="en-US" sz="2800" b="1" dirty="0">
                <a:latin typeface="+mj-ea"/>
                <a:ea typeface="+mj-ea"/>
              </a:rPr>
              <a:t>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パスワードがぬすまれる ことが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ないよう、定期的にパスワードを変こうする必要がある。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２．パソコンにほぞんされている写真やファイルは、イン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ターネットにつなげなければ、ぬすまれることはないので、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パスワードを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せっ</a:t>
            </a:r>
            <a:r>
              <a:rPr kumimoji="1" lang="ja-JP" altLang="en-US" sz="2800" b="1" dirty="0" smtClean="0">
                <a:latin typeface="+mj-ea"/>
                <a:ea typeface="+mj-ea"/>
              </a:rPr>
              <a:t>定する必要はない。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．こまったときのために、パスワード</a:t>
            </a:r>
            <a:r>
              <a:rPr kumimoji="1" lang="ja-JP" altLang="en-US" sz="2800" b="1" dirty="0">
                <a:latin typeface="+mj-ea"/>
                <a:ea typeface="+mj-ea"/>
              </a:rPr>
              <a:t>を友だちに事前に</a:t>
            </a:r>
            <a:r>
              <a:rPr kumimoji="1" lang="ja-JP" altLang="en-US" sz="2800" b="1" dirty="0" smtClean="0">
                <a:latin typeface="+mj-ea"/>
                <a:ea typeface="+mj-ea"/>
              </a:rPr>
              <a:t>教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えておくことが大切である。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90452" y="1927060"/>
            <a:ext cx="8801147" cy="1429932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01583" y="1340768"/>
            <a:ext cx="4490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　</a:t>
            </a:r>
            <a:r>
              <a:rPr kumimoji="1" lang="ja-JP" altLang="en-US" sz="3200" b="1" dirty="0" smtClean="0">
                <a:latin typeface="+mj-ea"/>
                <a:ea typeface="+mj-ea"/>
              </a:rPr>
              <a:t>不用意にＩＤやパスワードを入力したり、教えたりしないように、気をつけましょう。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4913" y="4509120"/>
            <a:ext cx="8157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ＩＤやパスワードは、各サイトに別々のものを</a:t>
            </a:r>
            <a:r>
              <a:rPr kumimoji="1" lang="ja-JP" altLang="en-US" sz="32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せっ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定し、定期的にパスワードの変こうを行いましょう。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8" y="1196752"/>
            <a:ext cx="3769269" cy="29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6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７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インターネット</a:t>
            </a:r>
            <a:r>
              <a:rPr kumimoji="1" lang="ja-JP" altLang="en-US" sz="2800" b="1" dirty="0"/>
              <a:t>で見つけた</a:t>
            </a:r>
            <a:r>
              <a:rPr kumimoji="1" lang="ja-JP" altLang="en-US" sz="2800" b="1" dirty="0" smtClean="0"/>
              <a:t>画ぞうを</a:t>
            </a:r>
            <a:r>
              <a:rPr kumimoji="1" lang="ja-JP" altLang="en-US" sz="2800" b="1" dirty="0"/>
              <a:t>自分</a:t>
            </a:r>
            <a:r>
              <a:rPr kumimoji="1" lang="ja-JP" altLang="en-US" sz="2800" b="1" dirty="0" smtClean="0"/>
              <a:t>のホームページに</a:t>
            </a:r>
            <a:r>
              <a:rPr kumimoji="1" lang="ja-JP" altLang="en-US" sz="2800" b="1" dirty="0"/>
              <a:t>のせるために、気をつけなければならないこととして、最も正しいものはどれですか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4029" y="2708920"/>
            <a:ext cx="80692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画ぞうを</a:t>
            </a:r>
            <a:r>
              <a:rPr kumimoji="1" lang="ja-JP" altLang="en-US" sz="2800" b="1" dirty="0">
                <a:latin typeface="+mj-ea"/>
                <a:ea typeface="+mj-ea"/>
              </a:rPr>
              <a:t>そのまま使うこと</a:t>
            </a:r>
            <a:r>
              <a:rPr kumimoji="1" lang="ja-JP" altLang="en-US" sz="2800" b="1" dirty="0" smtClean="0">
                <a:latin typeface="+mj-ea"/>
                <a:ea typeface="+mj-ea"/>
              </a:rPr>
              <a:t>のきょかをとっていない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の</a:t>
            </a:r>
            <a:r>
              <a:rPr kumimoji="1" lang="ja-JP" altLang="en-US" sz="2800" b="1" dirty="0">
                <a:latin typeface="+mj-ea"/>
                <a:ea typeface="+mj-ea"/>
              </a:rPr>
              <a:t>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、ソフト</a:t>
            </a:r>
            <a:r>
              <a:rPr kumimoji="1" lang="ja-JP" altLang="en-US" sz="2800" b="1" dirty="0">
                <a:latin typeface="+mj-ea"/>
                <a:ea typeface="+mj-ea"/>
              </a:rPr>
              <a:t>を使って加工し利用する。　　　　　　　　　　　　　　　　　　　　　　　　　　　　　　　　　　　　　　　　　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２．画ぞうが</a:t>
            </a:r>
            <a:r>
              <a:rPr kumimoji="1" lang="ja-JP" altLang="en-US" sz="2800" b="1" dirty="0">
                <a:latin typeface="+mj-ea"/>
                <a:ea typeface="+mj-ea"/>
              </a:rPr>
              <a:t>のっているホームページの利用の注意</a:t>
            </a:r>
            <a:r>
              <a:rPr kumimoji="1" lang="ja-JP" altLang="en-US" sz="2800" b="1" dirty="0" smtClean="0">
                <a:latin typeface="+mj-ea"/>
                <a:ea typeface="+mj-ea"/>
              </a:rPr>
              <a:t>を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よく</a:t>
            </a:r>
            <a:r>
              <a:rPr kumimoji="1" lang="ja-JP" altLang="en-US" sz="2800" b="1" dirty="0">
                <a:latin typeface="+mj-ea"/>
                <a:ea typeface="+mj-ea"/>
              </a:rPr>
              <a:t>読み</a:t>
            </a:r>
            <a:r>
              <a:rPr kumimoji="1" lang="ja-JP" altLang="en-US" sz="2800" b="1" dirty="0" smtClean="0">
                <a:latin typeface="+mj-ea"/>
                <a:ea typeface="+mj-ea"/>
              </a:rPr>
              <a:t>、家の人など、近くの大人</a:t>
            </a:r>
            <a:r>
              <a:rPr kumimoji="1" lang="ja-JP" altLang="en-US" sz="2800" b="1" dirty="0">
                <a:latin typeface="+mj-ea"/>
                <a:ea typeface="+mj-ea"/>
              </a:rPr>
              <a:t>に相談する。</a:t>
            </a: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３．</a:t>
            </a:r>
            <a:r>
              <a:rPr kumimoji="1" lang="ja-JP" altLang="en-US" sz="2800" b="1" dirty="0" smtClean="0">
                <a:latin typeface="+mj-ea"/>
                <a:ea typeface="+mj-ea"/>
              </a:rPr>
              <a:t>見つけた画ぞうの</a:t>
            </a:r>
            <a:r>
              <a:rPr kumimoji="1" lang="ja-JP" altLang="en-US" sz="2800" b="1" dirty="0">
                <a:latin typeface="+mj-ea"/>
                <a:ea typeface="+mj-ea"/>
              </a:rPr>
              <a:t>アドレス（ＵＲＬ）をコピーして</a:t>
            </a:r>
            <a:r>
              <a:rPr kumimoji="1" lang="ja-JP" altLang="en-US" sz="2800" b="1" dirty="0" smtClean="0">
                <a:latin typeface="+mj-ea"/>
                <a:ea typeface="+mj-ea"/>
              </a:rPr>
              <a:t>、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自分</a:t>
            </a:r>
            <a:r>
              <a:rPr kumimoji="1" lang="ja-JP" altLang="en-US" sz="2800" b="1" dirty="0">
                <a:latin typeface="+mj-ea"/>
                <a:ea typeface="+mj-ea"/>
              </a:rPr>
              <a:t>のホームページ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などにのせておいても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かまわ</a:t>
            </a:r>
            <a:endParaRPr kumimoji="1" lang="ja-JP" altLang="en-US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ない。</a:t>
            </a:r>
            <a:r>
              <a:rPr kumimoji="1" lang="ja-JP" altLang="en-US" sz="2800" b="1" dirty="0">
                <a:latin typeface="+mj-ea"/>
                <a:ea typeface="+mj-ea"/>
              </a:rPr>
              <a:t>　　　　　　　　　　　　　　　　　　　　</a:t>
            </a:r>
            <a:r>
              <a:rPr kumimoji="1" lang="ja-JP" altLang="en-US" sz="2800" dirty="0">
                <a:latin typeface="+mj-ea"/>
                <a:ea typeface="+mj-ea"/>
              </a:rPr>
              <a:t>　　　　　　　　　　　　　　　　　　　　　　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14029" y="3717032"/>
            <a:ext cx="8208912" cy="10801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7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26800" y="518482"/>
            <a:ext cx="5427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</a:t>
            </a:r>
            <a:r>
              <a:rPr kumimoji="1" lang="ja-JP" altLang="en-US" sz="3200" b="1" dirty="0">
                <a:latin typeface="+mj-ea"/>
                <a:ea typeface="+mj-ea"/>
              </a:rPr>
              <a:t>写真</a:t>
            </a:r>
            <a:r>
              <a:rPr kumimoji="1" lang="ja-JP" altLang="en-US" sz="3200" b="1" dirty="0" smtClean="0">
                <a:latin typeface="+mj-ea"/>
                <a:ea typeface="+mj-ea"/>
              </a:rPr>
              <a:t>などの作品をしょうかいしているホームページには、</a:t>
            </a:r>
            <a:endParaRPr kumimoji="1" lang="en-US" altLang="ja-JP" sz="3200" b="1" dirty="0" smtClean="0">
              <a:latin typeface="+mj-ea"/>
              <a:ea typeface="+mj-ea"/>
            </a:endParaRPr>
          </a:p>
          <a:p>
            <a:r>
              <a:rPr kumimoji="1" lang="ja-JP" altLang="en-US" sz="3200" b="1" dirty="0" smtClean="0">
                <a:latin typeface="+mj-ea"/>
                <a:ea typeface="+mj-ea"/>
              </a:rPr>
              <a:t>利用上の注意点がのっていることが多いです。利用するときには、身近な大人に相談した上で、適切な方法で</a:t>
            </a:r>
            <a:r>
              <a:rPr kumimoji="1" lang="ja-JP" altLang="en-US" sz="3200" b="1" dirty="0" err="1">
                <a:latin typeface="+mj-ea"/>
                <a:ea typeface="+mj-ea"/>
              </a:rPr>
              <a:t>きょ</a:t>
            </a:r>
            <a:r>
              <a:rPr kumimoji="1" lang="ja-JP" altLang="en-US" sz="3200" b="1" dirty="0" smtClean="0">
                <a:latin typeface="+mj-ea"/>
                <a:ea typeface="+mj-ea"/>
              </a:rPr>
              <a:t>可を得て使用しましょう。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4580895"/>
            <a:ext cx="795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他の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人のホームページにのっている画ぞうを利用するときには、相手の</a:t>
            </a:r>
            <a:r>
              <a:rPr kumimoji="1" lang="ja-JP" altLang="en-US" sz="32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きょ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可を得て使用しましょう。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" y="908720"/>
            <a:ext cx="3296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81936" y="188640"/>
            <a:ext cx="878497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問題８</a:t>
            </a:r>
          </a:p>
          <a:p>
            <a:r>
              <a:rPr kumimoji="1" lang="ja-JP" altLang="en-US" sz="2800" b="1" dirty="0" smtClean="0"/>
              <a:t>　 インターネット</a:t>
            </a:r>
            <a:r>
              <a:rPr kumimoji="1" lang="ja-JP" altLang="en-US" sz="2800" b="1" dirty="0"/>
              <a:t>の</a:t>
            </a:r>
            <a:r>
              <a:rPr kumimoji="1" lang="ja-JP" altLang="en-US" sz="2800" b="1" dirty="0" smtClean="0"/>
              <a:t>特ちょうについての説明です。最も正しいもの</a:t>
            </a:r>
            <a:r>
              <a:rPr kumimoji="1" lang="ja-JP" altLang="en-US" sz="2800" b="1" dirty="0"/>
              <a:t>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3018" y="2024678"/>
            <a:ext cx="78715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ホームページ</a:t>
            </a:r>
            <a:r>
              <a:rPr kumimoji="1" lang="ja-JP" altLang="en-US" sz="2800" b="1" dirty="0">
                <a:latin typeface="+mj-ea"/>
                <a:ea typeface="+mj-ea"/>
              </a:rPr>
              <a:t>や</a:t>
            </a:r>
            <a:r>
              <a:rPr kumimoji="1" lang="ja-JP" altLang="en-US" sz="2800" b="1" dirty="0" smtClean="0">
                <a:latin typeface="+mj-ea"/>
                <a:ea typeface="+mj-ea"/>
              </a:rPr>
              <a:t>画ぞうは</a:t>
            </a:r>
            <a:r>
              <a:rPr kumimoji="1" lang="ja-JP" altLang="en-US" sz="2800" b="1" dirty="0">
                <a:latin typeface="+mj-ea"/>
                <a:ea typeface="+mj-ea"/>
              </a:rPr>
              <a:t>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ホームページアドレス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（</a:t>
            </a:r>
            <a:r>
              <a:rPr kumimoji="1" lang="en-US" altLang="ja-JP" sz="2800" b="1" dirty="0">
                <a:latin typeface="+mj-ea"/>
                <a:ea typeface="+mj-ea"/>
              </a:rPr>
              <a:t>URL</a:t>
            </a:r>
            <a:r>
              <a:rPr kumimoji="1" lang="ja-JP" altLang="en-US" sz="2800" b="1" dirty="0">
                <a:latin typeface="+mj-ea"/>
                <a:ea typeface="+mj-ea"/>
              </a:rPr>
              <a:t>）を教えなければ、知らない人に見られる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こ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と</a:t>
            </a:r>
            <a:r>
              <a:rPr kumimoji="1" lang="ja-JP" altLang="en-US" sz="2800" b="1" dirty="0">
                <a:latin typeface="+mj-ea"/>
                <a:ea typeface="+mj-ea"/>
              </a:rPr>
              <a:t>はない。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</a:t>
            </a:r>
            <a:r>
              <a:rPr kumimoji="1" lang="ja-JP" altLang="en-US" sz="2800" b="1" dirty="0">
                <a:latin typeface="+mj-ea"/>
                <a:ea typeface="+mj-ea"/>
              </a:rPr>
              <a:t>の世界は、顔が見えない世界な</a:t>
            </a:r>
            <a:r>
              <a:rPr kumimoji="1" lang="ja-JP" altLang="en-US" sz="2800" b="1" dirty="0" smtClean="0">
                <a:latin typeface="+mj-ea"/>
                <a:ea typeface="+mj-ea"/>
              </a:rPr>
              <a:t>の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で</a:t>
            </a:r>
            <a:r>
              <a:rPr kumimoji="1" lang="ja-JP" altLang="en-US" sz="2800" b="1" dirty="0">
                <a:latin typeface="+mj-ea"/>
                <a:ea typeface="+mj-ea"/>
              </a:rPr>
              <a:t>、ほかの人に自分がだれ</a:t>
            </a:r>
            <a:r>
              <a:rPr kumimoji="1" lang="ja-JP" altLang="en-US" sz="2800" b="1" dirty="0" smtClean="0">
                <a:latin typeface="+mj-ea"/>
                <a:ea typeface="+mj-ea"/>
              </a:rPr>
              <a:t>かぜったいに</a:t>
            </a:r>
            <a:r>
              <a:rPr kumimoji="1" lang="ja-JP" altLang="en-US" sz="2800" b="1" dirty="0">
                <a:latin typeface="+mj-ea"/>
                <a:ea typeface="+mj-ea"/>
              </a:rPr>
              <a:t>分かる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こ</a:t>
            </a:r>
            <a:r>
              <a:rPr kumimoji="1" lang="ja-JP" altLang="en-US" sz="2800" b="1" dirty="0" smtClean="0">
                <a:latin typeface="+mj-ea"/>
                <a:ea typeface="+mj-ea"/>
              </a:rPr>
              <a:t>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とは</a:t>
            </a:r>
            <a:r>
              <a:rPr kumimoji="1" lang="ja-JP" altLang="en-US" sz="2800" b="1" dirty="0">
                <a:latin typeface="+mj-ea"/>
                <a:ea typeface="+mj-ea"/>
              </a:rPr>
              <a:t>ない。　　　　　　　　　　　　　　　　　　　　　　　　　　　　　　　　　　　　　　　　　　　　　　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であっても、</a:t>
            </a:r>
            <a:r>
              <a:rPr kumimoji="1" lang="ja-JP" altLang="en-US" sz="2800" b="1" dirty="0" smtClean="0">
                <a:latin typeface="+mj-ea"/>
                <a:ea typeface="+mj-ea"/>
              </a:rPr>
              <a:t>実さいの</a:t>
            </a:r>
            <a:r>
              <a:rPr kumimoji="1" lang="ja-JP" altLang="en-US" sz="2800" b="1" dirty="0">
                <a:latin typeface="+mj-ea"/>
                <a:ea typeface="+mj-ea"/>
              </a:rPr>
              <a:t>生活と</a:t>
            </a:r>
            <a:r>
              <a:rPr kumimoji="1" lang="ja-JP" altLang="en-US" sz="2800" b="1" dirty="0" smtClean="0">
                <a:latin typeface="+mj-ea"/>
                <a:ea typeface="+mj-ea"/>
              </a:rPr>
              <a:t>同じ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ように法りつがあるので、正しく</a:t>
            </a:r>
            <a:r>
              <a:rPr kumimoji="1" lang="ja-JP" altLang="en-US" sz="2800" b="1" dirty="0">
                <a:latin typeface="+mj-ea"/>
                <a:ea typeface="+mj-ea"/>
              </a:rPr>
              <a:t>利用する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ことが大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切</a:t>
            </a:r>
            <a:r>
              <a:rPr kumimoji="1" lang="ja-JP" altLang="en-US" sz="2800" b="1" dirty="0">
                <a:latin typeface="+mj-ea"/>
                <a:ea typeface="+mj-ea"/>
              </a:rPr>
              <a:t>である。　　　　　</a:t>
            </a:r>
            <a:r>
              <a:rPr kumimoji="1" lang="ja-JP" altLang="en-US" sz="2800" dirty="0">
                <a:latin typeface="+mj-ea"/>
                <a:ea typeface="+mj-ea"/>
              </a:rPr>
              <a:t>　　　　　　　　　　　　　　　　　　　　　　　　　　　　　　　　　　　　　　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36817" y="4808806"/>
            <a:ext cx="8208912" cy="159199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8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1960" y="708161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インターネットの世界では、インターネットに関連する法り</a:t>
            </a:r>
            <a:r>
              <a:rPr kumimoji="1" lang="ja-JP" altLang="en-US" sz="3200" b="1" dirty="0" err="1" smtClean="0">
                <a:latin typeface="+mj-ea"/>
                <a:ea typeface="+mj-ea"/>
              </a:rPr>
              <a:t>つは</a:t>
            </a:r>
            <a:r>
              <a:rPr kumimoji="1" lang="ja-JP" altLang="en-US" sz="3200" b="1" dirty="0" smtClean="0">
                <a:latin typeface="+mj-ea"/>
                <a:ea typeface="+mj-ea"/>
              </a:rPr>
              <a:t>もちろんのこと、現実の世界の法りつがてき用されることもたくさんあります。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1866" y="4437112"/>
            <a:ext cx="8140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インターネットはとく名の世界ではありません。調べれば、</a:t>
            </a:r>
            <a:r>
              <a:rPr kumimoji="1" lang="ja-JP" altLang="en-US" sz="32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こじんを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特定することは可能です。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9" y="908721"/>
            <a:ext cx="3569243" cy="249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39567" y="116632"/>
            <a:ext cx="87849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９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インターネットからじょうほうを</a:t>
            </a:r>
            <a:r>
              <a:rPr kumimoji="1" lang="ja-JP" altLang="en-US" sz="2800" b="1" dirty="0"/>
              <a:t>手に入れる</a:t>
            </a:r>
            <a:r>
              <a:rPr kumimoji="1" lang="ja-JP" altLang="en-US" sz="2800" b="1" dirty="0" smtClean="0"/>
              <a:t>時に気</a:t>
            </a:r>
            <a:r>
              <a:rPr kumimoji="1" lang="ja-JP" altLang="en-US" sz="2800" b="1" dirty="0"/>
              <a:t>をつけなければならないこととして、最も正しいものはどれですか。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358" y="2132856"/>
            <a:ext cx="86546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１．インターネット上のホームページのじょうほうのなかに　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は、まちがっているじょうほうもある</a:t>
            </a:r>
            <a:r>
              <a:rPr kumimoji="1" lang="ja-JP" altLang="en-US" sz="2800" b="1" dirty="0"/>
              <a:t>ので</a:t>
            </a:r>
            <a:r>
              <a:rPr kumimoji="1" lang="ja-JP" altLang="en-US" sz="2800" b="1" dirty="0" smtClean="0"/>
              <a:t>、いくつかの　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ホームページとくらべる</a:t>
            </a:r>
            <a:r>
              <a:rPr kumimoji="1" lang="ja-JP" altLang="en-US" sz="2800" b="1" dirty="0"/>
              <a:t>必要がある。</a:t>
            </a:r>
          </a:p>
          <a:p>
            <a:endParaRPr kumimoji="1" lang="ja-JP" altLang="en-US" sz="1100" b="1" dirty="0"/>
          </a:p>
          <a:p>
            <a:r>
              <a:rPr kumimoji="1" lang="ja-JP" altLang="en-US" sz="2800" b="1" dirty="0"/>
              <a:t>２</a:t>
            </a:r>
            <a:r>
              <a:rPr kumimoji="1" lang="ja-JP" altLang="en-US" sz="2800" b="1" dirty="0" smtClean="0"/>
              <a:t>．インターネット上では、最新で正かく</a:t>
            </a:r>
            <a:r>
              <a:rPr kumimoji="1" lang="ja-JP" altLang="en-US" sz="2800" b="1" dirty="0" err="1" smtClean="0"/>
              <a:t>な</a:t>
            </a:r>
            <a:r>
              <a:rPr kumimoji="1" lang="ja-JP" altLang="en-US" sz="2800" b="1" dirty="0" smtClean="0"/>
              <a:t>じょうほうを手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に入れるためには、必ずお金を支はらわなければなら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ない。</a:t>
            </a:r>
          </a:p>
          <a:p>
            <a:r>
              <a:rPr kumimoji="1" lang="ja-JP" altLang="en-US" sz="2800" b="1" dirty="0" smtClean="0"/>
              <a:t>３．インターネット上</a:t>
            </a:r>
            <a:r>
              <a:rPr kumimoji="1" lang="ja-JP" altLang="en-US" sz="2800" b="1" dirty="0"/>
              <a:t>では</a:t>
            </a:r>
            <a:r>
              <a:rPr kumimoji="1" lang="ja-JP" altLang="en-US" sz="2800" b="1" dirty="0" smtClean="0"/>
              <a:t>、新聞やテレビより、</a:t>
            </a:r>
            <a:r>
              <a:rPr kumimoji="1" lang="ja-JP" altLang="en-US" sz="2800" b="1" dirty="0"/>
              <a:t>つね</a:t>
            </a:r>
            <a:r>
              <a:rPr kumimoji="1" lang="ja-JP" altLang="en-US" sz="2800" b="1" dirty="0" smtClean="0"/>
              <a:t>に</a:t>
            </a:r>
            <a:r>
              <a:rPr kumimoji="1" lang="ja-JP" altLang="en-US" sz="2800" b="1" dirty="0" err="1" smtClean="0"/>
              <a:t>新し</a:t>
            </a:r>
            <a:r>
              <a:rPr kumimoji="1" lang="ja-JP" altLang="en-US" sz="2800" b="1" dirty="0" smtClean="0"/>
              <a:t>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smtClean="0"/>
              <a:t>いじょうほうがあり、すべて自由に使ってよい。</a:t>
            </a:r>
            <a:endParaRPr kumimoji="1" lang="en-US" altLang="ja-JP" sz="2800" b="1" dirty="0" smtClean="0"/>
          </a:p>
          <a:p>
            <a:endParaRPr kumimoji="1" lang="ja-JP" altLang="en-US" sz="11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225773" y="1988840"/>
            <a:ext cx="8719806" cy="1584176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7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497" y="4599797"/>
            <a:ext cx="8499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複数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のホームページから取得したじょうほうを比かくし、正しいじょうほうを選びましょう。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3269" y="836712"/>
            <a:ext cx="43541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インターネット</a:t>
            </a:r>
            <a:r>
              <a:rPr kumimoji="1" lang="ja-JP" altLang="en-US" sz="3200" b="1" dirty="0">
                <a:latin typeface="+mj-ea"/>
                <a:ea typeface="+mj-ea"/>
              </a:rPr>
              <a:t>上には</a:t>
            </a:r>
            <a:r>
              <a:rPr kumimoji="1" lang="ja-JP" altLang="en-US" sz="3200" b="1" dirty="0" smtClean="0">
                <a:latin typeface="+mj-ea"/>
                <a:ea typeface="+mj-ea"/>
              </a:rPr>
              <a:t>、正しいじょうほうだけでなく、あやまったじょうほうや、時間の経過とともに事実が変化したじょうほうなどがあるため、注意しましょう。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8" y="332656"/>
            <a:ext cx="3600400" cy="426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199582"/>
            <a:ext cx="8784976" cy="1504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１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インターネット上</a:t>
            </a:r>
            <a:r>
              <a:rPr kumimoji="1" lang="ja-JP" altLang="en-US" sz="2800" b="1" dirty="0"/>
              <a:t>で調べものをする時の方法として、最も正しいものはどれですか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7083" y="1849938"/>
            <a:ext cx="804023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インターネット上で調べたホームページ</a:t>
            </a:r>
            <a:r>
              <a:rPr kumimoji="1" lang="ja-JP" altLang="en-US" sz="2800" b="1" dirty="0">
                <a:latin typeface="+mj-ea"/>
                <a:ea typeface="+mj-ea"/>
              </a:rPr>
              <a:t>の中から</a:t>
            </a:r>
            <a:r>
              <a:rPr kumimoji="1" lang="ja-JP" altLang="en-US" sz="2800" b="1" dirty="0" smtClean="0">
                <a:latin typeface="+mj-ea"/>
                <a:ea typeface="+mj-ea"/>
              </a:rPr>
              <a:t>、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最初にのっているホームページのじょうほうが最も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正しいの</a:t>
            </a:r>
            <a:r>
              <a:rPr kumimoji="1" lang="ja-JP" altLang="en-US" sz="2800" b="1" dirty="0">
                <a:latin typeface="+mj-ea"/>
                <a:ea typeface="+mj-ea"/>
              </a:rPr>
              <a:t>で、それを</a:t>
            </a:r>
            <a:r>
              <a:rPr kumimoji="1" lang="ja-JP" altLang="en-US" sz="2800" b="1" dirty="0" smtClean="0">
                <a:latin typeface="+mj-ea"/>
                <a:ea typeface="+mj-ea"/>
              </a:rPr>
              <a:t>選ぶ必要がある。</a:t>
            </a: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で</a:t>
            </a:r>
            <a:r>
              <a:rPr kumimoji="1" lang="ja-JP" altLang="en-US" sz="2800" b="1" dirty="0" smtClean="0">
                <a:latin typeface="+mj-ea"/>
                <a:ea typeface="+mj-ea"/>
              </a:rPr>
              <a:t>見つけたじょうほうが正しいか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 どうかは</a:t>
            </a:r>
            <a:r>
              <a:rPr kumimoji="1" lang="ja-JP" altLang="en-US" sz="2800" b="1" dirty="0">
                <a:latin typeface="+mj-ea"/>
                <a:ea typeface="+mj-ea"/>
              </a:rPr>
              <a:t>、ホームページを作った人の名前</a:t>
            </a:r>
            <a:r>
              <a:rPr kumimoji="1" lang="ja-JP" altLang="en-US" sz="2800" b="1" dirty="0" smtClean="0">
                <a:latin typeface="+mj-ea"/>
                <a:ea typeface="+mj-ea"/>
              </a:rPr>
              <a:t>が書いて</a:t>
            </a: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 ある</a:t>
            </a:r>
            <a:r>
              <a:rPr kumimoji="1" lang="ja-JP" altLang="en-US" sz="2800" b="1" dirty="0">
                <a:latin typeface="+mj-ea"/>
                <a:ea typeface="+mj-ea"/>
              </a:rPr>
              <a:t>かどうか</a:t>
            </a:r>
            <a:r>
              <a:rPr kumimoji="1" lang="ja-JP" altLang="en-US" sz="2800" b="1" dirty="0" smtClean="0">
                <a:latin typeface="+mj-ea"/>
                <a:ea typeface="+mj-ea"/>
              </a:rPr>
              <a:t>で決める必要</a:t>
            </a:r>
            <a:r>
              <a:rPr kumimoji="1" lang="ja-JP" altLang="en-US" sz="2800" b="1" dirty="0">
                <a:latin typeface="+mj-ea"/>
                <a:ea typeface="+mj-ea"/>
              </a:rPr>
              <a:t>がある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インターネット上でいくつかのホームページをかく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にん</a:t>
            </a:r>
            <a:r>
              <a:rPr kumimoji="1" lang="ja-JP" altLang="en-US" sz="2800" b="1" dirty="0" smtClean="0">
                <a:latin typeface="+mj-ea"/>
                <a:ea typeface="+mj-ea"/>
              </a:rPr>
              <a:t>した</a:t>
            </a:r>
            <a:r>
              <a:rPr kumimoji="1" lang="ja-JP" altLang="en-US" sz="2800" b="1" dirty="0">
                <a:latin typeface="+mj-ea"/>
                <a:ea typeface="+mj-ea"/>
              </a:rPr>
              <a:t>上で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、本</a:t>
            </a:r>
            <a:r>
              <a:rPr kumimoji="1" lang="ja-JP" altLang="en-US" sz="2800" b="1" dirty="0">
                <a:latin typeface="+mj-ea"/>
                <a:ea typeface="+mj-ea"/>
              </a:rPr>
              <a:t>や新聞など</a:t>
            </a:r>
            <a:r>
              <a:rPr kumimoji="1" lang="ja-JP" altLang="en-US" sz="2800" b="1" dirty="0" smtClean="0">
                <a:latin typeface="+mj-ea"/>
                <a:ea typeface="+mj-ea"/>
              </a:rPr>
              <a:t>のほかのじょうほうとく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らべる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ことが</a:t>
            </a:r>
            <a:r>
              <a:rPr kumimoji="1" lang="ja-JP" altLang="en-US" sz="2800" b="1" dirty="0">
                <a:latin typeface="+mj-ea"/>
                <a:ea typeface="+mj-ea"/>
              </a:rPr>
              <a:t>大切である。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28405" y="4725144"/>
            <a:ext cx="8208912" cy="1433666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4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332656"/>
            <a:ext cx="8784976" cy="1512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問題１０</a:t>
            </a:r>
          </a:p>
          <a:p>
            <a:r>
              <a:rPr kumimoji="1" lang="ja-JP" altLang="en-US" sz="2800" b="1" dirty="0" smtClean="0"/>
              <a:t>　 インターネット</a:t>
            </a:r>
            <a:r>
              <a:rPr kumimoji="1" lang="ja-JP" altLang="en-US" sz="2800" b="1" dirty="0"/>
              <a:t>の利用に関する説明として、最も</a:t>
            </a:r>
            <a:r>
              <a:rPr kumimoji="1" lang="ja-JP" altLang="en-US" sz="2800" b="1" dirty="0" smtClean="0"/>
              <a:t>正しいもの</a:t>
            </a:r>
            <a:r>
              <a:rPr kumimoji="1" lang="ja-JP" altLang="en-US" sz="2800" b="1" dirty="0"/>
              <a:t>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1699" y="2260282"/>
            <a:ext cx="81233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自分</a:t>
            </a:r>
            <a:r>
              <a:rPr kumimoji="1" lang="ja-JP" altLang="en-US" sz="2800" b="1" dirty="0">
                <a:latin typeface="+mj-ea"/>
                <a:ea typeface="+mj-ea"/>
              </a:rPr>
              <a:t>の家のパソコンを使わなければ、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だれがイ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に書いたの</a:t>
            </a:r>
            <a:r>
              <a:rPr kumimoji="1" lang="ja-JP" altLang="en-US" sz="2800" b="1" dirty="0" smtClean="0">
                <a:latin typeface="+mj-ea"/>
                <a:ea typeface="+mj-ea"/>
              </a:rPr>
              <a:t>かぜったいに</a:t>
            </a:r>
            <a:r>
              <a:rPr kumimoji="1" lang="ja-JP" altLang="en-US" sz="2800" b="1" dirty="0">
                <a:latin typeface="+mj-ea"/>
                <a:ea typeface="+mj-ea"/>
              </a:rPr>
              <a:t>分からない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で行ったことは、必ずどこかに</a:t>
            </a:r>
            <a:r>
              <a:rPr kumimoji="1" lang="ja-JP" altLang="en-US" sz="2800" b="1" dirty="0" smtClean="0">
                <a:latin typeface="+mj-ea"/>
                <a:ea typeface="+mj-ea"/>
              </a:rPr>
              <a:t>記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 録</a:t>
            </a:r>
            <a:r>
              <a:rPr kumimoji="1" lang="ja-JP" altLang="en-US" sz="2800" b="1" dirty="0">
                <a:latin typeface="+mj-ea"/>
                <a:ea typeface="+mj-ea"/>
              </a:rPr>
              <a:t>が残っているため</a:t>
            </a:r>
            <a:r>
              <a:rPr kumimoji="1" lang="ja-JP" altLang="en-US" sz="2800" b="1" dirty="0" smtClean="0">
                <a:latin typeface="+mj-ea"/>
                <a:ea typeface="+mj-ea"/>
              </a:rPr>
              <a:t>、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せきにんを</a:t>
            </a:r>
            <a:r>
              <a:rPr kumimoji="1" lang="ja-JP" altLang="en-US" sz="2800" b="1" dirty="0">
                <a:latin typeface="+mj-ea"/>
                <a:ea typeface="+mj-ea"/>
              </a:rPr>
              <a:t>持った行動を</a:t>
            </a:r>
            <a:r>
              <a:rPr kumimoji="1" lang="ja-JP" altLang="en-US" sz="2800" b="1" dirty="0" smtClean="0">
                <a:latin typeface="+mj-ea"/>
                <a:ea typeface="+mj-ea"/>
              </a:rPr>
              <a:t>とる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ことが</a:t>
            </a:r>
            <a:r>
              <a:rPr kumimoji="1" lang="ja-JP" altLang="en-US" sz="2800" b="1" dirty="0">
                <a:latin typeface="+mj-ea"/>
                <a:ea typeface="+mj-ea"/>
              </a:rPr>
              <a:t>大切である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の</a:t>
            </a:r>
            <a:r>
              <a:rPr kumimoji="1" lang="ja-JP" altLang="en-US" sz="2800" b="1" dirty="0" smtClean="0">
                <a:latin typeface="+mj-ea"/>
                <a:ea typeface="+mj-ea"/>
              </a:rPr>
              <a:t>世界では、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げん</a:t>
            </a:r>
            <a:r>
              <a:rPr kumimoji="1" lang="ja-JP" altLang="en-US" sz="2800" b="1" dirty="0" smtClean="0">
                <a:latin typeface="+mj-ea"/>
                <a:ea typeface="+mj-ea"/>
              </a:rPr>
              <a:t>実</a:t>
            </a:r>
            <a:r>
              <a:rPr kumimoji="1" lang="ja-JP" altLang="en-US" sz="2800" b="1" dirty="0">
                <a:latin typeface="+mj-ea"/>
                <a:ea typeface="+mj-ea"/>
              </a:rPr>
              <a:t>の世界</a:t>
            </a:r>
            <a:r>
              <a:rPr kumimoji="1" lang="ja-JP" altLang="en-US" sz="2800" b="1" dirty="0" smtClean="0">
                <a:latin typeface="+mj-ea"/>
                <a:ea typeface="+mj-ea"/>
              </a:rPr>
              <a:t>とはち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がうので、どのような</a:t>
            </a:r>
            <a:r>
              <a:rPr kumimoji="1" lang="ja-JP" altLang="en-US" sz="2800" b="1" dirty="0">
                <a:latin typeface="+mj-ea"/>
                <a:ea typeface="+mj-ea"/>
              </a:rPr>
              <a:t>ことをしても見つからない。</a:t>
            </a:r>
          </a:p>
          <a:p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36149" y="3334598"/>
            <a:ext cx="8208912" cy="1390546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8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49125" y="969403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インターネットの世界でも、自分の発言や行動にしっかりと</a:t>
            </a:r>
            <a:r>
              <a:rPr kumimoji="1" lang="ja-JP" altLang="en-US" sz="3200" b="1" dirty="0" err="1" smtClean="0">
                <a:latin typeface="+mj-ea"/>
                <a:ea typeface="+mj-ea"/>
              </a:rPr>
              <a:t>せきにんを</a:t>
            </a:r>
            <a:r>
              <a:rPr kumimoji="1" lang="ja-JP" altLang="en-US" sz="3200" b="1" dirty="0">
                <a:latin typeface="+mj-ea"/>
                <a:ea typeface="+mj-ea"/>
              </a:rPr>
              <a:t>も</a:t>
            </a:r>
            <a:r>
              <a:rPr kumimoji="1" lang="ja-JP" altLang="en-US" sz="3200" b="1" dirty="0" smtClean="0">
                <a:latin typeface="+mj-ea"/>
                <a:ea typeface="+mj-ea"/>
              </a:rPr>
              <a:t>たなければいけません。</a:t>
            </a:r>
          </a:p>
          <a:p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7005" y="4797152"/>
            <a:ext cx="8140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自分の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発言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や行動に、しっかりと</a:t>
            </a:r>
            <a:r>
              <a:rPr kumimoji="1" lang="ja-JP" altLang="en-US" sz="32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せきにんを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もちましょう。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8" y="620689"/>
            <a:ext cx="313742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80047" y="188640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問題１１</a:t>
            </a:r>
          </a:p>
          <a:p>
            <a:r>
              <a:rPr kumimoji="1" lang="ja-JP" altLang="en-US" sz="2800" b="1" dirty="0" smtClean="0"/>
              <a:t>　 ケータイ</a:t>
            </a:r>
            <a:r>
              <a:rPr kumimoji="1" lang="ja-JP" altLang="en-US" sz="2800" b="1" dirty="0"/>
              <a:t>やスマートフォンでメールを</a:t>
            </a:r>
            <a:r>
              <a:rPr kumimoji="1" lang="ja-JP" altLang="en-US" sz="2800" b="1" dirty="0" smtClean="0"/>
              <a:t>送る時に気</a:t>
            </a:r>
            <a:r>
              <a:rPr kumimoji="1" lang="ja-JP" altLang="en-US" sz="2800" b="1" dirty="0"/>
              <a:t>をつけなければならないこととして、最も正しいものはどれですか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646" y="2246091"/>
            <a:ext cx="81098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写真</a:t>
            </a:r>
            <a:r>
              <a:rPr kumimoji="1" lang="ja-JP" altLang="en-US" sz="2800" b="1" dirty="0">
                <a:latin typeface="+mj-ea"/>
                <a:ea typeface="+mj-ea"/>
              </a:rPr>
              <a:t>を送ることができるので、できるだけ</a:t>
            </a:r>
            <a:r>
              <a:rPr kumimoji="1" lang="ja-JP" altLang="en-US" sz="2800" b="1" dirty="0" smtClean="0">
                <a:latin typeface="+mj-ea"/>
                <a:ea typeface="+mj-ea"/>
              </a:rPr>
              <a:t>楽しい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メール</a:t>
            </a:r>
            <a:r>
              <a:rPr kumimoji="1" lang="ja-JP" altLang="en-US" sz="2800" b="1" dirty="0">
                <a:latin typeface="+mj-ea"/>
                <a:ea typeface="+mj-ea"/>
              </a:rPr>
              <a:t>にするよう、どのような写真であっても</a:t>
            </a:r>
            <a:r>
              <a:rPr kumimoji="1" lang="ja-JP" altLang="en-US" sz="2800" b="1" dirty="0" smtClean="0">
                <a:latin typeface="+mj-ea"/>
                <a:ea typeface="+mj-ea"/>
              </a:rPr>
              <a:t>メー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ル</a:t>
            </a:r>
            <a:r>
              <a:rPr kumimoji="1" lang="ja-JP" altLang="en-US" sz="2800" b="1" dirty="0">
                <a:latin typeface="+mj-ea"/>
                <a:ea typeface="+mj-ea"/>
              </a:rPr>
              <a:t>につけた方がよい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２．メール</a:t>
            </a:r>
            <a:r>
              <a:rPr kumimoji="1" lang="ja-JP" altLang="en-US" sz="2800" b="1" dirty="0">
                <a:latin typeface="+mj-ea"/>
                <a:ea typeface="+mj-ea"/>
              </a:rPr>
              <a:t>は</a:t>
            </a:r>
            <a:r>
              <a:rPr kumimoji="1" lang="ja-JP" altLang="en-US" sz="2800" b="1" dirty="0" smtClean="0">
                <a:latin typeface="+mj-ea"/>
                <a:ea typeface="+mj-ea"/>
              </a:rPr>
              <a:t>、夜中でも早朝でも、思いつくままにいつ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でも送って</a:t>
            </a:r>
            <a:r>
              <a:rPr kumimoji="1" lang="ja-JP" altLang="en-US" sz="2800" b="1" dirty="0">
                <a:latin typeface="+mj-ea"/>
                <a:ea typeface="+mj-ea"/>
              </a:rPr>
              <a:t>もよい。</a:t>
            </a: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３．メール</a:t>
            </a:r>
            <a:r>
              <a:rPr kumimoji="1" lang="ja-JP" altLang="en-US" sz="2800" b="1" dirty="0">
                <a:latin typeface="+mj-ea"/>
                <a:ea typeface="+mj-ea"/>
              </a:rPr>
              <a:t>は文字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でじょうほうを</a:t>
            </a:r>
            <a:r>
              <a:rPr kumimoji="1" lang="ja-JP" altLang="en-US" sz="2800" b="1" dirty="0">
                <a:latin typeface="+mj-ea"/>
                <a:ea typeface="+mj-ea"/>
              </a:rPr>
              <a:t>送ることから、</a:t>
            </a:r>
            <a:r>
              <a:rPr kumimoji="1" lang="ja-JP" altLang="en-US" sz="2800" b="1" dirty="0" smtClean="0">
                <a:latin typeface="+mj-ea"/>
                <a:ea typeface="+mj-ea"/>
              </a:rPr>
              <a:t>書き方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によって</a:t>
            </a:r>
            <a:r>
              <a:rPr kumimoji="1" lang="ja-JP" altLang="en-US" sz="2800" b="1" dirty="0">
                <a:latin typeface="+mj-ea"/>
                <a:ea typeface="+mj-ea"/>
              </a:rPr>
              <a:t>は、相手に自分の気持ちや、伝えたい</a:t>
            </a:r>
            <a:r>
              <a:rPr kumimoji="1" lang="ja-JP" altLang="en-US" sz="2800" b="1" dirty="0" smtClean="0">
                <a:latin typeface="+mj-ea"/>
                <a:ea typeface="+mj-ea"/>
              </a:rPr>
              <a:t>内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ようが</a:t>
            </a:r>
            <a:r>
              <a:rPr kumimoji="1" lang="ja-JP" altLang="en-US" sz="2800" b="1" dirty="0">
                <a:latin typeface="+mj-ea"/>
                <a:ea typeface="+mj-ea"/>
              </a:rPr>
              <a:t>伝わらないことがある。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39479" y="4712568"/>
            <a:ext cx="8208912" cy="1411508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4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55043" y="571663"/>
            <a:ext cx="43064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　</a:t>
            </a:r>
            <a:r>
              <a:rPr kumimoji="1" lang="ja-JP" altLang="en-US" sz="3200" b="1" dirty="0" smtClean="0">
                <a:latin typeface="+mj-ea"/>
                <a:ea typeface="+mj-ea"/>
              </a:rPr>
              <a:t>メールなど文字によるコミュニケーションは、相手の表</a:t>
            </a:r>
            <a:r>
              <a:rPr kumimoji="1" lang="ja-JP" altLang="en-US" sz="3200" b="1" dirty="0">
                <a:latin typeface="+mj-ea"/>
                <a:ea typeface="+mj-ea"/>
              </a:rPr>
              <a:t>じょう</a:t>
            </a:r>
            <a:r>
              <a:rPr kumimoji="1" lang="ja-JP" altLang="en-US" sz="3200" b="1" dirty="0" smtClean="0">
                <a:latin typeface="+mj-ea"/>
                <a:ea typeface="+mj-ea"/>
              </a:rPr>
              <a:t>や声のトーンなどが伝わらないだけに、こちらの</a:t>
            </a:r>
            <a:r>
              <a:rPr kumimoji="1" lang="ja-JP" altLang="en-US" sz="3200" b="1" dirty="0">
                <a:latin typeface="+mj-ea"/>
                <a:ea typeface="+mj-ea"/>
              </a:rPr>
              <a:t>思い</a:t>
            </a:r>
            <a:r>
              <a:rPr kumimoji="1" lang="ja-JP" altLang="en-US" sz="3200" b="1" dirty="0" smtClean="0">
                <a:latin typeface="+mj-ea"/>
                <a:ea typeface="+mj-ea"/>
              </a:rPr>
              <a:t>とはちがった形で相手に伝わることがあります。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5392" y="4835944"/>
            <a:ext cx="814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1471" y="4653136"/>
            <a:ext cx="8379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メールなどを送る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とき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には、相手への思いやりをもって、ていねいに伝える工夫をしましょう。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" y="895802"/>
            <a:ext cx="4191273" cy="30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205020" y="188640"/>
            <a:ext cx="878497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１２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ＳＮＳを利用する時に気をつけなければならないこととして、最も正しいものはどれですか。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1122" y="1819284"/>
            <a:ext cx="812336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</a:t>
            </a:r>
            <a:r>
              <a:rPr kumimoji="1" lang="ja-JP" altLang="en-US" sz="2800" b="1" dirty="0" smtClean="0">
                <a:latin typeface="+mj-ea"/>
                <a:ea typeface="+mj-ea"/>
              </a:rPr>
              <a:t>．友だちに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せっ</a:t>
            </a:r>
            <a:r>
              <a:rPr kumimoji="1" lang="ja-JP" altLang="en-US" sz="2800" b="1" dirty="0" smtClean="0">
                <a:latin typeface="+mj-ea"/>
                <a:ea typeface="+mj-ea"/>
              </a:rPr>
              <a:t>定した人だけしか見ることができない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ようにしておく。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２．たくさんの人に見てもらいたいので、だれでも見る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ことができる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せっ</a:t>
            </a:r>
            <a:r>
              <a:rPr kumimoji="1" lang="ja-JP" altLang="en-US" sz="2800" b="1" dirty="0" smtClean="0">
                <a:latin typeface="+mj-ea"/>
                <a:ea typeface="+mj-ea"/>
              </a:rPr>
              <a:t>定にしておく。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．だれのことなのかがよく分かるように、自分の名前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 や写真などをのせておく。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75571" y="1861592"/>
            <a:ext cx="8208912" cy="972125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5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9913" y="995412"/>
            <a:ext cx="4464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ＳＮＳ上に公開したじょうほうは、友だちや家族だけでなく、見ず知らずの人が見ることもあります。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951" y="436510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自分の住所やメールアドレス、だれか分かる写真などこじんじょう</a:t>
            </a:r>
            <a:r>
              <a:rPr kumimoji="1" lang="ja-JP" altLang="en-US" sz="32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ほうを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公開していると、思わぬトラブルにまきこまれてしまうこともあります。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5" y="957764"/>
            <a:ext cx="2982532" cy="280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161" y="2900372"/>
            <a:ext cx="804027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１．書いて</a:t>
            </a:r>
            <a:r>
              <a:rPr kumimoji="1" lang="ja-JP" altLang="en-US" sz="2800" b="1" dirty="0"/>
              <a:t>ある電話番号に電話をして、</a:t>
            </a:r>
            <a:r>
              <a:rPr kumimoji="1" lang="ja-JP" altLang="en-US" sz="2800" b="1" dirty="0" smtClean="0"/>
              <a:t>取り消しても　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らう。</a:t>
            </a:r>
            <a:endParaRPr kumimoji="1" lang="en-US" altLang="ja-JP" sz="2800" b="1" dirty="0" smtClean="0"/>
          </a:p>
          <a:p>
            <a:endParaRPr kumimoji="1" lang="ja-JP" altLang="en-US" sz="1100" b="1" dirty="0"/>
          </a:p>
          <a:p>
            <a:r>
              <a:rPr kumimoji="1" lang="ja-JP" altLang="en-US" sz="2800" b="1" dirty="0" smtClean="0"/>
              <a:t>２．一人で</a:t>
            </a:r>
            <a:r>
              <a:rPr kumimoji="1" lang="ja-JP" altLang="en-US" sz="2800" b="1" dirty="0"/>
              <a:t>考え</a:t>
            </a:r>
            <a:r>
              <a:rPr kumimoji="1" lang="ja-JP" altLang="en-US" sz="2800" b="1" dirty="0" smtClean="0"/>
              <a:t>ずに</a:t>
            </a:r>
            <a:r>
              <a:rPr kumimoji="1" lang="ja-JP" altLang="en-US" sz="2800" b="1" dirty="0"/>
              <a:t>、まず</a:t>
            </a:r>
            <a:r>
              <a:rPr kumimoji="1" lang="ja-JP" altLang="en-US" sz="2800" b="1" dirty="0" smtClean="0"/>
              <a:t>は家の人など、近くの大人　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にすぐ 知らせる。                    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３．急いで</a:t>
            </a:r>
            <a:r>
              <a:rPr kumimoji="1" lang="ja-JP" altLang="en-US" sz="2800" b="1" dirty="0"/>
              <a:t>お金</a:t>
            </a:r>
            <a:r>
              <a:rPr kumimoji="1" lang="ja-JP" altLang="en-US" sz="2800" b="1" dirty="0" smtClean="0"/>
              <a:t>をはらって</a:t>
            </a:r>
            <a:r>
              <a:rPr kumimoji="1" lang="ja-JP" altLang="en-US" sz="2800" b="1" dirty="0"/>
              <a:t>、画面</a:t>
            </a:r>
            <a:r>
              <a:rPr kumimoji="1" lang="ja-JP" altLang="en-US" sz="2800" b="1" dirty="0" smtClean="0"/>
              <a:t>のメッセージを消して　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smtClean="0"/>
              <a:t>もらう。</a:t>
            </a:r>
            <a:endParaRPr kumimoji="1" lang="ja-JP" altLang="en-US" sz="2800" b="1" dirty="0"/>
          </a:p>
        </p:txBody>
      </p:sp>
      <p:sp>
        <p:nvSpPr>
          <p:cNvPr id="16" name="角丸四角形 15"/>
          <p:cNvSpPr/>
          <p:nvPr/>
        </p:nvSpPr>
        <p:spPr>
          <a:xfrm>
            <a:off x="323528" y="228600"/>
            <a:ext cx="8496944" cy="25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問題１３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　 パソコンでホームページを</a:t>
            </a:r>
            <a:r>
              <a:rPr kumimoji="1" lang="ja-JP" altLang="en-US" sz="2800" b="1" dirty="0"/>
              <a:t>見ていたら、画面に「入会金がふりこまれていません。１万円をふりこむか</a:t>
            </a:r>
            <a:r>
              <a:rPr kumimoji="1" lang="ja-JP" altLang="en-US" sz="2800" b="1" dirty="0" smtClean="0"/>
              <a:t>、次の</a:t>
            </a:r>
            <a:r>
              <a:rPr kumimoji="1" lang="ja-JP" altLang="en-US" sz="2800" b="1" dirty="0"/>
              <a:t>電話番号に</a:t>
            </a:r>
            <a:r>
              <a:rPr kumimoji="1" lang="ja-JP" altLang="en-US" sz="2800" b="1" dirty="0" smtClean="0"/>
              <a:t>連ら</a:t>
            </a:r>
            <a:r>
              <a:rPr kumimoji="1" lang="ja-JP" altLang="en-US" sz="2800" b="1" dirty="0" err="1" smtClean="0"/>
              <a:t>くを</a:t>
            </a:r>
            <a:r>
              <a:rPr kumimoji="1" lang="ja-JP" altLang="en-US" sz="2800" b="1" dirty="0"/>
              <a:t>してください」というメッセージが</a:t>
            </a:r>
            <a:r>
              <a:rPr kumimoji="1" lang="ja-JP" altLang="en-US" sz="2800" b="1" dirty="0" smtClean="0"/>
              <a:t>表れて</a:t>
            </a:r>
            <a:r>
              <a:rPr kumimoji="1" lang="ja-JP" altLang="en-US" sz="2800" b="1" dirty="0"/>
              <a:t>消えません。どうすればよいですか</a:t>
            </a:r>
            <a:r>
              <a:rPr kumimoji="1" lang="ja-JP" altLang="en-US" sz="2800" b="1" dirty="0" smtClean="0"/>
              <a:t>。最も正しいものを選びなさい。</a:t>
            </a:r>
            <a:endParaRPr kumimoji="1" lang="ja-JP" altLang="en-US" sz="2800" b="1" dirty="0"/>
          </a:p>
        </p:txBody>
      </p:sp>
      <p:sp>
        <p:nvSpPr>
          <p:cNvPr id="18" name="角丸四角形 17"/>
          <p:cNvSpPr/>
          <p:nvPr/>
        </p:nvSpPr>
        <p:spPr>
          <a:xfrm>
            <a:off x="494540" y="3933056"/>
            <a:ext cx="8208912" cy="106296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7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1340768"/>
            <a:ext cx="45090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n-ea"/>
              </a:rPr>
              <a:t>　</a:t>
            </a:r>
            <a:r>
              <a:rPr kumimoji="1" lang="ja-JP" altLang="en-US" sz="3200" b="1" dirty="0" smtClean="0">
                <a:latin typeface="+mj-ea"/>
                <a:ea typeface="+mj-ea"/>
              </a:rPr>
              <a:t>有害サイトではさぎに合うケースが多いです。こまった時には、相談しましょう。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2865" y="5013176"/>
            <a:ext cx="8176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自分一人でなやまず、保護者（ほごしゃ）や先生など、身近な大人に相談しましょう。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0" y="188639"/>
            <a:ext cx="2760210" cy="49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97677" y="891300"/>
            <a:ext cx="1856639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+mj-ea"/>
                <a:ea typeface="+mj-ea"/>
              </a:rPr>
              <a:t>入会</a:t>
            </a:r>
            <a:r>
              <a:rPr kumimoji="1" lang="ja-JP" altLang="en-US" sz="1400" b="1" dirty="0" smtClean="0">
                <a:latin typeface="+mj-ea"/>
                <a:ea typeface="+mj-ea"/>
              </a:rPr>
              <a:t>金が振り込まれていません。</a:t>
            </a:r>
          </a:p>
          <a:p>
            <a:r>
              <a:rPr kumimoji="1" lang="ja-JP" altLang="en-US" sz="1400" b="1" dirty="0" smtClean="0">
                <a:latin typeface="+mj-ea"/>
                <a:ea typeface="+mj-ea"/>
              </a:rPr>
              <a:t>　１万円を振り込むか、</a:t>
            </a:r>
            <a:r>
              <a:rPr kumimoji="1" lang="ja-JP" altLang="en-US" sz="1400" b="1" smtClean="0">
                <a:latin typeface="+mj-ea"/>
                <a:ea typeface="+mj-ea"/>
              </a:rPr>
              <a:t>次の電話番号に連絡</a:t>
            </a:r>
            <a:r>
              <a:rPr kumimoji="1" lang="ja-JP" altLang="en-US" sz="1400" b="1" dirty="0" smtClean="0">
                <a:latin typeface="+mj-ea"/>
                <a:ea typeface="+mj-ea"/>
              </a:rPr>
              <a:t>をしてください。</a:t>
            </a:r>
          </a:p>
          <a:p>
            <a:endParaRPr kumimoji="1" lang="en-US" altLang="ja-JP" sz="800" b="1" dirty="0" smtClean="0">
              <a:latin typeface="+mj-ea"/>
              <a:ea typeface="+mj-ea"/>
            </a:endParaRPr>
          </a:p>
          <a:p>
            <a:r>
              <a:rPr kumimoji="1" lang="ja-JP" altLang="en-US" b="1" dirty="0" smtClean="0">
                <a:latin typeface="+mj-ea"/>
                <a:ea typeface="+mj-ea"/>
              </a:rPr>
              <a:t>ご請求金額</a:t>
            </a:r>
          </a:p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10,000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円</a:t>
            </a:r>
          </a:p>
          <a:p>
            <a:pPr algn="ctr"/>
            <a:endParaRPr kumimoji="1" lang="ja-JP" altLang="en-US" sz="800" dirty="0">
              <a:latin typeface="+mj-ea"/>
              <a:ea typeface="+mj-ea"/>
            </a:endParaRPr>
          </a:p>
          <a:p>
            <a:r>
              <a:rPr kumimoji="1" lang="en-US" altLang="ja-JP" sz="1400" b="1" dirty="0" smtClean="0">
                <a:latin typeface="+mj-ea"/>
                <a:ea typeface="+mj-ea"/>
              </a:rPr>
              <a:t>【</a:t>
            </a:r>
            <a:r>
              <a:rPr kumimoji="1" lang="ja-JP" altLang="en-US" sz="1400" b="1" dirty="0" smtClean="0">
                <a:latin typeface="+mj-ea"/>
                <a:ea typeface="+mj-ea"/>
              </a:rPr>
              <a:t>振込先</a:t>
            </a:r>
            <a:r>
              <a:rPr kumimoji="1" lang="en-US" altLang="ja-JP" sz="1400" b="1" dirty="0" smtClean="0">
                <a:latin typeface="+mj-ea"/>
                <a:ea typeface="+mj-ea"/>
              </a:rPr>
              <a:t>】</a:t>
            </a:r>
            <a:endParaRPr kumimoji="1" lang="ja-JP" altLang="en-US" sz="1400" b="1" dirty="0" smtClean="0">
              <a:latin typeface="+mj-ea"/>
              <a:ea typeface="+mj-ea"/>
            </a:endParaRPr>
          </a:p>
          <a:p>
            <a:r>
              <a:rPr kumimoji="1" lang="ja-JP" altLang="en-US" sz="1400" b="1" dirty="0" smtClean="0">
                <a:latin typeface="+mj-ea"/>
                <a:ea typeface="+mj-ea"/>
              </a:rPr>
              <a:t>　〇〇銀行〇〇支店</a:t>
            </a:r>
          </a:p>
          <a:p>
            <a:r>
              <a:rPr kumimoji="1" lang="en-US" altLang="ja-JP" sz="1400" b="1" dirty="0" smtClean="0">
                <a:latin typeface="+mj-ea"/>
                <a:ea typeface="+mj-ea"/>
              </a:rPr>
              <a:t>【</a:t>
            </a:r>
            <a:r>
              <a:rPr kumimoji="1" lang="ja-JP" altLang="en-US" sz="1400" b="1" dirty="0" smtClean="0">
                <a:latin typeface="+mj-ea"/>
                <a:ea typeface="+mj-ea"/>
              </a:rPr>
              <a:t>口座番号</a:t>
            </a:r>
            <a:r>
              <a:rPr kumimoji="1" lang="en-US" altLang="ja-JP" sz="1400" b="1" dirty="0" smtClean="0">
                <a:latin typeface="+mj-ea"/>
                <a:ea typeface="+mj-ea"/>
              </a:rPr>
              <a:t>】</a:t>
            </a:r>
            <a:endParaRPr kumimoji="1" lang="ja-JP" altLang="en-US" sz="1400" b="1" dirty="0" smtClean="0">
              <a:latin typeface="+mj-ea"/>
              <a:ea typeface="+mj-ea"/>
            </a:endParaRPr>
          </a:p>
          <a:p>
            <a:r>
              <a:rPr kumimoji="1" lang="ja-JP" altLang="en-US" sz="1400" b="1" dirty="0" smtClean="0">
                <a:latin typeface="+mj-ea"/>
                <a:ea typeface="+mj-ea"/>
              </a:rPr>
              <a:t>　</a:t>
            </a:r>
            <a:r>
              <a:rPr kumimoji="1" lang="en-US" altLang="ja-JP" sz="1400" b="1" dirty="0" smtClean="0">
                <a:latin typeface="+mj-ea"/>
                <a:ea typeface="+mj-ea"/>
              </a:rPr>
              <a:t>××××××</a:t>
            </a:r>
            <a:endParaRPr kumimoji="1" lang="ja-JP" altLang="en-US" sz="1400" b="1" dirty="0" smtClean="0">
              <a:latin typeface="+mj-ea"/>
              <a:ea typeface="+mj-ea"/>
            </a:endParaRPr>
          </a:p>
          <a:p>
            <a:r>
              <a:rPr kumimoji="1" lang="en-US" altLang="ja-JP" sz="1400" b="1" dirty="0" smtClean="0">
                <a:latin typeface="+mj-ea"/>
                <a:ea typeface="+mj-ea"/>
              </a:rPr>
              <a:t>【</a:t>
            </a:r>
            <a:r>
              <a:rPr kumimoji="1" lang="ja-JP" altLang="en-US" sz="1400" b="1" dirty="0" smtClean="0">
                <a:latin typeface="+mj-ea"/>
                <a:ea typeface="+mj-ea"/>
              </a:rPr>
              <a:t>電話番号</a:t>
            </a:r>
            <a:r>
              <a:rPr kumimoji="1" lang="en-US" altLang="ja-JP" sz="1400" b="1" dirty="0" smtClean="0">
                <a:latin typeface="+mj-ea"/>
                <a:ea typeface="+mj-ea"/>
              </a:rPr>
              <a:t>】</a:t>
            </a:r>
            <a:endParaRPr kumimoji="1" lang="ja-JP" altLang="en-US" sz="1400" b="1" dirty="0" smtClean="0">
              <a:latin typeface="+mj-ea"/>
              <a:ea typeface="+mj-ea"/>
            </a:endParaRPr>
          </a:p>
          <a:p>
            <a:r>
              <a:rPr kumimoji="1" lang="ja-JP" altLang="en-US" sz="1400" b="1" dirty="0" smtClean="0">
                <a:latin typeface="+mj-ea"/>
                <a:ea typeface="+mj-ea"/>
              </a:rPr>
              <a:t>△△△△△△△△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706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0950" y="260648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問題１４</a:t>
            </a:r>
          </a:p>
          <a:p>
            <a:r>
              <a:rPr kumimoji="1" lang="ja-JP" altLang="en-US" sz="2800" b="1" dirty="0" smtClean="0"/>
              <a:t> 　パソコンやスマートフォンの使用にあたって、気をつけなければならないこととして、</a:t>
            </a:r>
            <a:r>
              <a:rPr kumimoji="1" lang="ja-JP" altLang="en-US" sz="2800" b="1" dirty="0"/>
              <a:t>最も</a:t>
            </a:r>
            <a:r>
              <a:rPr kumimoji="1" lang="ja-JP" altLang="en-US" sz="2800" b="1" dirty="0" smtClean="0"/>
              <a:t>正しいものは</a:t>
            </a:r>
            <a:r>
              <a:rPr kumimoji="1" lang="ja-JP" altLang="en-US" sz="2800" b="1" dirty="0"/>
              <a:t>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645" y="2303164"/>
            <a:ext cx="805035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</a:rPr>
              <a:t>１</a:t>
            </a:r>
            <a:r>
              <a:rPr kumimoji="1" lang="ja-JP" altLang="en-US" sz="2800" b="1" dirty="0" smtClean="0">
                <a:latin typeface="+mj-ea"/>
              </a:rPr>
              <a:t>．</a:t>
            </a:r>
            <a:r>
              <a:rPr kumimoji="1" lang="ja-JP" altLang="en-US" sz="2800" b="1" dirty="0">
                <a:latin typeface="+mj-ea"/>
              </a:rPr>
              <a:t>スマートフォンやパソコンを使う時間をあらかじめ</a:t>
            </a:r>
            <a:endParaRPr kumimoji="1" lang="en-US" altLang="ja-JP" sz="2800" b="1" dirty="0">
              <a:latin typeface="+mj-ea"/>
            </a:endParaRPr>
          </a:p>
          <a:p>
            <a:r>
              <a:rPr kumimoji="1" lang="ja-JP" altLang="en-US" sz="2800" b="1" dirty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決めて</a:t>
            </a:r>
            <a:r>
              <a:rPr kumimoji="1" lang="ja-JP" altLang="en-US" sz="2800" b="1" dirty="0">
                <a:latin typeface="+mj-ea"/>
              </a:rPr>
              <a:t>おき、長い時間使わないように注意</a:t>
            </a:r>
            <a:r>
              <a:rPr kumimoji="1" lang="ja-JP" altLang="en-US" sz="2800" b="1" dirty="0" smtClean="0">
                <a:latin typeface="+mj-ea"/>
              </a:rPr>
              <a:t>して使う。</a:t>
            </a:r>
            <a:endParaRPr kumimoji="1" lang="en-US" altLang="ja-JP" sz="2800" b="1" dirty="0">
              <a:latin typeface="+mj-ea"/>
            </a:endParaRP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．スマートフォン</a:t>
            </a:r>
            <a:r>
              <a:rPr kumimoji="1" lang="ja-JP" altLang="en-US" sz="2800" b="1" dirty="0">
                <a:latin typeface="+mj-ea"/>
                <a:ea typeface="+mj-ea"/>
              </a:rPr>
              <a:t>を持ったまま使っていると、うで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が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つかれるので</a:t>
            </a:r>
            <a:r>
              <a:rPr kumimoji="1" lang="ja-JP" altLang="en-US" sz="2800" b="1" dirty="0">
                <a:latin typeface="+mj-ea"/>
                <a:ea typeface="+mj-ea"/>
              </a:rPr>
              <a:t>、ふとんやベッドに横になって</a:t>
            </a:r>
            <a:r>
              <a:rPr kumimoji="1" lang="ja-JP" altLang="en-US" sz="2800" b="1" dirty="0" smtClean="0">
                <a:latin typeface="+mj-ea"/>
                <a:ea typeface="+mj-ea"/>
              </a:rPr>
              <a:t>使う。</a:t>
            </a:r>
            <a:r>
              <a:rPr kumimoji="1" lang="ja-JP" altLang="en-US" sz="2800" b="1" dirty="0">
                <a:latin typeface="+mj-ea"/>
                <a:ea typeface="+mj-ea"/>
              </a:rPr>
              <a:t>　　　　　　　　　　　　　　　　　　　　　　　　　　　　　　　　　　　　　　　　　　　　　　　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スマートフォン</a:t>
            </a:r>
            <a:r>
              <a:rPr kumimoji="1" lang="ja-JP" altLang="en-US" sz="2800" b="1" dirty="0">
                <a:latin typeface="+mj-ea"/>
                <a:ea typeface="+mj-ea"/>
              </a:rPr>
              <a:t>を暗い部屋で使う時は、画面の</a:t>
            </a:r>
            <a:r>
              <a:rPr kumimoji="1" lang="ja-JP" altLang="en-US" sz="2800" b="1" dirty="0" smtClean="0">
                <a:latin typeface="+mj-ea"/>
                <a:ea typeface="+mj-ea"/>
              </a:rPr>
              <a:t>明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>
                <a:latin typeface="+mj-ea"/>
                <a:ea typeface="+mj-ea"/>
              </a:rPr>
              <a:t> </a:t>
            </a:r>
            <a:r>
              <a:rPr kumimoji="1" lang="ja-JP" altLang="en-US" sz="2800" b="1" smtClean="0">
                <a:latin typeface="+mj-ea"/>
                <a:ea typeface="+mj-ea"/>
              </a:rPr>
              <a:t>るさを</a:t>
            </a:r>
            <a:r>
              <a:rPr kumimoji="1" lang="ja-JP" altLang="en-US" sz="2800" b="1" dirty="0">
                <a:latin typeface="+mj-ea"/>
                <a:ea typeface="+mj-ea"/>
              </a:rPr>
              <a:t>、あらかじめ暗めにして</a:t>
            </a:r>
            <a:r>
              <a:rPr kumimoji="1" lang="ja-JP" altLang="en-US" sz="2800" b="1" dirty="0" smtClean="0">
                <a:latin typeface="+mj-ea"/>
                <a:ea typeface="+mj-ea"/>
              </a:rPr>
              <a:t>使</a:t>
            </a:r>
            <a:r>
              <a:rPr kumimoji="1" lang="ja-JP" altLang="en-US" sz="2800" b="1" dirty="0">
                <a:latin typeface="+mj-ea"/>
                <a:ea typeface="+mj-ea"/>
              </a:rPr>
              <a:t>う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r>
              <a:rPr kumimoji="1" lang="ja-JP" altLang="en-US" sz="2800" b="1" dirty="0">
                <a:latin typeface="+mj-ea"/>
                <a:ea typeface="+mj-ea"/>
              </a:rPr>
              <a:t>　　　　　　　　　　　　　　　　</a:t>
            </a:r>
            <a:r>
              <a:rPr kumimoji="1" lang="ja-JP" altLang="en-US" sz="2800" dirty="0">
                <a:latin typeface="+mj-ea"/>
                <a:ea typeface="+mj-ea"/>
              </a:rPr>
              <a:t>　　　　　　　　　　　　　　　　　　　　　　　　　　　　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80089" y="2303164"/>
            <a:ext cx="8208912" cy="9818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35892" y="877987"/>
            <a:ext cx="52285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スマートフォンやパソコンのディスプレイ画面を長時間見ていると、体調不良を引き起こす可能性があります。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1" y="4941168"/>
            <a:ext cx="7392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正しい利用方法と、節度ある使い方を心がけましょう。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284">
            <a:off x="186784" y="643510"/>
            <a:ext cx="2671043" cy="23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590">
            <a:off x="2216677" y="2422197"/>
            <a:ext cx="1210241" cy="20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79" y="3163143"/>
            <a:ext cx="1797319" cy="136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1" y="2284807"/>
            <a:ext cx="2009952" cy="199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40" y="972359"/>
            <a:ext cx="2166056" cy="20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0" y="217486"/>
            <a:ext cx="1788419" cy="1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193098" y="483543"/>
            <a:ext cx="44833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インターネットは</a:t>
            </a:r>
            <a:r>
              <a:rPr kumimoji="1" lang="ja-JP" altLang="en-US" sz="3200" b="1" dirty="0">
                <a:latin typeface="+mj-ea"/>
                <a:ea typeface="+mj-ea"/>
              </a:rPr>
              <a:t>だれ</a:t>
            </a:r>
            <a:r>
              <a:rPr kumimoji="1" lang="ja-JP" altLang="en-US" sz="3200" b="1" dirty="0" smtClean="0">
                <a:latin typeface="+mj-ea"/>
                <a:ea typeface="+mj-ea"/>
              </a:rPr>
              <a:t>もが発信者になれる世界です。インターネット上には、正しいじょうほうだけでなく、あやまったじょうほうもあることを理解し、使用しましょう。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9877" y="4567450"/>
            <a:ext cx="814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知りたいじょうほうによって、調べる手段を使い分けたり、組み合わせたり、メディアの特性を活かして活用することが大切です。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339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228600"/>
            <a:ext cx="8784976" cy="24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問題１５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　 インターネット</a:t>
            </a:r>
            <a:r>
              <a:rPr kumimoji="1" lang="ja-JP" altLang="en-US" sz="2800" b="1" dirty="0"/>
              <a:t>で調べものをしていると、「●月</a:t>
            </a:r>
            <a:r>
              <a:rPr kumimoji="1" lang="en-US" altLang="ja-JP" sz="2800" b="1" dirty="0"/>
              <a:t>×</a:t>
            </a:r>
            <a:r>
              <a:rPr kumimoji="1" lang="ja-JP" altLang="en-US" sz="2800" b="1" dirty="0"/>
              <a:t>日に日本で大きな</a:t>
            </a:r>
            <a:r>
              <a:rPr kumimoji="1" lang="ja-JP" altLang="en-US" sz="2800" b="1" dirty="0" smtClean="0"/>
              <a:t>地しん</a:t>
            </a:r>
            <a:r>
              <a:rPr kumimoji="1" lang="ja-JP" altLang="en-US" sz="2800" b="1" dirty="0" err="1" smtClean="0"/>
              <a:t>が</a:t>
            </a:r>
            <a:r>
              <a:rPr kumimoji="1" lang="ja-JP" altLang="en-US" sz="2800" b="1" dirty="0"/>
              <a:t>おきる</a:t>
            </a:r>
            <a:r>
              <a:rPr kumimoji="1" lang="ja-JP" altLang="en-US" sz="2800" b="1" dirty="0" smtClean="0"/>
              <a:t>のでにげ</a:t>
            </a:r>
            <a:r>
              <a:rPr kumimoji="1" lang="ja-JP" altLang="en-US" sz="2800" b="1" dirty="0"/>
              <a:t>て</a:t>
            </a:r>
            <a:r>
              <a:rPr kumimoji="1" lang="ja-JP" altLang="en-US" sz="2800" b="1" dirty="0" smtClean="0"/>
              <a:t>ください」</a:t>
            </a:r>
            <a:r>
              <a:rPr kumimoji="1" lang="ja-JP" altLang="en-US" sz="2800" b="1" dirty="0"/>
              <a:t>と</a:t>
            </a:r>
            <a:r>
              <a:rPr kumimoji="1" lang="ja-JP" altLang="en-US" sz="2800" b="1" dirty="0" smtClean="0"/>
              <a:t>いう知らない人の書きこみ</a:t>
            </a:r>
            <a:r>
              <a:rPr kumimoji="1" lang="ja-JP" altLang="en-US" sz="2800" b="1" dirty="0"/>
              <a:t>を見つけました。どう</a:t>
            </a:r>
            <a:r>
              <a:rPr kumimoji="1" lang="ja-JP" altLang="en-US" sz="2800" b="1" dirty="0" smtClean="0"/>
              <a:t>すればよい</a:t>
            </a:r>
            <a:r>
              <a:rPr kumimoji="1" lang="ja-JP" altLang="en-US" sz="2800" b="1" dirty="0"/>
              <a:t>ですか</a:t>
            </a:r>
            <a:r>
              <a:rPr kumimoji="1" lang="ja-JP" altLang="en-US" sz="2800" b="1" dirty="0" smtClean="0"/>
              <a:t>。最も正しいものを選びなさい。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3068960"/>
            <a:ext cx="82809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１．</a:t>
            </a:r>
            <a:r>
              <a:rPr kumimoji="1" lang="ja-JP" altLang="en-US" sz="2800" b="1" dirty="0" smtClean="0"/>
              <a:t>たくさん</a:t>
            </a:r>
            <a:r>
              <a:rPr kumimoji="1" lang="ja-JP" altLang="en-US" sz="2800" b="1" dirty="0"/>
              <a:t>の人が助かるように</a:t>
            </a:r>
            <a:r>
              <a:rPr kumimoji="1" lang="ja-JP" altLang="en-US" sz="2800" b="1" dirty="0" smtClean="0"/>
              <a:t>、書かれていたじょう</a:t>
            </a:r>
            <a:r>
              <a:rPr kumimoji="1" lang="ja-JP" altLang="en-US" sz="2800" b="1" dirty="0" err="1" smtClean="0"/>
              <a:t>ほ</a:t>
            </a:r>
            <a:r>
              <a:rPr kumimoji="1" lang="ja-JP" altLang="en-US" sz="2800" b="1" dirty="0" smtClean="0"/>
              <a:t>　</a:t>
            </a:r>
            <a:endParaRPr kumimoji="1" lang="en-US" altLang="ja-JP" sz="2800" b="1" dirty="0" smtClean="0"/>
          </a:p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</a:t>
            </a:r>
            <a:r>
              <a:rPr kumimoji="1" lang="ja-JP" altLang="en-US" sz="2800" b="1" dirty="0" err="1" smtClean="0"/>
              <a:t>うを</a:t>
            </a:r>
            <a:r>
              <a:rPr kumimoji="1" lang="ja-JP" altLang="en-US" sz="2800" b="1" dirty="0" smtClean="0"/>
              <a:t>インターネット上に</a:t>
            </a:r>
            <a:r>
              <a:rPr kumimoji="1" lang="ja-JP" altLang="en-US" sz="2800" b="1" dirty="0"/>
              <a:t>書きこむ</a:t>
            </a:r>
            <a:r>
              <a:rPr kumimoji="1" lang="ja-JP" altLang="en-US" sz="2800" b="1" dirty="0" smtClean="0"/>
              <a:t>。</a:t>
            </a:r>
            <a:endParaRPr kumimoji="1" lang="en-US" altLang="ja-JP" sz="2800" b="1" dirty="0" smtClean="0"/>
          </a:p>
          <a:p>
            <a:endParaRPr kumimoji="1" lang="ja-JP" altLang="en-US" sz="1100" b="1" dirty="0"/>
          </a:p>
          <a:p>
            <a:r>
              <a:rPr kumimoji="1" lang="ja-JP" altLang="en-US" sz="2800" b="1" dirty="0"/>
              <a:t>２</a:t>
            </a:r>
            <a:r>
              <a:rPr kumimoji="1" lang="ja-JP" altLang="en-US" sz="2800" b="1" dirty="0" smtClean="0"/>
              <a:t>．家の人に、書かれていた</a:t>
            </a:r>
            <a:r>
              <a:rPr kumimoji="1" lang="ja-JP" altLang="en-US" sz="2800" b="1" dirty="0"/>
              <a:t>じょうほう</a:t>
            </a:r>
            <a:r>
              <a:rPr kumimoji="1" lang="ja-JP" altLang="en-US" sz="2800" b="1" dirty="0" smtClean="0"/>
              <a:t>を伝え、そのじょ　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err="1" smtClean="0"/>
              <a:t>うほうが</a:t>
            </a:r>
            <a:r>
              <a:rPr kumimoji="1" lang="ja-JP" altLang="en-US" sz="2800" b="1" dirty="0"/>
              <a:t>信用できるか</a:t>
            </a:r>
            <a:r>
              <a:rPr kumimoji="1" lang="ja-JP" altLang="en-US" sz="2800" b="1" dirty="0" smtClean="0"/>
              <a:t>どうかを</a:t>
            </a:r>
            <a:r>
              <a:rPr kumimoji="1" lang="ja-JP" altLang="en-US" sz="2800" b="1" dirty="0"/>
              <a:t>いっしょに</a:t>
            </a:r>
            <a:r>
              <a:rPr kumimoji="1" lang="ja-JP" altLang="en-US" sz="2800" b="1" dirty="0" smtClean="0"/>
              <a:t>考える。</a:t>
            </a:r>
            <a:endParaRPr kumimoji="1" lang="en-US" altLang="ja-JP" sz="2800" b="1" dirty="0" smtClean="0"/>
          </a:p>
          <a:p>
            <a:endParaRPr kumimoji="1" lang="ja-JP" altLang="en-US" sz="1100" b="1" dirty="0"/>
          </a:p>
          <a:p>
            <a:r>
              <a:rPr kumimoji="1" lang="ja-JP" altLang="en-US" sz="2800" b="1" dirty="0"/>
              <a:t>３</a:t>
            </a:r>
            <a:r>
              <a:rPr kumimoji="1" lang="ja-JP" altLang="en-US" sz="2800" b="1" dirty="0" smtClean="0"/>
              <a:t>．じょうほうを書いて</a:t>
            </a:r>
            <a:r>
              <a:rPr kumimoji="1" lang="ja-JP" altLang="en-US" sz="2800" b="1" dirty="0"/>
              <a:t>いた人に</a:t>
            </a:r>
            <a:r>
              <a:rPr kumimoji="1" lang="ja-JP" altLang="en-US" sz="2800" b="1" dirty="0" smtClean="0"/>
              <a:t>、そのじょうほうが本当　</a:t>
            </a:r>
            <a:endParaRPr kumimoji="1" lang="en-US" altLang="ja-JP" sz="2800" b="1" dirty="0" smtClean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800" b="1" dirty="0" err="1" smtClean="0"/>
              <a:t>か</a:t>
            </a:r>
            <a:r>
              <a:rPr kumimoji="1" lang="ja-JP" altLang="en-US" sz="2800" b="1" dirty="0" smtClean="0"/>
              <a:t>どうかメールでしつ問してたしかめる。</a:t>
            </a:r>
            <a:endParaRPr kumimoji="1" lang="ja-JP" altLang="en-US" sz="28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467544" y="4007800"/>
            <a:ext cx="8208912" cy="106296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8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3968" y="1268760"/>
            <a:ext cx="4716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インターネットはだれもが発信者になれる世界です。インターネット上には、正しいじょうほうだけでなく、あやまったじょうほうもあることを理解し、使用しましょう。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508518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 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信用できるじょうほうかどう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かを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、身近な大人といっしょに考えましょう。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" y="692696"/>
            <a:ext cx="425548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332656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１６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スマートフォン</a:t>
            </a:r>
            <a:r>
              <a:rPr kumimoji="1" lang="ja-JP" altLang="en-US" sz="2800" b="1" dirty="0"/>
              <a:t>の使い方として、最も正しいものはどれですか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3227" y="2348880"/>
            <a:ext cx="787720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スマートフォン</a:t>
            </a:r>
            <a:r>
              <a:rPr kumimoji="1" lang="ja-JP" altLang="en-US" sz="2800" b="1" dirty="0">
                <a:latin typeface="+mj-ea"/>
                <a:ea typeface="+mj-ea"/>
              </a:rPr>
              <a:t>では</a:t>
            </a:r>
            <a:r>
              <a:rPr kumimoji="1" lang="ja-JP" altLang="en-US" sz="2800" b="1" dirty="0" smtClean="0">
                <a:latin typeface="+mj-ea"/>
                <a:ea typeface="+mj-ea"/>
              </a:rPr>
              <a:t>写真がとれるので</a:t>
            </a:r>
            <a:r>
              <a:rPr kumimoji="1" lang="ja-JP" altLang="en-US" sz="2800" b="1" dirty="0">
                <a:latin typeface="+mj-ea"/>
                <a:ea typeface="+mj-ea"/>
              </a:rPr>
              <a:t>、好きな</a:t>
            </a:r>
            <a:r>
              <a:rPr kumimoji="1" lang="ja-JP" altLang="en-US" sz="2800" b="1" dirty="0" smtClean="0">
                <a:latin typeface="+mj-ea"/>
                <a:ea typeface="+mj-ea"/>
              </a:rPr>
              <a:t>場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所で</a:t>
            </a:r>
            <a:r>
              <a:rPr kumimoji="1" lang="ja-JP" altLang="en-US" sz="2800" b="1" dirty="0">
                <a:latin typeface="+mj-ea"/>
                <a:ea typeface="+mj-ea"/>
              </a:rPr>
              <a:t>、好きなものを勝手</a:t>
            </a:r>
            <a:r>
              <a:rPr kumimoji="1" lang="ja-JP" altLang="en-US" sz="2800" b="1" dirty="0" smtClean="0">
                <a:latin typeface="+mj-ea"/>
                <a:ea typeface="+mj-ea"/>
              </a:rPr>
              <a:t>にとっても</a:t>
            </a:r>
            <a:r>
              <a:rPr kumimoji="1" lang="ja-JP" altLang="en-US" sz="2800" b="1" dirty="0">
                <a:latin typeface="+mj-ea"/>
                <a:ea typeface="+mj-ea"/>
              </a:rPr>
              <a:t>よい。　　　　　　　　　　　　　　　　　　　　　　　　　　　　　　　　　　　　　　　　　　　</a:t>
            </a: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友だち</a:t>
            </a:r>
            <a:r>
              <a:rPr kumimoji="1" lang="ja-JP" altLang="en-US" sz="2800" b="1" dirty="0">
                <a:latin typeface="+mj-ea"/>
                <a:ea typeface="+mj-ea"/>
              </a:rPr>
              <a:t>の家</a:t>
            </a:r>
            <a:r>
              <a:rPr kumimoji="1" lang="ja-JP" altLang="en-US" sz="2800" b="1" dirty="0" smtClean="0">
                <a:latin typeface="+mj-ea"/>
                <a:ea typeface="+mj-ea"/>
              </a:rPr>
              <a:t>までまよわず行ける</a:t>
            </a:r>
            <a:r>
              <a:rPr kumimoji="1" lang="ja-JP" altLang="en-US" sz="2800" b="1" dirty="0">
                <a:latin typeface="+mj-ea"/>
                <a:ea typeface="+mj-ea"/>
              </a:rPr>
              <a:t>ように、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スマート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フォン</a:t>
            </a:r>
            <a:r>
              <a:rPr kumimoji="1" lang="ja-JP" altLang="en-US" sz="2800" b="1" dirty="0">
                <a:latin typeface="+mj-ea"/>
                <a:ea typeface="+mj-ea"/>
              </a:rPr>
              <a:t>で地図を見ながら</a:t>
            </a:r>
            <a:r>
              <a:rPr kumimoji="1" lang="ja-JP" altLang="en-US" sz="2800" b="1" dirty="0" smtClean="0">
                <a:latin typeface="+mj-ea"/>
                <a:ea typeface="+mj-ea"/>
              </a:rPr>
              <a:t>、歩いたり、自転車</a:t>
            </a:r>
            <a:r>
              <a:rPr kumimoji="1" lang="ja-JP" altLang="en-US" sz="2800" b="1" dirty="0">
                <a:latin typeface="+mj-ea"/>
                <a:ea typeface="+mj-ea"/>
              </a:rPr>
              <a:t>に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乗っ</a:t>
            </a:r>
            <a:r>
              <a:rPr kumimoji="1" lang="ja-JP" altLang="en-US" sz="2800" b="1" dirty="0" smtClean="0">
                <a:latin typeface="+mj-ea"/>
                <a:ea typeface="+mj-ea"/>
              </a:rPr>
              <a:t>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たりして行く。</a:t>
            </a:r>
            <a:r>
              <a:rPr kumimoji="1" lang="ja-JP" altLang="en-US" sz="2800" b="1" dirty="0">
                <a:latin typeface="+mj-ea"/>
                <a:ea typeface="+mj-ea"/>
              </a:rPr>
              <a:t>　　　　　　　　　　　　　　　　　　　　　　　　　　　　　　　　　　　　　　　　　</a:t>
            </a: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３．無料</a:t>
            </a:r>
            <a:r>
              <a:rPr kumimoji="1" lang="ja-JP" altLang="en-US" sz="2800" b="1" dirty="0">
                <a:latin typeface="+mj-ea"/>
                <a:ea typeface="+mj-ea"/>
              </a:rPr>
              <a:t>で使えるアプリを見つけたら</a:t>
            </a:r>
            <a:r>
              <a:rPr kumimoji="1" lang="ja-JP" altLang="en-US" sz="2800" b="1" dirty="0" smtClean="0">
                <a:latin typeface="+mj-ea"/>
                <a:ea typeface="+mj-ea"/>
              </a:rPr>
              <a:t>、パソコンやス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マートフォンにほぞんする前に、家の人など、近く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の大人に使って</a:t>
            </a:r>
            <a:r>
              <a:rPr kumimoji="1" lang="ja-JP" altLang="en-US" sz="2800" b="1" dirty="0">
                <a:latin typeface="+mj-ea"/>
                <a:ea typeface="+mj-ea"/>
              </a:rPr>
              <a:t>いいか聞いてみる。</a:t>
            </a:r>
            <a:r>
              <a:rPr kumimoji="1" lang="ja-JP" altLang="en-US" sz="2800" dirty="0">
                <a:latin typeface="+mj-ea"/>
                <a:ea typeface="+mj-ea"/>
              </a:rPr>
              <a:t>　　　　　　　　　　　　　　　　　　　　　　　　　　　　　　　　　　　　　　　　　　　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67544" y="4824117"/>
            <a:ext cx="8208912" cy="1431735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68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018407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401585" y="1011213"/>
            <a:ext cx="3914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 アプリの中には、</a:t>
            </a:r>
            <a:endParaRPr kumimoji="1" lang="en-US" altLang="ja-JP" sz="3200" b="1" dirty="0" smtClean="0">
              <a:latin typeface="+mj-ea"/>
              <a:ea typeface="+mj-ea"/>
            </a:endParaRPr>
          </a:p>
          <a:p>
            <a:r>
              <a:rPr kumimoji="1" lang="ja-JP" altLang="en-US" sz="3200" b="1" dirty="0" smtClean="0">
                <a:latin typeface="+mj-ea"/>
                <a:ea typeface="+mj-ea"/>
              </a:rPr>
              <a:t>スマートフォンの中から不正にじょうほうをぬき取るなど、悪質なアプリもあります。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464" y="4437112"/>
            <a:ext cx="8455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 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新しいアプリを使うときは、身近な大人に相談・確認をしてから使いましょう。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23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１７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</a:t>
            </a:r>
            <a:r>
              <a:rPr kumimoji="1" lang="ja-JP" altLang="en-US" sz="2800" b="1" dirty="0"/>
              <a:t>インターネットを利用</a:t>
            </a:r>
            <a:r>
              <a:rPr kumimoji="1" lang="ja-JP" altLang="en-US" sz="2800" b="1" dirty="0" smtClean="0"/>
              <a:t>する</a:t>
            </a:r>
            <a:r>
              <a:rPr kumimoji="1" lang="ja-JP" altLang="en-US" sz="2800" b="1" dirty="0"/>
              <a:t>時</a:t>
            </a:r>
            <a:r>
              <a:rPr kumimoji="1" lang="ja-JP" altLang="en-US" sz="2800" b="1" dirty="0" smtClean="0"/>
              <a:t>に</a:t>
            </a:r>
            <a:r>
              <a:rPr kumimoji="1" lang="ja-JP" altLang="en-US" sz="2800" b="1" dirty="0"/>
              <a:t>守らなければならないこととして、最も正しいもの</a:t>
            </a:r>
            <a:r>
              <a:rPr kumimoji="1" lang="ja-JP" altLang="en-US" sz="2800" b="1" dirty="0" smtClean="0"/>
              <a:t>はどれ</a:t>
            </a:r>
            <a:r>
              <a:rPr kumimoji="1" lang="ja-JP" altLang="en-US" sz="2800" b="1" dirty="0"/>
              <a:t>ですか。</a:t>
            </a:r>
          </a:p>
          <a:p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4630" y="2852936"/>
            <a:ext cx="84698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．どの</a:t>
            </a:r>
            <a:r>
              <a:rPr kumimoji="1" lang="ja-JP" altLang="en-US" sz="2800" b="1" dirty="0">
                <a:latin typeface="+mj-ea"/>
                <a:ea typeface="+mj-ea"/>
              </a:rPr>
              <a:t>ようなアプリやソフト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でも、パソコンやスマート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フォンにほぞんして</a:t>
            </a:r>
            <a:r>
              <a:rPr kumimoji="1" lang="ja-JP" altLang="en-US" sz="2800" b="1" dirty="0">
                <a:latin typeface="+mj-ea"/>
                <a:ea typeface="+mj-ea"/>
              </a:rPr>
              <a:t>もよい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．きょかをとらないでとった写真</a:t>
            </a:r>
            <a:r>
              <a:rPr kumimoji="1" lang="ja-JP" altLang="en-US" sz="2800" b="1" dirty="0">
                <a:latin typeface="+mj-ea"/>
                <a:ea typeface="+mj-ea"/>
              </a:rPr>
              <a:t>は、インターネット上</a:t>
            </a:r>
            <a:r>
              <a:rPr kumimoji="1" lang="ja-JP" altLang="en-US" sz="2800" b="1" dirty="0" smtClean="0">
                <a:latin typeface="+mj-ea"/>
                <a:ea typeface="+mj-ea"/>
              </a:rPr>
              <a:t>に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のせてはいけない。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．自由</a:t>
            </a:r>
            <a:r>
              <a:rPr kumimoji="1" lang="ja-JP" altLang="en-US" sz="2800" b="1" dirty="0">
                <a:latin typeface="+mj-ea"/>
                <a:ea typeface="+mj-ea"/>
              </a:rPr>
              <a:t>に音楽や映画</a:t>
            </a:r>
            <a:r>
              <a:rPr kumimoji="1" lang="ja-JP" altLang="en-US" sz="2800" b="1" dirty="0" smtClean="0">
                <a:latin typeface="+mj-ea"/>
                <a:ea typeface="+mj-ea"/>
              </a:rPr>
              <a:t>を、パソコンやスマートフォンに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ほぞんして</a:t>
            </a:r>
            <a:r>
              <a:rPr kumimoji="1" lang="ja-JP" altLang="en-US" sz="2800" b="1" dirty="0">
                <a:latin typeface="+mj-ea"/>
                <a:ea typeface="+mj-ea"/>
              </a:rPr>
              <a:t>もよい。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58892" y="3820981"/>
            <a:ext cx="8505595" cy="10801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62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01585" y="1124744"/>
            <a:ext cx="4336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 本人に</a:t>
            </a:r>
            <a:r>
              <a:rPr kumimoji="1" lang="ja-JP" altLang="en-US" sz="3200" b="1" dirty="0">
                <a:latin typeface="+mj-ea"/>
                <a:ea typeface="+mj-ea"/>
              </a:rPr>
              <a:t>ことわ</a:t>
            </a:r>
            <a:r>
              <a:rPr kumimoji="1" lang="ja-JP" altLang="en-US" sz="3200" b="1" dirty="0" smtClean="0">
                <a:latin typeface="+mj-ea"/>
                <a:ea typeface="+mj-ea"/>
              </a:rPr>
              <a:t>りなく、</a:t>
            </a:r>
            <a:endParaRPr kumimoji="1" lang="en-US" altLang="ja-JP" sz="3200" b="1" dirty="0" smtClean="0">
              <a:latin typeface="+mj-ea"/>
              <a:ea typeface="+mj-ea"/>
            </a:endParaRPr>
          </a:p>
          <a:p>
            <a:r>
              <a:rPr kumimoji="1" lang="ja-JP" altLang="en-US" sz="3200" b="1" dirty="0" smtClean="0">
                <a:latin typeface="+mj-ea"/>
                <a:ea typeface="+mj-ea"/>
              </a:rPr>
              <a:t>さつえいした写真を</a:t>
            </a:r>
            <a:endParaRPr kumimoji="1" lang="en-US" altLang="ja-JP" sz="3200" b="1" dirty="0" smtClean="0">
              <a:latin typeface="+mj-ea"/>
              <a:ea typeface="+mj-ea"/>
            </a:endParaRPr>
          </a:p>
          <a:p>
            <a:r>
              <a:rPr kumimoji="1" lang="ja-JP" altLang="en-US" sz="3200" b="1" dirty="0" smtClean="0">
                <a:latin typeface="+mj-ea"/>
                <a:ea typeface="+mj-ea"/>
              </a:rPr>
              <a:t>インターネット上に公開することは、しょうぞう権やプライバシーの</a:t>
            </a:r>
            <a:r>
              <a:rPr kumimoji="1" lang="ja-JP" altLang="en-US" sz="3200" b="1" dirty="0">
                <a:latin typeface="+mj-ea"/>
                <a:ea typeface="+mj-ea"/>
              </a:rPr>
              <a:t>しん</a:t>
            </a:r>
            <a:r>
              <a:rPr kumimoji="1" lang="ja-JP" altLang="en-US" sz="3200" b="1" dirty="0" smtClean="0">
                <a:latin typeface="+mj-ea"/>
                <a:ea typeface="+mj-ea"/>
              </a:rPr>
              <a:t>害となります。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443711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写真をとったり、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じょうほう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を発信したりすることが手軽にできる時代だからこそ、</a:t>
            </a:r>
            <a:r>
              <a:rPr kumimoji="1" lang="ja-JP" altLang="en-US" sz="3200" b="1" u="sng" dirty="0" err="1">
                <a:solidFill>
                  <a:srgbClr val="FF0000"/>
                </a:solidFill>
                <a:latin typeface="+mj-ea"/>
                <a:ea typeface="+mj-ea"/>
              </a:rPr>
              <a:t>てき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切に使用することが求められています。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76672"/>
            <a:ext cx="4170475" cy="354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82069" y="260648"/>
            <a:ext cx="87849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１８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無料通話アプリでメッセージのやり取りをする時に気をつけなければならないこととして、</a:t>
            </a:r>
            <a:r>
              <a:rPr kumimoji="1" lang="ja-JP" altLang="en-US" sz="2800" b="1" dirty="0"/>
              <a:t>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6222" y="2276872"/>
            <a:ext cx="811224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．メッセージがとどいたらすぐに返事を送るため、ス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マートフォン等はいつも持ち歩いた方がよい。  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</a:pPr>
            <a:endParaRPr kumimoji="1" lang="en-US" altLang="ja-JP" sz="28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す</a:t>
            </a:r>
            <a:r>
              <a:rPr kumimoji="1" lang="ja-JP" altLang="en-US" sz="2800" b="1" dirty="0" smtClean="0">
                <a:latin typeface="+mj-ea"/>
                <a:ea typeface="+mj-ea"/>
              </a:rPr>
              <a:t>早く返事を送るため、メッセージは、なるべく短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い言葉で送った方がよい。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．メッセージを送る前に、人をきずつけるような内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よ</a:t>
            </a:r>
            <a:r>
              <a:rPr kumimoji="1" lang="ja-JP" altLang="en-US" sz="2800" b="1" dirty="0" smtClean="0">
                <a:latin typeface="+mj-ea"/>
                <a:ea typeface="+mj-ea"/>
              </a:rPr>
              <a:t>うでないか見直した方がよい。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07421" y="4700469"/>
            <a:ext cx="8373866" cy="1008112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3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47623" y="260648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</a:t>
            </a:r>
            <a:r>
              <a:rPr kumimoji="1" lang="ja-JP" altLang="en-US" sz="3200" b="1" dirty="0">
                <a:latin typeface="+mj-ea"/>
                <a:ea typeface="+mj-ea"/>
              </a:rPr>
              <a:t>相手</a:t>
            </a:r>
            <a:r>
              <a:rPr kumimoji="1" lang="ja-JP" altLang="en-US" sz="3200" b="1" dirty="0" smtClean="0">
                <a:latin typeface="+mj-ea"/>
                <a:ea typeface="+mj-ea"/>
              </a:rPr>
              <a:t>の表じょうが見える会話とちがい、メールなどの文字じょうほうでのやり取りは、相手の表じょうが見えず、こちらの</a:t>
            </a:r>
            <a:r>
              <a:rPr kumimoji="1" lang="ja-JP" altLang="en-US" sz="3200" b="1" dirty="0">
                <a:latin typeface="+mj-ea"/>
                <a:ea typeface="+mj-ea"/>
              </a:rPr>
              <a:t>思い</a:t>
            </a:r>
            <a:r>
              <a:rPr kumimoji="1" lang="ja-JP" altLang="en-US" sz="3200" b="1" dirty="0" smtClean="0">
                <a:latin typeface="+mj-ea"/>
                <a:ea typeface="+mj-ea"/>
              </a:rPr>
              <a:t>とはちがった形で相手に伝わり、トラブルに発てんするケースがあります。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04920" y="4653136"/>
            <a:ext cx="7883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 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メッセージ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などを送るときに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は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、相手に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いや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な思いをさせないか、内ようをたしかめてから送りましょう。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5115"/>
            <a:ext cx="3816424" cy="369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4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問題１９</a:t>
            </a:r>
          </a:p>
          <a:p>
            <a:r>
              <a:rPr kumimoji="1" lang="ja-JP" altLang="en-US" sz="2800" b="1" dirty="0" smtClean="0"/>
              <a:t>　</a:t>
            </a:r>
            <a:r>
              <a:rPr kumimoji="1" lang="ja-JP" altLang="en-US" sz="2800" b="1" dirty="0"/>
              <a:t>知らない人</a:t>
            </a:r>
            <a:r>
              <a:rPr kumimoji="1" lang="ja-JP" altLang="en-US" sz="2800" b="1" dirty="0" smtClean="0"/>
              <a:t>から、「</a:t>
            </a:r>
            <a:r>
              <a:rPr kumimoji="1" lang="ja-JP" altLang="en-US" sz="2800" b="1" dirty="0"/>
              <a:t>たくさんの人</a:t>
            </a:r>
            <a:r>
              <a:rPr kumimoji="1" lang="ja-JP" altLang="en-US" sz="2800" b="1" dirty="0" smtClean="0"/>
              <a:t>に、この</a:t>
            </a:r>
            <a:r>
              <a:rPr kumimoji="1" lang="ja-JP" altLang="en-US" sz="2800" b="1" dirty="0"/>
              <a:t>メール</a:t>
            </a:r>
            <a:r>
              <a:rPr kumimoji="1" lang="ja-JP" altLang="en-US" sz="2800" b="1" dirty="0" smtClean="0"/>
              <a:t>を送ってください</a:t>
            </a:r>
            <a:r>
              <a:rPr kumimoji="1" lang="ja-JP" altLang="en-US" sz="2800" b="1" dirty="0"/>
              <a:t>」と</a:t>
            </a:r>
            <a:r>
              <a:rPr kumimoji="1" lang="ja-JP" altLang="en-US" sz="2800" b="1" dirty="0" smtClean="0"/>
              <a:t>書かれたメールがとどきました</a:t>
            </a:r>
            <a:r>
              <a:rPr kumimoji="1" lang="ja-JP" altLang="en-US" sz="2800" b="1" dirty="0"/>
              <a:t>。どう</a:t>
            </a:r>
            <a:r>
              <a:rPr kumimoji="1" lang="ja-JP" altLang="en-US" sz="2800" b="1" dirty="0" smtClean="0"/>
              <a:t>すればよいで</a:t>
            </a:r>
            <a:r>
              <a:rPr kumimoji="1" lang="ja-JP" altLang="en-US" sz="2800" b="1" dirty="0"/>
              <a:t>すか</a:t>
            </a:r>
            <a:r>
              <a:rPr kumimoji="1" lang="ja-JP" altLang="en-US" sz="2800" b="1" dirty="0" smtClean="0"/>
              <a:t>。最も正しいものを選びなさい。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646" y="2852936"/>
            <a:ext cx="81818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自分のところでメールを</a:t>
            </a:r>
            <a:r>
              <a:rPr kumimoji="1" lang="ja-JP" altLang="en-US" sz="2800" b="1" dirty="0">
                <a:latin typeface="+mj-ea"/>
                <a:ea typeface="+mj-ea"/>
              </a:rPr>
              <a:t>止めると、送ってきた</a:t>
            </a:r>
            <a:r>
              <a:rPr kumimoji="1" lang="ja-JP" altLang="en-US" sz="2800" b="1" dirty="0" smtClean="0">
                <a:latin typeface="+mj-ea"/>
                <a:ea typeface="+mj-ea"/>
              </a:rPr>
              <a:t>相手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に悪いので</a:t>
            </a:r>
            <a:r>
              <a:rPr kumimoji="1" lang="ja-JP" altLang="en-US" sz="2800" b="1" dirty="0">
                <a:latin typeface="+mj-ea"/>
                <a:ea typeface="+mj-ea"/>
              </a:rPr>
              <a:t>、言われたとおり</a:t>
            </a:r>
            <a:r>
              <a:rPr kumimoji="1" lang="ja-JP" altLang="en-US" sz="2800" b="1" dirty="0" smtClean="0">
                <a:latin typeface="+mj-ea"/>
                <a:ea typeface="+mj-ea"/>
              </a:rPr>
              <a:t>送る。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一度</a:t>
            </a:r>
            <a:r>
              <a:rPr kumimoji="1" lang="ja-JP" altLang="en-US" sz="2800" b="1" dirty="0">
                <a:latin typeface="+mj-ea"/>
                <a:ea typeface="+mj-ea"/>
              </a:rPr>
              <a:t>にまとめて</a:t>
            </a:r>
            <a:r>
              <a:rPr kumimoji="1" lang="ja-JP" altLang="en-US" sz="2800" b="1" dirty="0" smtClean="0">
                <a:latin typeface="+mj-ea"/>
                <a:ea typeface="+mj-ea"/>
              </a:rPr>
              <a:t>送る</a:t>
            </a:r>
            <a:r>
              <a:rPr kumimoji="1" lang="ja-JP" altLang="en-US" sz="2800" b="1" dirty="0">
                <a:latin typeface="+mj-ea"/>
                <a:ea typeface="+mj-ea"/>
              </a:rPr>
              <a:t>ことができるメール</a:t>
            </a:r>
            <a:r>
              <a:rPr kumimoji="1" lang="ja-JP" altLang="en-US" sz="2800" b="1" dirty="0" smtClean="0">
                <a:latin typeface="+mj-ea"/>
                <a:ea typeface="+mj-ea"/>
              </a:rPr>
              <a:t>の方法を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使って、友だち</a:t>
            </a:r>
            <a:r>
              <a:rPr kumimoji="1" lang="ja-JP" altLang="en-US" sz="2800" b="1" dirty="0">
                <a:latin typeface="+mj-ea"/>
                <a:ea typeface="+mj-ea"/>
              </a:rPr>
              <a:t>に</a:t>
            </a:r>
            <a:r>
              <a:rPr kumimoji="1" lang="ja-JP" altLang="en-US" sz="2800" b="1" dirty="0" smtClean="0">
                <a:latin typeface="+mj-ea"/>
                <a:ea typeface="+mj-ea"/>
              </a:rPr>
              <a:t>送る。</a:t>
            </a:r>
            <a:endParaRPr kumimoji="1" lang="en-US" altLang="ja-JP" sz="2800" b="1" dirty="0">
              <a:latin typeface="+mj-ea"/>
              <a:ea typeface="+mj-ea"/>
            </a:endParaRP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知らない</a:t>
            </a:r>
            <a:r>
              <a:rPr kumimoji="1" lang="ja-JP" altLang="en-US" sz="2800" b="1" dirty="0">
                <a:latin typeface="+mj-ea"/>
                <a:ea typeface="+mj-ea"/>
              </a:rPr>
              <a:t>人からのメール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である</a:t>
            </a:r>
            <a:r>
              <a:rPr kumimoji="1" lang="ja-JP" altLang="en-US" sz="2800" b="1" dirty="0">
                <a:latin typeface="+mj-ea"/>
                <a:ea typeface="+mj-ea"/>
              </a:rPr>
              <a:t>ので、</a:t>
            </a:r>
            <a:r>
              <a:rPr kumimoji="1" lang="ja-JP" altLang="en-US" sz="2800" b="1" dirty="0" smtClean="0">
                <a:latin typeface="+mj-ea"/>
                <a:ea typeface="+mj-ea"/>
              </a:rPr>
              <a:t>送らずに、家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の人など、近くの大人にすぐ知らせる。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02746" y="4804159"/>
            <a:ext cx="8208912" cy="10801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78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27984" y="495182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 送るたびに送信先をふやしていくメールを、チェーンメールといいます。そのようなメールを受け取った場合は、身近な大人に相談しましょう。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487206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「チェーンメール」は転送しないで、身近な大人に相談しましょう。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1215"/>
            <a:ext cx="328298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２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インターネット上</a:t>
            </a:r>
            <a:r>
              <a:rPr kumimoji="1" lang="ja-JP" altLang="en-US" sz="2800" b="1" dirty="0"/>
              <a:t>で</a:t>
            </a:r>
            <a:r>
              <a:rPr kumimoji="1" lang="ja-JP" altLang="en-US" sz="2800" b="1" dirty="0" smtClean="0"/>
              <a:t>ブログやけいじ板に書きこむ</a:t>
            </a:r>
            <a:r>
              <a:rPr kumimoji="1" lang="ja-JP" altLang="en-US" sz="2800" b="1" dirty="0"/>
              <a:t>時</a:t>
            </a:r>
            <a:r>
              <a:rPr kumimoji="1" lang="ja-JP" altLang="en-US" sz="2800" b="1" dirty="0" smtClean="0"/>
              <a:t>に気をつけなければならないこと</a:t>
            </a:r>
            <a:r>
              <a:rPr kumimoji="1" lang="ja-JP" altLang="en-US" sz="2800" b="1" dirty="0"/>
              <a:t>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646" y="2708920"/>
            <a:ext cx="78715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書きこみ</a:t>
            </a:r>
            <a:r>
              <a:rPr kumimoji="1" lang="ja-JP" altLang="en-US" sz="2800" b="1" dirty="0">
                <a:latin typeface="+mj-ea"/>
                <a:ea typeface="+mj-ea"/>
              </a:rPr>
              <a:t>を見た人から、返事をもらえるよう、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メー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ルアドレス</a:t>
            </a:r>
            <a:r>
              <a:rPr kumimoji="1" lang="ja-JP" altLang="en-US" sz="2800" b="1" dirty="0">
                <a:latin typeface="+mj-ea"/>
                <a:ea typeface="+mj-ea"/>
              </a:rPr>
              <a:t>を</a:t>
            </a:r>
            <a:r>
              <a:rPr kumimoji="1" lang="ja-JP" altLang="en-US" sz="2800" b="1" dirty="0" smtClean="0">
                <a:latin typeface="+mj-ea"/>
                <a:ea typeface="+mj-ea"/>
              </a:rPr>
              <a:t>必ず書きこむ</a:t>
            </a:r>
            <a:r>
              <a:rPr kumimoji="1" lang="ja-JP" altLang="en-US" sz="2800" b="1" dirty="0">
                <a:latin typeface="+mj-ea"/>
                <a:ea typeface="+mj-ea"/>
              </a:rPr>
              <a:t>ようにする。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ブログや</a:t>
            </a:r>
            <a:r>
              <a:rPr kumimoji="1" lang="ja-JP" altLang="en-US" sz="2800" b="1" dirty="0">
                <a:latin typeface="+mj-ea"/>
                <a:ea typeface="+mj-ea"/>
              </a:rPr>
              <a:t>けいじ</a:t>
            </a:r>
            <a:r>
              <a:rPr kumimoji="1" lang="ja-JP" altLang="en-US" sz="2800" b="1" dirty="0" smtClean="0">
                <a:latin typeface="+mj-ea"/>
                <a:ea typeface="+mj-ea"/>
              </a:rPr>
              <a:t>板</a:t>
            </a:r>
            <a:r>
              <a:rPr kumimoji="1" lang="ja-JP" altLang="en-US" sz="2800" b="1" dirty="0">
                <a:latin typeface="+mj-ea"/>
                <a:ea typeface="+mj-ea"/>
              </a:rPr>
              <a:t>には、知らない人に</a:t>
            </a:r>
            <a:r>
              <a:rPr kumimoji="1" lang="ja-JP" altLang="en-US" sz="2800" b="1" dirty="0" smtClean="0">
                <a:latin typeface="+mj-ea"/>
                <a:ea typeface="+mj-ea"/>
              </a:rPr>
              <a:t>見られたく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ない書きこみや</a:t>
            </a:r>
            <a:r>
              <a:rPr kumimoji="1" lang="ja-JP" altLang="en-US" sz="2800" b="1" dirty="0">
                <a:latin typeface="+mj-ea"/>
                <a:ea typeface="+mj-ea"/>
              </a:rPr>
              <a:t>写真はのせない。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</a:t>
            </a:r>
            <a:r>
              <a:rPr kumimoji="1" lang="ja-JP" altLang="en-US" sz="2800" b="1" dirty="0">
                <a:latin typeface="+mj-ea"/>
                <a:ea typeface="+mj-ea"/>
              </a:rPr>
              <a:t>は自由な世界であるので、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どの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ような</a:t>
            </a:r>
            <a:r>
              <a:rPr kumimoji="1" lang="ja-JP" altLang="en-US" sz="2800" b="1" dirty="0">
                <a:latin typeface="+mj-ea"/>
                <a:ea typeface="+mj-ea"/>
              </a:rPr>
              <a:t>ことを書きこんでもよい。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67544" y="3645024"/>
            <a:ext cx="8208912" cy="1080120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0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51520" y="332656"/>
            <a:ext cx="864096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２０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フィルタリングの</a:t>
            </a:r>
            <a:r>
              <a:rPr kumimoji="1" lang="ja-JP" altLang="en-US" sz="2800" b="1" dirty="0"/>
              <a:t>説明として、最も正しいものはどれですか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6222" y="2492896"/>
            <a:ext cx="78715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インターネット上で、きけんなホームページに出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会うことがないように、利用者を守ってくれるもの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である。 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en-US" altLang="ja-JP" sz="11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２．めいわく</a:t>
            </a:r>
            <a:r>
              <a:rPr kumimoji="1" lang="ja-JP" altLang="en-US" sz="2800" b="1" dirty="0">
                <a:latin typeface="+mj-ea"/>
                <a:ea typeface="+mj-ea"/>
              </a:rPr>
              <a:t>メールを受け取らないよう</a:t>
            </a:r>
            <a:r>
              <a:rPr kumimoji="1" lang="ja-JP" altLang="en-US" sz="2800" b="1" dirty="0" smtClean="0">
                <a:latin typeface="+mj-ea"/>
                <a:ea typeface="+mj-ea"/>
              </a:rPr>
              <a:t>に、利用者を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守ってくれるもので</a:t>
            </a:r>
            <a:r>
              <a:rPr kumimoji="1" lang="ja-JP" altLang="en-US" sz="2800" b="1" dirty="0">
                <a:latin typeface="+mj-ea"/>
                <a:ea typeface="+mj-ea"/>
              </a:rPr>
              <a:t>ある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３．</a:t>
            </a:r>
            <a:r>
              <a:rPr kumimoji="1" lang="ja-JP" altLang="en-US" sz="2800" b="1" dirty="0" smtClean="0">
                <a:latin typeface="+mj-ea"/>
                <a:ea typeface="+mj-ea"/>
              </a:rPr>
              <a:t>画面</a:t>
            </a:r>
            <a:r>
              <a:rPr kumimoji="1" lang="ja-JP" altLang="en-US" sz="2800" b="1" dirty="0">
                <a:latin typeface="+mj-ea"/>
                <a:ea typeface="+mj-ea"/>
              </a:rPr>
              <a:t>タッチやキーボードで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のじょうほう入力を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ま</a:t>
            </a:r>
            <a:r>
              <a:rPr kumimoji="1" lang="ja-JP" altLang="en-US" sz="2800" b="1" dirty="0" smtClean="0">
                <a:latin typeface="+mj-ea"/>
                <a:ea typeface="+mj-ea"/>
              </a:rPr>
              <a:t>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ちがわない</a:t>
            </a:r>
            <a:r>
              <a:rPr kumimoji="1" lang="ja-JP" altLang="en-US" sz="2800" b="1" dirty="0">
                <a:latin typeface="+mj-ea"/>
                <a:ea typeface="+mj-ea"/>
              </a:rPr>
              <a:t>ようにするためのものである。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03459" y="2414494"/>
            <a:ext cx="8208912" cy="1446553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3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39952" y="337045"/>
            <a:ext cx="460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 フィルタリングとは、</a:t>
            </a:r>
            <a:endParaRPr kumimoji="1" lang="en-US" altLang="ja-JP" sz="3200" b="1" dirty="0" smtClean="0">
              <a:latin typeface="+mj-ea"/>
              <a:ea typeface="+mj-ea"/>
            </a:endParaRPr>
          </a:p>
          <a:p>
            <a:r>
              <a:rPr kumimoji="1" lang="ja-JP" altLang="en-US" sz="3200" b="1" dirty="0" smtClean="0">
                <a:latin typeface="+mj-ea"/>
                <a:ea typeface="+mj-ea"/>
              </a:rPr>
              <a:t>インターネット上のじょうほうを一定のきじゅんではん</a:t>
            </a:r>
            <a:r>
              <a:rPr kumimoji="1" lang="ja-JP" altLang="en-US" sz="3200" b="1" dirty="0">
                <a:latin typeface="+mj-ea"/>
                <a:ea typeface="+mj-ea"/>
              </a:rPr>
              <a:t>別</a:t>
            </a:r>
            <a:r>
              <a:rPr kumimoji="1" lang="ja-JP" altLang="en-US" sz="3200" b="1" dirty="0" smtClean="0">
                <a:latin typeface="+mj-ea"/>
                <a:ea typeface="+mj-ea"/>
              </a:rPr>
              <a:t>し、子どもたちにとって、のぞましくないホームページへのアクセスをせいげんするものです。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0" y="4979235"/>
            <a:ext cx="6124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さまざま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なネットトラブルにまきこまれないためにも、フィルタリングの</a:t>
            </a:r>
            <a:r>
              <a:rPr kumimoji="1" lang="ja-JP" altLang="en-US" sz="32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せっ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定が必要です。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7" y="355559"/>
            <a:ext cx="3263346" cy="4623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9912" y="839176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　</a:t>
            </a:r>
            <a:r>
              <a:rPr kumimoji="1" lang="ja-JP" altLang="en-US" sz="3200" b="1" dirty="0" smtClean="0">
                <a:latin typeface="+mj-ea"/>
                <a:ea typeface="+mj-ea"/>
              </a:rPr>
              <a:t>ブログやけいじ板などにのせた書きこみや写真などが、インターネット上に流出する可能性があります。一度、流出したものを回収することはむずかしいです。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4342363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インターネット上に投こうしたり、書きこむときには、世界中の人が見ていることを理解した上で、使用しましょう。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080"/>
            <a:ext cx="2376264" cy="395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</a:t>
            </a:r>
            <a:r>
              <a:rPr kumimoji="1" lang="ja-JP" altLang="en-US" sz="2800" b="1" dirty="0"/>
              <a:t>３</a:t>
            </a:r>
            <a:endParaRPr kumimoji="1" lang="ja-JP" altLang="en-US" sz="2800" b="1" dirty="0" smtClean="0"/>
          </a:p>
          <a:p>
            <a:r>
              <a:rPr kumimoji="1" lang="ja-JP" altLang="en-US" sz="2800" b="1" dirty="0" smtClean="0"/>
              <a:t>　 コンピュータウイルス</a:t>
            </a:r>
            <a:r>
              <a:rPr kumimoji="1" lang="ja-JP" altLang="en-US" sz="2800" b="1" dirty="0"/>
              <a:t>の説明として、最も正しいものはどれですか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6222" y="2564904"/>
            <a:ext cx="787155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</a:rPr>
              <a:t>１</a:t>
            </a:r>
            <a:r>
              <a:rPr kumimoji="1" lang="ja-JP" altLang="en-US" sz="2800" b="1" dirty="0" smtClean="0">
                <a:latin typeface="+mj-ea"/>
              </a:rPr>
              <a:t>．パソコン</a:t>
            </a:r>
            <a:r>
              <a:rPr kumimoji="1" lang="ja-JP" altLang="en-US" sz="2800" b="1" dirty="0">
                <a:latin typeface="+mj-ea"/>
              </a:rPr>
              <a:t>や</a:t>
            </a:r>
            <a:r>
              <a:rPr kumimoji="1" lang="ja-JP" altLang="en-US" sz="2800" b="1" dirty="0" smtClean="0">
                <a:latin typeface="+mj-ea"/>
              </a:rPr>
              <a:t>スマートフォンが、コンピュータウイル　</a:t>
            </a:r>
            <a:endParaRPr kumimoji="1" lang="en-US" altLang="ja-JP" sz="2800" b="1" dirty="0" smtClean="0">
              <a:latin typeface="+mj-ea"/>
            </a:endParaRPr>
          </a:p>
          <a:p>
            <a:r>
              <a:rPr kumimoji="1" lang="en-US" altLang="ja-JP" sz="2800" b="1" dirty="0">
                <a:latin typeface="+mj-ea"/>
              </a:rPr>
              <a:t> </a:t>
            </a:r>
            <a:r>
              <a:rPr kumimoji="1" lang="en-US" altLang="ja-JP" sz="2800" b="1" dirty="0" smtClean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スに</a:t>
            </a:r>
            <a:r>
              <a:rPr kumimoji="1" lang="ja-JP" altLang="en-US" sz="2800" b="1" dirty="0" err="1" smtClean="0">
                <a:latin typeface="+mj-ea"/>
              </a:rPr>
              <a:t>感せん</a:t>
            </a:r>
            <a:r>
              <a:rPr kumimoji="1" lang="ja-JP" altLang="en-US" sz="2800" b="1" dirty="0" smtClean="0">
                <a:latin typeface="+mj-ea"/>
              </a:rPr>
              <a:t>すると、中のじょうほうが、</a:t>
            </a:r>
            <a:r>
              <a:rPr kumimoji="1" lang="ja-JP" altLang="en-US" sz="2800" b="1" dirty="0">
                <a:latin typeface="+mj-ea"/>
              </a:rPr>
              <a:t>ぬすみ取</a:t>
            </a:r>
            <a:r>
              <a:rPr kumimoji="1" lang="ja-JP" altLang="en-US" sz="2800" b="1" dirty="0" smtClean="0">
                <a:latin typeface="+mj-ea"/>
              </a:rPr>
              <a:t>ら </a:t>
            </a:r>
            <a:endParaRPr kumimoji="1" lang="en-US" altLang="ja-JP" sz="2800" b="1" dirty="0" smtClean="0">
              <a:latin typeface="+mj-ea"/>
            </a:endParaRPr>
          </a:p>
          <a:p>
            <a:r>
              <a:rPr kumimoji="1" lang="en-US" altLang="ja-JP" sz="2800" b="1" dirty="0">
                <a:latin typeface="+mj-ea"/>
              </a:rPr>
              <a:t> </a:t>
            </a:r>
            <a:r>
              <a:rPr kumimoji="1" lang="en-US" altLang="ja-JP" sz="2800" b="1" dirty="0" smtClean="0">
                <a:latin typeface="+mj-ea"/>
              </a:rPr>
              <a:t> </a:t>
            </a:r>
            <a:r>
              <a:rPr kumimoji="1" lang="ja-JP" altLang="en-US" sz="2800" b="1" dirty="0" err="1" smtClean="0">
                <a:latin typeface="+mj-ea"/>
              </a:rPr>
              <a:t>れる</a:t>
            </a:r>
            <a:r>
              <a:rPr kumimoji="1" lang="ja-JP" altLang="en-US" sz="2800" b="1" dirty="0" smtClean="0">
                <a:latin typeface="+mj-ea"/>
              </a:rPr>
              <a:t>ことが</a:t>
            </a:r>
            <a:r>
              <a:rPr kumimoji="1" lang="ja-JP" altLang="en-US" sz="2800" b="1" dirty="0">
                <a:latin typeface="+mj-ea"/>
              </a:rPr>
              <a:t>ある</a:t>
            </a:r>
            <a:r>
              <a:rPr kumimoji="1" lang="ja-JP" altLang="en-US" sz="2800" b="1" dirty="0" smtClean="0">
                <a:latin typeface="+mj-ea"/>
              </a:rPr>
              <a:t>。</a:t>
            </a:r>
          </a:p>
          <a:p>
            <a:endParaRPr kumimoji="1" lang="ja-JP" altLang="en-US" sz="1100" b="1" dirty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２</a:t>
            </a:r>
            <a:r>
              <a:rPr kumimoji="1" lang="ja-JP" altLang="en-US" sz="2800" b="1" dirty="0" smtClean="0">
                <a:latin typeface="+mj-ea"/>
                <a:ea typeface="+mj-ea"/>
              </a:rPr>
              <a:t>．コンピュータウイルス</a:t>
            </a:r>
            <a:r>
              <a:rPr kumimoji="1" lang="ja-JP" altLang="en-US" sz="2800" b="1" dirty="0">
                <a:latin typeface="+mj-ea"/>
                <a:ea typeface="+mj-ea"/>
              </a:rPr>
              <a:t>は</a:t>
            </a:r>
            <a:r>
              <a:rPr kumimoji="1" lang="ja-JP" altLang="en-US" sz="2800" b="1" dirty="0" smtClean="0">
                <a:latin typeface="+mj-ea"/>
                <a:ea typeface="+mj-ea"/>
              </a:rPr>
              <a:t>、受け取ったメールにて 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ん付</a:t>
            </a:r>
            <a:r>
              <a:rPr kumimoji="1" lang="ja-JP" altLang="en-US" sz="2800" b="1" dirty="0">
                <a:latin typeface="+mj-ea"/>
                <a:ea typeface="+mj-ea"/>
              </a:rPr>
              <a:t>されて</a:t>
            </a:r>
            <a:r>
              <a:rPr kumimoji="1" lang="ja-JP" altLang="en-US" sz="2800" b="1" dirty="0" smtClean="0">
                <a:latin typeface="+mj-ea"/>
                <a:ea typeface="+mj-ea"/>
              </a:rPr>
              <a:t>いるファイルを開いても、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感せん</a:t>
            </a:r>
            <a:r>
              <a:rPr kumimoji="1" lang="ja-JP" altLang="en-US" sz="2800" b="1" dirty="0" smtClean="0">
                <a:latin typeface="+mj-ea"/>
                <a:ea typeface="+mj-ea"/>
              </a:rPr>
              <a:t>するこ 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en-US" altLang="ja-JP" sz="2800" b="1" dirty="0">
                <a:latin typeface="+mj-ea"/>
                <a:ea typeface="+mj-ea"/>
              </a:rPr>
              <a:t> </a:t>
            </a:r>
            <a:r>
              <a:rPr kumimoji="1" lang="en-US" altLang="ja-JP" sz="2800" b="1" dirty="0" smtClean="0">
                <a:latin typeface="+mj-ea"/>
                <a:ea typeface="+mj-ea"/>
              </a:rPr>
              <a:t> </a:t>
            </a:r>
            <a:r>
              <a:rPr kumimoji="1" lang="ja-JP" altLang="en-US" sz="2800" b="1" dirty="0" smtClean="0">
                <a:latin typeface="+mj-ea"/>
                <a:ea typeface="+mj-ea"/>
              </a:rPr>
              <a:t>とはない。</a:t>
            </a:r>
            <a:endParaRPr kumimoji="1" lang="ja-JP" altLang="en-US" sz="2800" b="1" dirty="0">
              <a:latin typeface="+mj-ea"/>
              <a:ea typeface="+mj-ea"/>
            </a:endParaRPr>
          </a:p>
          <a:p>
            <a:r>
              <a:rPr kumimoji="1" lang="ja-JP" altLang="en-US" sz="2800" b="1" dirty="0" smtClean="0">
                <a:latin typeface="+mj-ea"/>
                <a:ea typeface="+mj-ea"/>
              </a:rPr>
              <a:t>３</a:t>
            </a:r>
            <a:r>
              <a:rPr kumimoji="1" lang="ja-JP" altLang="en-US" sz="2800" b="1" dirty="0">
                <a:latin typeface="+mj-ea"/>
                <a:ea typeface="+mj-ea"/>
              </a:rPr>
              <a:t>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コンピュータウイルス</a:t>
            </a:r>
            <a:r>
              <a:rPr kumimoji="1" lang="ja-JP" altLang="en-US" sz="2800" b="1" dirty="0">
                <a:latin typeface="+mj-ea"/>
                <a:ea typeface="+mj-ea"/>
              </a:rPr>
              <a:t>に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感せん</a:t>
            </a:r>
            <a:r>
              <a:rPr kumimoji="1" lang="ja-JP" altLang="en-US" sz="2800" b="1" dirty="0" smtClean="0">
                <a:latin typeface="+mj-ea"/>
                <a:ea typeface="+mj-ea"/>
              </a:rPr>
              <a:t>する</a:t>
            </a:r>
            <a:r>
              <a:rPr kumimoji="1" lang="ja-JP" altLang="en-US" sz="2800" b="1" dirty="0">
                <a:latin typeface="+mj-ea"/>
                <a:ea typeface="+mj-ea"/>
              </a:rPr>
              <a:t>と、</a:t>
            </a:r>
            <a:r>
              <a:rPr kumimoji="1" lang="ja-JP" altLang="en-US" sz="2800" b="1" dirty="0" smtClean="0">
                <a:latin typeface="+mj-ea"/>
                <a:ea typeface="+mj-ea"/>
              </a:rPr>
              <a:t>そのパソ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コン</a:t>
            </a:r>
            <a:r>
              <a:rPr kumimoji="1" lang="ja-JP" altLang="en-US" sz="2800" b="1" dirty="0">
                <a:latin typeface="+mj-ea"/>
                <a:ea typeface="+mj-ea"/>
              </a:rPr>
              <a:t>は二度と使えなくなる。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67544" y="2564904"/>
            <a:ext cx="8208912" cy="1437425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8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93941" y="332656"/>
            <a:ext cx="55705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 コンピュータウイルスに</a:t>
            </a:r>
            <a:r>
              <a:rPr kumimoji="1" lang="ja-JP" altLang="en-US" sz="3200" b="1" dirty="0" err="1" smtClean="0">
                <a:latin typeface="+mj-ea"/>
                <a:ea typeface="+mj-ea"/>
              </a:rPr>
              <a:t>感せん</a:t>
            </a:r>
            <a:r>
              <a:rPr kumimoji="1" lang="ja-JP" altLang="en-US" sz="3200" b="1" dirty="0" smtClean="0">
                <a:latin typeface="+mj-ea"/>
                <a:ea typeface="+mj-ea"/>
              </a:rPr>
              <a:t>すると、 パソコンの中に保存されている画ぞうやメール、   こじんじょうほうがぬすみ取られたり、知らない間にメールが外部に送られたりするなど、 じょうほうが流出するおそれがあります。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283" y="479715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ja-JP" altLang="en-US" sz="32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てき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切な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コンピュータ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ウイルス対さくと、定期的なデータのバックアップを行いましょう。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905"/>
            <a:ext cx="3142421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角丸四角形 6"/>
          <p:cNvSpPr/>
          <p:nvPr/>
        </p:nvSpPr>
        <p:spPr>
          <a:xfrm>
            <a:off x="179512" y="476672"/>
            <a:ext cx="8784976" cy="187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◇</a:t>
            </a:r>
            <a:r>
              <a:rPr kumimoji="1" lang="ja-JP" altLang="en-US" sz="2800" b="1" dirty="0" smtClean="0"/>
              <a:t>問題４</a:t>
            </a:r>
          </a:p>
          <a:p>
            <a:r>
              <a:rPr kumimoji="1" lang="ja-JP" altLang="en-US" sz="2800" b="1" dirty="0" smtClean="0"/>
              <a:t>　 パソコンやスマートフォンの安全対さくとして、</a:t>
            </a:r>
            <a:r>
              <a:rPr kumimoji="1" lang="ja-JP" altLang="en-US" sz="2800" b="1" dirty="0"/>
              <a:t>最も正しいものはどれですか</a:t>
            </a:r>
            <a:r>
              <a:rPr kumimoji="1" lang="ja-JP" altLang="en-US" sz="2800" b="1" dirty="0" smtClean="0"/>
              <a:t>。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646" y="2564904"/>
            <a:ext cx="8040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j-ea"/>
                <a:ea typeface="+mj-ea"/>
              </a:rPr>
              <a:t>１．</a:t>
            </a:r>
            <a:r>
              <a:rPr kumimoji="1" lang="ja-JP" altLang="en-US" sz="2800" b="1" dirty="0" smtClean="0">
                <a:latin typeface="+mj-ea"/>
                <a:ea typeface="+mj-ea"/>
              </a:rPr>
              <a:t>コンピュータウイルス</a:t>
            </a:r>
            <a:r>
              <a:rPr kumimoji="1" lang="ja-JP" altLang="en-US" sz="2800" b="1" dirty="0">
                <a:latin typeface="+mj-ea"/>
                <a:ea typeface="+mj-ea"/>
              </a:rPr>
              <a:t>に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感せん</a:t>
            </a:r>
            <a:r>
              <a:rPr kumimoji="1" lang="ja-JP" altLang="en-US" sz="2800" b="1" dirty="0" smtClean="0">
                <a:latin typeface="+mj-ea"/>
                <a:ea typeface="+mj-ea"/>
              </a:rPr>
              <a:t>する</a:t>
            </a:r>
            <a:r>
              <a:rPr kumimoji="1" lang="ja-JP" altLang="en-US" sz="2800" b="1" dirty="0">
                <a:latin typeface="+mj-ea"/>
                <a:ea typeface="+mj-ea"/>
              </a:rPr>
              <a:t>心配がある</a:t>
            </a:r>
            <a:r>
              <a:rPr kumimoji="1" lang="ja-JP" altLang="en-US" sz="2800" b="1" dirty="0" smtClean="0">
                <a:latin typeface="+mj-ea"/>
                <a:ea typeface="+mj-ea"/>
              </a:rPr>
              <a:t>の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は</a:t>
            </a:r>
            <a:r>
              <a:rPr kumimoji="1" lang="ja-JP" altLang="en-US" sz="2800" b="1" dirty="0">
                <a:latin typeface="+mj-ea"/>
                <a:ea typeface="+mj-ea"/>
              </a:rPr>
              <a:t>、インターネットにつないでいるときだけで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ある。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  <a:p>
            <a:endParaRPr kumimoji="1" lang="en-US" altLang="ja-JP" sz="1100" b="1" dirty="0" smtClean="0">
              <a:latin typeface="+mj-ea"/>
            </a:endParaRPr>
          </a:p>
          <a:p>
            <a:r>
              <a:rPr kumimoji="1" lang="ja-JP" altLang="en-US" sz="2800" b="1" dirty="0">
                <a:latin typeface="+mj-ea"/>
              </a:rPr>
              <a:t>２</a:t>
            </a:r>
            <a:r>
              <a:rPr kumimoji="1" lang="ja-JP" altLang="en-US" sz="2800" b="1" dirty="0" smtClean="0">
                <a:latin typeface="+mj-ea"/>
              </a:rPr>
              <a:t>．</a:t>
            </a:r>
            <a:r>
              <a:rPr kumimoji="1" lang="ja-JP" altLang="en-US" sz="2800" b="1" dirty="0">
                <a:latin typeface="+mj-ea"/>
              </a:rPr>
              <a:t>スマートフォンは、小さなパソコンなので</a:t>
            </a:r>
            <a:r>
              <a:rPr kumimoji="1" lang="ja-JP" altLang="en-US" sz="2800" b="1" dirty="0" smtClean="0">
                <a:latin typeface="+mj-ea"/>
              </a:rPr>
              <a:t>、コン </a:t>
            </a:r>
            <a:endParaRPr kumimoji="1" lang="en-US" altLang="ja-JP" sz="2800" b="1" dirty="0" smtClean="0">
              <a:latin typeface="+mj-ea"/>
            </a:endParaRPr>
          </a:p>
          <a:p>
            <a:r>
              <a:rPr kumimoji="1" lang="en-US" altLang="ja-JP" sz="2800" b="1" dirty="0">
                <a:latin typeface="+mj-ea"/>
              </a:rPr>
              <a:t> </a:t>
            </a:r>
            <a:r>
              <a:rPr kumimoji="1" lang="en-US" altLang="ja-JP" sz="2800" b="1" dirty="0" smtClean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ピュータウイルス対さくソフト</a:t>
            </a:r>
            <a:r>
              <a:rPr kumimoji="1" lang="ja-JP" altLang="en-US" sz="2800" b="1" dirty="0">
                <a:latin typeface="+mj-ea"/>
              </a:rPr>
              <a:t>を入れて</a:t>
            </a:r>
            <a:r>
              <a:rPr kumimoji="1" lang="ja-JP" altLang="en-US" sz="2800" b="1" dirty="0" smtClean="0">
                <a:latin typeface="+mj-ea"/>
              </a:rPr>
              <a:t>おくことが必 </a:t>
            </a:r>
            <a:endParaRPr kumimoji="1" lang="en-US" altLang="ja-JP" sz="2800" b="1" dirty="0" smtClean="0">
              <a:latin typeface="+mj-ea"/>
            </a:endParaRPr>
          </a:p>
          <a:p>
            <a:r>
              <a:rPr kumimoji="1" lang="en-US" altLang="ja-JP" sz="2800" b="1" dirty="0">
                <a:latin typeface="+mj-ea"/>
              </a:rPr>
              <a:t> </a:t>
            </a:r>
            <a:r>
              <a:rPr kumimoji="1" lang="en-US" altLang="ja-JP" sz="2800" b="1" dirty="0" smtClean="0">
                <a:latin typeface="+mj-ea"/>
              </a:rPr>
              <a:t> </a:t>
            </a:r>
            <a:r>
              <a:rPr kumimoji="1" lang="ja-JP" altLang="en-US" sz="2800" b="1" dirty="0" smtClean="0">
                <a:latin typeface="+mj-ea"/>
              </a:rPr>
              <a:t>要である</a:t>
            </a:r>
            <a:r>
              <a:rPr kumimoji="1" lang="ja-JP" altLang="en-US" sz="2800" b="1" dirty="0">
                <a:latin typeface="+mj-ea"/>
              </a:rPr>
              <a:t>。</a:t>
            </a:r>
          </a:p>
          <a:p>
            <a:endParaRPr kumimoji="1" lang="en-US" altLang="ja-JP" sz="11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３</a:t>
            </a:r>
            <a:r>
              <a:rPr kumimoji="1" lang="ja-JP" altLang="en-US" sz="2800" b="1" dirty="0" smtClean="0">
                <a:latin typeface="+mj-ea"/>
                <a:ea typeface="+mj-ea"/>
              </a:rPr>
              <a:t>．使っている時に、何もトラブルがなければ、シス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kumimoji="1" lang="ja-JP" altLang="en-US" sz="2800" b="1" dirty="0">
                <a:latin typeface="+mj-ea"/>
                <a:ea typeface="+mj-ea"/>
              </a:rPr>
              <a:t>　</a:t>
            </a:r>
            <a:r>
              <a:rPr kumimoji="1" lang="ja-JP" altLang="en-US" sz="2800" b="1" dirty="0" smtClean="0">
                <a:latin typeface="+mj-ea"/>
                <a:ea typeface="+mj-ea"/>
              </a:rPr>
              <a:t>テムを最新の</a:t>
            </a:r>
            <a:r>
              <a:rPr kumimoji="1" lang="ja-JP" altLang="en-US" sz="2800" b="1" dirty="0" err="1" smtClean="0">
                <a:latin typeface="+mj-ea"/>
                <a:ea typeface="+mj-ea"/>
              </a:rPr>
              <a:t>じょ</a:t>
            </a:r>
            <a:r>
              <a:rPr kumimoji="1" lang="ja-JP" altLang="en-US" sz="2800" b="1" dirty="0" smtClean="0">
                <a:latin typeface="+mj-ea"/>
                <a:ea typeface="+mj-ea"/>
              </a:rPr>
              <a:t>うたいにする必要はない。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endParaRPr kumimoji="1" lang="ja-JP" altLang="en-US" sz="1100" b="1" dirty="0" smtClean="0">
              <a:latin typeface="+mj-ea"/>
              <a:ea typeface="+mj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65388" y="3742293"/>
            <a:ext cx="8208912" cy="143087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1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3969" y="980728"/>
            <a:ext cx="39604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+mj-ea"/>
                <a:ea typeface="+mj-ea"/>
              </a:rPr>
              <a:t>　スマートフォンは、　小さなパソコンです。スマートフォンでも、　セキュリティリスクはパソコンと同じです。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4509120"/>
            <a:ext cx="8316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　</a:t>
            </a:r>
            <a:r>
              <a:rPr kumimoji="1" lang="ja-JP" altLang="en-US" sz="3200" b="1" u="sng" smtClean="0">
                <a:solidFill>
                  <a:srgbClr val="FF0000"/>
                </a:solidFill>
                <a:latin typeface="+mj-ea"/>
                <a:ea typeface="+mj-ea"/>
              </a:rPr>
              <a:t>コンピュータウイルス対さくソフトなど</a:t>
            </a:r>
            <a:r>
              <a:rPr kumimoji="1" lang="ja-JP" altLang="en-US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を活用し、スマートフォンの中の大切なじょうほうを守っていきましょう。</a:t>
            </a:r>
            <a:endParaRPr kumimoji="1" lang="ja-JP" altLang="en-US" sz="32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9050"/>
            <a:ext cx="3576141" cy="248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1809</TotalTime>
  <Words>665</Words>
  <Application>Microsoft Office PowerPoint</Application>
  <PresentationFormat>画面に合わせる (4:3)</PresentationFormat>
  <Paragraphs>324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9" baseType="lpstr">
      <vt:lpstr>HGP創英角ﾎﾟｯﾌﾟ体</vt:lpstr>
      <vt:lpstr>ＭＳ Ｐゴシック</vt:lpstr>
      <vt:lpstr>Calibri</vt:lpstr>
      <vt:lpstr>Lucida Sans Unicode</vt:lpstr>
      <vt:lpstr>Verdana</vt:lpstr>
      <vt:lpstr>Wingdings 2</vt:lpstr>
      <vt:lpstr>Wingdings 3</vt:lpstr>
      <vt:lpstr>ビジネス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三重県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三重県</dc:creator>
  <cp:lastModifiedBy>mieken</cp:lastModifiedBy>
  <cp:revision>169</cp:revision>
  <cp:lastPrinted>2016-09-30T07:22:59Z</cp:lastPrinted>
  <dcterms:created xsi:type="dcterms:W3CDTF">2016-08-18T23:55:48Z</dcterms:created>
  <dcterms:modified xsi:type="dcterms:W3CDTF">2019-06-12T02:19:49Z</dcterms:modified>
</cp:coreProperties>
</file>