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4"/>
  </p:notesMasterIdLst>
  <p:sldIdLst>
    <p:sldId id="261" r:id="rId2"/>
    <p:sldId id="262" r:id="rId3"/>
  </p:sldIdLst>
  <p:sldSz cx="7775575" cy="10907713"/>
  <p:notesSz cx="7318375" cy="104505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4D26"/>
    <a:srgbClr val="693905"/>
    <a:srgbClr val="906E30"/>
    <a:srgbClr val="A4723A"/>
    <a:srgbClr val="664724"/>
    <a:srgbClr val="645226"/>
    <a:srgbClr val="640000"/>
    <a:srgbClr val="3E0000"/>
    <a:srgbClr val="FFC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5" d="100"/>
          <a:sy n="125" d="100"/>
        </p:scale>
        <p:origin x="276" y="-1032"/>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171295" cy="524340"/>
          </a:xfrm>
          <a:prstGeom prst="rect">
            <a:avLst/>
          </a:prstGeom>
        </p:spPr>
        <p:txBody>
          <a:bodyPr vert="horz" lIns="97166" tIns="48583" rIns="97166" bIns="48583" rtlCol="0"/>
          <a:lstStyle>
            <a:lvl1pPr algn="l">
              <a:defRPr sz="1200"/>
            </a:lvl1pPr>
          </a:lstStyle>
          <a:p>
            <a:endParaRPr kumimoji="1" lang="ja-JP" altLang="en-US"/>
          </a:p>
        </p:txBody>
      </p:sp>
      <p:sp>
        <p:nvSpPr>
          <p:cNvPr id="3" name="日付プレースホルダー 2"/>
          <p:cNvSpPr>
            <a:spLocks noGrp="1"/>
          </p:cNvSpPr>
          <p:nvPr>
            <p:ph type="dt" idx="1"/>
          </p:nvPr>
        </p:nvSpPr>
        <p:spPr>
          <a:xfrm>
            <a:off x="4145388" y="0"/>
            <a:ext cx="3171295" cy="524340"/>
          </a:xfrm>
          <a:prstGeom prst="rect">
            <a:avLst/>
          </a:prstGeom>
        </p:spPr>
        <p:txBody>
          <a:bodyPr vert="horz" lIns="97166" tIns="48583" rIns="97166" bIns="48583" rtlCol="0"/>
          <a:lstStyle>
            <a:lvl1pPr algn="r">
              <a:defRPr sz="1200"/>
            </a:lvl1pPr>
          </a:lstStyle>
          <a:p>
            <a:fld id="{70F99883-74AE-4A2C-81B7-5B86A08198C0}" type="datetimeFigureOut">
              <a:rPr kumimoji="1" lang="ja-JP" altLang="en-US" smtClean="0"/>
              <a:t>2019/8/2</a:t>
            </a:fld>
            <a:endParaRPr kumimoji="1" lang="ja-JP" altLang="en-US"/>
          </a:p>
        </p:txBody>
      </p:sp>
      <p:sp>
        <p:nvSpPr>
          <p:cNvPr id="4" name="スライド イメージ プレースホルダー 3"/>
          <p:cNvSpPr>
            <a:spLocks noGrp="1" noRot="1" noChangeAspect="1"/>
          </p:cNvSpPr>
          <p:nvPr>
            <p:ph type="sldImg" idx="2"/>
          </p:nvPr>
        </p:nvSpPr>
        <p:spPr>
          <a:xfrm>
            <a:off x="2401888" y="1304925"/>
            <a:ext cx="2514600" cy="3529013"/>
          </a:xfrm>
          <a:prstGeom prst="rect">
            <a:avLst/>
          </a:prstGeom>
          <a:noFill/>
          <a:ln w="12700">
            <a:solidFill>
              <a:prstClr val="black"/>
            </a:solidFill>
          </a:ln>
        </p:spPr>
        <p:txBody>
          <a:bodyPr vert="horz" lIns="97166" tIns="48583" rIns="97166" bIns="48583" rtlCol="0" anchor="ctr"/>
          <a:lstStyle/>
          <a:p>
            <a:endParaRPr lang="ja-JP" altLang="en-US"/>
          </a:p>
        </p:txBody>
      </p:sp>
      <p:sp>
        <p:nvSpPr>
          <p:cNvPr id="5" name="ノート プレースホルダー 4"/>
          <p:cNvSpPr>
            <a:spLocks noGrp="1"/>
          </p:cNvSpPr>
          <p:nvPr>
            <p:ph type="body" sz="quarter" idx="3"/>
          </p:nvPr>
        </p:nvSpPr>
        <p:spPr>
          <a:xfrm>
            <a:off x="731838" y="5029310"/>
            <a:ext cx="5854700" cy="4114889"/>
          </a:xfrm>
          <a:prstGeom prst="rect">
            <a:avLst/>
          </a:prstGeom>
        </p:spPr>
        <p:txBody>
          <a:bodyPr vert="horz" lIns="97166" tIns="48583" rIns="97166" bIns="4858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926176"/>
            <a:ext cx="3171295" cy="524339"/>
          </a:xfrm>
          <a:prstGeom prst="rect">
            <a:avLst/>
          </a:prstGeom>
        </p:spPr>
        <p:txBody>
          <a:bodyPr vert="horz" lIns="97166" tIns="48583" rIns="97166" bIns="4858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145388" y="9926176"/>
            <a:ext cx="3171295" cy="524339"/>
          </a:xfrm>
          <a:prstGeom prst="rect">
            <a:avLst/>
          </a:prstGeom>
        </p:spPr>
        <p:txBody>
          <a:bodyPr vert="horz" lIns="97166" tIns="48583" rIns="97166" bIns="48583"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8/2/2019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8/2/2019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8/2/2019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8/2/2019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8/2/2019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8/2/2019</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8/2/2019</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8/2/2019</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8/2/2019</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8/2/2019</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8/2/2019</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図 3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7775378" cy="10908000"/>
          </a:xfrm>
          <a:prstGeom prst="rect">
            <a:avLst/>
          </a:prstGeom>
        </p:spPr>
      </p:pic>
      <p:sp>
        <p:nvSpPr>
          <p:cNvPr id="3" name="正方形/長方形 2"/>
          <p:cNvSpPr/>
          <p:nvPr/>
        </p:nvSpPr>
        <p:spPr>
          <a:xfrm>
            <a:off x="348850" y="4251953"/>
            <a:ext cx="2286203" cy="430887"/>
          </a:xfrm>
          <a:prstGeom prst="rect">
            <a:avLst/>
          </a:prstGeom>
        </p:spPr>
        <p:txBody>
          <a:bodyPr wrap="none">
            <a:spAutoFit/>
          </a:bodyPr>
          <a:lstStyle/>
          <a:p>
            <a:pPr algn="ctr"/>
            <a:r>
              <a:rPr lang="ja-JP" altLang="en-US" sz="2200" dirty="0" smtClean="0">
                <a:solidFill>
                  <a:schemeClr val="bg1"/>
                </a:solidFill>
                <a:latin typeface="HGP明朝E" panose="02020900000000000000" pitchFamily="18" charset="-128"/>
                <a:ea typeface="HGP明朝E" panose="02020900000000000000" pitchFamily="18" charset="-128"/>
              </a:rPr>
              <a:t>ヌエバ・コッシーナ</a:t>
            </a:r>
            <a:endParaRPr lang="ja-JP" altLang="en-US" sz="2200" dirty="0">
              <a:solidFill>
                <a:schemeClr val="bg1"/>
              </a:solidFill>
              <a:latin typeface="HGP明朝E" panose="02020900000000000000" pitchFamily="18" charset="-128"/>
              <a:ea typeface="HGP明朝E" panose="02020900000000000000" pitchFamily="18" charset="-128"/>
            </a:endParaRPr>
          </a:p>
        </p:txBody>
      </p:sp>
      <p:sp>
        <p:nvSpPr>
          <p:cNvPr id="4" name="正方形/長方形 3"/>
          <p:cNvSpPr/>
          <p:nvPr/>
        </p:nvSpPr>
        <p:spPr>
          <a:xfrm>
            <a:off x="3154161" y="4251953"/>
            <a:ext cx="1595309" cy="430887"/>
          </a:xfrm>
          <a:prstGeom prst="rect">
            <a:avLst/>
          </a:prstGeom>
        </p:spPr>
        <p:txBody>
          <a:bodyPr wrap="none">
            <a:spAutoFit/>
          </a:bodyPr>
          <a:lstStyle/>
          <a:p>
            <a:pPr algn="ctr"/>
            <a:r>
              <a:rPr lang="ja-JP" altLang="en-US" sz="2200" dirty="0" smtClean="0">
                <a:solidFill>
                  <a:schemeClr val="bg1"/>
                </a:solidFill>
                <a:latin typeface="HGP明朝E" panose="02020900000000000000" pitchFamily="18" charset="-128"/>
                <a:ea typeface="HGP明朝E" panose="02020900000000000000" pitchFamily="18" charset="-128"/>
              </a:rPr>
              <a:t>美食倶楽部</a:t>
            </a:r>
            <a:endParaRPr lang="ja-JP" altLang="en-US" sz="2200" dirty="0">
              <a:solidFill>
                <a:schemeClr val="bg1"/>
              </a:solidFill>
              <a:latin typeface="HGP明朝E" panose="02020900000000000000" pitchFamily="18" charset="-128"/>
              <a:ea typeface="HGP明朝E" panose="02020900000000000000" pitchFamily="18" charset="-128"/>
            </a:endParaRPr>
          </a:p>
        </p:txBody>
      </p:sp>
      <p:sp>
        <p:nvSpPr>
          <p:cNvPr id="5" name="正方形/長方形 4"/>
          <p:cNvSpPr/>
          <p:nvPr/>
        </p:nvSpPr>
        <p:spPr>
          <a:xfrm>
            <a:off x="5306170" y="4251953"/>
            <a:ext cx="2101857" cy="430887"/>
          </a:xfrm>
          <a:prstGeom prst="rect">
            <a:avLst/>
          </a:prstGeom>
        </p:spPr>
        <p:txBody>
          <a:bodyPr wrap="none">
            <a:spAutoFit/>
          </a:bodyPr>
          <a:lstStyle/>
          <a:p>
            <a:pPr algn="ctr"/>
            <a:r>
              <a:rPr lang="ja-JP" altLang="en-US" sz="2200" smtClean="0">
                <a:solidFill>
                  <a:schemeClr val="bg1"/>
                </a:solidFill>
                <a:latin typeface="HGP明朝E" panose="02020900000000000000" pitchFamily="18" charset="-128"/>
                <a:ea typeface="HGP明朝E" panose="02020900000000000000" pitchFamily="18" charset="-128"/>
              </a:rPr>
              <a:t>オープンマインド</a:t>
            </a:r>
            <a:endParaRPr lang="ja-JP" altLang="en-US" sz="2200" dirty="0">
              <a:solidFill>
                <a:schemeClr val="bg1"/>
              </a:solidFill>
              <a:latin typeface="HGP明朝E" panose="02020900000000000000" pitchFamily="18" charset="-128"/>
              <a:ea typeface="HGP明朝E" panose="02020900000000000000" pitchFamily="18" charset="-128"/>
            </a:endParaRPr>
          </a:p>
        </p:txBody>
      </p:sp>
      <p:sp>
        <p:nvSpPr>
          <p:cNvPr id="6" name="正方形/長方形 5"/>
          <p:cNvSpPr/>
          <p:nvPr/>
        </p:nvSpPr>
        <p:spPr>
          <a:xfrm>
            <a:off x="500648" y="4959873"/>
            <a:ext cx="6960560" cy="784830"/>
          </a:xfrm>
          <a:prstGeom prst="rect">
            <a:avLst/>
          </a:prstGeom>
        </p:spPr>
        <p:txBody>
          <a:bodyPr wrap="none">
            <a:spAutoFit/>
          </a:bodyPr>
          <a:lstStyle/>
          <a:p>
            <a:pPr algn="ctr"/>
            <a:r>
              <a:rPr lang="ja-JP" altLang="en-US" sz="4500" dirty="0" smtClean="0">
                <a:solidFill>
                  <a:schemeClr val="bg1"/>
                </a:solidFill>
                <a:latin typeface="HGP明朝E" panose="02020900000000000000" pitchFamily="18" charset="-128"/>
                <a:ea typeface="HGP明朝E" panose="02020900000000000000" pitchFamily="18" charset="-128"/>
              </a:rPr>
              <a:t>世界一の美食の街を学ぶ！</a:t>
            </a:r>
            <a:endParaRPr lang="ja-JP" altLang="en-US" sz="4500" dirty="0">
              <a:solidFill>
                <a:schemeClr val="bg1"/>
              </a:solidFill>
              <a:latin typeface="HGP明朝E" panose="02020900000000000000" pitchFamily="18" charset="-128"/>
              <a:ea typeface="HGP明朝E" panose="02020900000000000000" pitchFamily="18" charset="-128"/>
            </a:endParaRPr>
          </a:p>
        </p:txBody>
      </p:sp>
      <p:sp>
        <p:nvSpPr>
          <p:cNvPr id="7" name="正方形/長方形 6"/>
          <p:cNvSpPr/>
          <p:nvPr/>
        </p:nvSpPr>
        <p:spPr>
          <a:xfrm>
            <a:off x="335052" y="6116000"/>
            <a:ext cx="7189698" cy="615553"/>
          </a:xfrm>
          <a:prstGeom prst="rect">
            <a:avLst/>
          </a:prstGeom>
        </p:spPr>
        <p:txBody>
          <a:bodyPr wrap="square">
            <a:spAutoFit/>
          </a:bodyPr>
          <a:lstStyle/>
          <a:p>
            <a:r>
              <a:rPr lang="zh-CN" altLang="en-US" sz="3400" dirty="0">
                <a:solidFill>
                  <a:schemeClr val="bg1"/>
                </a:solidFill>
                <a:latin typeface="HGP創英角ｺﾞｼｯｸUB" panose="020B0900000000000000" pitchFamily="50" charset="-128"/>
                <a:ea typeface="HGP創英角ｺﾞｼｯｸUB" panose="020B0900000000000000" pitchFamily="50" charset="-128"/>
              </a:rPr>
              <a:t>参加者</a:t>
            </a:r>
            <a:r>
              <a:rPr lang="zh-CN" altLang="en-US" sz="3400" dirty="0" smtClean="0">
                <a:solidFill>
                  <a:schemeClr val="bg1"/>
                </a:solidFill>
                <a:latin typeface="HGP創英角ｺﾞｼｯｸUB" panose="020B0900000000000000" pitchFamily="50" charset="-128"/>
                <a:ea typeface="HGP創英角ｺﾞｼｯｸUB" panose="020B0900000000000000" pitchFamily="50" charset="-128"/>
              </a:rPr>
              <a:t>募集</a:t>
            </a:r>
            <a:r>
              <a:rPr lang="ja-JP" altLang="en-US" sz="3400" dirty="0" smtClean="0">
                <a:solidFill>
                  <a:schemeClr val="bg1"/>
                </a:solidFill>
                <a:latin typeface="HGP創英角ｺﾞｼｯｸUB" panose="020B0900000000000000" pitchFamily="50" charset="-128"/>
                <a:ea typeface="HGP創英角ｺﾞｼｯｸUB" panose="020B0900000000000000" pitchFamily="50" charset="-128"/>
              </a:rPr>
              <a:t>中</a:t>
            </a:r>
            <a:r>
              <a:rPr lang="zh-CN" altLang="en-US" sz="3400" dirty="0" smtClean="0">
                <a:solidFill>
                  <a:schemeClr val="bg1"/>
                </a:solidFill>
                <a:latin typeface="HGP創英角ｺﾞｼｯｸUB" panose="020B0900000000000000" pitchFamily="50" charset="-128"/>
                <a:ea typeface="HGP創英角ｺﾞｼｯｸUB" panose="020B0900000000000000" pitchFamily="50" charset="-128"/>
              </a:rPr>
              <a:t>！</a:t>
            </a: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　（３名程度、締切</a:t>
            </a: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a:t>
            </a:r>
            <a:r>
              <a:rPr lang="en-US" altLang="ja-JP" sz="2000" dirty="0" smtClean="0">
                <a:solidFill>
                  <a:schemeClr val="bg1"/>
                </a:solidFill>
                <a:latin typeface="HGP創英角ｺﾞｼｯｸUB" panose="020B0900000000000000" pitchFamily="50" charset="-128"/>
                <a:ea typeface="HGP創英角ｺﾞｼｯｸUB" panose="020B0900000000000000" pitchFamily="50" charset="-128"/>
              </a:rPr>
              <a:t>9</a:t>
            </a: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月</a:t>
            </a:r>
            <a:r>
              <a:rPr lang="en-US" altLang="ja-JP" sz="2000" dirty="0">
                <a:solidFill>
                  <a:schemeClr val="bg1"/>
                </a:solidFill>
                <a:latin typeface="HGP創英角ｺﾞｼｯｸUB" panose="020B0900000000000000" pitchFamily="50" charset="-128"/>
                <a:ea typeface="HGP創英角ｺﾞｼｯｸUB" panose="020B0900000000000000" pitchFamily="50" charset="-128"/>
              </a:rPr>
              <a:t>6</a:t>
            </a: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日</a:t>
            </a: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（金））</a:t>
            </a:r>
            <a:endParaRPr lang="ja-JP" altLang="en-US" sz="34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9" name="正方形/長方形 8"/>
          <p:cNvSpPr/>
          <p:nvPr/>
        </p:nvSpPr>
        <p:spPr>
          <a:xfrm>
            <a:off x="3626814" y="6859699"/>
            <a:ext cx="4031286" cy="1605568"/>
          </a:xfrm>
          <a:prstGeom prst="rect">
            <a:avLst/>
          </a:prstGeom>
        </p:spPr>
        <p:txBody>
          <a:bodyPr wrap="square">
            <a:spAutoFit/>
          </a:bodyPr>
          <a:lstStyle/>
          <a:p>
            <a:pPr>
              <a:tabLst>
                <a:tab pos="901700" algn="l"/>
              </a:tabLst>
            </a:pPr>
            <a:r>
              <a:rPr lang="ja-JP" altLang="en-US" sz="1500" dirty="0" smtClean="0">
                <a:solidFill>
                  <a:schemeClr val="bg1"/>
                </a:solidFill>
                <a:latin typeface="HGPｺﾞｼｯｸE" panose="020B0900000000000000" pitchFamily="50" charset="-128"/>
                <a:ea typeface="HGPｺﾞｼｯｸE" panose="020B0900000000000000" pitchFamily="50" charset="-128"/>
              </a:rPr>
              <a:t>・三ツ星レストランのシェフ等との交流により、レ</a:t>
            </a:r>
            <a:endParaRPr lang="en-US" altLang="ja-JP" sz="1500" dirty="0" smtClean="0">
              <a:solidFill>
                <a:schemeClr val="bg1"/>
              </a:solidFill>
              <a:latin typeface="HGPｺﾞｼｯｸE" panose="020B0900000000000000" pitchFamily="50" charset="-128"/>
              <a:ea typeface="HGPｺﾞｼｯｸE" panose="020B0900000000000000" pitchFamily="50" charset="-128"/>
            </a:endParaRPr>
          </a:p>
          <a:p>
            <a:pPr>
              <a:spcAft>
                <a:spcPts val="500"/>
              </a:spcAft>
              <a:tabLst>
                <a:tab pos="901700" algn="l"/>
              </a:tabLst>
            </a:pPr>
            <a:r>
              <a:rPr lang="ja-JP" altLang="en-US" sz="1500" dirty="0" smtClean="0">
                <a:solidFill>
                  <a:schemeClr val="bg1"/>
                </a:solidFill>
                <a:latin typeface="HGPｺﾞｼｯｸE" panose="020B0900000000000000" pitchFamily="50" charset="-128"/>
                <a:ea typeface="HGPｺﾞｼｯｸE" panose="020B0900000000000000" pitchFamily="50" charset="-128"/>
              </a:rPr>
              <a:t>　シピや調理法の共有、新レシピ開発等を実施</a:t>
            </a:r>
            <a:endParaRPr lang="en-US" altLang="ja-JP" sz="1500" dirty="0" smtClean="0">
              <a:solidFill>
                <a:schemeClr val="bg1"/>
              </a:solidFill>
              <a:latin typeface="HGPｺﾞｼｯｸE" panose="020B0900000000000000" pitchFamily="50" charset="-128"/>
              <a:ea typeface="HGPｺﾞｼｯｸE" panose="020B0900000000000000" pitchFamily="50" charset="-128"/>
            </a:endParaRPr>
          </a:p>
          <a:p>
            <a:pPr>
              <a:tabLst>
                <a:tab pos="901700" algn="l"/>
              </a:tabLst>
            </a:pPr>
            <a:r>
              <a:rPr lang="ja-JP" altLang="en-US" sz="1500" dirty="0" smtClean="0">
                <a:solidFill>
                  <a:schemeClr val="bg1"/>
                </a:solidFill>
                <a:latin typeface="HGPｺﾞｼｯｸE" panose="020B0900000000000000" pitchFamily="50" charset="-128"/>
                <a:ea typeface="HGPｺﾞｼｯｸE" panose="020B0900000000000000" pitchFamily="50" charset="-128"/>
              </a:rPr>
              <a:t>・世界中の観光客を魅了する美食の街（レストラ</a:t>
            </a:r>
            <a:endParaRPr lang="en-US" altLang="ja-JP" sz="1500" dirty="0" smtClean="0">
              <a:solidFill>
                <a:schemeClr val="bg1"/>
              </a:solidFill>
              <a:latin typeface="HGPｺﾞｼｯｸE" panose="020B0900000000000000" pitchFamily="50" charset="-128"/>
              <a:ea typeface="HGPｺﾞｼｯｸE" panose="020B0900000000000000" pitchFamily="50" charset="-128"/>
            </a:endParaRPr>
          </a:p>
          <a:p>
            <a:pPr>
              <a:spcAft>
                <a:spcPts val="500"/>
              </a:spcAft>
              <a:tabLst>
                <a:tab pos="901700" algn="l"/>
              </a:tabLst>
            </a:pPr>
            <a:r>
              <a:rPr lang="ja-JP" altLang="en-US" sz="1500" dirty="0">
                <a:solidFill>
                  <a:schemeClr val="bg1"/>
                </a:solidFill>
                <a:latin typeface="HGPｺﾞｼｯｸE" panose="020B0900000000000000" pitchFamily="50" charset="-128"/>
                <a:ea typeface="HGPｺﾞｼｯｸE" panose="020B0900000000000000" pitchFamily="50" charset="-128"/>
              </a:rPr>
              <a:t>　</a:t>
            </a:r>
            <a:r>
              <a:rPr lang="ja-JP" altLang="en-US" sz="1500" dirty="0" smtClean="0">
                <a:solidFill>
                  <a:schemeClr val="bg1"/>
                </a:solidFill>
                <a:latin typeface="HGPｺﾞｼｯｸE" panose="020B0900000000000000" pitchFamily="50" charset="-128"/>
                <a:ea typeface="HGPｺﾞｼｯｸE" panose="020B0900000000000000" pitchFamily="50" charset="-128"/>
              </a:rPr>
              <a:t>ン・バル・美食倶楽部等）を体感</a:t>
            </a:r>
            <a:endParaRPr lang="en-US" altLang="ja-JP" sz="1500" dirty="0">
              <a:solidFill>
                <a:schemeClr val="bg1"/>
              </a:solidFill>
              <a:latin typeface="HGPｺﾞｼｯｸE" panose="020B0900000000000000" pitchFamily="50" charset="-128"/>
              <a:ea typeface="HGPｺﾞｼｯｸE" panose="020B0900000000000000" pitchFamily="50" charset="-128"/>
            </a:endParaRPr>
          </a:p>
          <a:p>
            <a:pPr>
              <a:tabLst>
                <a:tab pos="901700" algn="l"/>
              </a:tabLst>
            </a:pPr>
            <a:r>
              <a:rPr lang="ja-JP" altLang="en-US" sz="1500" dirty="0" smtClean="0">
                <a:solidFill>
                  <a:schemeClr val="bg1"/>
                </a:solidFill>
                <a:latin typeface="HGPｺﾞｼｯｸE" panose="020B0900000000000000" pitchFamily="50" charset="-128"/>
                <a:ea typeface="HGPｺﾞｼｯｸE" panose="020B0900000000000000" pitchFamily="50" charset="-128"/>
              </a:rPr>
              <a:t>・サン・セバスティアンにおい</a:t>
            </a:r>
            <a:r>
              <a:rPr lang="ja-JP" altLang="en-US" sz="1500" dirty="0">
                <a:solidFill>
                  <a:schemeClr val="bg1"/>
                </a:solidFill>
                <a:latin typeface="HGPｺﾞｼｯｸE" panose="020B0900000000000000" pitchFamily="50" charset="-128"/>
                <a:ea typeface="HGPｺﾞｼｯｸE" panose="020B0900000000000000" pitchFamily="50" charset="-128"/>
              </a:rPr>
              <a:t>て</a:t>
            </a:r>
            <a:r>
              <a:rPr lang="ja-JP" altLang="en-US" sz="1500" dirty="0" smtClean="0">
                <a:solidFill>
                  <a:schemeClr val="bg1"/>
                </a:solidFill>
                <a:latin typeface="HGPｺﾞｼｯｸE" panose="020B0900000000000000" pitchFamily="50" charset="-128"/>
                <a:ea typeface="HGPｺﾞｼｯｸE" panose="020B0900000000000000" pitchFamily="50" charset="-128"/>
              </a:rPr>
              <a:t>三重県の食の</a:t>
            </a:r>
            <a:endParaRPr lang="en-US" altLang="ja-JP" sz="1500" dirty="0" smtClean="0">
              <a:solidFill>
                <a:schemeClr val="bg1"/>
              </a:solidFill>
              <a:latin typeface="HGPｺﾞｼｯｸE" panose="020B0900000000000000" pitchFamily="50" charset="-128"/>
              <a:ea typeface="HGPｺﾞｼｯｸE" panose="020B0900000000000000" pitchFamily="50" charset="-128"/>
            </a:endParaRPr>
          </a:p>
          <a:p>
            <a:pPr>
              <a:spcAft>
                <a:spcPts val="500"/>
              </a:spcAft>
              <a:tabLst>
                <a:tab pos="901700" algn="l"/>
              </a:tabLst>
            </a:pPr>
            <a:r>
              <a:rPr lang="ja-JP" altLang="en-US" sz="1500" dirty="0">
                <a:solidFill>
                  <a:schemeClr val="bg1"/>
                </a:solidFill>
                <a:latin typeface="HGPｺﾞｼｯｸE" panose="020B0900000000000000" pitchFamily="50" charset="-128"/>
                <a:ea typeface="HGPｺﾞｼｯｸE" panose="020B0900000000000000" pitchFamily="50" charset="-128"/>
              </a:rPr>
              <a:t>　</a:t>
            </a:r>
            <a:r>
              <a:rPr lang="ja-JP" altLang="en-US" sz="1500" dirty="0" smtClean="0">
                <a:solidFill>
                  <a:schemeClr val="bg1"/>
                </a:solidFill>
                <a:latin typeface="HGPｺﾞｼｯｸE" panose="020B0900000000000000" pitchFamily="50" charset="-128"/>
                <a:ea typeface="HGPｺﾞｼｯｸE" panose="020B0900000000000000" pitchFamily="50" charset="-128"/>
              </a:rPr>
              <a:t>魅力を発信</a:t>
            </a:r>
            <a:endParaRPr lang="ja-JP" altLang="en-US" sz="1500" dirty="0">
              <a:solidFill>
                <a:schemeClr val="bg1"/>
              </a:solidFill>
              <a:latin typeface="HGPｺﾞｼｯｸE" panose="020B0900000000000000" pitchFamily="50" charset="-128"/>
              <a:ea typeface="HGPｺﾞｼｯｸE" panose="020B0900000000000000" pitchFamily="50" charset="-128"/>
            </a:endParaRPr>
          </a:p>
        </p:txBody>
      </p:sp>
      <p:sp>
        <p:nvSpPr>
          <p:cNvPr id="12" name="正方形/長方形 11"/>
          <p:cNvSpPr/>
          <p:nvPr/>
        </p:nvSpPr>
        <p:spPr>
          <a:xfrm>
            <a:off x="313213" y="9085416"/>
            <a:ext cx="3998751" cy="707886"/>
          </a:xfrm>
          <a:prstGeom prst="rect">
            <a:avLst/>
          </a:prstGeom>
        </p:spPr>
        <p:txBody>
          <a:bodyPr wrap="square">
            <a:spAutoFit/>
          </a:bodyPr>
          <a:lstStyle/>
          <a:p>
            <a:r>
              <a:rPr lang="ja-JP" altLang="en-US" sz="2000" dirty="0" smtClean="0">
                <a:solidFill>
                  <a:schemeClr val="bg1"/>
                </a:solidFill>
                <a:latin typeface="HGPｺﾞｼｯｸE" panose="020B0900000000000000" pitchFamily="50" charset="-128"/>
                <a:ea typeface="HGPｺﾞｼｯｸE" panose="020B0900000000000000" pitchFamily="50" charset="-128"/>
              </a:rPr>
              <a:t>三重県雇用経済部中小企業・　　サービス産業振興課　</a:t>
            </a:r>
            <a:r>
              <a:rPr lang="ja-JP" altLang="en-US" sz="1400" dirty="0" smtClean="0">
                <a:solidFill>
                  <a:schemeClr val="bg1"/>
                </a:solidFill>
                <a:latin typeface="HGPｺﾞｼｯｸE" panose="020B0900000000000000" pitchFamily="50" charset="-128"/>
                <a:ea typeface="HGPｺﾞｼｯｸE" panose="020B0900000000000000" pitchFamily="50" charset="-128"/>
              </a:rPr>
              <a:t>担当　村田・中山</a:t>
            </a:r>
            <a:endParaRPr lang="ja-JP" altLang="en-US" sz="1400" dirty="0">
              <a:solidFill>
                <a:schemeClr val="bg1"/>
              </a:solidFill>
              <a:latin typeface="HGPｺﾞｼｯｸE" panose="020B0900000000000000" pitchFamily="50" charset="-128"/>
              <a:ea typeface="HGPｺﾞｼｯｸE" panose="020B0900000000000000" pitchFamily="50" charset="-128"/>
            </a:endParaRPr>
          </a:p>
        </p:txBody>
      </p:sp>
      <p:sp>
        <p:nvSpPr>
          <p:cNvPr id="13" name="正方形/長方形 12"/>
          <p:cNvSpPr/>
          <p:nvPr/>
        </p:nvSpPr>
        <p:spPr>
          <a:xfrm>
            <a:off x="313211" y="9831387"/>
            <a:ext cx="3998753" cy="907941"/>
          </a:xfrm>
          <a:prstGeom prst="rect">
            <a:avLst/>
          </a:prstGeom>
        </p:spPr>
        <p:txBody>
          <a:bodyPr wrap="square">
            <a:spAutoFit/>
          </a:bodyPr>
          <a:lstStyle/>
          <a:p>
            <a:r>
              <a:rPr lang="ja-JP" altLang="en-US" sz="1300" dirty="0" smtClean="0">
                <a:solidFill>
                  <a:schemeClr val="bg1"/>
                </a:solidFill>
                <a:latin typeface="HGPｺﾞｼｯｸE" panose="020B0900000000000000" pitchFamily="50" charset="-128"/>
                <a:ea typeface="HGPｺﾞｼｯｸE" panose="020B0900000000000000" pitchFamily="50" charset="-128"/>
              </a:rPr>
              <a:t>〒</a:t>
            </a:r>
            <a:r>
              <a:rPr lang="en-US" altLang="ja-JP" sz="1300" dirty="0" smtClean="0">
                <a:solidFill>
                  <a:schemeClr val="bg1"/>
                </a:solidFill>
                <a:latin typeface="HGPｺﾞｼｯｸE" panose="020B0900000000000000" pitchFamily="50" charset="-128"/>
                <a:ea typeface="HGPｺﾞｼｯｸE" panose="020B0900000000000000" pitchFamily="50" charset="-128"/>
              </a:rPr>
              <a:t>514-8570 </a:t>
            </a:r>
            <a:r>
              <a:rPr lang="ja-JP" altLang="en-US" sz="1300" dirty="0" smtClean="0">
                <a:solidFill>
                  <a:schemeClr val="bg1"/>
                </a:solidFill>
                <a:latin typeface="HGPｺﾞｼｯｸE" panose="020B0900000000000000" pitchFamily="50" charset="-128"/>
                <a:ea typeface="HGPｺﾞｼｯｸE" panose="020B0900000000000000" pitchFamily="50" charset="-128"/>
              </a:rPr>
              <a:t>三重県津市広明町１３番地</a:t>
            </a:r>
            <a:endParaRPr lang="en-US" altLang="ja-JP" sz="1300" dirty="0">
              <a:solidFill>
                <a:schemeClr val="bg1"/>
              </a:solidFill>
              <a:latin typeface="HGPｺﾞｼｯｸE" panose="020B0900000000000000" pitchFamily="50" charset="-128"/>
              <a:ea typeface="HGPｺﾞｼｯｸE" panose="020B0900000000000000" pitchFamily="50" charset="-128"/>
            </a:endParaRPr>
          </a:p>
          <a:p>
            <a:r>
              <a:rPr lang="en-US" altLang="ja-JP" sz="2000" dirty="0">
                <a:solidFill>
                  <a:schemeClr val="bg1"/>
                </a:solidFill>
                <a:latin typeface="HGPｺﾞｼｯｸE" panose="020B0900000000000000" pitchFamily="50" charset="-128"/>
                <a:ea typeface="HGPｺﾞｼｯｸE" panose="020B0900000000000000" pitchFamily="50" charset="-128"/>
              </a:rPr>
              <a:t>TEL</a:t>
            </a:r>
            <a:r>
              <a:rPr lang="ja-JP" altLang="en-US" sz="2000" dirty="0">
                <a:solidFill>
                  <a:schemeClr val="bg1"/>
                </a:solidFill>
                <a:latin typeface="HGPｺﾞｼｯｸE" panose="020B0900000000000000" pitchFamily="50" charset="-128"/>
                <a:ea typeface="HGPｺﾞｼｯｸE" panose="020B0900000000000000" pitchFamily="50" charset="-128"/>
              </a:rPr>
              <a:t>　</a:t>
            </a:r>
            <a:r>
              <a:rPr lang="en-US" altLang="ja-JP" sz="2000" dirty="0" smtClean="0">
                <a:solidFill>
                  <a:schemeClr val="bg1"/>
                </a:solidFill>
                <a:latin typeface="HGPｺﾞｼｯｸE" panose="020B0900000000000000" pitchFamily="50" charset="-128"/>
                <a:ea typeface="HGPｺﾞｼｯｸE" panose="020B0900000000000000" pitchFamily="50" charset="-128"/>
              </a:rPr>
              <a:t>059-224-2534</a:t>
            </a:r>
          </a:p>
          <a:p>
            <a:r>
              <a:rPr lang="en-US" altLang="ja-JP" sz="2000" dirty="0" smtClean="0">
                <a:solidFill>
                  <a:schemeClr val="bg1"/>
                </a:solidFill>
                <a:latin typeface="HGPｺﾞｼｯｸE" panose="020B0900000000000000" pitchFamily="50" charset="-128"/>
                <a:ea typeface="HGPｺﾞｼｯｸE" panose="020B0900000000000000" pitchFamily="50" charset="-128"/>
              </a:rPr>
              <a:t>E-mail</a:t>
            </a:r>
            <a:r>
              <a:rPr lang="ja-JP" altLang="en-US" sz="2000" dirty="0" smtClean="0">
                <a:solidFill>
                  <a:schemeClr val="bg1"/>
                </a:solidFill>
                <a:latin typeface="HGPｺﾞｼｯｸE" panose="020B0900000000000000" pitchFamily="50" charset="-128"/>
                <a:ea typeface="HGPｺﾞｼｯｸE" panose="020B0900000000000000" pitchFamily="50" charset="-128"/>
              </a:rPr>
              <a:t>　</a:t>
            </a:r>
            <a:r>
              <a:rPr lang="en-US" altLang="ja-JP" sz="2000" dirty="0" smtClean="0">
                <a:solidFill>
                  <a:schemeClr val="bg1"/>
                </a:solidFill>
                <a:latin typeface="HGPｺﾞｼｯｸE" panose="020B0900000000000000" pitchFamily="50" charset="-128"/>
                <a:ea typeface="HGPｺﾞｼｯｸE" panose="020B0900000000000000" pitchFamily="50" charset="-128"/>
              </a:rPr>
              <a:t>murats04@pref.mie.lg.jp</a:t>
            </a:r>
            <a:endParaRPr lang="ja-JP" altLang="en-US" sz="2000" dirty="0">
              <a:solidFill>
                <a:schemeClr val="bg1"/>
              </a:solidFill>
              <a:latin typeface="HGPｺﾞｼｯｸE" panose="020B0900000000000000" pitchFamily="50" charset="-128"/>
              <a:ea typeface="HGPｺﾞｼｯｸE" panose="020B0900000000000000" pitchFamily="50" charset="-128"/>
            </a:endParaRPr>
          </a:p>
        </p:txBody>
      </p:sp>
      <p:sp>
        <p:nvSpPr>
          <p:cNvPr id="20" name="正方形/長方形 19"/>
          <p:cNvSpPr/>
          <p:nvPr/>
        </p:nvSpPr>
        <p:spPr>
          <a:xfrm>
            <a:off x="428641" y="6808721"/>
            <a:ext cx="805455" cy="436914"/>
          </a:xfrm>
          <a:prstGeom prst="rect">
            <a:avLst/>
          </a:prstGeom>
        </p:spPr>
        <p:txBody>
          <a:bodyPr wrap="square" anchor="ctr">
            <a:spAutoFit/>
          </a:bodyPr>
          <a:lstStyle/>
          <a:p>
            <a:pPr algn="ctr">
              <a:lnSpc>
                <a:spcPts val="3200"/>
              </a:lnSpc>
            </a:pPr>
            <a:r>
              <a:rPr lang="ja-JP" altLang="en-US" sz="1700" dirty="0" smtClean="0">
                <a:solidFill>
                  <a:srgbClr val="693905"/>
                </a:solidFill>
                <a:latin typeface="HGPｺﾞｼｯｸE" panose="020B0900000000000000" pitchFamily="50" charset="-128"/>
                <a:ea typeface="HGPｺﾞｼｯｸE" panose="020B0900000000000000" pitchFamily="50" charset="-128"/>
              </a:rPr>
              <a:t>日程</a:t>
            </a:r>
            <a:endParaRPr lang="ja-JP" altLang="en-US" sz="1700" dirty="0">
              <a:solidFill>
                <a:srgbClr val="693905"/>
              </a:solidFill>
              <a:latin typeface="HGPｺﾞｼｯｸE" panose="020B0900000000000000" pitchFamily="50" charset="-128"/>
              <a:ea typeface="HGPｺﾞｼｯｸE" panose="020B0900000000000000" pitchFamily="50" charset="-128"/>
            </a:endParaRPr>
          </a:p>
        </p:txBody>
      </p:sp>
      <p:sp>
        <p:nvSpPr>
          <p:cNvPr id="21" name="正方形/長方形 20"/>
          <p:cNvSpPr/>
          <p:nvPr/>
        </p:nvSpPr>
        <p:spPr>
          <a:xfrm>
            <a:off x="1167993" y="6847913"/>
            <a:ext cx="2341544" cy="805349"/>
          </a:xfrm>
          <a:prstGeom prst="rect">
            <a:avLst/>
          </a:prstGeom>
        </p:spPr>
        <p:txBody>
          <a:bodyPr wrap="square">
            <a:spAutoFit/>
          </a:bodyPr>
          <a:lstStyle/>
          <a:p>
            <a:r>
              <a:rPr lang="ja-JP" altLang="en-US" sz="1500" dirty="0" smtClean="0">
                <a:solidFill>
                  <a:schemeClr val="bg1"/>
                </a:solidFill>
                <a:latin typeface="HGPｺﾞｼｯｸE" panose="020B0900000000000000" pitchFamily="50" charset="-128"/>
                <a:ea typeface="HGPｺﾞｼｯｸE" panose="020B0900000000000000" pitchFamily="50" charset="-128"/>
              </a:rPr>
              <a:t>令和元年</a:t>
            </a:r>
            <a:r>
              <a:rPr lang="zh-TW" altLang="en-US" sz="1500" dirty="0">
                <a:solidFill>
                  <a:schemeClr val="bg1"/>
                </a:solidFill>
                <a:latin typeface="HGPｺﾞｼｯｸE" panose="020B0900000000000000" pitchFamily="50" charset="-128"/>
                <a:ea typeface="HGPｺﾞｼｯｸE" panose="020B0900000000000000" pitchFamily="50" charset="-128"/>
              </a:rPr>
              <a:t>	</a:t>
            </a:r>
          </a:p>
          <a:p>
            <a:pPr>
              <a:spcAft>
                <a:spcPts val="400"/>
              </a:spcAft>
            </a:pPr>
            <a:r>
              <a:rPr lang="en-US" altLang="zh-TW" sz="1600" dirty="0" smtClean="0">
                <a:solidFill>
                  <a:schemeClr val="bg1"/>
                </a:solidFill>
                <a:latin typeface="HGPｺﾞｼｯｸE" panose="020B0900000000000000" pitchFamily="50" charset="-128"/>
                <a:ea typeface="HGPｺﾞｼｯｸE" panose="020B0900000000000000" pitchFamily="50" charset="-128"/>
              </a:rPr>
              <a:t>11</a:t>
            </a:r>
            <a:r>
              <a:rPr lang="zh-TW" altLang="en-US" sz="1600" dirty="0" smtClean="0">
                <a:solidFill>
                  <a:schemeClr val="bg1"/>
                </a:solidFill>
                <a:latin typeface="HGPｺﾞｼｯｸE" panose="020B0900000000000000" pitchFamily="50" charset="-128"/>
                <a:ea typeface="HGPｺﾞｼｯｸE" panose="020B0900000000000000" pitchFamily="50" charset="-128"/>
              </a:rPr>
              <a:t>月</a:t>
            </a:r>
            <a:r>
              <a:rPr lang="en-US" altLang="zh-TW" sz="1600" dirty="0">
                <a:solidFill>
                  <a:schemeClr val="bg1"/>
                </a:solidFill>
                <a:latin typeface="HGPｺﾞｼｯｸE" panose="020B0900000000000000" pitchFamily="50" charset="-128"/>
                <a:ea typeface="HGPｺﾞｼｯｸE" panose="020B0900000000000000" pitchFamily="50" charset="-128"/>
              </a:rPr>
              <a:t>6</a:t>
            </a:r>
            <a:r>
              <a:rPr lang="zh-TW" altLang="en-US" sz="1600" dirty="0" smtClean="0">
                <a:solidFill>
                  <a:schemeClr val="bg1"/>
                </a:solidFill>
                <a:latin typeface="HGPｺﾞｼｯｸE" panose="020B0900000000000000" pitchFamily="50" charset="-128"/>
                <a:ea typeface="HGPｺﾞｼｯｸE" panose="020B0900000000000000" pitchFamily="50" charset="-128"/>
              </a:rPr>
              <a:t>日（</a:t>
            </a:r>
            <a:r>
              <a:rPr lang="ja-JP" altLang="en-US" sz="1600" dirty="0" smtClean="0">
                <a:solidFill>
                  <a:schemeClr val="bg1"/>
                </a:solidFill>
                <a:latin typeface="HGPｺﾞｼｯｸE" panose="020B0900000000000000" pitchFamily="50" charset="-128"/>
                <a:ea typeface="HGPｺﾞｼｯｸE" panose="020B0900000000000000" pitchFamily="50" charset="-128"/>
              </a:rPr>
              <a:t>水</a:t>
            </a:r>
            <a:r>
              <a:rPr lang="zh-TW" altLang="en-US" sz="1600" dirty="0" smtClean="0">
                <a:solidFill>
                  <a:schemeClr val="bg1"/>
                </a:solidFill>
                <a:latin typeface="HGPｺﾞｼｯｸE" panose="020B0900000000000000" pitchFamily="50" charset="-128"/>
                <a:ea typeface="HGPｺﾞｼｯｸE" panose="020B0900000000000000" pitchFamily="50" charset="-128"/>
              </a:rPr>
              <a:t>）</a:t>
            </a:r>
            <a:r>
              <a:rPr lang="ja-JP" altLang="en-US" sz="1600" dirty="0" smtClean="0">
                <a:solidFill>
                  <a:schemeClr val="bg1"/>
                </a:solidFill>
                <a:latin typeface="HGPｺﾞｼｯｸE" panose="020B0900000000000000" pitchFamily="50" charset="-128"/>
                <a:ea typeface="HGPｺﾞｼｯｸE" panose="020B0900000000000000" pitchFamily="50" charset="-128"/>
              </a:rPr>
              <a:t>～</a:t>
            </a:r>
            <a:r>
              <a:rPr lang="en-US" altLang="ja-JP" sz="1600" dirty="0" smtClean="0">
                <a:solidFill>
                  <a:schemeClr val="bg1"/>
                </a:solidFill>
                <a:latin typeface="HGPｺﾞｼｯｸE" panose="020B0900000000000000" pitchFamily="50" charset="-128"/>
                <a:ea typeface="HGPｺﾞｼｯｸE" panose="020B0900000000000000" pitchFamily="50" charset="-128"/>
              </a:rPr>
              <a:t>8</a:t>
            </a:r>
            <a:r>
              <a:rPr lang="ja-JP" altLang="en-US" sz="1600" dirty="0" smtClean="0">
                <a:solidFill>
                  <a:schemeClr val="bg1"/>
                </a:solidFill>
                <a:latin typeface="HGPｺﾞｼｯｸE" panose="020B0900000000000000" pitchFamily="50" charset="-128"/>
                <a:ea typeface="HGPｺﾞｼｯｸE" panose="020B0900000000000000" pitchFamily="50" charset="-128"/>
              </a:rPr>
              <a:t>日（金）</a:t>
            </a:r>
            <a:endParaRPr lang="zh-TW" altLang="en-US" sz="1600" dirty="0">
              <a:solidFill>
                <a:schemeClr val="bg1"/>
              </a:solidFill>
              <a:latin typeface="HGPｺﾞｼｯｸE" panose="020B0900000000000000" pitchFamily="50" charset="-128"/>
              <a:ea typeface="HGPｺﾞｼｯｸE" panose="020B0900000000000000" pitchFamily="50" charset="-128"/>
            </a:endParaRPr>
          </a:p>
          <a:p>
            <a:pPr>
              <a:spcAft>
                <a:spcPts val="600"/>
              </a:spcAft>
            </a:pPr>
            <a:r>
              <a:rPr lang="ja-JP" altLang="en-US" sz="1200" dirty="0" smtClean="0">
                <a:solidFill>
                  <a:schemeClr val="bg1"/>
                </a:solidFill>
                <a:latin typeface="HGPｺﾞｼｯｸE" panose="020B0900000000000000" pitchFamily="50" charset="-128"/>
                <a:ea typeface="HGPｺﾞｼｯｸE" panose="020B0900000000000000" pitchFamily="50" charset="-128"/>
              </a:rPr>
              <a:t>　</a:t>
            </a:r>
            <a:r>
              <a:rPr lang="en-US" altLang="ja-JP" sz="1200" dirty="0" smtClean="0">
                <a:solidFill>
                  <a:schemeClr val="bg1"/>
                </a:solidFill>
                <a:latin typeface="HGPｺﾞｼｯｸE" panose="020B0900000000000000" pitchFamily="50" charset="-128"/>
                <a:ea typeface="HGPｺﾞｼｯｸE" panose="020B0900000000000000" pitchFamily="50" charset="-128"/>
              </a:rPr>
              <a:t>※5</a:t>
            </a:r>
            <a:r>
              <a:rPr lang="ja-JP" altLang="en-US" sz="1200" dirty="0" smtClean="0">
                <a:solidFill>
                  <a:schemeClr val="bg1"/>
                </a:solidFill>
                <a:latin typeface="HGPｺﾞｼｯｸE" panose="020B0900000000000000" pitchFamily="50" charset="-128"/>
                <a:ea typeface="HGPｺﾞｼｯｸE" panose="020B0900000000000000" pitchFamily="50" charset="-128"/>
              </a:rPr>
              <a:t>日（火）出国、</a:t>
            </a:r>
            <a:r>
              <a:rPr lang="en-US" altLang="ja-JP" sz="1200" dirty="0" smtClean="0">
                <a:solidFill>
                  <a:schemeClr val="bg1"/>
                </a:solidFill>
                <a:latin typeface="HGPｺﾞｼｯｸE" panose="020B0900000000000000" pitchFamily="50" charset="-128"/>
                <a:ea typeface="HGPｺﾞｼｯｸE" panose="020B0900000000000000" pitchFamily="50" charset="-128"/>
              </a:rPr>
              <a:t>10</a:t>
            </a:r>
            <a:r>
              <a:rPr lang="ja-JP" altLang="en-US" sz="1200" smtClean="0">
                <a:solidFill>
                  <a:schemeClr val="bg1"/>
                </a:solidFill>
                <a:latin typeface="HGPｺﾞｼｯｸE" panose="020B0900000000000000" pitchFamily="50" charset="-128"/>
                <a:ea typeface="HGPｺﾞｼｯｸE" panose="020B0900000000000000" pitchFamily="50" charset="-128"/>
              </a:rPr>
              <a:t>日（日）</a:t>
            </a:r>
            <a:r>
              <a:rPr lang="ja-JP" altLang="en-US" sz="1200" dirty="0" smtClean="0">
                <a:solidFill>
                  <a:schemeClr val="bg1"/>
                </a:solidFill>
                <a:latin typeface="HGPｺﾞｼｯｸE" panose="020B0900000000000000" pitchFamily="50" charset="-128"/>
                <a:ea typeface="HGPｺﾞｼｯｸE" panose="020B0900000000000000" pitchFamily="50" charset="-128"/>
              </a:rPr>
              <a:t>帰国</a:t>
            </a:r>
            <a:endParaRPr lang="en-US" altLang="ja-JP" sz="1200" dirty="0" smtClean="0">
              <a:solidFill>
                <a:schemeClr val="bg1"/>
              </a:solidFill>
              <a:latin typeface="HGPｺﾞｼｯｸE" panose="020B0900000000000000" pitchFamily="50" charset="-128"/>
              <a:ea typeface="HGPｺﾞｼｯｸE" panose="020B0900000000000000" pitchFamily="50" charset="-128"/>
            </a:endParaRPr>
          </a:p>
        </p:txBody>
      </p:sp>
      <p:sp>
        <p:nvSpPr>
          <p:cNvPr id="22" name="正方形/長方形 21"/>
          <p:cNvSpPr/>
          <p:nvPr/>
        </p:nvSpPr>
        <p:spPr>
          <a:xfrm>
            <a:off x="433404" y="8781630"/>
            <a:ext cx="1766830" cy="276999"/>
          </a:xfrm>
          <a:prstGeom prst="rect">
            <a:avLst/>
          </a:prstGeom>
        </p:spPr>
        <p:txBody>
          <a:bodyPr wrap="none">
            <a:spAutoFit/>
          </a:bodyPr>
          <a:lstStyle/>
          <a:p>
            <a:r>
              <a:rPr lang="ja-JP" altLang="en-US" sz="1200" dirty="0" smtClean="0">
                <a:solidFill>
                  <a:srgbClr val="693905"/>
                </a:solidFill>
                <a:latin typeface="HGPｺﾞｼｯｸE" panose="020B0900000000000000" pitchFamily="50" charset="-128"/>
                <a:ea typeface="HGPｺﾞｼｯｸE" panose="020B0900000000000000" pitchFamily="50" charset="-128"/>
              </a:rPr>
              <a:t>お申込み・お問い合わせ</a:t>
            </a:r>
            <a:endParaRPr lang="ja-JP" altLang="en-US" sz="1200" dirty="0">
              <a:solidFill>
                <a:srgbClr val="693905"/>
              </a:solidFill>
              <a:latin typeface="HGPｺﾞｼｯｸE" panose="020B0900000000000000" pitchFamily="50" charset="-128"/>
              <a:ea typeface="HGPｺﾞｼｯｸE" panose="020B0900000000000000" pitchFamily="50" charset="-128"/>
            </a:endParaRPr>
          </a:p>
        </p:txBody>
      </p:sp>
      <p:pic>
        <p:nvPicPr>
          <p:cNvPr id="8" name="図 7"/>
          <p:cNvPicPr>
            <a:picLocks noChangeAspect="1"/>
          </p:cNvPicPr>
          <p:nvPr/>
        </p:nvPicPr>
        <p:blipFill rotWithShape="1">
          <a:blip r:embed="rId3">
            <a:extLst>
              <a:ext uri="{28A0092B-C50C-407E-A947-70E740481C1C}">
                <a14:useLocalDpi xmlns:a14="http://schemas.microsoft.com/office/drawing/2010/main" val="0"/>
              </a:ext>
            </a:extLst>
          </a:blip>
          <a:srcRect l="4931" r="19736"/>
          <a:stretch/>
        </p:blipFill>
        <p:spPr>
          <a:xfrm>
            <a:off x="1" y="0"/>
            <a:ext cx="2004059" cy="1995204"/>
          </a:xfrm>
          <a:prstGeom prst="rect">
            <a:avLst/>
          </a:prstGeom>
        </p:spPr>
      </p:pic>
      <p:pic>
        <p:nvPicPr>
          <p:cNvPr id="11" name="図 10"/>
          <p:cNvPicPr>
            <a:picLocks noChangeAspect="1"/>
          </p:cNvPicPr>
          <p:nvPr/>
        </p:nvPicPr>
        <p:blipFill rotWithShape="1">
          <a:blip r:embed="rId4">
            <a:extLst>
              <a:ext uri="{28A0092B-C50C-407E-A947-70E740481C1C}">
                <a14:useLocalDpi xmlns:a14="http://schemas.microsoft.com/office/drawing/2010/main" val="0"/>
              </a:ext>
            </a:extLst>
          </a:blip>
          <a:srcRect l="11689" r="16793"/>
          <a:stretch/>
        </p:blipFill>
        <p:spPr>
          <a:xfrm rot="5400000">
            <a:off x="46522" y="1948680"/>
            <a:ext cx="1911013" cy="2004061"/>
          </a:xfrm>
          <a:prstGeom prst="rect">
            <a:avLst/>
          </a:prstGeom>
        </p:spPr>
      </p:pic>
      <p:pic>
        <p:nvPicPr>
          <p:cNvPr id="14" name="図 13"/>
          <p:cNvPicPr>
            <a:picLocks noChangeAspect="1"/>
          </p:cNvPicPr>
          <p:nvPr/>
        </p:nvPicPr>
        <p:blipFill rotWithShape="1">
          <a:blip r:embed="rId5">
            <a:extLst>
              <a:ext uri="{28A0092B-C50C-407E-A947-70E740481C1C}">
                <a14:useLocalDpi xmlns:a14="http://schemas.microsoft.com/office/drawing/2010/main" val="0"/>
              </a:ext>
            </a:extLst>
          </a:blip>
          <a:srcRect l="39694" t="6407" b="18261"/>
          <a:stretch/>
        </p:blipFill>
        <p:spPr>
          <a:xfrm>
            <a:off x="5774413" y="1994554"/>
            <a:ext cx="2004337" cy="1877766"/>
          </a:xfrm>
          <a:prstGeom prst="rect">
            <a:avLst/>
          </a:prstGeom>
        </p:spPr>
      </p:pic>
      <p:pic>
        <p:nvPicPr>
          <p:cNvPr id="16" name="図 15"/>
          <p:cNvPicPr>
            <a:picLocks noChangeAspect="1"/>
          </p:cNvPicPr>
          <p:nvPr/>
        </p:nvPicPr>
        <p:blipFill rotWithShape="1">
          <a:blip r:embed="rId6">
            <a:extLst>
              <a:ext uri="{28A0092B-C50C-407E-A947-70E740481C1C}">
                <a14:useLocalDpi xmlns:a14="http://schemas.microsoft.com/office/drawing/2010/main" val="0"/>
              </a:ext>
            </a:extLst>
          </a:blip>
          <a:srcRect l="4909" r="19855"/>
          <a:stretch/>
        </p:blipFill>
        <p:spPr>
          <a:xfrm>
            <a:off x="5774413" y="0"/>
            <a:ext cx="2000964" cy="1994677"/>
          </a:xfrm>
          <a:prstGeom prst="rect">
            <a:avLst/>
          </a:prstGeom>
        </p:spPr>
      </p:pic>
      <p:sp>
        <p:nvSpPr>
          <p:cNvPr id="10" name="正方形/長方形 9"/>
          <p:cNvSpPr/>
          <p:nvPr/>
        </p:nvSpPr>
        <p:spPr>
          <a:xfrm>
            <a:off x="2004060" y="0"/>
            <a:ext cx="3770353" cy="38989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935125" y="976337"/>
            <a:ext cx="3915619" cy="2277547"/>
          </a:xfrm>
          <a:prstGeom prst="rect">
            <a:avLst/>
          </a:prstGeom>
          <a:noFill/>
        </p:spPr>
        <p:txBody>
          <a:bodyPr wrap="square" rtlCol="0">
            <a:spAutoFit/>
          </a:bodyPr>
          <a:lstStyle/>
          <a:p>
            <a:pPr algn="ctr"/>
            <a:r>
              <a:rPr kumimoji="1" lang="ja-JP" altLang="en-US" sz="6600" b="1" dirty="0" smtClean="0">
                <a:solidFill>
                  <a:schemeClr val="bg1"/>
                </a:solidFill>
                <a:latin typeface="HG正楷書体-PRO" panose="03000600000000000000" pitchFamily="66" charset="-128"/>
                <a:ea typeface="HG正楷書体-PRO" panose="03000600000000000000" pitchFamily="66" charset="-128"/>
              </a:rPr>
              <a:t>料理人</a:t>
            </a:r>
            <a:r>
              <a:rPr kumimoji="1" lang="ja-JP" altLang="en-US" sz="4400" b="1" dirty="0" smtClean="0">
                <a:solidFill>
                  <a:schemeClr val="bg1"/>
                </a:solidFill>
                <a:latin typeface="HG正楷書体-PRO" panose="03000600000000000000" pitchFamily="66" charset="-128"/>
                <a:ea typeface="HG正楷書体-PRO" panose="03000600000000000000" pitchFamily="66" charset="-128"/>
              </a:rPr>
              <a:t>交流</a:t>
            </a:r>
            <a:endParaRPr lang="en-US" altLang="ja-JP" sz="4400" b="1" dirty="0">
              <a:solidFill>
                <a:schemeClr val="bg1"/>
              </a:solidFill>
              <a:latin typeface="HG正楷書体-PRO" panose="03000600000000000000" pitchFamily="66" charset="-128"/>
              <a:ea typeface="HG正楷書体-PRO" panose="03000600000000000000" pitchFamily="66" charset="-128"/>
            </a:endParaRPr>
          </a:p>
          <a:p>
            <a:pPr algn="ctr"/>
            <a:r>
              <a:rPr kumimoji="1" lang="en-US" altLang="ja-JP" sz="2800" dirty="0" smtClean="0">
                <a:solidFill>
                  <a:schemeClr val="bg1"/>
                </a:solidFill>
                <a:latin typeface="Garamond" panose="02020404030301010803" pitchFamily="18" charset="0"/>
              </a:rPr>
              <a:t>in</a:t>
            </a:r>
            <a:endParaRPr kumimoji="1" lang="en-US" altLang="ja-JP" sz="3600" dirty="0" smtClean="0">
              <a:solidFill>
                <a:schemeClr val="bg1"/>
              </a:solidFill>
              <a:latin typeface="Garamond" panose="02020404030301010803" pitchFamily="18" charset="0"/>
            </a:endParaRPr>
          </a:p>
          <a:p>
            <a:pPr algn="ctr"/>
            <a:r>
              <a:rPr lang="en-US" altLang="ja-JP" sz="4800" dirty="0">
                <a:solidFill>
                  <a:schemeClr val="bg1"/>
                </a:solidFill>
                <a:latin typeface="Garamond" panose="02020404030301010803" pitchFamily="18" charset="0"/>
              </a:rPr>
              <a:t>San </a:t>
            </a:r>
            <a:r>
              <a:rPr lang="en-US" altLang="ja-JP" sz="4800" dirty="0" err="1">
                <a:solidFill>
                  <a:schemeClr val="bg1"/>
                </a:solidFill>
                <a:latin typeface="Garamond" panose="02020404030301010803" pitchFamily="18" charset="0"/>
              </a:rPr>
              <a:t>Sebastián</a:t>
            </a:r>
            <a:endParaRPr kumimoji="1" lang="en-US" altLang="ja-JP" sz="4800" dirty="0" smtClean="0">
              <a:solidFill>
                <a:schemeClr val="bg1"/>
              </a:solidFill>
              <a:latin typeface="Garamond" panose="02020404030301010803" pitchFamily="18" charset="0"/>
            </a:endParaRPr>
          </a:p>
        </p:txBody>
      </p:sp>
      <p:sp>
        <p:nvSpPr>
          <p:cNvPr id="15" name="正方形/長方形 14"/>
          <p:cNvSpPr/>
          <p:nvPr/>
        </p:nvSpPr>
        <p:spPr>
          <a:xfrm>
            <a:off x="498216" y="7239000"/>
            <a:ext cx="680452" cy="466725"/>
          </a:xfrm>
          <a:prstGeom prst="rect">
            <a:avLst/>
          </a:prstGeom>
          <a:solidFill>
            <a:srgbClr val="784D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91142" y="8051933"/>
            <a:ext cx="680452" cy="466725"/>
          </a:xfrm>
          <a:prstGeom prst="rect">
            <a:avLst/>
          </a:prstGeom>
          <a:solidFill>
            <a:srgbClr val="784D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428641" y="7628452"/>
            <a:ext cx="805455" cy="436914"/>
          </a:xfrm>
          <a:prstGeom prst="rect">
            <a:avLst/>
          </a:prstGeom>
        </p:spPr>
        <p:txBody>
          <a:bodyPr wrap="square" anchor="ctr">
            <a:spAutoFit/>
          </a:bodyPr>
          <a:lstStyle/>
          <a:p>
            <a:pPr algn="ctr">
              <a:lnSpc>
                <a:spcPts val="3200"/>
              </a:lnSpc>
            </a:pPr>
            <a:r>
              <a:rPr lang="ja-JP" altLang="en-US" sz="1700" dirty="0" smtClean="0">
                <a:solidFill>
                  <a:srgbClr val="693905"/>
                </a:solidFill>
                <a:latin typeface="HGPｺﾞｼｯｸE" panose="020B0900000000000000" pitchFamily="50" charset="-128"/>
                <a:ea typeface="HGPｺﾞｼｯｸE" panose="020B0900000000000000" pitchFamily="50" charset="-128"/>
              </a:rPr>
              <a:t>場所</a:t>
            </a:r>
            <a:endParaRPr lang="ja-JP" altLang="en-US" sz="1700" dirty="0">
              <a:solidFill>
                <a:srgbClr val="693905"/>
              </a:solidFill>
              <a:latin typeface="HGPｺﾞｼｯｸE" panose="020B0900000000000000" pitchFamily="50" charset="-128"/>
              <a:ea typeface="HGPｺﾞｼｯｸE" panose="020B0900000000000000" pitchFamily="50" charset="-128"/>
            </a:endParaRPr>
          </a:p>
        </p:txBody>
      </p:sp>
      <p:sp>
        <p:nvSpPr>
          <p:cNvPr id="25" name="正方形/長方形 24"/>
          <p:cNvSpPr/>
          <p:nvPr/>
        </p:nvSpPr>
        <p:spPr>
          <a:xfrm>
            <a:off x="1167992" y="7694964"/>
            <a:ext cx="2473699" cy="646331"/>
          </a:xfrm>
          <a:prstGeom prst="rect">
            <a:avLst/>
          </a:prstGeom>
        </p:spPr>
        <p:txBody>
          <a:bodyPr wrap="square">
            <a:spAutoFit/>
          </a:bodyPr>
          <a:lstStyle/>
          <a:p>
            <a:r>
              <a:rPr lang="ja-JP" altLang="en-US" sz="1600" dirty="0" smtClean="0">
                <a:solidFill>
                  <a:schemeClr val="bg1"/>
                </a:solidFill>
                <a:latin typeface="HGPｺﾞｼｯｸE" panose="020B0900000000000000" pitchFamily="50" charset="-128"/>
                <a:ea typeface="HGPｺﾞｼｯｸE" panose="020B0900000000000000" pitchFamily="50" charset="-128"/>
              </a:rPr>
              <a:t>スペイン バスク州</a:t>
            </a:r>
            <a:endParaRPr lang="zh-TW" altLang="en-US" sz="1600" dirty="0">
              <a:solidFill>
                <a:schemeClr val="bg1"/>
              </a:solidFill>
              <a:latin typeface="HGPｺﾞｼｯｸE" panose="020B0900000000000000" pitchFamily="50" charset="-128"/>
              <a:ea typeface="HGPｺﾞｼｯｸE" panose="020B0900000000000000" pitchFamily="50" charset="-128"/>
            </a:endParaRPr>
          </a:p>
          <a:p>
            <a:pPr>
              <a:spcAft>
                <a:spcPts val="400"/>
              </a:spcAft>
            </a:pPr>
            <a:r>
              <a:rPr lang="ja-JP" altLang="en-US" sz="2000" dirty="0">
                <a:solidFill>
                  <a:schemeClr val="bg1"/>
                </a:solidFill>
                <a:latin typeface="HGPｺﾞｼｯｸE" panose="020B0900000000000000" pitchFamily="50" charset="-128"/>
                <a:ea typeface="HGPｺﾞｼｯｸE" panose="020B0900000000000000" pitchFamily="50" charset="-128"/>
              </a:rPr>
              <a:t>サン・セバスティアン</a:t>
            </a:r>
            <a:endParaRPr lang="zh-TW" altLang="en-US" sz="2000" dirty="0">
              <a:solidFill>
                <a:schemeClr val="bg1"/>
              </a:solidFill>
              <a:latin typeface="HGPｺﾞｼｯｸE" panose="020B0900000000000000" pitchFamily="50" charset="-128"/>
              <a:ea typeface="HGPｺﾞｼｯｸE" panose="020B0900000000000000" pitchFamily="50" charset="-128"/>
            </a:endParaRPr>
          </a:p>
        </p:txBody>
      </p:sp>
      <p:sp>
        <p:nvSpPr>
          <p:cNvPr id="26" name="正方形/長方形 25"/>
          <p:cNvSpPr/>
          <p:nvPr/>
        </p:nvSpPr>
        <p:spPr>
          <a:xfrm>
            <a:off x="4333991" y="8713032"/>
            <a:ext cx="3190759" cy="1892826"/>
          </a:xfrm>
          <a:prstGeom prst="rect">
            <a:avLst/>
          </a:prstGeom>
          <a:ln>
            <a:solidFill>
              <a:schemeClr val="bg1"/>
            </a:solidFill>
            <a:prstDash val="dash"/>
          </a:ln>
        </p:spPr>
        <p:txBody>
          <a:bodyPr wrap="square">
            <a:spAutoFit/>
          </a:bodyPr>
          <a:lstStyle/>
          <a:p>
            <a:pPr>
              <a:tabLst>
                <a:tab pos="901700" algn="l"/>
              </a:tabLst>
            </a:pPr>
            <a:r>
              <a:rPr lang="ja-JP" altLang="en-US" sz="1400" dirty="0" smtClean="0">
                <a:solidFill>
                  <a:schemeClr val="bg1"/>
                </a:solidFill>
                <a:latin typeface="HGPｺﾞｼｯｸE" panose="020B0900000000000000" pitchFamily="50" charset="-128"/>
                <a:ea typeface="HGPｺﾞｼｯｸE" panose="020B0900000000000000" pitchFamily="50" charset="-128"/>
              </a:rPr>
              <a:t>（注意事項）</a:t>
            </a:r>
            <a:endParaRPr lang="en-US" altLang="ja-JP" sz="1400" dirty="0" smtClean="0">
              <a:solidFill>
                <a:schemeClr val="bg1"/>
              </a:solidFill>
              <a:latin typeface="HGPｺﾞｼｯｸE" panose="020B0900000000000000" pitchFamily="50" charset="-128"/>
              <a:ea typeface="HGPｺﾞｼｯｸE" panose="020B0900000000000000" pitchFamily="50" charset="-128"/>
            </a:endParaRPr>
          </a:p>
          <a:p>
            <a:pPr>
              <a:tabLst>
                <a:tab pos="901700" algn="l"/>
              </a:tabLst>
            </a:pPr>
            <a:r>
              <a:rPr lang="ja-JP" altLang="en-US" sz="1400" dirty="0" smtClean="0">
                <a:solidFill>
                  <a:schemeClr val="bg1"/>
                </a:solidFill>
                <a:latin typeface="HGPｺﾞｼｯｸE" panose="020B0900000000000000" pitchFamily="50" charset="-128"/>
                <a:ea typeface="HGPｺﾞｼｯｸE" panose="020B0900000000000000" pitchFamily="50" charset="-128"/>
              </a:rPr>
              <a:t>・プロの料理人として活動されている方、</a:t>
            </a:r>
            <a:endParaRPr lang="en-US" altLang="ja-JP" sz="1400" dirty="0" smtClean="0">
              <a:solidFill>
                <a:schemeClr val="bg1"/>
              </a:solidFill>
              <a:latin typeface="HGPｺﾞｼｯｸE" panose="020B0900000000000000" pitchFamily="50" charset="-128"/>
              <a:ea typeface="HGPｺﾞｼｯｸE" panose="020B0900000000000000" pitchFamily="50" charset="-128"/>
            </a:endParaRPr>
          </a:p>
          <a:p>
            <a:pPr>
              <a:spcAft>
                <a:spcPts val="200"/>
              </a:spcAft>
              <a:tabLst>
                <a:tab pos="901700" algn="l"/>
              </a:tabLst>
            </a:pPr>
            <a:r>
              <a:rPr lang="ja-JP" altLang="en-US" sz="1400" dirty="0" smtClean="0">
                <a:solidFill>
                  <a:schemeClr val="bg1"/>
                </a:solidFill>
                <a:latin typeface="HGPｺﾞｼｯｸE" panose="020B0900000000000000" pitchFamily="50" charset="-128"/>
                <a:ea typeface="HGPｺﾞｼｯｸE" panose="020B0900000000000000" pitchFamily="50" charset="-128"/>
              </a:rPr>
              <a:t>　教育機関で学んでいる方が対象です。</a:t>
            </a:r>
            <a:endParaRPr lang="en-US" altLang="ja-JP" sz="1400" dirty="0" smtClean="0">
              <a:solidFill>
                <a:schemeClr val="bg1"/>
              </a:solidFill>
              <a:latin typeface="HGPｺﾞｼｯｸE" panose="020B0900000000000000" pitchFamily="50" charset="-128"/>
              <a:ea typeface="HGPｺﾞｼｯｸE" panose="020B0900000000000000" pitchFamily="50" charset="-128"/>
            </a:endParaRPr>
          </a:p>
          <a:p>
            <a:pPr>
              <a:tabLst>
                <a:tab pos="901700" algn="l"/>
              </a:tabLst>
            </a:pPr>
            <a:r>
              <a:rPr lang="ja-JP" altLang="en-US" sz="1400" dirty="0">
                <a:solidFill>
                  <a:schemeClr val="bg1"/>
                </a:solidFill>
                <a:latin typeface="HGPｺﾞｼｯｸE" panose="020B0900000000000000" pitchFamily="50" charset="-128"/>
                <a:ea typeface="HGPｺﾞｼｯｸE" panose="020B0900000000000000" pitchFamily="50" charset="-128"/>
              </a:rPr>
              <a:t>・申し込み多数の場合</a:t>
            </a:r>
            <a:r>
              <a:rPr lang="ja-JP" altLang="en-US" sz="1400" dirty="0" smtClean="0">
                <a:solidFill>
                  <a:schemeClr val="bg1"/>
                </a:solidFill>
                <a:latin typeface="HGPｺﾞｼｯｸE" panose="020B0900000000000000" pitchFamily="50" charset="-128"/>
                <a:ea typeface="HGPｺﾞｼｯｸE" panose="020B0900000000000000" pitchFamily="50" charset="-128"/>
              </a:rPr>
              <a:t>、専門性をもとに</a:t>
            </a:r>
            <a:endParaRPr lang="en-US" altLang="ja-JP" sz="1400" dirty="0" smtClean="0">
              <a:solidFill>
                <a:schemeClr val="bg1"/>
              </a:solidFill>
              <a:latin typeface="HGPｺﾞｼｯｸE" panose="020B0900000000000000" pitchFamily="50" charset="-128"/>
              <a:ea typeface="HGPｺﾞｼｯｸE" panose="020B0900000000000000" pitchFamily="50" charset="-128"/>
            </a:endParaRPr>
          </a:p>
          <a:p>
            <a:pPr>
              <a:spcAft>
                <a:spcPts val="200"/>
              </a:spcAft>
              <a:tabLst>
                <a:tab pos="901700" algn="l"/>
              </a:tabLst>
            </a:pPr>
            <a:r>
              <a:rPr lang="ja-JP" altLang="en-US" sz="1400" dirty="0">
                <a:solidFill>
                  <a:schemeClr val="bg1"/>
                </a:solidFill>
                <a:latin typeface="HGPｺﾞｼｯｸE" panose="020B0900000000000000" pitchFamily="50" charset="-128"/>
                <a:ea typeface="HGPｺﾞｼｯｸE" panose="020B0900000000000000" pitchFamily="50" charset="-128"/>
              </a:rPr>
              <a:t>　</a:t>
            </a:r>
            <a:r>
              <a:rPr lang="ja-JP" altLang="en-US" sz="1400" dirty="0" smtClean="0">
                <a:solidFill>
                  <a:schemeClr val="bg1"/>
                </a:solidFill>
                <a:latin typeface="HGPｺﾞｼｯｸE" panose="020B0900000000000000" pitchFamily="50" charset="-128"/>
                <a:ea typeface="HGPｺﾞｼｯｸE" panose="020B0900000000000000" pitchFamily="50" charset="-128"/>
              </a:rPr>
              <a:t>選抜させていただく場合があります。</a:t>
            </a:r>
            <a:endParaRPr lang="en-US" altLang="ja-JP" sz="1400" dirty="0" smtClean="0">
              <a:solidFill>
                <a:schemeClr val="bg1"/>
              </a:solidFill>
              <a:latin typeface="HGPｺﾞｼｯｸE" panose="020B0900000000000000" pitchFamily="50" charset="-128"/>
              <a:ea typeface="HGPｺﾞｼｯｸE" panose="020B0900000000000000" pitchFamily="50" charset="-128"/>
            </a:endParaRPr>
          </a:p>
          <a:p>
            <a:pPr>
              <a:tabLst>
                <a:tab pos="901700" algn="l"/>
              </a:tabLst>
            </a:pPr>
            <a:r>
              <a:rPr lang="ja-JP" altLang="en-US" sz="1400" dirty="0" smtClean="0">
                <a:solidFill>
                  <a:schemeClr val="bg1"/>
                </a:solidFill>
                <a:latin typeface="HGPｺﾞｼｯｸE" panose="020B0900000000000000" pitchFamily="50" charset="-128"/>
                <a:ea typeface="HGPｺﾞｼｯｸE" panose="020B0900000000000000" pitchFamily="50" charset="-128"/>
              </a:rPr>
              <a:t>・現地への渡航費、滞在費等は原則自</a:t>
            </a:r>
            <a:endParaRPr lang="en-US" altLang="ja-JP" sz="1400" dirty="0" smtClean="0">
              <a:solidFill>
                <a:schemeClr val="bg1"/>
              </a:solidFill>
              <a:latin typeface="HGPｺﾞｼｯｸE" panose="020B0900000000000000" pitchFamily="50" charset="-128"/>
              <a:ea typeface="HGPｺﾞｼｯｸE" panose="020B0900000000000000" pitchFamily="50" charset="-128"/>
            </a:endParaRPr>
          </a:p>
          <a:p>
            <a:pPr>
              <a:spcAft>
                <a:spcPts val="200"/>
              </a:spcAft>
              <a:tabLst>
                <a:tab pos="901700" algn="l"/>
              </a:tabLst>
            </a:pPr>
            <a:r>
              <a:rPr lang="ja-JP" altLang="en-US" sz="1400" dirty="0">
                <a:solidFill>
                  <a:schemeClr val="bg1"/>
                </a:solidFill>
                <a:latin typeface="HGPｺﾞｼｯｸE" panose="020B0900000000000000" pitchFamily="50" charset="-128"/>
                <a:ea typeface="HGPｺﾞｼｯｸE" panose="020B0900000000000000" pitchFamily="50" charset="-128"/>
              </a:rPr>
              <a:t>　</a:t>
            </a:r>
            <a:r>
              <a:rPr lang="ja-JP" altLang="en-US" sz="1400" dirty="0" smtClean="0">
                <a:solidFill>
                  <a:schemeClr val="bg1"/>
                </a:solidFill>
                <a:latin typeface="HGPｺﾞｼｯｸE" panose="020B0900000000000000" pitchFamily="50" charset="-128"/>
                <a:ea typeface="HGPｺﾞｼｯｸE" panose="020B0900000000000000" pitchFamily="50" charset="-128"/>
              </a:rPr>
              <a:t>己負担となります。</a:t>
            </a:r>
            <a:endParaRPr lang="en-US" altLang="ja-JP" sz="1400" dirty="0" smtClean="0">
              <a:solidFill>
                <a:schemeClr val="bg1"/>
              </a:solidFill>
              <a:latin typeface="HGPｺﾞｼｯｸE" panose="020B0900000000000000" pitchFamily="50" charset="-128"/>
              <a:ea typeface="HGPｺﾞｼｯｸE" panose="020B0900000000000000" pitchFamily="50" charset="-128"/>
            </a:endParaRPr>
          </a:p>
          <a:p>
            <a:pPr>
              <a:tabLst>
                <a:tab pos="901700" algn="l"/>
              </a:tabLst>
            </a:pPr>
            <a:r>
              <a:rPr lang="ja-JP" altLang="en-US" sz="1400" dirty="0" smtClean="0">
                <a:solidFill>
                  <a:schemeClr val="bg1"/>
                </a:solidFill>
                <a:latin typeface="HGPｺﾞｼｯｸE" panose="020B0900000000000000" pitchFamily="50" charset="-128"/>
                <a:ea typeface="HGPｺﾞｼｯｸE" panose="020B0900000000000000" pitchFamily="50" charset="-128"/>
              </a:rPr>
              <a:t>・詳しい</a:t>
            </a:r>
            <a:r>
              <a:rPr lang="ja-JP" altLang="en-US" sz="1400" dirty="0">
                <a:solidFill>
                  <a:schemeClr val="bg1"/>
                </a:solidFill>
                <a:latin typeface="HGPｺﾞｼｯｸE" panose="020B0900000000000000" pitchFamily="50" charset="-128"/>
                <a:ea typeface="HGPｺﾞｼｯｸE" panose="020B0900000000000000" pitchFamily="50" charset="-128"/>
              </a:rPr>
              <a:t>内容</a:t>
            </a:r>
            <a:r>
              <a:rPr lang="ja-JP" altLang="en-US" sz="1400" dirty="0" smtClean="0">
                <a:solidFill>
                  <a:schemeClr val="bg1"/>
                </a:solidFill>
                <a:latin typeface="HGPｺﾞｼｯｸE" panose="020B0900000000000000" pitchFamily="50" charset="-128"/>
                <a:ea typeface="HGPｺﾞｼｯｸE" panose="020B0900000000000000" pitchFamily="50" charset="-128"/>
              </a:rPr>
              <a:t>は裏面をご覧ください。</a:t>
            </a:r>
            <a:endParaRPr lang="en-US" altLang="ja-JP" sz="1400" dirty="0" smtClean="0">
              <a:solidFill>
                <a:schemeClr val="bg1"/>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779290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89274" y="705552"/>
            <a:ext cx="7147378" cy="3757540"/>
          </a:xfrm>
          <a:prstGeom prst="rect">
            <a:avLst/>
          </a:prstGeom>
          <a:ln>
            <a:solidFill>
              <a:schemeClr val="tx1"/>
            </a:solidFill>
            <a:prstDash val="dash"/>
          </a:ln>
        </p:spPr>
        <p:txBody>
          <a:bodyPr wrap="square" lIns="108000" tIns="108000" rIns="108000" bIns="108000">
            <a:spAutoFit/>
          </a:bodyPr>
          <a:lstStyle/>
          <a:p>
            <a:pPr>
              <a:lnSpc>
                <a:spcPts val="1800"/>
              </a:lnSpc>
            </a:pPr>
            <a:r>
              <a:rPr lang="ja-JP" altLang="en-US" sz="1400" b="1" dirty="0" smtClean="0">
                <a:latin typeface="Meiryo UI" panose="020B0604030504040204" pitchFamily="50" charset="-128"/>
                <a:ea typeface="Meiryo UI" panose="020B0604030504040204" pitchFamily="50" charset="-128"/>
              </a:rPr>
              <a:t>目的</a:t>
            </a:r>
            <a:endParaRPr lang="ja-JP" altLang="en-US" sz="1400" b="1" dirty="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サン・セバスティアンが</a:t>
            </a:r>
            <a:r>
              <a:rPr lang="ja-JP" altLang="en-US" sz="1200" dirty="0" smtClean="0">
                <a:latin typeface="Meiryo UI" panose="020B0604030504040204" pitchFamily="50" charset="-128"/>
                <a:ea typeface="Meiryo UI" panose="020B0604030504040204" pitchFamily="50" charset="-128"/>
              </a:rPr>
              <a:t>「世界一の美食</a:t>
            </a:r>
            <a:r>
              <a:rPr lang="ja-JP" altLang="en-US" sz="1200" dirty="0">
                <a:latin typeface="Meiryo UI" panose="020B0604030504040204" pitchFamily="50" charset="-128"/>
                <a:ea typeface="Meiryo UI" panose="020B0604030504040204" pitchFamily="50" charset="-128"/>
              </a:rPr>
              <a:t>の街」</a:t>
            </a:r>
            <a:r>
              <a:rPr lang="ja-JP" altLang="en-US" sz="1200" dirty="0" smtClean="0">
                <a:latin typeface="Meiryo UI" panose="020B0604030504040204" pitchFamily="50" charset="-128"/>
                <a:ea typeface="Meiryo UI" panose="020B0604030504040204" pitchFamily="50" charset="-128"/>
              </a:rPr>
              <a:t>と称されるように</a:t>
            </a:r>
            <a:r>
              <a:rPr lang="ja-JP" altLang="en-US" sz="1200" dirty="0">
                <a:latin typeface="Meiryo UI" panose="020B0604030504040204" pitchFamily="50" charset="-128"/>
                <a:ea typeface="Meiryo UI" panose="020B0604030504040204" pitchFamily="50" charset="-128"/>
              </a:rPr>
              <a:t>なった背景に</a:t>
            </a:r>
            <a:r>
              <a:rPr lang="ja-JP" altLang="en-US" sz="1200" dirty="0" smtClean="0">
                <a:latin typeface="Meiryo UI" panose="020B0604030504040204" pitchFamily="50" charset="-128"/>
                <a:ea typeface="Meiryo UI" panose="020B0604030504040204" pitchFamily="50" charset="-128"/>
              </a:rPr>
              <a:t>、料理人がレシピを公開して調理法を教えあう</a:t>
            </a:r>
            <a:r>
              <a:rPr lang="ja-JP" altLang="en-US" sz="1200" dirty="0">
                <a:latin typeface="Meiryo UI" panose="020B0604030504040204" pitchFamily="50" charset="-128"/>
                <a:ea typeface="Meiryo UI" panose="020B0604030504040204" pitchFamily="50" charset="-128"/>
              </a:rPr>
              <a:t>オープンマインドの意識や、新しい料理法を探求し続ける「ヌエバ・コッシーナ（あたらしい食）」の取組、また、食べ歩き文化やバル街、男性が集まって料理を作る美食倶楽部の伝統による食通の多さなど</a:t>
            </a:r>
            <a:r>
              <a:rPr lang="ja-JP" altLang="en-US" sz="1200" dirty="0" smtClean="0">
                <a:latin typeface="Meiryo UI" panose="020B0604030504040204" pitchFamily="50" charset="-128"/>
                <a:ea typeface="Meiryo UI" panose="020B0604030504040204" pitchFamily="50" charset="-128"/>
              </a:rPr>
              <a:t>があります。</a:t>
            </a:r>
            <a:endParaRPr lang="en-US" altLang="ja-JP" sz="1200" dirty="0">
              <a:latin typeface="Meiryo UI" panose="020B0604030504040204" pitchFamily="50" charset="-128"/>
              <a:ea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rPr>
              <a:t>　三重県の料理人や料理人をめざす若者と、サン・セバスティアンの料理人との交流の機会を設け</a:t>
            </a:r>
            <a:r>
              <a:rPr lang="ja-JP" altLang="en-US" sz="1200" dirty="0" smtClean="0">
                <a:latin typeface="Meiryo UI" panose="020B0604030504040204" pitchFamily="50" charset="-128"/>
                <a:ea typeface="Meiryo UI" panose="020B0604030504040204" pitchFamily="50" charset="-128"/>
              </a:rPr>
              <a:t>、美食</a:t>
            </a:r>
            <a:r>
              <a:rPr lang="ja-JP" altLang="en-US" sz="1200" dirty="0">
                <a:latin typeface="Meiryo UI" panose="020B0604030504040204" pitchFamily="50" charset="-128"/>
                <a:ea typeface="Meiryo UI" panose="020B0604030504040204" pitchFamily="50" charset="-128"/>
              </a:rPr>
              <a:t>による地域の</a:t>
            </a:r>
            <a:r>
              <a:rPr lang="ja-JP" altLang="en-US" sz="1200" dirty="0" smtClean="0">
                <a:latin typeface="Meiryo UI" panose="020B0604030504040204" pitchFamily="50" charset="-128"/>
                <a:ea typeface="Meiryo UI" panose="020B0604030504040204" pitchFamily="50" charset="-128"/>
              </a:rPr>
              <a:t>魅力づくりに必要なノウハウを得ることを</a:t>
            </a:r>
            <a:r>
              <a:rPr lang="ja-JP" altLang="en-US" sz="1200" dirty="0">
                <a:latin typeface="Meiryo UI" panose="020B0604030504040204" pitchFamily="50" charset="-128"/>
                <a:ea typeface="Meiryo UI" panose="020B0604030504040204" pitchFamily="50" charset="-128"/>
              </a:rPr>
              <a:t>めざします。また</a:t>
            </a:r>
            <a:r>
              <a:rPr lang="ja-JP" altLang="en-US" sz="1200" dirty="0" smtClean="0">
                <a:latin typeface="Meiryo UI" panose="020B0604030504040204" pitchFamily="50" charset="-128"/>
                <a:ea typeface="Meiryo UI" panose="020B0604030504040204" pitchFamily="50" charset="-128"/>
              </a:rPr>
              <a:t>、三重県</a:t>
            </a:r>
            <a:r>
              <a:rPr lang="ja-JP" altLang="en-US" sz="1200" dirty="0">
                <a:latin typeface="Meiryo UI" panose="020B0604030504040204" pitchFamily="50" charset="-128"/>
                <a:ea typeface="Meiryo UI" panose="020B0604030504040204" pitchFamily="50" charset="-128"/>
              </a:rPr>
              <a:t>の料理人が有する強みを紹介することで、現地の料理人との将来を見据えた交流の強化を</a:t>
            </a:r>
            <a:r>
              <a:rPr lang="ja-JP" altLang="en-US" sz="1200" dirty="0" smtClean="0">
                <a:latin typeface="Meiryo UI" panose="020B0604030504040204" pitchFamily="50" charset="-128"/>
                <a:ea typeface="Meiryo UI" panose="020B0604030504040204" pitchFamily="50" charset="-128"/>
              </a:rPr>
              <a:t>図ります。</a:t>
            </a:r>
            <a:endParaRPr lang="en-US" altLang="ja-JP" sz="1200" dirty="0">
              <a:latin typeface="Meiryo UI" panose="020B0604030504040204" pitchFamily="50" charset="-128"/>
              <a:ea typeface="Meiryo UI" panose="020B0604030504040204" pitchFamily="50" charset="-128"/>
            </a:endParaRPr>
          </a:p>
          <a:p>
            <a:pPr>
              <a:lnSpc>
                <a:spcPts val="1800"/>
              </a:lnSpc>
            </a:pPr>
            <a:endParaRPr lang="ja-JP" altLang="en-US" sz="1200" dirty="0">
              <a:latin typeface="Meiryo UI" panose="020B0604030504040204" pitchFamily="50" charset="-128"/>
              <a:ea typeface="Meiryo UI" panose="020B0604030504040204" pitchFamily="50" charset="-128"/>
            </a:endParaRPr>
          </a:p>
          <a:p>
            <a:pPr>
              <a:lnSpc>
                <a:spcPts val="1800"/>
              </a:lnSpc>
            </a:pPr>
            <a:r>
              <a:rPr lang="ja-JP" altLang="en-US" sz="1400" b="1" dirty="0" smtClean="0">
                <a:latin typeface="Meiryo UI" panose="020B0604030504040204" pitchFamily="50" charset="-128"/>
                <a:ea typeface="Meiryo UI" panose="020B0604030504040204" pitchFamily="50" charset="-128"/>
              </a:rPr>
              <a:t>活動概要</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都合により、内容を一部変更する可能性があります）</a:t>
            </a:r>
            <a:endParaRPr lang="ja-JP" altLang="en-US" sz="1400" dirty="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●三重県とサン・セバスティアンの</a:t>
            </a:r>
            <a:r>
              <a:rPr lang="ja-JP" altLang="en-US" sz="1200" dirty="0">
                <a:latin typeface="Meiryo UI" panose="020B0604030504040204" pitchFamily="50" charset="-128"/>
                <a:ea typeface="Meiryo UI" panose="020B0604030504040204" pitchFamily="50" charset="-128"/>
              </a:rPr>
              <a:t>料理人が、それぞれが得意とする料理を作ったり、料理法を紹介しあったり</a:t>
            </a:r>
            <a:r>
              <a:rPr lang="ja-JP" altLang="en-US" sz="1200" dirty="0" smtClean="0">
                <a:latin typeface="Meiryo UI" panose="020B0604030504040204" pitchFamily="50" charset="-128"/>
                <a:ea typeface="Meiryo UI" panose="020B0604030504040204" pitchFamily="50" charset="-128"/>
              </a:rPr>
              <a:t>すること</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で</a:t>
            </a:r>
            <a:r>
              <a:rPr lang="ja-JP" altLang="en-US" sz="1200" dirty="0">
                <a:latin typeface="Meiryo UI" panose="020B0604030504040204" pitchFamily="50" charset="-128"/>
                <a:ea typeface="Meiryo UI" panose="020B0604030504040204" pitchFamily="50" charset="-128"/>
              </a:rPr>
              <a:t>交流し、料理</a:t>
            </a:r>
            <a:r>
              <a:rPr lang="ja-JP" altLang="en-US" sz="1200" dirty="0" smtClean="0">
                <a:latin typeface="Meiryo UI" panose="020B0604030504040204" pitchFamily="50" charset="-128"/>
                <a:ea typeface="Meiryo UI" panose="020B0604030504040204" pitchFamily="50" charset="-128"/>
              </a:rPr>
              <a:t>の知識</a:t>
            </a:r>
            <a:r>
              <a:rPr lang="ja-JP" altLang="en-US" sz="1200" dirty="0">
                <a:latin typeface="Meiryo UI" panose="020B0604030504040204" pitchFamily="50" charset="-128"/>
                <a:ea typeface="Meiryo UI" panose="020B0604030504040204" pitchFamily="50" charset="-128"/>
              </a:rPr>
              <a:t>や技法をシェアするだけでなく、オープンマインドの意識や、「ヌエバ・コッシーナ（</a:t>
            </a:r>
            <a:r>
              <a:rPr lang="ja-JP" altLang="en-US" sz="1200" dirty="0" smtClean="0">
                <a:latin typeface="Meiryo UI" panose="020B0604030504040204" pitchFamily="50" charset="-128"/>
                <a:ea typeface="Meiryo UI" panose="020B0604030504040204" pitchFamily="50" charset="-128"/>
              </a:rPr>
              <a:t>新しい</a:t>
            </a:r>
            <a:r>
              <a:rPr lang="ja-JP" altLang="en-US" sz="1200" dirty="0">
                <a:latin typeface="Meiryo UI" panose="020B0604030504040204" pitchFamily="50" charset="-128"/>
                <a:ea typeface="Meiryo UI" panose="020B0604030504040204" pitchFamily="50" charset="-128"/>
              </a:rPr>
              <a:t>食）</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nSpc>
                <a:spcPts val="1800"/>
              </a:lnSpc>
              <a:spcAft>
                <a:spcPts val="300"/>
              </a:spcAft>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rPr>
              <a:t>取組等</a:t>
            </a:r>
            <a:r>
              <a:rPr lang="ja-JP" altLang="en-US" sz="1200" dirty="0" smtClean="0">
                <a:latin typeface="Meiryo UI" panose="020B0604030504040204" pitchFamily="50" charset="-128"/>
                <a:ea typeface="Meiryo UI" panose="020B0604030504040204" pitchFamily="50" charset="-128"/>
              </a:rPr>
              <a:t>について</a:t>
            </a:r>
            <a:r>
              <a:rPr lang="ja-JP" altLang="en-US" sz="1200" dirty="0">
                <a:latin typeface="Meiryo UI" panose="020B0604030504040204" pitchFamily="50" charset="-128"/>
                <a:ea typeface="Meiryo UI" panose="020B0604030504040204" pitchFamily="50" charset="-128"/>
              </a:rPr>
              <a:t>ヒントを得る機会とする</a:t>
            </a:r>
            <a:r>
              <a:rPr lang="ja-JP" altLang="en-US" sz="1200" dirty="0" smtClean="0">
                <a:latin typeface="Meiryo UI" panose="020B0604030504040204" pitchFamily="50" charset="-128"/>
                <a:ea typeface="Meiryo UI" panose="020B0604030504040204" pitchFamily="50" charset="-128"/>
              </a:rPr>
              <a:t>。</a:t>
            </a:r>
          </a:p>
          <a:p>
            <a:pPr>
              <a:lnSpc>
                <a:spcPts val="1800"/>
              </a:lnSpc>
            </a:pPr>
            <a:r>
              <a:rPr lang="ja-JP" altLang="en-US" sz="1200" dirty="0" smtClean="0">
                <a:latin typeface="Meiryo UI" panose="020B0604030504040204" pitchFamily="50" charset="-128"/>
                <a:ea typeface="Meiryo UI" panose="020B0604030504040204" pitchFamily="50" charset="-128"/>
              </a:rPr>
              <a:t>●現地で開催する晩餐会等において、</a:t>
            </a:r>
            <a:r>
              <a:rPr lang="ja-JP" altLang="en-US" sz="1200" dirty="0">
                <a:latin typeface="Meiryo UI" panose="020B0604030504040204" pitchFamily="50" charset="-128"/>
                <a:ea typeface="Meiryo UI" panose="020B0604030504040204" pitchFamily="50" charset="-128"/>
              </a:rPr>
              <a:t>三重県の料理人及び料理人</a:t>
            </a:r>
            <a:r>
              <a:rPr lang="ja-JP" altLang="en-US" sz="1200" dirty="0" smtClean="0">
                <a:latin typeface="Meiryo UI" panose="020B0604030504040204" pitchFamily="50" charset="-128"/>
                <a:ea typeface="Meiryo UI" panose="020B0604030504040204" pitchFamily="50" charset="-128"/>
              </a:rPr>
              <a:t>をめ</a:t>
            </a:r>
            <a:r>
              <a:rPr lang="ja-JP" altLang="en-US" sz="1200" dirty="0">
                <a:latin typeface="Meiryo UI" panose="020B0604030504040204" pitchFamily="50" charset="-128"/>
                <a:ea typeface="Meiryo UI" panose="020B0604030504040204" pitchFamily="50" charset="-128"/>
              </a:rPr>
              <a:t>ざ</a:t>
            </a:r>
            <a:r>
              <a:rPr lang="ja-JP" altLang="en-US" sz="1200" dirty="0" smtClean="0">
                <a:latin typeface="Meiryo UI" panose="020B0604030504040204" pitchFamily="50" charset="-128"/>
                <a:ea typeface="Meiryo UI" panose="020B0604030504040204" pitchFamily="50" charset="-128"/>
              </a:rPr>
              <a:t>す</a:t>
            </a:r>
            <a:r>
              <a:rPr lang="ja-JP" altLang="en-US" sz="1200" dirty="0">
                <a:latin typeface="Meiryo UI" panose="020B0604030504040204" pitchFamily="50" charset="-128"/>
                <a:ea typeface="Meiryo UI" panose="020B0604030504040204" pitchFamily="50" charset="-128"/>
              </a:rPr>
              <a:t>若者が調理</a:t>
            </a:r>
            <a:r>
              <a:rPr lang="ja-JP" altLang="en-US" sz="1200" dirty="0" smtClean="0">
                <a:latin typeface="Meiryo UI" panose="020B0604030504040204" pitchFamily="50" charset="-128"/>
                <a:ea typeface="Meiryo UI" panose="020B0604030504040204" pitchFamily="50" charset="-128"/>
              </a:rPr>
              <a:t>した料理を提供する。</a:t>
            </a:r>
            <a:endParaRPr lang="ja-JP" altLang="en-US" sz="1200" dirty="0">
              <a:latin typeface="Meiryo UI" panose="020B0604030504040204" pitchFamily="50" charset="-128"/>
              <a:ea typeface="Meiryo UI" panose="020B0604030504040204" pitchFamily="50" charset="-128"/>
            </a:endParaRPr>
          </a:p>
          <a:p>
            <a:pPr>
              <a:lnSpc>
                <a:spcPts val="1800"/>
              </a:lnSpc>
              <a:spcAft>
                <a:spcPts val="300"/>
              </a:spcAft>
            </a:pPr>
            <a:r>
              <a:rPr lang="ja-JP" altLang="en-US" sz="1200" dirty="0" smtClean="0">
                <a:latin typeface="Meiryo UI" panose="020B0604030504040204" pitchFamily="50" charset="-128"/>
                <a:ea typeface="Meiryo UI" panose="020B0604030504040204" pitchFamily="50" charset="-128"/>
              </a:rPr>
              <a:t>●三重</a:t>
            </a:r>
            <a:r>
              <a:rPr lang="ja-JP" altLang="en-US" sz="1200" dirty="0">
                <a:latin typeface="Meiryo UI" panose="020B0604030504040204" pitchFamily="50" charset="-128"/>
                <a:ea typeface="Meiryo UI" panose="020B0604030504040204" pitchFamily="50" charset="-128"/>
              </a:rPr>
              <a:t>の食</a:t>
            </a:r>
            <a:r>
              <a:rPr lang="ja-JP" altLang="en-US" sz="1200" dirty="0" smtClean="0">
                <a:latin typeface="Meiryo UI" panose="020B0604030504040204" pitchFamily="50" charset="-128"/>
                <a:ea typeface="Meiryo UI" panose="020B0604030504040204" pitchFamily="50" charset="-128"/>
              </a:rPr>
              <a:t>産業を</a:t>
            </a:r>
            <a:r>
              <a:rPr lang="en-US" altLang="ja-JP" sz="1200" dirty="0" smtClean="0">
                <a:latin typeface="Meiryo UI" panose="020B0604030504040204" pitchFamily="50" charset="-128"/>
                <a:ea typeface="Meiryo UI" panose="020B0604030504040204" pitchFamily="50" charset="-128"/>
              </a:rPr>
              <a:t>PR</a:t>
            </a:r>
            <a:r>
              <a:rPr lang="ja-JP" altLang="en-US" sz="1200" dirty="0" smtClean="0">
                <a:latin typeface="Meiryo UI" panose="020B0604030504040204" pitchFamily="50" charset="-128"/>
                <a:ea typeface="Meiryo UI" panose="020B0604030504040204" pitchFamily="50" charset="-128"/>
              </a:rPr>
              <a:t>するイベントに参加し、</a:t>
            </a:r>
            <a:r>
              <a:rPr lang="ja-JP" altLang="en-US" sz="1200" dirty="0">
                <a:latin typeface="Meiryo UI" panose="020B0604030504040204" pitchFamily="50" charset="-128"/>
                <a:ea typeface="Meiryo UI" panose="020B0604030504040204" pitchFamily="50" charset="-128"/>
              </a:rPr>
              <a:t>食材の</a:t>
            </a:r>
            <a:r>
              <a:rPr lang="ja-JP" altLang="en-US" sz="1200" dirty="0" smtClean="0">
                <a:latin typeface="Meiryo UI" panose="020B0604030504040204" pitchFamily="50" charset="-128"/>
                <a:ea typeface="Meiryo UI" panose="020B0604030504040204" pitchFamily="50" charset="-128"/>
              </a:rPr>
              <a:t>調理を実演したり立食</a:t>
            </a:r>
            <a:r>
              <a:rPr lang="ja-JP" altLang="en-US" sz="1200" dirty="0">
                <a:latin typeface="Meiryo UI" panose="020B0604030504040204" pitchFamily="50" charset="-128"/>
                <a:ea typeface="Meiryo UI" panose="020B0604030504040204" pitchFamily="50" charset="-128"/>
              </a:rPr>
              <a:t>レセプションで料理を</a:t>
            </a:r>
            <a:r>
              <a:rPr lang="ja-JP" altLang="en-US" sz="1200" dirty="0" smtClean="0">
                <a:latin typeface="Meiryo UI" panose="020B0604030504040204" pitchFamily="50" charset="-128"/>
                <a:ea typeface="Meiryo UI" panose="020B0604030504040204" pitchFamily="50" charset="-128"/>
              </a:rPr>
              <a:t>振る舞う。</a:t>
            </a:r>
            <a:endParaRPr lang="ja-JP" altLang="en-US" sz="1200" dirty="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●バル街</a:t>
            </a:r>
            <a:r>
              <a:rPr lang="ja-JP" altLang="en-US" sz="1200" dirty="0">
                <a:latin typeface="Meiryo UI" panose="020B0604030504040204" pitchFamily="50" charset="-128"/>
                <a:ea typeface="Meiryo UI" panose="020B0604030504040204" pitchFamily="50" charset="-128"/>
              </a:rPr>
              <a:t>を回ったり、レストランのラボを訪問したりすることで、美食による地域の</a:t>
            </a:r>
            <a:r>
              <a:rPr lang="ja-JP" altLang="en-US" sz="1200" dirty="0" smtClean="0">
                <a:latin typeface="Meiryo UI" panose="020B0604030504040204" pitchFamily="50" charset="-128"/>
                <a:ea typeface="Meiryo UI" panose="020B0604030504040204" pitchFamily="50" charset="-128"/>
              </a:rPr>
              <a:t>魅力づくり</a:t>
            </a:r>
            <a:r>
              <a:rPr lang="ja-JP" altLang="en-US" sz="1200" dirty="0">
                <a:latin typeface="Meiryo UI" panose="020B0604030504040204" pitchFamily="50" charset="-128"/>
                <a:ea typeface="Meiryo UI" panose="020B0604030504040204" pitchFamily="50" charset="-128"/>
              </a:rPr>
              <a:t>を体感・交流しながら学ぶ</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289274" y="281938"/>
            <a:ext cx="5699052"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料理人交流　</a:t>
            </a:r>
            <a:r>
              <a:rPr kumimoji="1" lang="en-US" altLang="ja-JP" sz="2000" dirty="0" smtClean="0">
                <a:latin typeface="Meiryo UI" panose="020B0604030504040204" pitchFamily="50" charset="-128"/>
                <a:ea typeface="Meiryo UI" panose="020B0604030504040204" pitchFamily="50" charset="-128"/>
              </a:rPr>
              <a:t>in</a:t>
            </a:r>
            <a:r>
              <a:rPr kumimoji="1" lang="ja-JP" altLang="en-US" sz="2000" dirty="0" smtClean="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San </a:t>
            </a:r>
            <a:r>
              <a:rPr lang="en-US" altLang="ja-JP" sz="2000" dirty="0" err="1">
                <a:latin typeface="Meiryo UI" panose="020B0604030504040204" pitchFamily="50" charset="-128"/>
                <a:ea typeface="Meiryo UI" panose="020B0604030504040204" pitchFamily="50" charset="-128"/>
              </a:rPr>
              <a:t>Sebastián</a:t>
            </a:r>
            <a:endParaRPr kumimoji="1" lang="en-US" altLang="ja-JP" sz="2000" dirty="0" smtClean="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89274" y="5417167"/>
            <a:ext cx="6474383"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参加</a:t>
            </a:r>
            <a:r>
              <a:rPr lang="ja-JP" altLang="en-US" sz="2000" b="1" dirty="0">
                <a:latin typeface="Meiryo UI" panose="020B0604030504040204" pitchFamily="50" charset="-128"/>
                <a:ea typeface="Meiryo UI" panose="020B0604030504040204" pitchFamily="50" charset="-128"/>
              </a:rPr>
              <a:t>申込書（申込み締切　令和</a:t>
            </a:r>
            <a:r>
              <a:rPr lang="ja-JP" altLang="en-US" sz="2000" b="1" dirty="0" smtClean="0">
                <a:latin typeface="Meiryo UI" panose="020B0604030504040204" pitchFamily="50" charset="-128"/>
                <a:ea typeface="Meiryo UI" panose="020B0604030504040204" pitchFamily="50" charset="-128"/>
              </a:rPr>
              <a:t>元年</a:t>
            </a:r>
            <a:r>
              <a:rPr lang="ja-JP" altLang="en-US" sz="2000" b="1" dirty="0" smtClean="0">
                <a:latin typeface="Meiryo UI" panose="020B0604030504040204" pitchFamily="50" charset="-128"/>
                <a:ea typeface="Meiryo UI" panose="020B0604030504040204" pitchFamily="50" charset="-128"/>
              </a:rPr>
              <a:t>９</a:t>
            </a:r>
            <a:r>
              <a:rPr lang="ja-JP" altLang="en-US" sz="2000" b="1" dirty="0" smtClean="0">
                <a:latin typeface="Meiryo UI" panose="020B0604030504040204" pitchFamily="50" charset="-128"/>
                <a:ea typeface="Meiryo UI" panose="020B0604030504040204" pitchFamily="50" charset="-128"/>
              </a:rPr>
              <a:t>月６日</a:t>
            </a:r>
            <a:r>
              <a:rPr lang="ja-JP" altLang="en-US" sz="2000" b="1" dirty="0">
                <a:latin typeface="Meiryo UI" panose="020B0604030504040204" pitchFamily="50" charset="-128"/>
                <a:ea typeface="Meiryo UI" panose="020B0604030504040204" pitchFamily="50" charset="-128"/>
              </a:rPr>
              <a:t>（金）</a:t>
            </a:r>
            <a:r>
              <a:rPr lang="ja-JP" altLang="en-US" sz="2000" b="1" dirty="0" smtClean="0">
                <a:latin typeface="Meiryo UI" panose="020B0604030504040204" pitchFamily="50" charset="-128"/>
                <a:ea typeface="Meiryo UI" panose="020B0604030504040204" pitchFamily="50" charset="-128"/>
              </a:rPr>
              <a:t>）</a:t>
            </a:r>
            <a:endParaRPr lang="ja-JP" altLang="en-US" sz="2000"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195397042"/>
              </p:ext>
            </p:extLst>
          </p:nvPr>
        </p:nvGraphicFramePr>
        <p:xfrm>
          <a:off x="289276" y="5898016"/>
          <a:ext cx="7147376" cy="2858530"/>
        </p:xfrm>
        <a:graphic>
          <a:graphicData uri="http://schemas.openxmlformats.org/drawingml/2006/table">
            <a:tbl>
              <a:tblPr firstRow="1" bandRow="1">
                <a:tableStyleId>{5940675A-B579-460E-94D1-54222C63F5DA}</a:tableStyleId>
              </a:tblPr>
              <a:tblGrid>
                <a:gridCol w="1728211">
                  <a:extLst>
                    <a:ext uri="{9D8B030D-6E8A-4147-A177-3AD203B41FA5}">
                      <a16:colId xmlns:a16="http://schemas.microsoft.com/office/drawing/2014/main" val="3324368938"/>
                    </a:ext>
                  </a:extLst>
                </a:gridCol>
                <a:gridCol w="2685143">
                  <a:extLst>
                    <a:ext uri="{9D8B030D-6E8A-4147-A177-3AD203B41FA5}">
                      <a16:colId xmlns:a16="http://schemas.microsoft.com/office/drawing/2014/main" val="3338419152"/>
                    </a:ext>
                  </a:extLst>
                </a:gridCol>
                <a:gridCol w="2734022">
                  <a:extLst>
                    <a:ext uri="{9D8B030D-6E8A-4147-A177-3AD203B41FA5}">
                      <a16:colId xmlns:a16="http://schemas.microsoft.com/office/drawing/2014/main" val="1245908487"/>
                    </a:ext>
                  </a:extLst>
                </a:gridCol>
              </a:tblGrid>
              <a:tr h="571706">
                <a:tc>
                  <a:txBody>
                    <a:bodyPr/>
                    <a:lstStyle/>
                    <a:p>
                      <a:r>
                        <a:rPr kumimoji="1" lang="ja-JP" altLang="en-US" sz="1400" dirty="0" smtClean="0">
                          <a:latin typeface="Meiryo UI" panose="020B0604030504040204" pitchFamily="50" charset="-128"/>
                          <a:ea typeface="Meiryo UI" panose="020B0604030504040204" pitchFamily="50" charset="-128"/>
                        </a:rPr>
                        <a:t>会社・飲食店名</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（ふりがな）</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933753801"/>
                  </a:ext>
                </a:extLst>
              </a:tr>
              <a:tr h="571706">
                <a:tc>
                  <a:txBody>
                    <a:bodyPr/>
                    <a:lstStyle/>
                    <a:p>
                      <a:r>
                        <a:rPr kumimoji="1" lang="ja-JP" altLang="en-US" sz="1400" dirty="0" smtClean="0">
                          <a:latin typeface="Meiryo UI" panose="020B0604030504040204" pitchFamily="50" charset="-128"/>
                          <a:ea typeface="Meiryo UI" panose="020B0604030504040204" pitchFamily="50" charset="-128"/>
                        </a:rPr>
                        <a:t>住所</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dirty="0"/>
                    </a:p>
                  </a:txBody>
                  <a:tcPr/>
                </a:tc>
                <a:extLst>
                  <a:ext uri="{0D108BD9-81ED-4DB2-BD59-A6C34878D82A}">
                    <a16:rowId xmlns:a16="http://schemas.microsoft.com/office/drawing/2014/main" val="3556044730"/>
                  </a:ext>
                </a:extLst>
              </a:tr>
              <a:tr h="571706">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氏名（ふりがな）</a:t>
                      </a:r>
                    </a:p>
                  </a:txBody>
                  <a:tcPr/>
                </a:tc>
                <a:tc gridSpan="2">
                  <a:txBody>
                    <a:bodyPr/>
                    <a:lstStyle/>
                    <a:p>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dirty="0"/>
                    </a:p>
                  </a:txBody>
                  <a:tcPr/>
                </a:tc>
                <a:extLst>
                  <a:ext uri="{0D108BD9-81ED-4DB2-BD59-A6C34878D82A}">
                    <a16:rowId xmlns:a16="http://schemas.microsoft.com/office/drawing/2014/main" val="2887610521"/>
                  </a:ext>
                </a:extLst>
              </a:tr>
              <a:tr h="571706">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rPr>
                        <a:t>TEL</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FAX</a:t>
                      </a:r>
                      <a:endParaRPr kumimoji="1" lang="ja-JP" altLang="en-US" sz="1400" dirty="0" smtClean="0">
                        <a:latin typeface="Meiryo UI" panose="020B0604030504040204" pitchFamily="50" charset="-128"/>
                        <a:ea typeface="Meiryo UI" panose="020B0604030504040204" pitchFamily="50" charset="-128"/>
                      </a:endParaRPr>
                    </a:p>
                  </a:txBody>
                  <a:tcPr/>
                </a:tc>
                <a:tc>
                  <a:txBody>
                    <a:bodyPr/>
                    <a:lstStyle/>
                    <a:p>
                      <a:r>
                        <a:rPr kumimoji="1" lang="en-US" altLang="ja-JP" sz="1400" dirty="0" smtClean="0">
                          <a:latin typeface="Meiryo UI" panose="020B0604030504040204" pitchFamily="50" charset="-128"/>
                          <a:ea typeface="Meiryo UI" panose="020B0604030504040204" pitchFamily="50" charset="-128"/>
                        </a:rPr>
                        <a:t>TEL</a:t>
                      </a:r>
                      <a:r>
                        <a:rPr kumimoji="1" lang="ja-JP" altLang="en-US" sz="1400" dirty="0" smtClean="0">
                          <a:latin typeface="Meiryo UI" panose="020B0604030504040204" pitchFamily="50" charset="-128"/>
                          <a:ea typeface="Meiryo UI" panose="020B0604030504040204" pitchFamily="50" charset="-128"/>
                        </a:rPr>
                        <a:t>　　　　　（　　　　）</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rPr>
                        <a:t>FAX</a:t>
                      </a:r>
                      <a:r>
                        <a:rPr kumimoji="1" lang="ja-JP" altLang="en-US" sz="1400" dirty="0" smtClean="0">
                          <a:latin typeface="Meiryo UI" panose="020B0604030504040204" pitchFamily="50" charset="-128"/>
                          <a:ea typeface="Meiryo UI" panose="020B0604030504040204" pitchFamily="50" charset="-128"/>
                        </a:rPr>
                        <a:t>　　　　　（　　　　）</a:t>
                      </a:r>
                    </a:p>
                  </a:txBody>
                  <a:tcPr anchor="ctr"/>
                </a:tc>
                <a:extLst>
                  <a:ext uri="{0D108BD9-81ED-4DB2-BD59-A6C34878D82A}">
                    <a16:rowId xmlns:a16="http://schemas.microsoft.com/office/drawing/2014/main" val="4021033051"/>
                  </a:ext>
                </a:extLst>
              </a:tr>
              <a:tr h="571706">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メールアドレス</a:t>
                      </a:r>
                    </a:p>
                  </a:txBody>
                  <a:tcPr/>
                </a:tc>
                <a:tc gridSpan="2">
                  <a:txBody>
                    <a:bodyPr/>
                    <a:lstStyle/>
                    <a:p>
                      <a:r>
                        <a:rPr kumimoji="1" lang="ja-JP" altLang="en-US" sz="1400" dirty="0" smtClean="0">
                          <a:latin typeface="Meiryo UI" panose="020B0604030504040204" pitchFamily="50" charset="-128"/>
                          <a:ea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4266979098"/>
                  </a:ext>
                </a:extLst>
              </a:tr>
            </a:tbl>
          </a:graphicData>
        </a:graphic>
      </p:graphicFrame>
      <p:sp>
        <p:nvSpPr>
          <p:cNvPr id="6" name="正方形/長方形 5"/>
          <p:cNvSpPr/>
          <p:nvPr/>
        </p:nvSpPr>
        <p:spPr>
          <a:xfrm>
            <a:off x="351312" y="9042886"/>
            <a:ext cx="6949373" cy="1077218"/>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申込み先　三重県雇用経済部中小企業・サービス産業振興課</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村田</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中山あて</a:t>
            </a:r>
            <a:endParaRPr lang="en-US" altLang="ja-JP" sz="1600" dirty="0" smtClean="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E-mail</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murats04@pref.mie.lg.jp</a:t>
            </a:r>
          </a:p>
          <a:p>
            <a:r>
              <a:rPr lang="en-US" altLang="ja-JP" sz="1600" dirty="0" smtClean="0">
                <a:latin typeface="Meiryo UI" panose="020B0604030504040204" pitchFamily="50" charset="-128"/>
                <a:ea typeface="Meiryo UI" panose="020B0604030504040204" pitchFamily="50" charset="-128"/>
              </a:rPr>
              <a:t>FAX</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059-224-2078</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26554155"/>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661</TotalTime>
  <Words>103</Words>
  <Application>Microsoft Office PowerPoint</Application>
  <PresentationFormat>ユーザー設定</PresentationFormat>
  <Paragraphs>61</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HGPｺﾞｼｯｸE</vt:lpstr>
      <vt:lpstr>HGP創英角ｺﾞｼｯｸUB</vt:lpstr>
      <vt:lpstr>HGP明朝E</vt:lpstr>
      <vt:lpstr>HG正楷書体-PRO</vt:lpstr>
      <vt:lpstr>Meiryo UI</vt:lpstr>
      <vt:lpstr>ＭＳ Ｐゴシック</vt:lpstr>
      <vt:lpstr>Arial</vt:lpstr>
      <vt:lpstr>Calibri</vt:lpstr>
      <vt:lpstr>Calibri Light</vt:lpstr>
      <vt:lpstr>Garamond</vt:lpstr>
      <vt:lpstr>1_ガイド入りテンプレートサンプル20130531三木さん</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村田 将</cp:lastModifiedBy>
  <cp:revision>87</cp:revision>
  <cp:lastPrinted>2015-02-27T08:25:58Z</cp:lastPrinted>
  <dcterms:created xsi:type="dcterms:W3CDTF">2013-08-07T01:16:52Z</dcterms:created>
  <dcterms:modified xsi:type="dcterms:W3CDTF">2019-08-01T23:28:08Z</dcterms:modified>
</cp:coreProperties>
</file>