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364" r:id="rId2"/>
    <p:sldId id="365" r:id="rId3"/>
    <p:sldId id="383" r:id="rId4"/>
    <p:sldId id="367" r:id="rId5"/>
    <p:sldId id="371" r:id="rId6"/>
    <p:sldId id="369" r:id="rId7"/>
    <p:sldId id="368" r:id="rId8"/>
    <p:sldId id="363" r:id="rId9"/>
    <p:sldId id="370" r:id="rId10"/>
    <p:sldId id="372" r:id="rId11"/>
    <p:sldId id="373" r:id="rId12"/>
    <p:sldId id="375" r:id="rId13"/>
    <p:sldId id="377" r:id="rId14"/>
    <p:sldId id="378" r:id="rId15"/>
    <p:sldId id="379" r:id="rId16"/>
    <p:sldId id="381" r:id="rId17"/>
    <p:sldId id="382" r:id="rId18"/>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2" autoAdjust="0"/>
    <p:restoredTop sz="94647" autoAdjust="0"/>
  </p:normalViewPr>
  <p:slideViewPr>
    <p:cSldViewPr>
      <p:cViewPr varScale="1">
        <p:scale>
          <a:sx n="111" d="100"/>
          <a:sy n="111" d="100"/>
        </p:scale>
        <p:origin x="1248" y="96"/>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45DD1A55-FE10-4145-8D66-80F1BA0E81C8}" type="datetime1">
              <a:rPr kumimoji="1" lang="ja-JP" altLang="en-US" smtClean="0"/>
              <a:t>2020/9/18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2E6F9617-3F5A-4B5B-9758-CB75CB7FE1A6}" type="datetime1">
              <a:rPr kumimoji="1" lang="ja-JP" altLang="en-US" smtClean="0"/>
              <a:t>2020/9/18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1CC711F9-BD30-4BE2-958B-A3C53EF951D4}" type="datetime1">
              <a:rPr kumimoji="1" lang="ja-JP" altLang="en-US" smtClean="0"/>
              <a:t>2020/9/18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E8B1C452-F133-4C97-988D-9300F545340A}" type="datetime1">
              <a:rPr lang="ja-JP" altLang="en-US" smtClean="0"/>
              <a:t>2020/9/18</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4528" y="2143889"/>
            <a:ext cx="8712968" cy="1477328"/>
          </a:xfrm>
        </p:spPr>
        <p:txBody>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中小企業成長</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促進法に伴う</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経営革新計画関係の改正について</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000" y="180000"/>
            <a:ext cx="1960563" cy="792163"/>
          </a:xfrm>
          <a:prstGeom prst="rect">
            <a:avLst/>
          </a:prstGeom>
          <a:noFill/>
          <a:extLst>
            <a:ext uri="{909E8E84-426E-40DD-AFC4-6F175D3DCCD1}">
              <a14:hiddenFill xmlns:a14="http://schemas.microsoft.com/office/drawing/2010/main">
                <a:solidFill>
                  <a:srgbClr val="FFFFFF"/>
                </a:solidFill>
              </a14:hiddenFill>
            </a:ext>
          </a:extLst>
        </p:spPr>
      </p:pic>
      <p:sp>
        <p:nvSpPr>
          <p:cNvPr id="6" name="サブタイトル 2"/>
          <p:cNvSpPr>
            <a:spLocks noGrp="1"/>
          </p:cNvSpPr>
          <p:nvPr>
            <p:ph type="subTitle" idx="1"/>
          </p:nvPr>
        </p:nvSpPr>
        <p:spPr>
          <a:xfrm>
            <a:off x="1485900" y="5272752"/>
            <a:ext cx="6934200" cy="892552"/>
          </a:xfrm>
        </p:spPr>
        <p:txBody>
          <a:bodyPr/>
          <a:lstStyle/>
          <a:p>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年９月</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中小企業庁</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技術・経営革新課</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Tree>
    <p:extLst>
      <p:ext uri="{BB962C8B-B14F-4D97-AF65-F5344CB8AC3E}">
        <p14:creationId xmlns:p14="http://schemas.microsoft.com/office/powerpoint/2010/main" val="2478866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3" name="タイトル 2"/>
          <p:cNvSpPr>
            <a:spLocks noGrp="1"/>
          </p:cNvSpPr>
          <p:nvPr>
            <p:ph type="title"/>
          </p:nvPr>
        </p:nvSpPr>
        <p:spPr/>
        <p:txBody>
          <a:bodyPr/>
          <a:lstStyle/>
          <a:p>
            <a:r>
              <a:rPr lang="ja-JP" altLang="en-US" dirty="0"/>
              <a:t>基本方針</a:t>
            </a:r>
            <a:r>
              <a:rPr lang="ja-JP" altLang="en-US" dirty="0" smtClean="0"/>
              <a:t>の主な改正内容②（新事業活動、計画</a:t>
            </a:r>
            <a:r>
              <a:rPr lang="ja-JP" altLang="en-US" dirty="0"/>
              <a:t>期間） ②</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1755443884"/>
              </p:ext>
            </p:extLst>
          </p:nvPr>
        </p:nvGraphicFramePr>
        <p:xfrm>
          <a:off x="200471" y="1052736"/>
          <a:ext cx="9505950" cy="4808479"/>
        </p:xfrm>
        <a:graphic>
          <a:graphicData uri="http://schemas.openxmlformats.org/drawingml/2006/table">
            <a:tbl>
              <a:tblPr firstRow="1" bandRow="1">
                <a:tableStyleId>{5C22544A-7EE6-4342-B048-85BDC9FD1C3A}</a:tableStyleId>
              </a:tblPr>
              <a:tblGrid>
                <a:gridCol w="4752975">
                  <a:extLst>
                    <a:ext uri="{9D8B030D-6E8A-4147-A177-3AD203B41FA5}">
                      <a16:colId xmlns:a16="http://schemas.microsoft.com/office/drawing/2014/main" val="95899962"/>
                    </a:ext>
                  </a:extLst>
                </a:gridCol>
                <a:gridCol w="4752975">
                  <a:extLst>
                    <a:ext uri="{9D8B030D-6E8A-4147-A177-3AD203B41FA5}">
                      <a16:colId xmlns:a16="http://schemas.microsoft.com/office/drawing/2014/main" val="2007765563"/>
                    </a:ext>
                  </a:extLst>
                </a:gridCol>
              </a:tblGrid>
              <a:tr h="449839">
                <a:tc>
                  <a:txBody>
                    <a:bodyPr/>
                    <a:lstStyle/>
                    <a:p>
                      <a:pPr algn="ctr"/>
                      <a:r>
                        <a:rPr kumimoji="1" lang="ja-JP" altLang="en-US" sz="1400" dirty="0" smtClean="0">
                          <a:latin typeface="+mn-ea"/>
                          <a:ea typeface="+mn-ea"/>
                        </a:rPr>
                        <a:t>改正後</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改正前</a:t>
                      </a:r>
                      <a:endParaRPr kumimoji="1" lang="ja-JP" altLang="en-US" sz="1400" dirty="0">
                        <a:latin typeface="+mn-ea"/>
                        <a:ea typeface="+mn-ea"/>
                      </a:endParaRPr>
                    </a:p>
                  </a:txBody>
                  <a:tcPr/>
                </a:tc>
                <a:extLst>
                  <a:ext uri="{0D108BD9-81ED-4DB2-BD59-A6C34878D82A}">
                    <a16:rowId xmlns:a16="http://schemas.microsoft.com/office/drawing/2014/main" val="1851208027"/>
                  </a:ext>
                </a:extLst>
              </a:tr>
              <a:tr h="2181411">
                <a:tc>
                  <a:txBody>
                    <a:bodyPr/>
                    <a:lstStyle/>
                    <a:p>
                      <a:r>
                        <a:rPr kumimoji="1" lang="ja-JP" altLang="en-US" sz="1400" dirty="0" smtClean="0">
                          <a:latin typeface="+mn-ea"/>
                          <a:ea typeface="+mn-ea"/>
                        </a:rPr>
                        <a:t>（前ページの続き）</a:t>
                      </a:r>
                      <a:endParaRPr kumimoji="1" lang="en-US" altLang="ja-JP" sz="1400" dirty="0" smtClean="0">
                        <a:latin typeface="+mn-ea"/>
                        <a:ea typeface="+mn-ea"/>
                      </a:endParaRPr>
                    </a:p>
                    <a:p>
                      <a:endParaRPr kumimoji="1" lang="ja-JP" altLang="en-US" sz="1400" dirty="0" smtClean="0">
                        <a:latin typeface="+mn-ea"/>
                        <a:ea typeface="+mn-ea"/>
                      </a:endParaRPr>
                    </a:p>
                    <a:p>
                      <a:pPr marL="92075" indent="0"/>
                      <a:r>
                        <a:rPr kumimoji="1" lang="ja-JP" altLang="en-US" sz="1400" dirty="0" smtClean="0">
                          <a:latin typeface="+mn-ea"/>
                          <a:ea typeface="+mn-ea"/>
                        </a:rPr>
                        <a:t>二　多様な取組</a:t>
                      </a:r>
                    </a:p>
                    <a:p>
                      <a:pPr marL="182563" indent="0"/>
                      <a:r>
                        <a:rPr kumimoji="1" lang="ja-JP" altLang="en-US" sz="1400" dirty="0" smtClean="0">
                          <a:latin typeface="+mn-ea"/>
                          <a:ea typeface="+mn-ea"/>
                        </a:rPr>
                        <a:t>　</a:t>
                      </a:r>
                      <a:r>
                        <a:rPr kumimoji="1" lang="ja-JP" altLang="en-US" sz="1400" u="sng" dirty="0" smtClean="0">
                          <a:latin typeface="+mn-ea"/>
                          <a:ea typeface="+mn-ea"/>
                        </a:rPr>
                        <a:t>基盤技術及びサービスモデルの研究開発、知的財産の活用等の先進的な取組から、異分野の中小企業の連携</a:t>
                      </a:r>
                      <a:r>
                        <a:rPr kumimoji="1" lang="ja-JP" altLang="en-US" sz="1400" dirty="0" smtClean="0">
                          <a:latin typeface="+mn-ea"/>
                          <a:ea typeface="+mn-ea"/>
                        </a:rPr>
                        <a:t>、機械設備の高度化・共同化による生産工程の効率化、生産管理・品質管理、労務・財務管理等まで、経営の向上に資する多様な取組を対象とする。</a:t>
                      </a:r>
                      <a:endParaRPr kumimoji="1" lang="en-US" altLang="ja-JP" sz="1400" dirty="0" smtClean="0">
                        <a:latin typeface="+mn-ea"/>
                        <a:ea typeface="+mn-ea"/>
                      </a:endParaRPr>
                    </a:p>
                    <a:p>
                      <a:pPr marL="182563" indent="0"/>
                      <a:endParaRPr kumimoji="1" lang="en-US" altLang="ja-JP" sz="1400" dirty="0" smtClean="0">
                        <a:latin typeface="+mn-ea"/>
                        <a:ea typeface="+mn-ea"/>
                      </a:endParaRPr>
                    </a:p>
                    <a:p>
                      <a:pPr marL="182563" indent="0"/>
                      <a:endParaRPr kumimoji="1" lang="en-US" altLang="ja-JP" sz="1400" dirty="0" smtClean="0">
                        <a:latin typeface="+mn-ea"/>
                        <a:ea typeface="+mn-ea"/>
                      </a:endParaRPr>
                    </a:p>
                    <a:p>
                      <a:pPr marL="182563" indent="0"/>
                      <a:endParaRPr kumimoji="1" lang="en-US" altLang="ja-JP" sz="1400" dirty="0" smtClean="0">
                        <a:latin typeface="+mn-ea"/>
                        <a:ea typeface="+mn-ea"/>
                      </a:endParaRPr>
                    </a:p>
                    <a:p>
                      <a:pPr marL="182563" indent="0"/>
                      <a:endParaRPr kumimoji="1" lang="en-US" altLang="ja-JP" sz="1400" dirty="0" smtClean="0">
                        <a:latin typeface="+mn-ea"/>
                        <a:ea typeface="+mn-ea"/>
                      </a:endParaRPr>
                    </a:p>
                    <a:p>
                      <a:pPr marL="182563" indent="0"/>
                      <a:endParaRPr kumimoji="1" lang="en-US" altLang="ja-JP" sz="1400" dirty="0" smtClean="0">
                        <a:latin typeface="+mn-ea"/>
                        <a:ea typeface="+mn-ea"/>
                      </a:endParaRPr>
                    </a:p>
                    <a:p>
                      <a:pPr marL="182563" indent="0"/>
                      <a:endParaRPr kumimoji="1" lang="ja-JP" altLang="en-US" sz="1400" dirty="0" smtClean="0">
                        <a:latin typeface="+mn-ea"/>
                        <a:ea typeface="+mn-ea"/>
                      </a:endParaRPr>
                    </a:p>
                    <a:p>
                      <a:r>
                        <a:rPr kumimoji="1" lang="ja-JP" altLang="en-US" sz="1400" dirty="0" smtClean="0">
                          <a:latin typeface="+mn-ea"/>
                          <a:ea typeface="+mn-ea"/>
                        </a:rPr>
                        <a:t>２　経営革新の実施方法に関する事項</a:t>
                      </a:r>
                    </a:p>
                    <a:p>
                      <a:pPr marL="182563" indent="0"/>
                      <a:r>
                        <a:rPr kumimoji="1" lang="ja-JP" altLang="en-US" sz="1400" dirty="0" smtClean="0">
                          <a:latin typeface="+mn-ea"/>
                          <a:ea typeface="+mn-ea"/>
                        </a:rPr>
                        <a:t>一　計画期間</a:t>
                      </a:r>
                    </a:p>
                    <a:p>
                      <a:pPr marL="352425" indent="0"/>
                      <a:r>
                        <a:rPr kumimoji="1" lang="ja-JP" altLang="en-US" sz="1400" dirty="0" smtClean="0">
                          <a:latin typeface="+mn-ea"/>
                          <a:ea typeface="+mn-ea"/>
                        </a:rPr>
                        <a:t>　計画期間は三年間ないし</a:t>
                      </a:r>
                      <a:r>
                        <a:rPr kumimoji="1" lang="ja-JP" altLang="en-US" sz="1400" u="sng" dirty="0" smtClean="0">
                          <a:latin typeface="+mn-ea"/>
                          <a:ea typeface="+mn-ea"/>
                        </a:rPr>
                        <a:t>八年間</a:t>
                      </a:r>
                      <a:r>
                        <a:rPr kumimoji="1" lang="ja-JP" altLang="en-US" sz="1400" dirty="0" smtClean="0">
                          <a:latin typeface="+mn-ea"/>
                          <a:ea typeface="+mn-ea"/>
                        </a:rPr>
                        <a:t>とする。</a:t>
                      </a:r>
                    </a:p>
                    <a:p>
                      <a:pPr marL="182563" indent="0"/>
                      <a:r>
                        <a:rPr kumimoji="1" lang="ja-JP" altLang="en-US" sz="1400" u="sng" dirty="0" smtClean="0">
                          <a:latin typeface="+mn-ea"/>
                          <a:ea typeface="+mn-ea"/>
                        </a:rPr>
                        <a:t>二</a:t>
                      </a:r>
                      <a:r>
                        <a:rPr kumimoji="1" lang="ja-JP" altLang="en-US" sz="1400" u="none" dirty="0" smtClean="0">
                          <a:latin typeface="+mn-ea"/>
                          <a:ea typeface="+mn-ea"/>
                        </a:rPr>
                        <a:t>　</a:t>
                      </a:r>
                      <a:r>
                        <a:rPr kumimoji="1" lang="ja-JP" altLang="en-US" sz="1400" u="sng" dirty="0" smtClean="0">
                          <a:latin typeface="+mn-ea"/>
                          <a:ea typeface="+mn-ea"/>
                        </a:rPr>
                        <a:t>事業期間</a:t>
                      </a:r>
                    </a:p>
                    <a:p>
                      <a:pPr marL="352425" indent="0"/>
                      <a:r>
                        <a:rPr kumimoji="1" lang="ja-JP" altLang="en-US" sz="1400" dirty="0" smtClean="0">
                          <a:latin typeface="+mn-ea"/>
                          <a:ea typeface="+mn-ea"/>
                        </a:rPr>
                        <a:t>　</a:t>
                      </a:r>
                      <a:r>
                        <a:rPr kumimoji="1" lang="ja-JP" altLang="en-US" sz="1400" u="sng" dirty="0" smtClean="0">
                          <a:latin typeface="+mn-ea"/>
                          <a:ea typeface="+mn-ea"/>
                        </a:rPr>
                        <a:t>事業期間（計画期間のうち研究開発を除く新事業活動を実施する期間をいう。）は、三年間ないし五年間とする。</a:t>
                      </a:r>
                      <a:endParaRPr kumimoji="1" lang="ja-JP" altLang="en-US" sz="1400" u="sng" dirty="0">
                        <a:latin typeface="+mn-ea"/>
                        <a:ea typeface="+mn-ea"/>
                      </a:endParaRPr>
                    </a:p>
                  </a:txBody>
                  <a:tcPr/>
                </a:tc>
                <a:tc>
                  <a:txBody>
                    <a:bodyPr/>
                    <a:lstStyle/>
                    <a:p>
                      <a:endParaRPr kumimoji="1" lang="ja-JP" altLang="en-US" sz="1400" dirty="0" smtClean="0">
                        <a:latin typeface="+mn-ea"/>
                        <a:ea typeface="+mn-ea"/>
                      </a:endParaRPr>
                    </a:p>
                    <a:p>
                      <a:endParaRPr kumimoji="1" lang="ja-JP" altLang="en-US" sz="1400" dirty="0" smtClean="0">
                        <a:latin typeface="+mn-ea"/>
                        <a:ea typeface="+mn-ea"/>
                      </a:endParaRPr>
                    </a:p>
                    <a:p>
                      <a:pPr marL="92075" indent="0"/>
                      <a:r>
                        <a:rPr kumimoji="1" lang="ja-JP" altLang="en-US" sz="1400" dirty="0" smtClean="0">
                          <a:latin typeface="+mn-ea"/>
                          <a:ea typeface="+mn-ea"/>
                        </a:rPr>
                        <a:t>二　多様な取組</a:t>
                      </a:r>
                    </a:p>
                    <a:p>
                      <a:pPr marL="274638" indent="0"/>
                      <a:r>
                        <a:rPr kumimoji="1" lang="ja-JP" altLang="en-US" sz="1400" u="sng" dirty="0" smtClean="0">
                          <a:latin typeface="+mn-ea"/>
                          <a:ea typeface="+mn-ea"/>
                        </a:rPr>
                        <a:t>知的財産の活用等の先進的な取組から</a:t>
                      </a:r>
                      <a:r>
                        <a:rPr kumimoji="1" lang="ja-JP" altLang="en-US" sz="1400" dirty="0" smtClean="0">
                          <a:latin typeface="+mn-ea"/>
                          <a:ea typeface="+mn-ea"/>
                        </a:rPr>
                        <a:t>、機械設備の高度化・共同化による生産工程の効率化、生産管理・品質管理、労務・財務管理等まで、経営の向上に資する多様な取組を対象とする。</a:t>
                      </a:r>
                      <a:endParaRPr kumimoji="1" lang="en-US" altLang="ja-JP" sz="1400" dirty="0" smtClean="0">
                        <a:latin typeface="+mn-ea"/>
                        <a:ea typeface="+mn-ea"/>
                      </a:endParaRPr>
                    </a:p>
                    <a:p>
                      <a:pPr marL="274638" indent="0"/>
                      <a:endParaRPr kumimoji="1" lang="en-US" altLang="ja-JP" sz="1400" dirty="0" smtClean="0">
                        <a:latin typeface="+mn-ea"/>
                        <a:ea typeface="+mn-ea"/>
                      </a:endParaRPr>
                    </a:p>
                    <a:p>
                      <a:pPr marL="274638" indent="0"/>
                      <a:endParaRPr kumimoji="1" lang="en-US" altLang="ja-JP" sz="1400" dirty="0" smtClean="0">
                        <a:latin typeface="+mn-ea"/>
                        <a:ea typeface="+mn-ea"/>
                      </a:endParaRPr>
                    </a:p>
                    <a:p>
                      <a:pPr marL="274638" indent="0"/>
                      <a:endParaRPr kumimoji="1" lang="en-US" altLang="ja-JP" sz="1400" dirty="0" smtClean="0">
                        <a:latin typeface="+mn-ea"/>
                        <a:ea typeface="+mn-ea"/>
                      </a:endParaRPr>
                    </a:p>
                    <a:p>
                      <a:pPr marL="274638" indent="0"/>
                      <a:endParaRPr kumimoji="1" lang="en-US" altLang="ja-JP" sz="1400" dirty="0" smtClean="0">
                        <a:latin typeface="+mn-ea"/>
                        <a:ea typeface="+mn-ea"/>
                      </a:endParaRPr>
                    </a:p>
                    <a:p>
                      <a:pPr marL="274638" indent="0"/>
                      <a:endParaRPr kumimoji="1" lang="en-US" altLang="ja-JP" sz="1400" dirty="0" smtClean="0">
                        <a:latin typeface="+mn-ea"/>
                        <a:ea typeface="+mn-ea"/>
                      </a:endParaRPr>
                    </a:p>
                    <a:p>
                      <a:pPr marL="274638" indent="0"/>
                      <a:endParaRPr kumimoji="1" lang="ja-JP" altLang="en-US" sz="1400" dirty="0" smtClean="0">
                        <a:latin typeface="+mn-ea"/>
                        <a:ea typeface="+mn-ea"/>
                      </a:endParaRPr>
                    </a:p>
                    <a:p>
                      <a:endParaRPr kumimoji="1" lang="ja-JP" altLang="en-US" sz="1400" dirty="0" smtClean="0">
                        <a:latin typeface="+mn-ea"/>
                        <a:ea typeface="+mn-ea"/>
                      </a:endParaRPr>
                    </a:p>
                    <a:p>
                      <a:r>
                        <a:rPr kumimoji="1" lang="ja-JP" altLang="en-US" sz="1400" dirty="0" smtClean="0">
                          <a:latin typeface="+mn-ea"/>
                          <a:ea typeface="+mn-ea"/>
                        </a:rPr>
                        <a:t>２　経営革新の実施方法に関する事項</a:t>
                      </a:r>
                    </a:p>
                    <a:p>
                      <a:pPr marL="92075" indent="0"/>
                      <a:r>
                        <a:rPr kumimoji="1" lang="ja-JP" altLang="en-US" sz="1400" dirty="0" smtClean="0">
                          <a:latin typeface="+mn-ea"/>
                          <a:ea typeface="+mn-ea"/>
                        </a:rPr>
                        <a:t>一　計画期間</a:t>
                      </a:r>
                    </a:p>
                    <a:p>
                      <a:pPr marL="274638" indent="0"/>
                      <a:r>
                        <a:rPr kumimoji="1" lang="ja-JP" altLang="en-US" sz="1400" dirty="0" smtClean="0">
                          <a:latin typeface="+mn-ea"/>
                          <a:ea typeface="+mn-ea"/>
                        </a:rPr>
                        <a:t>　計画期間は三年間ないし</a:t>
                      </a:r>
                      <a:r>
                        <a:rPr kumimoji="1" lang="ja-JP" altLang="en-US" sz="1400" u="sng" dirty="0" smtClean="0">
                          <a:latin typeface="+mn-ea"/>
                          <a:ea typeface="+mn-ea"/>
                        </a:rPr>
                        <a:t>五年間</a:t>
                      </a:r>
                      <a:r>
                        <a:rPr kumimoji="1" lang="ja-JP" altLang="en-US" sz="1400" dirty="0" smtClean="0">
                          <a:latin typeface="+mn-ea"/>
                          <a:ea typeface="+mn-ea"/>
                        </a:rPr>
                        <a:t>とする。</a:t>
                      </a:r>
                      <a:endParaRPr kumimoji="1" lang="ja-JP" altLang="en-US" sz="1400" dirty="0">
                        <a:latin typeface="+mn-ea"/>
                        <a:ea typeface="+mn-ea"/>
                      </a:endParaRPr>
                    </a:p>
                  </a:txBody>
                  <a:tcPr/>
                </a:tc>
                <a:extLst>
                  <a:ext uri="{0D108BD9-81ED-4DB2-BD59-A6C34878D82A}">
                    <a16:rowId xmlns:a16="http://schemas.microsoft.com/office/drawing/2014/main" val="3921103721"/>
                  </a:ext>
                </a:extLst>
              </a:tr>
            </a:tbl>
          </a:graphicData>
        </a:graphic>
      </p:graphicFrame>
      <p:sp>
        <p:nvSpPr>
          <p:cNvPr id="5" name="四角形吹き出し 4"/>
          <p:cNvSpPr/>
          <p:nvPr/>
        </p:nvSpPr>
        <p:spPr bwMode="auto">
          <a:xfrm>
            <a:off x="1424608" y="3645024"/>
            <a:ext cx="3888432" cy="504056"/>
          </a:xfrm>
          <a:prstGeom prst="wedgeRectCallout">
            <a:avLst>
              <a:gd name="adj1" fmla="val -31610"/>
              <a:gd name="adj2" fmla="val -107914"/>
            </a:avLst>
          </a:prstGeom>
          <a:ln>
            <a:headEnd/>
            <a:tailEnd/>
          </a:ln>
          <a:extLst/>
        </p:spPr>
        <p:style>
          <a:lnRef idx="2">
            <a:schemeClr val="accent1"/>
          </a:lnRef>
          <a:fillRef idx="1">
            <a:schemeClr val="lt1"/>
          </a:fillRef>
          <a:effectRef idx="0">
            <a:schemeClr val="accent1"/>
          </a:effectRef>
          <a:fontRef idx="minor">
            <a:schemeClr val="dk1"/>
          </a:fontRef>
        </p:style>
        <p:txBody>
          <a:bodyPr wrap="none" rtlCol="0" anchor="t" anchorCtr="0"/>
          <a:lstStyle/>
          <a:p>
            <a:r>
              <a:rPr kumimoji="0" lang="ja-JP" altLang="en-US" sz="1400" dirty="0" smtClean="0">
                <a:latin typeface="Meiryo UI" panose="020B0604030504040204" pitchFamily="50" charset="-128"/>
                <a:ea typeface="Meiryo UI" panose="020B0604030504040204" pitchFamily="50" charset="-128"/>
              </a:rPr>
              <a:t>研究開発や、異分野の中小企業の連携を追加。</a:t>
            </a:r>
          </a:p>
        </p:txBody>
      </p:sp>
      <p:sp>
        <p:nvSpPr>
          <p:cNvPr id="6" name="四角形吹き出し 5"/>
          <p:cNvSpPr/>
          <p:nvPr/>
        </p:nvSpPr>
        <p:spPr bwMode="auto">
          <a:xfrm>
            <a:off x="920552" y="6197678"/>
            <a:ext cx="7344816" cy="504056"/>
          </a:xfrm>
          <a:prstGeom prst="wedgeRectCallout">
            <a:avLst>
              <a:gd name="adj1" fmla="val -26554"/>
              <a:gd name="adj2" fmla="val -121657"/>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smtClean="0">
                <a:latin typeface="Meiryo UI" panose="020B0604030504040204" pitchFamily="50" charset="-128"/>
                <a:ea typeface="Meiryo UI" panose="020B0604030504040204" pitchFamily="50" charset="-128"/>
              </a:rPr>
              <a:t>研究開発を含む期間の場合、最長</a:t>
            </a:r>
            <a:r>
              <a:rPr kumimoji="0" lang="en-US" altLang="ja-JP" sz="1400" dirty="0" smtClean="0">
                <a:latin typeface="Meiryo UI" panose="020B0604030504040204" pitchFamily="50" charset="-128"/>
                <a:ea typeface="Meiryo UI" panose="020B0604030504040204" pitchFamily="50" charset="-128"/>
              </a:rPr>
              <a:t>8</a:t>
            </a:r>
            <a:r>
              <a:rPr kumimoji="0" lang="ja-JP" altLang="en-US" sz="1400" dirty="0" smtClean="0">
                <a:latin typeface="Meiryo UI" panose="020B0604030504040204" pitchFamily="50" charset="-128"/>
                <a:ea typeface="Meiryo UI" panose="020B0604030504040204" pitchFamily="50" charset="-128"/>
              </a:rPr>
              <a:t>年間することや、研究開発を除く新事業活動を実施する期間として事業期間を設け、事業期間における経営指標の相当程度の向上を承認の基準とすることなどを規定</a:t>
            </a:r>
          </a:p>
        </p:txBody>
      </p:sp>
    </p:spTree>
    <p:extLst>
      <p:ext uri="{BB962C8B-B14F-4D97-AF65-F5344CB8AC3E}">
        <p14:creationId xmlns:p14="http://schemas.microsoft.com/office/powerpoint/2010/main" val="25193362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11</a:t>
            </a:fld>
            <a:endParaRPr kumimoji="1" lang="ja-JP" altLang="en-US"/>
          </a:p>
        </p:txBody>
      </p:sp>
      <p:sp>
        <p:nvSpPr>
          <p:cNvPr id="3" name="タイトル 2"/>
          <p:cNvSpPr>
            <a:spLocks noGrp="1"/>
          </p:cNvSpPr>
          <p:nvPr>
            <p:ph type="title"/>
          </p:nvPr>
        </p:nvSpPr>
        <p:spPr/>
        <p:txBody>
          <a:bodyPr/>
          <a:lstStyle/>
          <a:p>
            <a:r>
              <a:rPr kumimoji="1" lang="ja-JP" altLang="en-US" dirty="0" smtClean="0"/>
              <a:t>施行規則（申請様式）の主な改正内容①（記載</a:t>
            </a:r>
            <a:r>
              <a:rPr lang="ja-JP" altLang="en-US" dirty="0"/>
              <a:t>要領</a:t>
            </a:r>
            <a:r>
              <a:rPr lang="ja-JP" altLang="en-US" dirty="0" smtClean="0"/>
              <a:t>）</a:t>
            </a:r>
            <a:endParaRPr kumimoji="1" lang="ja-JP" altLang="en-US" dirty="0"/>
          </a:p>
        </p:txBody>
      </p:sp>
      <p:sp>
        <p:nvSpPr>
          <p:cNvPr id="8" name="テキスト プレースホルダー 7"/>
          <p:cNvSpPr>
            <a:spLocks noGrp="1"/>
          </p:cNvSpPr>
          <p:nvPr>
            <p:ph type="body" sz="quarter" idx="17"/>
          </p:nvPr>
        </p:nvSpPr>
        <p:spPr/>
        <p:txBody>
          <a:bodyPr/>
          <a:lstStyle/>
          <a:p>
            <a:r>
              <a:rPr kumimoji="1" lang="ja-JP" altLang="en-US" dirty="0" smtClean="0"/>
              <a:t>記載要領については経営指標や計画期間の改正に伴い改正を行っています。</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779209529"/>
              </p:ext>
            </p:extLst>
          </p:nvPr>
        </p:nvGraphicFramePr>
        <p:xfrm>
          <a:off x="200024" y="1556792"/>
          <a:ext cx="9001448" cy="5021839"/>
        </p:xfrm>
        <a:graphic>
          <a:graphicData uri="http://schemas.openxmlformats.org/drawingml/2006/table">
            <a:tbl>
              <a:tblPr firstRow="1" bandRow="1">
                <a:tableStyleId>{5C22544A-7EE6-4342-B048-85BDC9FD1C3A}</a:tableStyleId>
              </a:tblPr>
              <a:tblGrid>
                <a:gridCol w="9001448">
                  <a:extLst>
                    <a:ext uri="{9D8B030D-6E8A-4147-A177-3AD203B41FA5}">
                      <a16:colId xmlns:a16="http://schemas.microsoft.com/office/drawing/2014/main" val="95899962"/>
                    </a:ext>
                  </a:extLst>
                </a:gridCol>
              </a:tblGrid>
              <a:tr h="449839">
                <a:tc>
                  <a:txBody>
                    <a:bodyPr/>
                    <a:lstStyle/>
                    <a:p>
                      <a:pPr algn="ctr"/>
                      <a:r>
                        <a:rPr kumimoji="1" lang="ja-JP" altLang="en-US" sz="1400" dirty="0" smtClean="0">
                          <a:latin typeface="+mn-ea"/>
                          <a:ea typeface="+mn-ea"/>
                        </a:rPr>
                        <a:t>改正後</a:t>
                      </a:r>
                      <a:endParaRPr kumimoji="1" lang="ja-JP" altLang="en-US" sz="1400" dirty="0">
                        <a:latin typeface="+mn-ea"/>
                        <a:ea typeface="+mn-ea"/>
                      </a:endParaRPr>
                    </a:p>
                  </a:txBody>
                  <a:tcPr/>
                </a:tc>
                <a:extLst>
                  <a:ext uri="{0D108BD9-81ED-4DB2-BD59-A6C34878D82A}">
                    <a16:rowId xmlns:a16="http://schemas.microsoft.com/office/drawing/2014/main" val="1851208027"/>
                  </a:ext>
                </a:extLst>
              </a:tr>
              <a:tr h="2181411">
                <a:tc>
                  <a:txBody>
                    <a:bodyPr/>
                    <a:lstStyle/>
                    <a:p>
                      <a:r>
                        <a:rPr kumimoji="1" lang="zh-TW" altLang="en-US" sz="1400" dirty="0" smtClean="0">
                          <a:latin typeface="+mn-ea"/>
                          <a:ea typeface="+mn-ea"/>
                        </a:rPr>
                        <a:t>（記載要領）</a:t>
                      </a:r>
                      <a:endParaRPr kumimoji="1" lang="en-US" altLang="zh-TW" sz="1400" u="sng" dirty="0" smtClean="0">
                        <a:latin typeface="+mn-ea"/>
                        <a:ea typeface="+mn-ea"/>
                      </a:endParaRPr>
                    </a:p>
                    <a:p>
                      <a:r>
                        <a:rPr kumimoji="1" lang="ja-JP" altLang="en-US" sz="1400" u="none" dirty="0" smtClean="0">
                          <a:latin typeface="+mn-ea"/>
                          <a:ea typeface="+mn-ea"/>
                        </a:rPr>
                        <a:t>２　経営革新による経営の向上の程度を示す指標</a:t>
                      </a:r>
                    </a:p>
                    <a:p>
                      <a:r>
                        <a:rPr kumimoji="1" lang="ja-JP" altLang="en-US" sz="1400" u="none" dirty="0" smtClean="0">
                          <a:latin typeface="+mn-ea"/>
                          <a:ea typeface="+mn-ea"/>
                        </a:rPr>
                        <a:t>　　別表１の該当する欄に記載すること。経営の向上の程度を示す指標は、付加価値額（営業利益、人件費及び減価償却費の合計額）又は一人当たりの付加価値額のいずれか及び</a:t>
                      </a:r>
                      <a:r>
                        <a:rPr kumimoji="1" lang="ja-JP" altLang="en-US" sz="1400" u="sng" dirty="0" smtClean="0">
                          <a:latin typeface="+mn-ea"/>
                          <a:ea typeface="+mn-ea"/>
                        </a:rPr>
                        <a:t>給与支給総額（役員並びに従業員に支払う給料、賃金及び賞与のほか、給与所得とされる手当（残業手当、休日出勤手当、家族（扶養）手当、住宅手当等）を含み、給与所得とされない手当（退職手当等）及び福利厚生費は含まない。以下、「各種手当」という。）</a:t>
                      </a:r>
                      <a:r>
                        <a:rPr kumimoji="1" lang="ja-JP" altLang="en-US" sz="1400" u="none" dirty="0" smtClean="0">
                          <a:latin typeface="+mn-ea"/>
                          <a:ea typeface="+mn-ea"/>
                        </a:rPr>
                        <a:t>を用いること。付加価値額及び一人当たりの付加価値額並びに</a:t>
                      </a:r>
                      <a:r>
                        <a:rPr kumimoji="1" lang="ja-JP" altLang="en-US" sz="1400" u="sng" dirty="0" smtClean="0">
                          <a:latin typeface="+mn-ea"/>
                          <a:ea typeface="+mn-ea"/>
                        </a:rPr>
                        <a:t>給与支給総額</a:t>
                      </a:r>
                      <a:r>
                        <a:rPr kumimoji="1" lang="ja-JP" altLang="en-US" sz="1400" u="none" dirty="0" smtClean="0">
                          <a:latin typeface="+mn-ea"/>
                          <a:ea typeface="+mn-ea"/>
                        </a:rPr>
                        <a:t>をそれぞれ記載すること。</a:t>
                      </a:r>
                      <a:endParaRPr kumimoji="1" lang="en-US" altLang="ja-JP" sz="1400" u="none" dirty="0" smtClean="0">
                        <a:latin typeface="+mn-ea"/>
                        <a:ea typeface="+mn-ea"/>
                      </a:endParaRPr>
                    </a:p>
                    <a:p>
                      <a:r>
                        <a:rPr kumimoji="1" lang="ja-JP" altLang="en-US" sz="1400" u="none" dirty="0" smtClean="0">
                          <a:latin typeface="+mn-ea"/>
                          <a:ea typeface="+mn-ea"/>
                        </a:rPr>
                        <a:t>（略）</a:t>
                      </a:r>
                      <a:endParaRPr kumimoji="1" lang="en-US" altLang="ja-JP" sz="1400" u="none" dirty="0" smtClean="0">
                        <a:latin typeface="+mn-ea"/>
                        <a:ea typeface="+mn-ea"/>
                      </a:endParaRPr>
                    </a:p>
                    <a:p>
                      <a:endParaRPr kumimoji="1" lang="en-US" altLang="ja-JP" sz="1400" u="none" dirty="0" smtClean="0">
                        <a:latin typeface="+mn-ea"/>
                        <a:ea typeface="+mn-ea"/>
                      </a:endParaRPr>
                    </a:p>
                    <a:p>
                      <a:r>
                        <a:rPr kumimoji="1" lang="ja-JP" altLang="en-US" sz="1400" u="none" dirty="0" smtClean="0">
                          <a:latin typeface="+mn-ea"/>
                          <a:ea typeface="+mn-ea"/>
                        </a:rPr>
                        <a:t>３　経営革新の計画期間</a:t>
                      </a:r>
                    </a:p>
                    <a:p>
                      <a:r>
                        <a:rPr kumimoji="1" lang="ja-JP" altLang="en-US" sz="1400" u="none" dirty="0" smtClean="0">
                          <a:latin typeface="+mn-ea"/>
                          <a:ea typeface="+mn-ea"/>
                        </a:rPr>
                        <a:t>　　　別表１の「</a:t>
                      </a:r>
                      <a:r>
                        <a:rPr kumimoji="1" lang="ja-JP" altLang="en-US" sz="1400" u="sng" dirty="0" smtClean="0">
                          <a:latin typeface="+mn-ea"/>
                          <a:ea typeface="+mn-ea"/>
                        </a:rPr>
                        <a:t>計画期間又は事業期間</a:t>
                      </a:r>
                      <a:r>
                        <a:rPr kumimoji="1" lang="ja-JP" altLang="en-US" sz="1400" u="none" dirty="0" smtClean="0">
                          <a:latin typeface="+mn-ea"/>
                          <a:ea typeface="+mn-ea"/>
                        </a:rPr>
                        <a:t>」等に関する記載方法は、次のとおりとする。</a:t>
                      </a:r>
                    </a:p>
                    <a:p>
                      <a:r>
                        <a:rPr kumimoji="1" lang="ja-JP" altLang="en-US" sz="1400" u="none" dirty="0" smtClean="0">
                          <a:latin typeface="+mn-ea"/>
                          <a:ea typeface="+mn-ea"/>
                        </a:rPr>
                        <a:t>　</a:t>
                      </a:r>
                      <a:r>
                        <a:rPr kumimoji="1" lang="ja-JP" altLang="en-US" sz="1400" u="sng" dirty="0" smtClean="0">
                          <a:latin typeface="+mn-ea"/>
                          <a:ea typeface="+mn-ea"/>
                        </a:rPr>
                        <a:t>（１）研究開発を実施する期間（以下「研究開発期間」という。）がある場合</a:t>
                      </a:r>
                    </a:p>
                    <a:p>
                      <a:pPr marL="352425" indent="-352425"/>
                      <a:r>
                        <a:rPr kumimoji="1" lang="ja-JP" altLang="en-US" sz="1400" u="none" dirty="0" smtClean="0">
                          <a:latin typeface="+mn-ea"/>
                          <a:ea typeface="+mn-ea"/>
                        </a:rPr>
                        <a:t>　　　　</a:t>
                      </a:r>
                      <a:r>
                        <a:rPr kumimoji="1" lang="ja-JP" altLang="en-US" sz="1400" u="sng" dirty="0" smtClean="0">
                          <a:latin typeface="+mn-ea"/>
                          <a:ea typeface="+mn-ea"/>
                        </a:rPr>
                        <a:t>「計画期間又は事業期間」欄には、計画期間として、３年間ないし８年間の期間を記載すること。その上で、「研究開発期間」欄には、研究開発を実施する期間を記載し、「事業期間」欄には、計画期間のうち研究開発期間を除く新事業活動を実施する期間として、３年間ないし５年間の期間を記載すること。</a:t>
                      </a:r>
                    </a:p>
                    <a:p>
                      <a:r>
                        <a:rPr kumimoji="1" lang="ja-JP" altLang="en-US" sz="1400" u="none" dirty="0" smtClean="0">
                          <a:latin typeface="+mn-ea"/>
                          <a:ea typeface="+mn-ea"/>
                        </a:rPr>
                        <a:t>　</a:t>
                      </a:r>
                      <a:r>
                        <a:rPr kumimoji="1" lang="ja-JP" altLang="en-US" sz="1400" u="sng" dirty="0" smtClean="0">
                          <a:latin typeface="+mn-ea"/>
                          <a:ea typeface="+mn-ea"/>
                        </a:rPr>
                        <a:t>（２）研究開発を実施する期間がない場合</a:t>
                      </a:r>
                    </a:p>
                    <a:p>
                      <a:pPr marL="352425" indent="-352425"/>
                      <a:r>
                        <a:rPr kumimoji="1" lang="ja-JP" altLang="en-US" sz="1400" u="none" dirty="0" smtClean="0">
                          <a:latin typeface="+mn-ea"/>
                          <a:ea typeface="+mn-ea"/>
                        </a:rPr>
                        <a:t>　　　　</a:t>
                      </a:r>
                      <a:r>
                        <a:rPr kumimoji="1" lang="ja-JP" altLang="en-US" sz="1400" u="sng" dirty="0" smtClean="0">
                          <a:latin typeface="+mn-ea"/>
                          <a:ea typeface="+mn-ea"/>
                        </a:rPr>
                        <a:t>「計画期間又は事業期間」欄及び「事業期間」欄に、事業期間として、研究開発期間を除く新事業活動を実施する期間として、３年間ないし５年間の期間を記載すること。</a:t>
                      </a:r>
                    </a:p>
                    <a:p>
                      <a:r>
                        <a:rPr kumimoji="1" lang="ja-JP" altLang="en-US" sz="1400" u="none" dirty="0" smtClean="0">
                          <a:latin typeface="+mn-ea"/>
                          <a:ea typeface="+mn-ea"/>
                        </a:rPr>
                        <a:t>　　　　</a:t>
                      </a:r>
                      <a:r>
                        <a:rPr kumimoji="1" lang="ja-JP" altLang="en-US" sz="1400" u="sng" dirty="0" smtClean="0">
                          <a:latin typeface="+mn-ea"/>
                          <a:ea typeface="+mn-ea"/>
                        </a:rPr>
                        <a:t>「研究開発期間」欄は記載不要。</a:t>
                      </a:r>
                    </a:p>
                    <a:p>
                      <a:endParaRPr kumimoji="1" lang="en-US" altLang="ja-JP" sz="1400" u="none" dirty="0" smtClean="0">
                        <a:latin typeface="+mn-ea"/>
                        <a:ea typeface="+mn-ea"/>
                      </a:endParaRPr>
                    </a:p>
                    <a:p>
                      <a:endParaRPr kumimoji="1" lang="ja-JP" altLang="en-US" sz="1400" u="sng" dirty="0">
                        <a:latin typeface="+mn-ea"/>
                        <a:ea typeface="+mn-ea"/>
                      </a:endParaRPr>
                    </a:p>
                  </a:txBody>
                  <a:tcPr/>
                </a:tc>
                <a:extLst>
                  <a:ext uri="{0D108BD9-81ED-4DB2-BD59-A6C34878D82A}">
                    <a16:rowId xmlns:a16="http://schemas.microsoft.com/office/drawing/2014/main" val="3921103721"/>
                  </a:ext>
                </a:extLst>
              </a:tr>
            </a:tbl>
          </a:graphicData>
        </a:graphic>
      </p:graphicFrame>
      <p:sp>
        <p:nvSpPr>
          <p:cNvPr id="9" name="四角形吹き出し 8"/>
          <p:cNvSpPr/>
          <p:nvPr/>
        </p:nvSpPr>
        <p:spPr bwMode="auto">
          <a:xfrm>
            <a:off x="5601072" y="3669825"/>
            <a:ext cx="3600400" cy="504056"/>
          </a:xfrm>
          <a:prstGeom prst="wedgeRectCallout">
            <a:avLst>
              <a:gd name="adj1" fmla="val -39706"/>
              <a:gd name="adj2" fmla="val -102417"/>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smtClean="0">
                <a:latin typeface="Meiryo UI" panose="020B0604030504040204" pitchFamily="50" charset="-128"/>
                <a:ea typeface="Meiryo UI" panose="020B0604030504040204" pitchFamily="50" charset="-128"/>
              </a:rPr>
              <a:t>基本方針に記載された給与支給総額の内容について記載</a:t>
            </a:r>
          </a:p>
        </p:txBody>
      </p:sp>
      <p:sp>
        <p:nvSpPr>
          <p:cNvPr id="10" name="四角形吹き出し 9"/>
          <p:cNvSpPr/>
          <p:nvPr/>
        </p:nvSpPr>
        <p:spPr bwMode="auto">
          <a:xfrm>
            <a:off x="5313040" y="6021289"/>
            <a:ext cx="3600400" cy="504056"/>
          </a:xfrm>
          <a:prstGeom prst="wedgeRectCallout">
            <a:avLst>
              <a:gd name="adj1" fmla="val -39706"/>
              <a:gd name="adj2" fmla="val -102417"/>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smtClean="0">
                <a:latin typeface="Meiryo UI" panose="020B0604030504040204" pitchFamily="50" charset="-128"/>
                <a:ea typeface="Meiryo UI" panose="020B0604030504040204" pitchFamily="50" charset="-128"/>
              </a:rPr>
              <a:t>計画期間、事業期間、研究開発期間それぞれの記載方法について記載</a:t>
            </a:r>
          </a:p>
        </p:txBody>
      </p:sp>
    </p:spTree>
    <p:extLst>
      <p:ext uri="{BB962C8B-B14F-4D97-AF65-F5344CB8AC3E}">
        <p14:creationId xmlns:p14="http://schemas.microsoft.com/office/powerpoint/2010/main" val="2383180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12</a:t>
            </a:fld>
            <a:endParaRPr kumimoji="1" lang="ja-JP" altLang="en-US"/>
          </a:p>
        </p:txBody>
      </p:sp>
      <p:sp>
        <p:nvSpPr>
          <p:cNvPr id="3" name="タイトル 2"/>
          <p:cNvSpPr>
            <a:spLocks noGrp="1"/>
          </p:cNvSpPr>
          <p:nvPr>
            <p:ph type="title"/>
          </p:nvPr>
        </p:nvSpPr>
        <p:spPr/>
        <p:txBody>
          <a:bodyPr/>
          <a:lstStyle/>
          <a:p>
            <a:r>
              <a:rPr lang="ja-JP" altLang="en-US" dirty="0"/>
              <a:t>施行規則（申請様式）の主な改正</a:t>
            </a:r>
            <a:r>
              <a:rPr lang="ja-JP" altLang="en-US" dirty="0" smtClean="0"/>
              <a:t>内容②（別表１）①</a:t>
            </a:r>
            <a:endParaRPr kumimoji="1" lang="ja-JP" altLang="en-US" dirty="0"/>
          </a:p>
        </p:txBody>
      </p:sp>
      <p:pic>
        <p:nvPicPr>
          <p:cNvPr id="15" name="図 14"/>
          <p:cNvPicPr>
            <a:picLocks noChangeAspect="1"/>
          </p:cNvPicPr>
          <p:nvPr/>
        </p:nvPicPr>
        <p:blipFill>
          <a:blip r:embed="rId2"/>
          <a:stretch>
            <a:fillRect/>
          </a:stretch>
        </p:blipFill>
        <p:spPr>
          <a:xfrm>
            <a:off x="488504" y="964056"/>
            <a:ext cx="6696744" cy="5775586"/>
          </a:xfrm>
          <a:prstGeom prst="rect">
            <a:avLst/>
          </a:prstGeom>
        </p:spPr>
      </p:pic>
      <p:sp>
        <p:nvSpPr>
          <p:cNvPr id="16" name="正方形/長方形 15"/>
          <p:cNvSpPr/>
          <p:nvPr/>
        </p:nvSpPr>
        <p:spPr bwMode="auto">
          <a:xfrm>
            <a:off x="488504" y="5013176"/>
            <a:ext cx="2664296" cy="432048"/>
          </a:xfrm>
          <a:prstGeom prst="rect">
            <a:avLst/>
          </a:prstGeom>
          <a:noFill/>
          <a:ln>
            <a:headEnd/>
            <a:tailEnd/>
          </a:ln>
          <a:extLst/>
        </p:spPr>
        <p:style>
          <a:lnRef idx="2">
            <a:schemeClr val="accent5"/>
          </a:lnRef>
          <a:fillRef idx="1">
            <a:schemeClr val="lt1"/>
          </a:fillRef>
          <a:effectRef idx="0">
            <a:schemeClr val="accent5"/>
          </a:effectRef>
          <a:fontRef idx="minor">
            <a:schemeClr val="dk1"/>
          </a:fontRef>
        </p:style>
        <p:txBody>
          <a:bodyPr wrap="none" rtlCol="0" anchor="ctr"/>
          <a:lstStyle/>
          <a:p>
            <a:pPr algn="l"/>
            <a:endParaRPr kumimoji="0" lang="ja-JP" altLang="en-US" sz="1800" dirty="0" smtClean="0">
              <a:noFill/>
              <a:latin typeface="Meiryo UI" panose="020B0604030504040204" pitchFamily="50" charset="-128"/>
              <a:ea typeface="Meiryo UI" panose="020B0604030504040204" pitchFamily="50" charset="-128"/>
            </a:endParaRPr>
          </a:p>
        </p:txBody>
      </p:sp>
      <p:sp>
        <p:nvSpPr>
          <p:cNvPr id="17" name="正方形/長方形 16"/>
          <p:cNvSpPr/>
          <p:nvPr/>
        </p:nvSpPr>
        <p:spPr bwMode="auto">
          <a:xfrm>
            <a:off x="488504" y="5660384"/>
            <a:ext cx="6696744" cy="648935"/>
          </a:xfrm>
          <a:prstGeom prst="rect">
            <a:avLst/>
          </a:prstGeom>
          <a:noFill/>
          <a:ln>
            <a:headEnd/>
            <a:tailEnd/>
          </a:ln>
          <a:extLst/>
        </p:spPr>
        <p:style>
          <a:lnRef idx="2">
            <a:schemeClr val="accent5"/>
          </a:lnRef>
          <a:fillRef idx="1">
            <a:schemeClr val="lt1"/>
          </a:fillRef>
          <a:effectRef idx="0">
            <a:schemeClr val="accent5"/>
          </a:effectRef>
          <a:fontRef idx="minor">
            <a:schemeClr val="dk1"/>
          </a:fontRef>
        </p:style>
        <p:txBody>
          <a:bodyPr wrap="none" rtlCol="0" anchor="ctr"/>
          <a:lstStyle/>
          <a:p>
            <a:pPr algn="l"/>
            <a:endParaRPr kumimoji="0" lang="ja-JP" altLang="en-US" sz="1800" dirty="0" smtClean="0">
              <a:no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704528" y="6401949"/>
            <a:ext cx="1394934" cy="307777"/>
          </a:xfrm>
          <a:prstGeom prst="rect">
            <a:avLst/>
          </a:prstGeom>
          <a:noFill/>
        </p:spPr>
        <p:txBody>
          <a:bodyPr wrap="none" rtlCol="0">
            <a:spAutoFi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次ページに続く</a:t>
            </a:r>
          </a:p>
        </p:txBody>
      </p:sp>
      <p:sp>
        <p:nvSpPr>
          <p:cNvPr id="12" name="四角形吹き出し 11"/>
          <p:cNvSpPr/>
          <p:nvPr/>
        </p:nvSpPr>
        <p:spPr bwMode="auto">
          <a:xfrm>
            <a:off x="3512840" y="4365103"/>
            <a:ext cx="2808312" cy="351521"/>
          </a:xfrm>
          <a:prstGeom prst="wedgeRectCallout">
            <a:avLst>
              <a:gd name="adj1" fmla="val -60101"/>
              <a:gd name="adj2" fmla="val 150456"/>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a:latin typeface="Meiryo UI" panose="020B0604030504040204" pitchFamily="50" charset="-128"/>
                <a:ea typeface="Meiryo UI" panose="020B0604030504040204" pitchFamily="50" charset="-128"/>
              </a:rPr>
              <a:t>新事業活動の定義改正に伴い追加</a:t>
            </a:r>
          </a:p>
        </p:txBody>
      </p:sp>
      <p:sp>
        <p:nvSpPr>
          <p:cNvPr id="14" name="四角形吹き出し 13"/>
          <p:cNvSpPr/>
          <p:nvPr/>
        </p:nvSpPr>
        <p:spPr bwMode="auto">
          <a:xfrm>
            <a:off x="6033120" y="4903730"/>
            <a:ext cx="3672853" cy="351521"/>
          </a:xfrm>
          <a:prstGeom prst="wedgeRectCallout">
            <a:avLst>
              <a:gd name="adj1" fmla="val -60101"/>
              <a:gd name="adj2" fmla="val 150456"/>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a:latin typeface="Meiryo UI" panose="020B0604030504040204" pitchFamily="50" charset="-128"/>
                <a:ea typeface="Meiryo UI" panose="020B0604030504040204" pitchFamily="50" charset="-128"/>
              </a:rPr>
              <a:t>計画</a:t>
            </a:r>
            <a:r>
              <a:rPr kumimoji="0" lang="ja-JP" altLang="en-US" sz="1400" dirty="0" smtClean="0">
                <a:latin typeface="Meiryo UI" panose="020B0604030504040204" pitchFamily="50" charset="-128"/>
                <a:ea typeface="Meiryo UI" panose="020B0604030504040204" pitchFamily="50" charset="-128"/>
              </a:rPr>
              <a:t>期間に関する改正</a:t>
            </a:r>
            <a:r>
              <a:rPr kumimoji="0" lang="ja-JP" altLang="en-US" sz="1400" dirty="0">
                <a:latin typeface="Meiryo UI" panose="020B0604030504040204" pitchFamily="50" charset="-128"/>
                <a:ea typeface="Meiryo UI" panose="020B0604030504040204" pitchFamily="50" charset="-128"/>
              </a:rPr>
              <a:t>に</a:t>
            </a:r>
            <a:r>
              <a:rPr kumimoji="0" lang="ja-JP" altLang="en-US" sz="1400" dirty="0" smtClean="0">
                <a:latin typeface="Meiryo UI" panose="020B0604030504040204" pitchFamily="50" charset="-128"/>
                <a:ea typeface="Meiryo UI" panose="020B0604030504040204" pitchFamily="50" charset="-128"/>
              </a:rPr>
              <a:t>伴い記載内容を変更</a:t>
            </a:r>
            <a:endParaRPr kumimoji="0"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7967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67250" y="1124744"/>
            <a:ext cx="6631455" cy="4757528"/>
          </a:xfrm>
          <a:prstGeom prst="rect">
            <a:avLst/>
          </a:prstGeom>
        </p:spPr>
      </p:pic>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13</a:t>
            </a:fld>
            <a:endParaRPr kumimoji="1" lang="ja-JP" altLang="en-US"/>
          </a:p>
        </p:txBody>
      </p:sp>
      <p:sp>
        <p:nvSpPr>
          <p:cNvPr id="3" name="タイトル 2"/>
          <p:cNvSpPr>
            <a:spLocks noGrp="1"/>
          </p:cNvSpPr>
          <p:nvPr>
            <p:ph type="title"/>
          </p:nvPr>
        </p:nvSpPr>
        <p:spPr/>
        <p:txBody>
          <a:bodyPr/>
          <a:lstStyle/>
          <a:p>
            <a:r>
              <a:rPr lang="ja-JP" altLang="en-US" dirty="0"/>
              <a:t>施行規則（申請様式）の主な改正</a:t>
            </a:r>
            <a:r>
              <a:rPr lang="ja-JP" altLang="en-US" dirty="0" smtClean="0"/>
              <a:t>内容②（別表１）②</a:t>
            </a:r>
            <a:endParaRPr kumimoji="1" lang="ja-JP" altLang="en-US" dirty="0"/>
          </a:p>
        </p:txBody>
      </p:sp>
      <p:sp>
        <p:nvSpPr>
          <p:cNvPr id="16" name="正方形/長方形 15"/>
          <p:cNvSpPr/>
          <p:nvPr/>
        </p:nvSpPr>
        <p:spPr bwMode="auto">
          <a:xfrm>
            <a:off x="488504" y="5013176"/>
            <a:ext cx="1584176" cy="432048"/>
          </a:xfrm>
          <a:prstGeom prst="rect">
            <a:avLst/>
          </a:prstGeom>
          <a:noFill/>
          <a:ln>
            <a:headEnd/>
            <a:tailEnd/>
          </a:ln>
          <a:extLst/>
        </p:spPr>
        <p:style>
          <a:lnRef idx="2">
            <a:schemeClr val="accent5"/>
          </a:lnRef>
          <a:fillRef idx="1">
            <a:schemeClr val="lt1"/>
          </a:fillRef>
          <a:effectRef idx="0">
            <a:schemeClr val="accent5"/>
          </a:effectRef>
          <a:fontRef idx="minor">
            <a:schemeClr val="dk1"/>
          </a:fontRef>
        </p:style>
        <p:txBody>
          <a:bodyPr wrap="none" rtlCol="0" anchor="ctr"/>
          <a:lstStyle/>
          <a:p>
            <a:pPr algn="l"/>
            <a:endParaRPr kumimoji="0" lang="ja-JP" altLang="en-US" sz="1800" dirty="0" smtClean="0">
              <a:noFill/>
              <a:latin typeface="Meiryo UI" panose="020B0604030504040204" pitchFamily="50" charset="-128"/>
              <a:ea typeface="Meiryo UI" panose="020B0604030504040204" pitchFamily="50" charset="-128"/>
            </a:endParaRPr>
          </a:p>
        </p:txBody>
      </p:sp>
      <p:sp>
        <p:nvSpPr>
          <p:cNvPr id="14" name="正方形/長方形 13"/>
          <p:cNvSpPr/>
          <p:nvPr/>
        </p:nvSpPr>
        <p:spPr bwMode="auto">
          <a:xfrm>
            <a:off x="4029893" y="3628211"/>
            <a:ext cx="3068811" cy="952917"/>
          </a:xfrm>
          <a:prstGeom prst="rect">
            <a:avLst/>
          </a:prstGeom>
          <a:noFill/>
          <a:ln>
            <a:headEnd/>
            <a:tailEnd/>
          </a:ln>
          <a:extLst/>
        </p:spPr>
        <p:style>
          <a:lnRef idx="2">
            <a:schemeClr val="accent5"/>
          </a:lnRef>
          <a:fillRef idx="1">
            <a:schemeClr val="lt1"/>
          </a:fillRef>
          <a:effectRef idx="0">
            <a:schemeClr val="accent5"/>
          </a:effectRef>
          <a:fontRef idx="minor">
            <a:schemeClr val="dk1"/>
          </a:fontRef>
        </p:style>
        <p:txBody>
          <a:bodyPr wrap="none" rtlCol="0" anchor="ctr"/>
          <a:lstStyle/>
          <a:p>
            <a:pPr algn="l"/>
            <a:endParaRPr kumimoji="0" lang="ja-JP" altLang="en-US" sz="1800" dirty="0" smtClean="0">
              <a:noFill/>
              <a:latin typeface="Meiryo UI" panose="020B0604030504040204" pitchFamily="50" charset="-128"/>
              <a:ea typeface="Meiryo UI" panose="020B0604030504040204" pitchFamily="50" charset="-128"/>
            </a:endParaRPr>
          </a:p>
        </p:txBody>
      </p:sp>
      <p:sp>
        <p:nvSpPr>
          <p:cNvPr id="11" name="四角形吹き出し 10"/>
          <p:cNvSpPr/>
          <p:nvPr/>
        </p:nvSpPr>
        <p:spPr bwMode="auto">
          <a:xfrm>
            <a:off x="5679641" y="2850968"/>
            <a:ext cx="3672853" cy="351521"/>
          </a:xfrm>
          <a:prstGeom prst="wedgeRectCallout">
            <a:avLst>
              <a:gd name="adj1" fmla="val -60101"/>
              <a:gd name="adj2" fmla="val 150456"/>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a:latin typeface="Meiryo UI" panose="020B0604030504040204" pitchFamily="50" charset="-128"/>
                <a:ea typeface="Meiryo UI" panose="020B0604030504040204" pitchFamily="50" charset="-128"/>
              </a:rPr>
              <a:t>計画</a:t>
            </a:r>
            <a:r>
              <a:rPr kumimoji="0" lang="ja-JP" altLang="en-US" sz="1400" dirty="0" smtClean="0">
                <a:latin typeface="Meiryo UI" panose="020B0604030504040204" pitchFamily="50" charset="-128"/>
                <a:ea typeface="Meiryo UI" panose="020B0604030504040204" pitchFamily="50" charset="-128"/>
              </a:rPr>
              <a:t>期間に関する改正</a:t>
            </a:r>
            <a:r>
              <a:rPr kumimoji="0" lang="ja-JP" altLang="en-US" sz="1400" dirty="0">
                <a:latin typeface="Meiryo UI" panose="020B0604030504040204" pitchFamily="50" charset="-128"/>
                <a:ea typeface="Meiryo UI" panose="020B0604030504040204" pitchFamily="50" charset="-128"/>
              </a:rPr>
              <a:t>に</a:t>
            </a:r>
            <a:r>
              <a:rPr kumimoji="0" lang="ja-JP" altLang="en-US" sz="1400" dirty="0" smtClean="0">
                <a:latin typeface="Meiryo UI" panose="020B0604030504040204" pitchFamily="50" charset="-128"/>
                <a:ea typeface="Meiryo UI" panose="020B0604030504040204" pitchFamily="50" charset="-128"/>
              </a:rPr>
              <a:t>伴い記載内容を変更</a:t>
            </a:r>
            <a:endParaRPr kumimoji="0" lang="ja-JP" altLang="en-US" sz="1400" dirty="0">
              <a:latin typeface="Meiryo UI" panose="020B0604030504040204" pitchFamily="50" charset="-128"/>
              <a:ea typeface="Meiryo UI" panose="020B0604030504040204" pitchFamily="50" charset="-128"/>
            </a:endParaRPr>
          </a:p>
        </p:txBody>
      </p:sp>
      <p:sp>
        <p:nvSpPr>
          <p:cNvPr id="12" name="四角形吹き出し 11"/>
          <p:cNvSpPr/>
          <p:nvPr/>
        </p:nvSpPr>
        <p:spPr bwMode="auto">
          <a:xfrm>
            <a:off x="1280369" y="5870947"/>
            <a:ext cx="4248695" cy="351521"/>
          </a:xfrm>
          <a:prstGeom prst="wedgeRectCallout">
            <a:avLst>
              <a:gd name="adj1" fmla="val -42749"/>
              <a:gd name="adj2" fmla="val -188497"/>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smtClean="0">
                <a:latin typeface="Meiryo UI" panose="020B0604030504040204" pitchFamily="50" charset="-128"/>
                <a:ea typeface="Meiryo UI" panose="020B0604030504040204" pitchFamily="50" charset="-128"/>
              </a:rPr>
              <a:t>経営指標に関する改正</a:t>
            </a:r>
            <a:r>
              <a:rPr kumimoji="0" lang="ja-JP" altLang="en-US" sz="1400" dirty="0">
                <a:latin typeface="Meiryo UI" panose="020B0604030504040204" pitchFamily="50" charset="-128"/>
                <a:ea typeface="Meiryo UI" panose="020B0604030504040204" pitchFamily="50" charset="-128"/>
              </a:rPr>
              <a:t>に</a:t>
            </a:r>
            <a:r>
              <a:rPr kumimoji="0" lang="ja-JP" altLang="en-US" sz="1400" dirty="0" smtClean="0">
                <a:latin typeface="Meiryo UI" panose="020B0604030504040204" pitchFamily="50" charset="-128"/>
                <a:ea typeface="Meiryo UI" panose="020B0604030504040204" pitchFamily="50" charset="-128"/>
              </a:rPr>
              <a:t>伴い「給与支給総額」に変更</a:t>
            </a:r>
            <a:endParaRPr kumimoji="0"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09495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14</a:t>
            </a:fld>
            <a:endParaRPr kumimoji="1" lang="ja-JP" altLang="en-US"/>
          </a:p>
        </p:txBody>
      </p:sp>
      <p:sp>
        <p:nvSpPr>
          <p:cNvPr id="3" name="タイトル 2"/>
          <p:cNvSpPr>
            <a:spLocks noGrp="1"/>
          </p:cNvSpPr>
          <p:nvPr>
            <p:ph type="title"/>
          </p:nvPr>
        </p:nvSpPr>
        <p:spPr/>
        <p:txBody>
          <a:bodyPr/>
          <a:lstStyle/>
          <a:p>
            <a:r>
              <a:rPr lang="ja-JP" altLang="en-US" dirty="0"/>
              <a:t>施行規則（申請様式）の主な改正</a:t>
            </a:r>
            <a:r>
              <a:rPr lang="ja-JP" altLang="en-US" dirty="0" smtClean="0"/>
              <a:t>内容③（別表３）</a:t>
            </a:r>
            <a:endParaRPr kumimoji="1" lang="ja-JP" altLang="en-US" dirty="0"/>
          </a:p>
        </p:txBody>
      </p:sp>
      <p:pic>
        <p:nvPicPr>
          <p:cNvPr id="19" name="図 18"/>
          <p:cNvPicPr>
            <a:picLocks noChangeAspect="1"/>
          </p:cNvPicPr>
          <p:nvPr/>
        </p:nvPicPr>
        <p:blipFill>
          <a:blip r:embed="rId2"/>
          <a:stretch>
            <a:fillRect/>
          </a:stretch>
        </p:blipFill>
        <p:spPr>
          <a:xfrm>
            <a:off x="416496" y="2132357"/>
            <a:ext cx="7848873" cy="3207952"/>
          </a:xfrm>
          <a:prstGeom prst="rect">
            <a:avLst/>
          </a:prstGeom>
        </p:spPr>
      </p:pic>
      <p:sp>
        <p:nvSpPr>
          <p:cNvPr id="20" name="正方形/長方形 19"/>
          <p:cNvSpPr/>
          <p:nvPr/>
        </p:nvSpPr>
        <p:spPr>
          <a:xfrm>
            <a:off x="704528" y="1538164"/>
            <a:ext cx="4953000" cy="553998"/>
          </a:xfrm>
          <a:prstGeom prst="rect">
            <a:avLst/>
          </a:prstGeom>
        </p:spPr>
        <p:txBody>
          <a:bodyPr>
            <a:spAutoFit/>
          </a:bodyPr>
          <a:lstStyle/>
          <a:p>
            <a:r>
              <a:rPr lang="ja-JP" altLang="en-US" sz="1000" dirty="0">
                <a:latin typeface="ＭＳ 明朝" panose="02020609040205080304" pitchFamily="17" charset="-128"/>
                <a:ea typeface="ＭＳ 明朝" panose="02020609040205080304" pitchFamily="17" charset="-128"/>
              </a:rPr>
              <a:t>（別表３）</a:t>
            </a:r>
          </a:p>
          <a:p>
            <a:r>
              <a:rPr lang="ja-JP" altLang="en-US" sz="1000" dirty="0">
                <a:latin typeface="ＭＳ 明朝" panose="02020609040205080304" pitchFamily="17" charset="-128"/>
                <a:ea typeface="ＭＳ 明朝" panose="02020609040205080304" pitchFamily="17" charset="-128"/>
              </a:rPr>
              <a:t>経営計画及び資金計画</a:t>
            </a:r>
          </a:p>
          <a:p>
            <a:r>
              <a:rPr lang="ja-JP" altLang="en-US" sz="1000" dirty="0">
                <a:latin typeface="ＭＳ 明朝" panose="02020609040205080304" pitchFamily="17" charset="-128"/>
                <a:ea typeface="ＭＳ 明朝" panose="02020609040205080304" pitchFamily="17" charset="-128"/>
              </a:rPr>
              <a:t>参加中小</a:t>
            </a:r>
            <a:r>
              <a:rPr lang="ja-JP" altLang="en-US" sz="1000" dirty="0" smtClean="0">
                <a:latin typeface="ＭＳ 明朝" panose="02020609040205080304" pitchFamily="17" charset="-128"/>
                <a:ea typeface="ＭＳ 明朝" panose="02020609040205080304" pitchFamily="17" charset="-128"/>
              </a:rPr>
              <a:t>企業者</a:t>
            </a:r>
            <a:r>
              <a:rPr lang="ja-JP" altLang="en-US" sz="1000" u="sng" dirty="0">
                <a:latin typeface="ＭＳ 明朝" panose="02020609040205080304" pitchFamily="17" charset="-128"/>
                <a:ea typeface="ＭＳ 明朝" panose="02020609040205080304" pitchFamily="17" charset="-128"/>
              </a:rPr>
              <a:t>　</a:t>
            </a:r>
            <a:r>
              <a:rPr lang="ja-JP" altLang="en-US" sz="1000" dirty="0">
                <a:latin typeface="ＭＳ 明朝" panose="02020609040205080304" pitchFamily="17" charset="-128"/>
                <a:ea typeface="ＭＳ 明朝" panose="02020609040205080304" pitchFamily="17" charset="-128"/>
              </a:rPr>
              <a:t>　　　　　　　　　　　</a:t>
            </a:r>
          </a:p>
        </p:txBody>
      </p:sp>
      <p:cxnSp>
        <p:nvCxnSpPr>
          <p:cNvPr id="22" name="直線コネクタ 21"/>
          <p:cNvCxnSpPr/>
          <p:nvPr/>
        </p:nvCxnSpPr>
        <p:spPr>
          <a:xfrm>
            <a:off x="776536" y="2092162"/>
            <a:ext cx="4176464" cy="0"/>
          </a:xfrm>
          <a:prstGeom prst="line">
            <a:avLst/>
          </a:prstGeom>
        </p:spPr>
        <p:style>
          <a:lnRef idx="1">
            <a:schemeClr val="dk1"/>
          </a:lnRef>
          <a:fillRef idx="0">
            <a:schemeClr val="dk1"/>
          </a:fillRef>
          <a:effectRef idx="0">
            <a:schemeClr val="dk1"/>
          </a:effectRef>
          <a:fontRef idx="minor">
            <a:schemeClr val="tx1"/>
          </a:fontRef>
        </p:style>
      </p:cxnSp>
      <p:pic>
        <p:nvPicPr>
          <p:cNvPr id="23" name="図 22"/>
          <p:cNvPicPr>
            <a:picLocks noChangeAspect="1"/>
          </p:cNvPicPr>
          <p:nvPr/>
        </p:nvPicPr>
        <p:blipFill>
          <a:blip r:embed="rId3"/>
          <a:stretch>
            <a:fillRect/>
          </a:stretch>
        </p:blipFill>
        <p:spPr>
          <a:xfrm>
            <a:off x="6249143" y="2125069"/>
            <a:ext cx="1656185" cy="2991429"/>
          </a:xfrm>
          <a:prstGeom prst="rect">
            <a:avLst/>
          </a:prstGeom>
        </p:spPr>
      </p:pic>
      <p:sp>
        <p:nvSpPr>
          <p:cNvPr id="30" name="正方形/長方形 29"/>
          <p:cNvSpPr/>
          <p:nvPr/>
        </p:nvSpPr>
        <p:spPr bwMode="auto">
          <a:xfrm>
            <a:off x="560512" y="4581128"/>
            <a:ext cx="1152129" cy="535370"/>
          </a:xfrm>
          <a:prstGeom prst="rect">
            <a:avLst/>
          </a:prstGeom>
          <a:noFill/>
          <a:ln>
            <a:headEnd/>
            <a:tailEnd/>
          </a:ln>
          <a:extLst/>
        </p:spPr>
        <p:style>
          <a:lnRef idx="2">
            <a:schemeClr val="accent5"/>
          </a:lnRef>
          <a:fillRef idx="1">
            <a:schemeClr val="lt1"/>
          </a:fillRef>
          <a:effectRef idx="0">
            <a:schemeClr val="accent5"/>
          </a:effectRef>
          <a:fontRef idx="minor">
            <a:schemeClr val="dk1"/>
          </a:fontRef>
        </p:style>
        <p:txBody>
          <a:bodyPr wrap="none" rtlCol="0" anchor="ctr"/>
          <a:lstStyle/>
          <a:p>
            <a:pPr algn="l"/>
            <a:endParaRPr kumimoji="0" lang="ja-JP" altLang="en-US" sz="1800" dirty="0" smtClean="0">
              <a:noFill/>
              <a:latin typeface="Meiryo UI" panose="020B0604030504040204" pitchFamily="50" charset="-128"/>
              <a:ea typeface="Meiryo UI" panose="020B0604030504040204" pitchFamily="50" charset="-128"/>
            </a:endParaRPr>
          </a:p>
        </p:txBody>
      </p:sp>
      <p:sp>
        <p:nvSpPr>
          <p:cNvPr id="13" name="四角形吹き出し 12"/>
          <p:cNvSpPr/>
          <p:nvPr/>
        </p:nvSpPr>
        <p:spPr bwMode="auto">
          <a:xfrm>
            <a:off x="5889104" y="1463642"/>
            <a:ext cx="3672853" cy="351521"/>
          </a:xfrm>
          <a:prstGeom prst="wedgeRectCallout">
            <a:avLst>
              <a:gd name="adj1" fmla="val -28628"/>
              <a:gd name="adj2" fmla="val 138186"/>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a:latin typeface="Meiryo UI" panose="020B0604030504040204" pitchFamily="50" charset="-128"/>
                <a:ea typeface="Meiryo UI" panose="020B0604030504040204" pitchFamily="50" charset="-128"/>
              </a:rPr>
              <a:t>計画</a:t>
            </a:r>
            <a:r>
              <a:rPr kumimoji="0" lang="ja-JP" altLang="en-US" sz="1400" dirty="0" smtClean="0">
                <a:latin typeface="Meiryo UI" panose="020B0604030504040204" pitchFamily="50" charset="-128"/>
                <a:ea typeface="Meiryo UI" panose="020B0604030504040204" pitchFamily="50" charset="-128"/>
              </a:rPr>
              <a:t>期間が最長</a:t>
            </a:r>
            <a:r>
              <a:rPr kumimoji="0" lang="en-US" altLang="ja-JP" sz="1400" dirty="0" smtClean="0">
                <a:latin typeface="Meiryo UI" panose="020B0604030504040204" pitchFamily="50" charset="-128"/>
                <a:ea typeface="Meiryo UI" panose="020B0604030504040204" pitchFamily="50" charset="-128"/>
              </a:rPr>
              <a:t>8</a:t>
            </a:r>
            <a:r>
              <a:rPr kumimoji="0" lang="ja-JP" altLang="en-US" sz="1400" dirty="0" smtClean="0">
                <a:latin typeface="Meiryo UI" panose="020B0604030504040204" pitchFamily="50" charset="-128"/>
                <a:ea typeface="Meiryo UI" panose="020B0604030504040204" pitchFamily="50" charset="-128"/>
              </a:rPr>
              <a:t>年となったことに伴い追加</a:t>
            </a:r>
            <a:endParaRPr kumimoji="0" lang="ja-JP" altLang="en-US" sz="1400" dirty="0">
              <a:latin typeface="Meiryo UI" panose="020B0604030504040204" pitchFamily="50" charset="-128"/>
              <a:ea typeface="Meiryo UI" panose="020B0604030504040204" pitchFamily="50" charset="-128"/>
            </a:endParaRPr>
          </a:p>
        </p:txBody>
      </p:sp>
      <p:sp>
        <p:nvSpPr>
          <p:cNvPr id="14" name="四角形吹き出し 13"/>
          <p:cNvSpPr/>
          <p:nvPr/>
        </p:nvSpPr>
        <p:spPr bwMode="auto">
          <a:xfrm>
            <a:off x="1136577" y="5481742"/>
            <a:ext cx="3312368" cy="351521"/>
          </a:xfrm>
          <a:prstGeom prst="wedgeRectCallout">
            <a:avLst>
              <a:gd name="adj1" fmla="val -42749"/>
              <a:gd name="adj2" fmla="val -188497"/>
            </a:avLst>
          </a:prstGeom>
          <a:ln>
            <a:headEnd/>
            <a:tailEnd/>
          </a:ln>
          <a:extLst/>
        </p:spPr>
        <p:style>
          <a:lnRef idx="2">
            <a:schemeClr val="accent1"/>
          </a:lnRef>
          <a:fillRef idx="1">
            <a:schemeClr val="lt1"/>
          </a:fillRef>
          <a:effectRef idx="0">
            <a:schemeClr val="accent1"/>
          </a:effectRef>
          <a:fontRef idx="minor">
            <a:schemeClr val="dk1"/>
          </a:fontRef>
        </p:style>
        <p:txBody>
          <a:bodyPr wrap="square" rtlCol="0" anchor="t" anchorCtr="0"/>
          <a:lstStyle/>
          <a:p>
            <a:r>
              <a:rPr kumimoji="0" lang="ja-JP" altLang="en-US" sz="1400" dirty="0" smtClean="0">
                <a:latin typeface="Meiryo UI" panose="020B0604030504040204" pitchFamily="50" charset="-128"/>
                <a:ea typeface="Meiryo UI" panose="020B0604030504040204" pitchFamily="50" charset="-128"/>
              </a:rPr>
              <a:t>経営指標に関する改正</a:t>
            </a:r>
            <a:r>
              <a:rPr kumimoji="0" lang="ja-JP" altLang="en-US" sz="1400" dirty="0">
                <a:latin typeface="Meiryo UI" panose="020B0604030504040204" pitchFamily="50" charset="-128"/>
                <a:ea typeface="Meiryo UI" panose="020B0604030504040204" pitchFamily="50" charset="-128"/>
              </a:rPr>
              <a:t>に</a:t>
            </a:r>
            <a:r>
              <a:rPr kumimoji="0" lang="ja-JP" altLang="en-US" sz="1400" dirty="0" smtClean="0">
                <a:latin typeface="Meiryo UI" panose="020B0604030504040204" pitchFamily="50" charset="-128"/>
                <a:ea typeface="Meiryo UI" panose="020B0604030504040204" pitchFamily="50" charset="-128"/>
              </a:rPr>
              <a:t>伴い項目を変更</a:t>
            </a:r>
            <a:endParaRPr kumimoji="0"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28494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9550142-B990-490A-A107-ED7302A7FD52}" type="slidenum">
              <a:rPr kumimoji="1" lang="ja-JP" altLang="en-US" smtClean="0"/>
              <a:t>15</a:t>
            </a:fld>
            <a:endParaRPr kumimoji="1" lang="ja-JP" altLang="en-US"/>
          </a:p>
        </p:txBody>
      </p:sp>
      <p:sp>
        <p:nvSpPr>
          <p:cNvPr id="4" name="タイトル 3"/>
          <p:cNvSpPr>
            <a:spLocks noGrp="1"/>
          </p:cNvSpPr>
          <p:nvPr>
            <p:ph type="title"/>
          </p:nvPr>
        </p:nvSpPr>
        <p:spPr/>
        <p:txBody>
          <a:bodyPr/>
          <a:lstStyle/>
          <a:p>
            <a:r>
              <a:rPr kumimoji="1" lang="ja-JP" altLang="en-US" dirty="0" smtClean="0"/>
              <a:t>経営革新計画の申請・承認に関する経過措置①</a:t>
            </a:r>
            <a:endParaRPr kumimoji="1" lang="ja-JP" altLang="en-US" dirty="0"/>
          </a:p>
        </p:txBody>
      </p:sp>
      <p:sp>
        <p:nvSpPr>
          <p:cNvPr id="9" name="テキスト プレースホルダー 8"/>
          <p:cNvSpPr>
            <a:spLocks noGrp="1"/>
          </p:cNvSpPr>
          <p:nvPr>
            <p:ph type="body" sz="quarter" idx="17"/>
          </p:nvPr>
        </p:nvSpPr>
        <p:spPr>
          <a:xfrm>
            <a:off x="200025" y="764704"/>
            <a:ext cx="9505950" cy="2126324"/>
          </a:xfrm>
        </p:spPr>
        <p:txBody>
          <a:bodyPr/>
          <a:lstStyle/>
          <a:p>
            <a:r>
              <a:rPr kumimoji="1" lang="ja-JP" altLang="en-US" dirty="0" smtClean="0"/>
              <a:t>法改正施行時の経営革新計画に関する取扱いについては、以下のような取扱いをする方向です。</a:t>
            </a:r>
            <a:endParaRPr kumimoji="1" lang="en-US" altLang="ja-JP" dirty="0" smtClean="0"/>
          </a:p>
          <a:p>
            <a:pPr marL="720725">
              <a:buFont typeface="Wingdings" panose="05000000000000000000" pitchFamily="2" charset="2"/>
              <a:buChar char="ü"/>
            </a:pPr>
            <a:r>
              <a:rPr kumimoji="1" lang="ja-JP" altLang="en-US" sz="1600" dirty="0" smtClean="0"/>
              <a:t>旧様式に基づき本年</a:t>
            </a:r>
            <a:r>
              <a:rPr kumimoji="1" lang="en-US" altLang="ja-JP" sz="1600" dirty="0" smtClean="0"/>
              <a:t>12</a:t>
            </a:r>
            <a:r>
              <a:rPr kumimoji="1" lang="ja-JP" altLang="en-US" sz="1600" dirty="0" smtClean="0"/>
              <a:t>月末まで申請が可能。旧様式に基づき申請された経営革新計画については改正前の基準により承認。</a:t>
            </a:r>
            <a:endParaRPr kumimoji="1" lang="en-US" altLang="ja-JP" sz="1600" dirty="0" smtClean="0"/>
          </a:p>
          <a:p>
            <a:pPr marL="720725">
              <a:buFont typeface="Wingdings" panose="05000000000000000000" pitchFamily="2" charset="2"/>
              <a:buChar char="ü"/>
            </a:pPr>
            <a:r>
              <a:rPr lang="ja-JP" altLang="en-US" sz="1600" dirty="0" smtClean="0"/>
              <a:t>また、旧様式に基づき申請され認定を受けた経営革新計画の変更については、旧様式に基づき変更申請を行い、改正前の基準により承認。</a:t>
            </a:r>
            <a:endParaRPr kumimoji="1" lang="ja-JP" altLang="en-US" sz="1600" dirty="0"/>
          </a:p>
        </p:txBody>
      </p:sp>
      <p:sp>
        <p:nvSpPr>
          <p:cNvPr id="5" name="右矢印 4"/>
          <p:cNvSpPr/>
          <p:nvPr/>
        </p:nvSpPr>
        <p:spPr bwMode="auto">
          <a:xfrm>
            <a:off x="42889" y="3216782"/>
            <a:ext cx="7142359" cy="360040"/>
          </a:xfrm>
          <a:prstGeom prst="rightArrow">
            <a:avLst/>
          </a:prstGeom>
          <a:ln>
            <a:headEnd/>
            <a:tailEnd/>
          </a:ln>
          <a:extLst/>
        </p:spPr>
        <p:style>
          <a:lnRef idx="1">
            <a:schemeClr val="accent1"/>
          </a:lnRef>
          <a:fillRef idx="2">
            <a:schemeClr val="accent1"/>
          </a:fillRef>
          <a:effectRef idx="1">
            <a:schemeClr val="accent1"/>
          </a:effectRef>
          <a:fontRef idx="minor">
            <a:schemeClr val="dk1"/>
          </a:fontRef>
        </p:style>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2333113" y="3216782"/>
            <a:ext cx="0" cy="3308563"/>
          </a:xfrm>
          <a:prstGeom prst="line">
            <a:avLst/>
          </a:prstGeom>
        </p:spPr>
        <p:style>
          <a:lnRef idx="1">
            <a:schemeClr val="dk1"/>
          </a:lnRef>
          <a:fillRef idx="0">
            <a:schemeClr val="dk1"/>
          </a:fillRef>
          <a:effectRef idx="0">
            <a:schemeClr val="dk1"/>
          </a:effectRef>
          <a:fontRef idx="minor">
            <a:schemeClr val="tx1"/>
          </a:fontRef>
        </p:style>
      </p:cxnSp>
      <p:sp>
        <p:nvSpPr>
          <p:cNvPr id="10" name="テキスト ボックス 9"/>
          <p:cNvSpPr txBox="1"/>
          <p:nvPr/>
        </p:nvSpPr>
        <p:spPr>
          <a:xfrm>
            <a:off x="1862130" y="2852936"/>
            <a:ext cx="880369" cy="523220"/>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5074797" y="3216782"/>
            <a:ext cx="1" cy="3308562"/>
          </a:xfrm>
          <a:prstGeom prst="line">
            <a:avLst/>
          </a:prstGeom>
        </p:spPr>
        <p:style>
          <a:lnRef idx="1">
            <a:schemeClr val="dk1"/>
          </a:lnRef>
          <a:fillRef idx="0">
            <a:schemeClr val="dk1"/>
          </a:fillRef>
          <a:effectRef idx="0">
            <a:schemeClr val="dk1"/>
          </a:effectRef>
          <a:fontRef idx="minor">
            <a:schemeClr val="tx1"/>
          </a:fontRef>
        </p:style>
      </p:cxnSp>
      <p:sp>
        <p:nvSpPr>
          <p:cNvPr id="19" name="テキスト ボックス 18"/>
          <p:cNvSpPr txBox="1"/>
          <p:nvPr/>
        </p:nvSpPr>
        <p:spPr>
          <a:xfrm>
            <a:off x="4765587" y="2852936"/>
            <a:ext cx="835485" cy="523220"/>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右矢印 10"/>
          <p:cNvSpPr/>
          <p:nvPr/>
        </p:nvSpPr>
        <p:spPr bwMode="auto">
          <a:xfrm>
            <a:off x="532913" y="3497477"/>
            <a:ext cx="1800200" cy="618455"/>
          </a:xfrm>
          <a:prstGeom prst="rightArrow">
            <a:avLst/>
          </a:prstGeom>
          <a:ln>
            <a:headEnd/>
            <a:tailEnd/>
          </a:ln>
          <a:extLst/>
        </p:spPr>
        <p:style>
          <a:lnRef idx="2">
            <a:schemeClr val="accent2"/>
          </a:lnRef>
          <a:fillRef idx="1">
            <a:schemeClr val="lt1"/>
          </a:fillRef>
          <a:effectRef idx="0">
            <a:schemeClr val="accent2"/>
          </a:effectRef>
          <a:fontRef idx="minor">
            <a:schemeClr val="dk1"/>
          </a:fontRef>
        </p:style>
        <p:txBody>
          <a:bodyPr wrap="none" rtlCol="0" anchor="ctr"/>
          <a:lstStyle/>
          <a:p>
            <a:pPr algn="l"/>
            <a:r>
              <a:rPr kumimoji="0" lang="ja-JP" altLang="en-US" sz="1400" dirty="0" smtClean="0">
                <a:latin typeface="Meiryo UI" panose="020B0604030504040204" pitchFamily="50" charset="-128"/>
                <a:ea typeface="Meiryo UI" panose="020B0604030504040204" pitchFamily="50" charset="-128"/>
              </a:rPr>
              <a:t>旧様式のみ</a:t>
            </a:r>
          </a:p>
        </p:txBody>
      </p:sp>
      <p:cxnSp>
        <p:nvCxnSpPr>
          <p:cNvPr id="15" name="直線コネクタ 14"/>
          <p:cNvCxnSpPr/>
          <p:nvPr/>
        </p:nvCxnSpPr>
        <p:spPr>
          <a:xfrm>
            <a:off x="128464" y="5013176"/>
            <a:ext cx="9654452" cy="43063"/>
          </a:xfrm>
          <a:prstGeom prst="line">
            <a:avLst/>
          </a:prstGeom>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486210" y="3216782"/>
            <a:ext cx="2294" cy="3491125"/>
          </a:xfrm>
          <a:prstGeom prst="line">
            <a:avLst/>
          </a:prstGeom>
        </p:spPr>
        <p:style>
          <a:lnRef idx="1">
            <a:schemeClr val="dk1"/>
          </a:lnRef>
          <a:fillRef idx="0">
            <a:schemeClr val="dk1"/>
          </a:fillRef>
          <a:effectRef idx="0">
            <a:schemeClr val="dk1"/>
          </a:effectRef>
          <a:fontRef idx="minor">
            <a:schemeClr val="tx1"/>
          </a:fontRef>
        </p:style>
      </p:cxnSp>
      <p:sp>
        <p:nvSpPr>
          <p:cNvPr id="24" name="テキスト ボックス 23"/>
          <p:cNvSpPr txBox="1"/>
          <p:nvPr/>
        </p:nvSpPr>
        <p:spPr>
          <a:xfrm>
            <a:off x="7435" y="3765636"/>
            <a:ext cx="461665" cy="1015663"/>
          </a:xfrm>
          <a:prstGeom prst="rect">
            <a:avLst/>
          </a:prstGeom>
          <a:noFill/>
        </p:spPr>
        <p:txBody>
          <a:bodyPr vert="eaVert" wrap="non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当初申請</a:t>
            </a:r>
          </a:p>
        </p:txBody>
      </p:sp>
      <p:sp>
        <p:nvSpPr>
          <p:cNvPr id="28" name="テキスト ボックス 27"/>
          <p:cNvSpPr txBox="1"/>
          <p:nvPr/>
        </p:nvSpPr>
        <p:spPr>
          <a:xfrm>
            <a:off x="24545" y="5056240"/>
            <a:ext cx="461665" cy="1015663"/>
          </a:xfrm>
          <a:prstGeom prst="rect">
            <a:avLst/>
          </a:prstGeom>
          <a:noFill/>
        </p:spPr>
        <p:txBody>
          <a:bodyPr vert="eaVert" wrap="non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変更申請</a:t>
            </a:r>
          </a:p>
        </p:txBody>
      </p:sp>
      <p:sp>
        <p:nvSpPr>
          <p:cNvPr id="30" name="右矢印 29"/>
          <p:cNvSpPr/>
          <p:nvPr/>
        </p:nvSpPr>
        <p:spPr bwMode="auto">
          <a:xfrm>
            <a:off x="2333113" y="3996041"/>
            <a:ext cx="2741684" cy="618455"/>
          </a:xfrm>
          <a:prstGeom prst="rightArrow">
            <a:avLst/>
          </a:prstGeom>
          <a:ln>
            <a:headEnd/>
            <a:tailEnd/>
          </a:ln>
          <a:extLst/>
        </p:spPr>
        <p:style>
          <a:lnRef idx="2">
            <a:schemeClr val="accent4"/>
          </a:lnRef>
          <a:fillRef idx="1">
            <a:schemeClr val="lt1"/>
          </a:fillRef>
          <a:effectRef idx="0">
            <a:schemeClr val="accent4"/>
          </a:effectRef>
          <a:fontRef idx="minor">
            <a:schemeClr val="dk1"/>
          </a:fontRef>
        </p:style>
        <p:txBody>
          <a:bodyPr wrap="none" rtlCol="0" anchor="ctr"/>
          <a:lstStyle/>
          <a:p>
            <a:pPr algn="l"/>
            <a:r>
              <a:rPr kumimoji="0" lang="ja-JP" altLang="en-US" sz="1400" dirty="0" smtClean="0">
                <a:latin typeface="Meiryo UI" panose="020B0604030504040204" pitchFamily="50" charset="-128"/>
                <a:ea typeface="Meiryo UI" panose="020B0604030504040204" pitchFamily="50" charset="-128"/>
              </a:rPr>
              <a:t>旧様式・新様式どちらも可</a:t>
            </a:r>
          </a:p>
        </p:txBody>
      </p:sp>
      <p:sp>
        <p:nvSpPr>
          <p:cNvPr id="33" name="右矢印 32"/>
          <p:cNvSpPr/>
          <p:nvPr/>
        </p:nvSpPr>
        <p:spPr bwMode="auto">
          <a:xfrm>
            <a:off x="5074797" y="4420685"/>
            <a:ext cx="1966435" cy="618455"/>
          </a:xfrm>
          <a:prstGeom prst="rightArrow">
            <a:avLst/>
          </a:prstGeom>
          <a:ln>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r>
              <a:rPr kumimoji="0" lang="ja-JP" altLang="en-US" sz="1400" dirty="0" smtClean="0">
                <a:latin typeface="Meiryo UI" panose="020B0604030504040204" pitchFamily="50" charset="-128"/>
                <a:ea typeface="Meiryo UI" panose="020B0604030504040204" pitchFamily="50" charset="-128"/>
              </a:rPr>
              <a:t>新様式のみ</a:t>
            </a:r>
          </a:p>
        </p:txBody>
      </p:sp>
      <p:sp>
        <p:nvSpPr>
          <p:cNvPr id="26" name="テキスト ボックス 25"/>
          <p:cNvSpPr txBox="1"/>
          <p:nvPr/>
        </p:nvSpPr>
        <p:spPr>
          <a:xfrm>
            <a:off x="7605294" y="3420069"/>
            <a:ext cx="2177621" cy="132343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承認基準</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・旧様式に基づき申請</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➡改正前の基準</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・新様式に基づき申請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➡改正後の基準</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右矢印 35"/>
          <p:cNvSpPr/>
          <p:nvPr/>
        </p:nvSpPr>
        <p:spPr bwMode="auto">
          <a:xfrm>
            <a:off x="545401" y="5366829"/>
            <a:ext cx="6639848" cy="618455"/>
          </a:xfrm>
          <a:prstGeom prst="rightArrow">
            <a:avLst/>
          </a:prstGeom>
          <a:ln>
            <a:headEnd/>
            <a:tailEnd/>
          </a:ln>
          <a:extLst/>
        </p:spPr>
        <p:style>
          <a:lnRef idx="2">
            <a:schemeClr val="accent2"/>
          </a:lnRef>
          <a:fillRef idx="1">
            <a:schemeClr val="lt1"/>
          </a:fillRef>
          <a:effectRef idx="0">
            <a:schemeClr val="accent2"/>
          </a:effectRef>
          <a:fontRef idx="minor">
            <a:schemeClr val="dk1"/>
          </a:fontRef>
        </p:style>
        <p:txBody>
          <a:bodyPr wrap="none" rtlCol="0" anchor="ctr"/>
          <a:lstStyle/>
          <a:p>
            <a:pPr algn="l"/>
            <a:r>
              <a:rPr kumimoji="0" lang="ja-JP" altLang="en-US" sz="1400" dirty="0" smtClean="0">
                <a:latin typeface="Meiryo UI" panose="020B0604030504040204" pitchFamily="50" charset="-128"/>
                <a:ea typeface="Meiryo UI" panose="020B0604030504040204" pitchFamily="50" charset="-128"/>
              </a:rPr>
              <a:t>①旧様式に基づき変更申請。改正前の基準で変更承認。</a:t>
            </a:r>
          </a:p>
        </p:txBody>
      </p:sp>
      <p:sp>
        <p:nvSpPr>
          <p:cNvPr id="35" name="正方形/長方形 34"/>
          <p:cNvSpPr/>
          <p:nvPr/>
        </p:nvSpPr>
        <p:spPr bwMode="auto">
          <a:xfrm>
            <a:off x="532912" y="5056239"/>
            <a:ext cx="5068160" cy="388985"/>
          </a:xfrm>
          <a:prstGeom prst="rect">
            <a:avLst/>
          </a:prstGeom>
          <a:ln>
            <a:prstDash val="sysDot"/>
            <a:headEnd/>
            <a:tailEnd/>
          </a:ln>
          <a:extLst/>
        </p:spPr>
        <p:style>
          <a:lnRef idx="2">
            <a:schemeClr val="accent2"/>
          </a:lnRef>
          <a:fillRef idx="1">
            <a:schemeClr val="lt1"/>
          </a:fillRef>
          <a:effectRef idx="0">
            <a:schemeClr val="accent2"/>
          </a:effectRef>
          <a:fontRef idx="minor">
            <a:schemeClr val="dk1"/>
          </a:fontRef>
        </p:style>
        <p:txBody>
          <a:bodyPr wrap="none" rtlCol="0" anchor="ctr"/>
          <a:lstStyle/>
          <a:p>
            <a:pPr algn="l"/>
            <a:r>
              <a:rPr kumimoji="0" lang="ja-JP" altLang="en-US" sz="1400" dirty="0" smtClean="0">
                <a:latin typeface="Meiryo UI" panose="020B0604030504040204" pitchFamily="50" charset="-128"/>
                <a:ea typeface="Meiryo UI" panose="020B0604030504040204" pitchFamily="50" charset="-128"/>
              </a:rPr>
              <a:t>①旧様式で当初申請・承認した場合</a:t>
            </a:r>
          </a:p>
        </p:txBody>
      </p:sp>
      <p:sp>
        <p:nvSpPr>
          <p:cNvPr id="39" name="正方形/長方形 38"/>
          <p:cNvSpPr/>
          <p:nvPr/>
        </p:nvSpPr>
        <p:spPr bwMode="auto">
          <a:xfrm>
            <a:off x="2388253" y="5992806"/>
            <a:ext cx="4826144" cy="294182"/>
          </a:xfrm>
          <a:prstGeom prst="rect">
            <a:avLst/>
          </a:prstGeom>
          <a:ln>
            <a:prstDash val="sysDot"/>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r>
              <a:rPr kumimoji="0" lang="ja-JP" altLang="en-US" sz="1400" dirty="0" smtClean="0">
                <a:latin typeface="Meiryo UI" panose="020B0604030504040204" pitchFamily="50" charset="-128"/>
                <a:ea typeface="Meiryo UI" panose="020B0604030504040204" pitchFamily="50" charset="-128"/>
              </a:rPr>
              <a:t>②新様式で当初申請・承認した場合</a:t>
            </a:r>
          </a:p>
        </p:txBody>
      </p:sp>
      <p:sp>
        <p:nvSpPr>
          <p:cNvPr id="40" name="右矢印 39"/>
          <p:cNvSpPr/>
          <p:nvPr/>
        </p:nvSpPr>
        <p:spPr bwMode="auto">
          <a:xfrm>
            <a:off x="2377258" y="6216116"/>
            <a:ext cx="4807990" cy="618455"/>
          </a:xfrm>
          <a:prstGeom prst="rightArrow">
            <a:avLst/>
          </a:prstGeom>
          <a:ln>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r>
              <a:rPr kumimoji="0" lang="ja-JP" altLang="en-US" sz="1400" dirty="0" smtClean="0">
                <a:latin typeface="Meiryo UI" panose="020B0604030504040204" pitchFamily="50" charset="-128"/>
                <a:ea typeface="Meiryo UI" panose="020B0604030504040204" pitchFamily="50" charset="-128"/>
              </a:rPr>
              <a:t>②新様式に基づき変更申請。改正後の基準で変更承認。</a:t>
            </a:r>
          </a:p>
        </p:txBody>
      </p:sp>
      <p:sp>
        <p:nvSpPr>
          <p:cNvPr id="41" name="テキスト ボックス 40"/>
          <p:cNvSpPr txBox="1"/>
          <p:nvPr/>
        </p:nvSpPr>
        <p:spPr>
          <a:xfrm>
            <a:off x="7719742" y="5509313"/>
            <a:ext cx="1887319"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当初申請・承認時の様式・基準に基づき計画変更時も対応</a:t>
            </a:r>
          </a:p>
        </p:txBody>
      </p:sp>
    </p:spTree>
    <p:extLst>
      <p:ext uri="{BB962C8B-B14F-4D97-AF65-F5344CB8AC3E}">
        <p14:creationId xmlns:p14="http://schemas.microsoft.com/office/powerpoint/2010/main" val="1075995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16</a:t>
            </a:fld>
            <a:endParaRPr kumimoji="1" lang="ja-JP" altLang="en-US"/>
          </a:p>
        </p:txBody>
      </p:sp>
      <p:sp>
        <p:nvSpPr>
          <p:cNvPr id="3" name="タイトル 2"/>
          <p:cNvSpPr>
            <a:spLocks noGrp="1"/>
          </p:cNvSpPr>
          <p:nvPr>
            <p:ph type="title"/>
          </p:nvPr>
        </p:nvSpPr>
        <p:spPr/>
        <p:txBody>
          <a:bodyPr/>
          <a:lstStyle/>
          <a:p>
            <a:r>
              <a:rPr lang="ja-JP" altLang="en-US" dirty="0"/>
              <a:t>経営革新</a:t>
            </a:r>
            <a:r>
              <a:rPr lang="ja-JP" altLang="en-US" dirty="0" smtClean="0"/>
              <a:t>計画の申請・承認に</a:t>
            </a:r>
            <a:r>
              <a:rPr lang="ja-JP" altLang="en-US" dirty="0"/>
              <a:t>関する経過</a:t>
            </a:r>
            <a:r>
              <a:rPr lang="ja-JP" altLang="en-US" dirty="0" smtClean="0"/>
              <a:t>措置②</a:t>
            </a:r>
            <a:endParaRPr kumimoji="1" lang="ja-JP" altLang="en-US" dirty="0"/>
          </a:p>
        </p:txBody>
      </p:sp>
      <p:sp>
        <p:nvSpPr>
          <p:cNvPr id="8" name="テキスト プレースホルダー 7"/>
          <p:cNvSpPr>
            <a:spLocks noGrp="1"/>
          </p:cNvSpPr>
          <p:nvPr>
            <p:ph type="body" sz="quarter" idx="17"/>
          </p:nvPr>
        </p:nvSpPr>
        <p:spPr/>
        <p:txBody>
          <a:bodyPr/>
          <a:lstStyle/>
          <a:p>
            <a:r>
              <a:rPr kumimoji="1" lang="ja-JP" altLang="en-US" dirty="0" smtClean="0"/>
              <a:t>改正省令の附則における経過措置の規定は以下の通りです。</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022688652"/>
              </p:ext>
            </p:extLst>
          </p:nvPr>
        </p:nvGraphicFramePr>
        <p:xfrm>
          <a:off x="560512" y="1667585"/>
          <a:ext cx="7992888" cy="2560320"/>
        </p:xfrm>
        <a:graphic>
          <a:graphicData uri="http://schemas.openxmlformats.org/drawingml/2006/table">
            <a:tbl>
              <a:tblPr firstRow="1" firstCol="1" bandRow="1">
                <a:tableStyleId>{2D5ABB26-0587-4C30-8999-92F81FD0307C}</a:tableStyleId>
              </a:tblPr>
              <a:tblGrid>
                <a:gridCol w="7992888">
                  <a:extLst>
                    <a:ext uri="{9D8B030D-6E8A-4147-A177-3AD203B41FA5}">
                      <a16:colId xmlns:a16="http://schemas.microsoft.com/office/drawing/2014/main" val="3589783555"/>
                    </a:ext>
                  </a:extLst>
                </a:gridCol>
              </a:tblGrid>
              <a:tr h="1920240">
                <a:tc>
                  <a:txBody>
                    <a:bodyPr/>
                    <a:lstStyle/>
                    <a:p>
                      <a:pPr algn="l">
                        <a:spcAft>
                          <a:spcPts val="0"/>
                        </a:spcAft>
                      </a:pPr>
                      <a:r>
                        <a:rPr lang="ja-JP" altLang="en-US" sz="1400" kern="100" dirty="0" smtClean="0">
                          <a:effectLst/>
                        </a:rPr>
                        <a:t>中小企業の事業承継の促進のための中小企業における経営の承継の円滑化に関する法律等の一部を改正する法律の施行に伴う経済産業省関係省令の整備に関する省令</a:t>
                      </a:r>
                      <a:endParaRPr lang="en-US" altLang="ja-JP" sz="1400" kern="100" dirty="0" smtClean="0">
                        <a:effectLst/>
                      </a:endParaRPr>
                    </a:p>
                    <a:p>
                      <a:pPr algn="l">
                        <a:spcAft>
                          <a:spcPts val="0"/>
                        </a:spcAft>
                      </a:pPr>
                      <a:endParaRPr lang="en-US" altLang="ja-JP" sz="1400" kern="100" dirty="0" smtClean="0">
                        <a:effectLst/>
                      </a:endParaRPr>
                    </a:p>
                    <a:p>
                      <a:pPr algn="l">
                        <a:spcAft>
                          <a:spcPts val="0"/>
                        </a:spcAft>
                      </a:pPr>
                      <a:r>
                        <a:rPr lang="ja-JP" sz="1400" kern="100" dirty="0" smtClean="0">
                          <a:effectLst/>
                        </a:rPr>
                        <a:t>附則</a:t>
                      </a:r>
                      <a:endParaRPr lang="ja-JP" sz="1400" kern="100" dirty="0">
                        <a:effectLst/>
                      </a:endParaRPr>
                    </a:p>
                    <a:p>
                      <a:pPr algn="l">
                        <a:spcAft>
                          <a:spcPts val="0"/>
                        </a:spcAft>
                      </a:pPr>
                      <a:r>
                        <a:rPr lang="ja-JP" sz="1400" kern="100" dirty="0">
                          <a:effectLst/>
                        </a:rPr>
                        <a:t>　（経過措置）</a:t>
                      </a:r>
                    </a:p>
                    <a:p>
                      <a:pPr marL="152400" indent="-152400" algn="l">
                        <a:spcAft>
                          <a:spcPts val="0"/>
                        </a:spcAft>
                      </a:pPr>
                      <a:r>
                        <a:rPr lang="ja-JP" sz="1400" kern="100" dirty="0">
                          <a:effectLst/>
                        </a:rPr>
                        <a:t>第二条　経営革新計画の承認の申請については、この省令による改正後の規定にかかわらず、令和二年十二月三十一日までの間は、なお従前の例によることができる。</a:t>
                      </a:r>
                    </a:p>
                    <a:p>
                      <a:pPr marL="152400" indent="-152400" algn="l">
                        <a:spcAft>
                          <a:spcPts val="0"/>
                        </a:spcAft>
                      </a:pPr>
                      <a:r>
                        <a:rPr lang="ja-JP" sz="1400" kern="100" dirty="0">
                          <a:effectLst/>
                        </a:rPr>
                        <a:t>第三条　この省令の施行の際現に承認を受けている経営革新計画及び前条の規定によりなお従前の例により申請して承認を受けている経営革新計画の変更に係る承認の申請については、この省令による改正後の規定にかかわらず、なお従前の例による。</a:t>
                      </a:r>
                    </a:p>
                    <a:p>
                      <a:pPr marL="152400" indent="-152400" algn="l">
                        <a:spcAft>
                          <a:spcPts val="0"/>
                        </a:spcAft>
                      </a:pPr>
                      <a:r>
                        <a:rPr lang="ja-JP" sz="1400" kern="100" dirty="0">
                          <a:effectLst/>
                        </a:rPr>
                        <a:t>第四条　前二条の規定によりなお従前の例により申請された経営革新計画に係る承認については、この省令による改正後の規定にかかわらず、なお従前の例による。</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469" marR="504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8280800"/>
                  </a:ext>
                </a:extLst>
              </a:tr>
            </a:tbl>
          </a:graphicData>
        </a:graphic>
      </p:graphicFrame>
    </p:spTree>
    <p:extLst>
      <p:ext uri="{BB962C8B-B14F-4D97-AF65-F5344CB8AC3E}">
        <p14:creationId xmlns:p14="http://schemas.microsoft.com/office/powerpoint/2010/main" val="2915519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17</a:t>
            </a:fld>
            <a:endParaRPr kumimoji="1" lang="ja-JP" altLang="en-US"/>
          </a:p>
        </p:txBody>
      </p:sp>
      <p:sp>
        <p:nvSpPr>
          <p:cNvPr id="3" name="タイトル 2"/>
          <p:cNvSpPr>
            <a:spLocks noGrp="1"/>
          </p:cNvSpPr>
          <p:nvPr>
            <p:ph type="title"/>
          </p:nvPr>
        </p:nvSpPr>
        <p:spPr/>
        <p:txBody>
          <a:bodyPr/>
          <a:lstStyle/>
          <a:p>
            <a:r>
              <a:rPr lang="ja-JP" altLang="en-US" dirty="0" smtClean="0"/>
              <a:t>（参考）基本</a:t>
            </a:r>
            <a:r>
              <a:rPr lang="ja-JP" altLang="en-US" dirty="0"/>
              <a:t>方針</a:t>
            </a:r>
            <a:r>
              <a:rPr lang="ja-JP" altLang="en-US" dirty="0" smtClean="0"/>
              <a:t>の</a:t>
            </a:r>
            <a:r>
              <a:rPr lang="ja-JP" altLang="en-US" dirty="0"/>
              <a:t>主な改正</a:t>
            </a:r>
            <a:r>
              <a:rPr lang="ja-JP" altLang="en-US" dirty="0" smtClean="0"/>
              <a:t>内容③（電子申請）</a:t>
            </a:r>
            <a:endParaRPr kumimoji="1" lang="ja-JP" altLang="en-US" dirty="0"/>
          </a:p>
        </p:txBody>
      </p:sp>
      <p:sp>
        <p:nvSpPr>
          <p:cNvPr id="8" name="テキスト プレースホルダー 7"/>
          <p:cNvSpPr>
            <a:spLocks noGrp="1"/>
          </p:cNvSpPr>
          <p:nvPr>
            <p:ph type="body" sz="quarter" idx="17"/>
          </p:nvPr>
        </p:nvSpPr>
        <p:spPr>
          <a:xfrm>
            <a:off x="200025" y="764704"/>
            <a:ext cx="9505950" cy="2372545"/>
          </a:xfrm>
        </p:spPr>
        <p:txBody>
          <a:bodyPr/>
          <a:lstStyle/>
          <a:p>
            <a:r>
              <a:rPr kumimoji="1" lang="ja-JP" altLang="en-US" dirty="0" smtClean="0"/>
              <a:t>基本方針に、申請手続の負担を軽減するための電子申請の活用に関する記述が追加されました。</a:t>
            </a:r>
            <a:endParaRPr kumimoji="1" lang="en-US" altLang="ja-JP" dirty="0" smtClean="0"/>
          </a:p>
          <a:p>
            <a:r>
              <a:rPr kumimoji="1" lang="ja-JP" altLang="en-US" dirty="0" smtClean="0"/>
              <a:t>中小企業等経営強化法では経営力向上計画において、本年</a:t>
            </a:r>
            <a:r>
              <a:rPr kumimoji="1" lang="en-US" altLang="ja-JP" dirty="0" smtClean="0"/>
              <a:t>4</a:t>
            </a:r>
            <a:r>
              <a:rPr kumimoji="1" lang="ja-JP" altLang="en-US" dirty="0" smtClean="0"/>
              <a:t>月より電子申請を開始しています。</a:t>
            </a:r>
            <a:endParaRPr kumimoji="1" lang="en-US" altLang="ja-JP" dirty="0" smtClean="0"/>
          </a:p>
          <a:p>
            <a:r>
              <a:rPr kumimoji="1" lang="ja-JP" altLang="en-US" dirty="0" smtClean="0"/>
              <a:t>経営革新計画でも、電子申請の活用に向けた取組を進める観点から、一部の自治体に参加頂く実証実験の実施に向け検討を進めています。</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375599890"/>
              </p:ext>
            </p:extLst>
          </p:nvPr>
        </p:nvGraphicFramePr>
        <p:xfrm>
          <a:off x="560512" y="3861048"/>
          <a:ext cx="8352928" cy="1185351"/>
        </p:xfrm>
        <a:graphic>
          <a:graphicData uri="http://schemas.openxmlformats.org/drawingml/2006/table">
            <a:tbl>
              <a:tblPr firstRow="1" firstCol="1" bandRow="1">
                <a:tableStyleId>{2D5ABB26-0587-4C30-8999-92F81FD0307C}</a:tableStyleId>
              </a:tblPr>
              <a:tblGrid>
                <a:gridCol w="8352928">
                  <a:extLst>
                    <a:ext uri="{9D8B030D-6E8A-4147-A177-3AD203B41FA5}">
                      <a16:colId xmlns:a16="http://schemas.microsoft.com/office/drawing/2014/main" val="3589783555"/>
                    </a:ext>
                  </a:extLst>
                </a:gridCol>
              </a:tblGrid>
              <a:tr h="1185351">
                <a:tc>
                  <a:txBody>
                    <a:bodyPr/>
                    <a:lstStyle/>
                    <a:p>
                      <a:pPr marL="180975" indent="-180975" algn="l">
                        <a:spcAft>
                          <a:spcPts val="0"/>
                        </a:spcAft>
                      </a:pPr>
                      <a:r>
                        <a:rPr lang="ja-JP" altLang="en-US" sz="1400" kern="100" dirty="0" smtClean="0">
                          <a:effectLst/>
                        </a:rPr>
                        <a:t>第３　経営革新</a:t>
                      </a:r>
                      <a:endParaRPr lang="en-US" altLang="ja-JP" sz="1400" kern="100" dirty="0" smtClean="0">
                        <a:effectLst/>
                      </a:endParaRPr>
                    </a:p>
                    <a:p>
                      <a:pPr marL="180975" indent="-180975" algn="l">
                        <a:spcAft>
                          <a:spcPts val="0"/>
                        </a:spcAft>
                      </a:pPr>
                      <a:r>
                        <a:rPr lang="ja-JP" altLang="en-US" sz="1400" kern="100" dirty="0" smtClean="0">
                          <a:effectLst/>
                        </a:rPr>
                        <a:t>３　海外において経営革新のための事業が行われる場合における国内の事業基盤の維持その他経営革新の促進に当たって配慮すべき事項</a:t>
                      </a:r>
                    </a:p>
                    <a:p>
                      <a:pPr algn="l">
                        <a:spcAft>
                          <a:spcPts val="0"/>
                        </a:spcAft>
                      </a:pPr>
                      <a:r>
                        <a:rPr lang="ja-JP" altLang="en-US" sz="1400" kern="100" dirty="0" smtClean="0">
                          <a:effectLst/>
                        </a:rPr>
                        <a:t>　五　申請手続の簡素化</a:t>
                      </a:r>
                    </a:p>
                    <a:p>
                      <a:pPr algn="l">
                        <a:spcAft>
                          <a:spcPts val="0"/>
                        </a:spcAft>
                      </a:pPr>
                      <a:r>
                        <a:rPr lang="ja-JP" altLang="en-US" sz="1400" kern="100" dirty="0" smtClean="0">
                          <a:effectLst/>
                        </a:rPr>
                        <a:t>　　国や都道府県は、申請手続の負担を軽減するため、電子申請システムの開発及び利用促進に努める。</a:t>
                      </a:r>
                    </a:p>
                  </a:txBody>
                  <a:tcPr marL="50469" marR="504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8280800"/>
                  </a:ext>
                </a:extLst>
              </a:tr>
            </a:tbl>
          </a:graphicData>
        </a:graphic>
      </p:graphicFrame>
    </p:spTree>
    <p:extLst>
      <p:ext uri="{BB962C8B-B14F-4D97-AF65-F5344CB8AC3E}">
        <p14:creationId xmlns:p14="http://schemas.microsoft.com/office/powerpoint/2010/main" val="226102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a:t>
            </a:r>
            <a:r>
              <a:rPr lang="zh-TW" altLang="en-US" dirty="0" smtClean="0"/>
              <a:t>中小</a:t>
            </a:r>
            <a:r>
              <a:rPr lang="zh-TW" altLang="en-US" dirty="0"/>
              <a:t>企業成長</a:t>
            </a:r>
            <a:r>
              <a:rPr lang="zh-TW" altLang="en-US" dirty="0" smtClean="0"/>
              <a:t>促進法</a:t>
            </a:r>
            <a:r>
              <a:rPr lang="ja-JP" altLang="en-US" dirty="0" smtClean="0"/>
              <a:t>について</a:t>
            </a:r>
            <a:endParaRPr kumimoji="1" lang="ja-JP" altLang="en-US" dirty="0"/>
          </a:p>
        </p:txBody>
      </p:sp>
      <p:sp>
        <p:nvSpPr>
          <p:cNvPr id="3" name="スライド番号プレースホルダー 2"/>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Tree>
    <p:extLst>
      <p:ext uri="{BB962C8B-B14F-4D97-AF65-F5344CB8AC3E}">
        <p14:creationId xmlns:p14="http://schemas.microsoft.com/office/powerpoint/2010/main" val="3458643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L 字 80"/>
          <p:cNvSpPr/>
          <p:nvPr/>
        </p:nvSpPr>
        <p:spPr bwMode="auto">
          <a:xfrm>
            <a:off x="3166156" y="1665487"/>
            <a:ext cx="6267019" cy="1542487"/>
          </a:xfrm>
          <a:prstGeom prst="corner">
            <a:avLst>
              <a:gd name="adj1" fmla="val 43489"/>
              <a:gd name="adj2" fmla="val 200785"/>
            </a:avLst>
          </a:prstGeom>
          <a:noFill/>
          <a:ln w="50800">
            <a:solidFill>
              <a:schemeClr val="accent6">
                <a:lumMod val="75000"/>
              </a:schemeClr>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217" name="正方形/長方形 216"/>
          <p:cNvSpPr/>
          <p:nvPr/>
        </p:nvSpPr>
        <p:spPr bwMode="auto">
          <a:xfrm>
            <a:off x="6348934" y="1663183"/>
            <a:ext cx="3084241" cy="816399"/>
          </a:xfrm>
          <a:prstGeom prst="rect">
            <a:avLst/>
          </a:prstGeom>
          <a:noFill/>
          <a:ln w="50800">
            <a:solidFill>
              <a:srgbClr val="C00000"/>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211" name="正方形/長方形 210"/>
          <p:cNvSpPr/>
          <p:nvPr/>
        </p:nvSpPr>
        <p:spPr bwMode="auto">
          <a:xfrm>
            <a:off x="3171777" y="3251322"/>
            <a:ext cx="6261398" cy="1153462"/>
          </a:xfrm>
          <a:prstGeom prst="rect">
            <a:avLst/>
          </a:prstGeom>
          <a:noFill/>
          <a:ln w="50800">
            <a:solidFill>
              <a:srgbClr val="0070C0"/>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208" name="L 字 207"/>
          <p:cNvSpPr/>
          <p:nvPr/>
        </p:nvSpPr>
        <p:spPr bwMode="auto">
          <a:xfrm>
            <a:off x="432576" y="1678418"/>
            <a:ext cx="8989819" cy="5085049"/>
          </a:xfrm>
          <a:prstGeom prst="corner">
            <a:avLst>
              <a:gd name="adj1" fmla="val 41136"/>
              <a:gd name="adj2" fmla="val 51340"/>
            </a:avLst>
          </a:prstGeom>
          <a:noFill/>
          <a:ln w="50800">
            <a:solidFill>
              <a:srgbClr val="006600"/>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31" name="テキスト ボックス 130"/>
          <p:cNvSpPr txBox="1"/>
          <p:nvPr/>
        </p:nvSpPr>
        <p:spPr>
          <a:xfrm>
            <a:off x="6312064" y="1646744"/>
            <a:ext cx="2995794" cy="2966838"/>
          </a:xfrm>
          <a:prstGeom prst="rect">
            <a:avLst/>
          </a:prstGeom>
          <a:noFill/>
        </p:spPr>
        <p:txBody>
          <a:bodyPr wrap="square" rtlCol="0">
            <a:spAutoFit/>
          </a:bodyPr>
          <a:lstStyle/>
          <a:p>
            <a:pPr marL="125869" indent="-125869" algn="just"/>
            <a:r>
              <a:rPr lang="ja-JP" altLang="en-US" sz="1000" b="1" dirty="0">
                <a:effectLst>
                  <a:glow rad="228600">
                    <a:schemeClr val="accent2">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事業承継等に伴う事業拡大により、中小企業者要件を満たさなくなった事業者に対し、計画期間中は中小企業者とみなし、中小企業向け支援（法律上の特例）を継続。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127003" indent="-127003" algn="just"/>
            <a:r>
              <a:rPr lang="ja-JP" altLang="en-US" sz="1000" b="1" dirty="0">
                <a:effectLst>
                  <a:glow rad="228600">
                    <a:schemeClr val="accent6">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支援措置が包含されることとなる、地域産業資源活用事業計画（地域資源法）を廃止。</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7003" indent="-127003" algn="just"/>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5869" indent="-125869"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25869" indent="-125869" algn="just"/>
            <a:r>
              <a:rPr lang="ja-JP" altLang="en-US" sz="1000" b="1" dirty="0">
                <a:effectLst>
                  <a:glow rad="228600">
                    <a:schemeClr val="accent1">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⑪</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地域経済牽引</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事業計画への新たな支援として、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日本公庫が外国関係法人等に対して以下の支援を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実施できることとする。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90504" lvl="1" indent="-125869">
              <a:lnSpc>
                <a:spcPts val="1071"/>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現地金融機関からの借入れに対する債務の保証</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90504" lvl="1" indent="-125869" algn="r">
              <a:lnSpc>
                <a:spcPts val="1071"/>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（スタンドバイ・クレジット）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90504" lvl="1" indent="-125869">
              <a:lnSpc>
                <a:spcPts val="1071"/>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直接融資（</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クロスボーダーローン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bwMode="auto">
          <a:xfrm>
            <a:off x="6327253" y="1002230"/>
            <a:ext cx="3130566" cy="4326898"/>
          </a:xfrm>
          <a:prstGeom prst="rect">
            <a:avLst/>
          </a:prstGeom>
          <a:noFill/>
          <a:ln w="19050">
            <a:solidFill>
              <a:srgbClr val="002060"/>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a:xfrm>
            <a:off x="3166078" y="1661592"/>
            <a:ext cx="3128557" cy="1477328"/>
          </a:xfrm>
          <a:prstGeom prst="rect">
            <a:avLst/>
          </a:prstGeom>
          <a:noFill/>
        </p:spPr>
        <p:txBody>
          <a:bodyPr wrap="square" rtlCol="0">
            <a:spAutoFit/>
          </a:bodyPr>
          <a:lstStyle/>
          <a:p>
            <a:pPr marL="125869" indent="-125869" algn="just"/>
            <a:r>
              <a:rPr lang="ja-JP" altLang="en-US" sz="1000" b="1" dirty="0">
                <a:effectLst>
                  <a:glow rad="228600">
                    <a:schemeClr val="accent6">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「経営革新（新事業活動より経営の相当程度の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向上を図る）」の手段多様化を踏まえ、新事業活動の定義に研究開発等を明示。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5869" indent="-125869" algn="just"/>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5869" indent="-125869" algn="just"/>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5869" indent="-125869" algn="just"/>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5869" indent="-125869" algn="just"/>
            <a:r>
              <a:rPr lang="ja-JP" altLang="en-US" sz="1000" b="1" dirty="0">
                <a:effectLst>
                  <a:glow rad="228600">
                    <a:schemeClr val="accent6">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⑧</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定義の見直しに併せて、以下を経営革新計画に統合。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90504" lvl="1" indent="-125869"/>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異分野連携新事業分野開拓計画</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786" dirty="0">
              <a:latin typeface="Meiryo UI" panose="020B0604030504040204" pitchFamily="50" charset="-128"/>
              <a:ea typeface="Meiryo UI" panose="020B0604030504040204" pitchFamily="50" charset="-128"/>
              <a:cs typeface="Meiryo UI" panose="020B0604030504040204" pitchFamily="50" charset="-128"/>
            </a:endParaRPr>
          </a:p>
          <a:p>
            <a:pPr marL="190504" lvl="1" indent="-125869" algn="just"/>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特定研究開発等計画（ものづくり高度化法の廃止</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5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正方形/長方形 138"/>
          <p:cNvSpPr/>
          <p:nvPr/>
        </p:nvSpPr>
        <p:spPr bwMode="auto">
          <a:xfrm>
            <a:off x="404943" y="997550"/>
            <a:ext cx="2678285" cy="4322912"/>
          </a:xfrm>
          <a:prstGeom prst="rect">
            <a:avLst/>
          </a:prstGeom>
          <a:noFill/>
          <a:ln w="19050">
            <a:solidFill>
              <a:srgbClr val="002060"/>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37" name="正方形/長方形 136"/>
          <p:cNvSpPr/>
          <p:nvPr/>
        </p:nvSpPr>
        <p:spPr bwMode="auto">
          <a:xfrm>
            <a:off x="3143493" y="1006216"/>
            <a:ext cx="3145175" cy="4322912"/>
          </a:xfrm>
          <a:prstGeom prst="rect">
            <a:avLst/>
          </a:prstGeom>
          <a:noFill/>
          <a:ln w="19050">
            <a:solidFill>
              <a:srgbClr val="001148"/>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9" name="正方形/長方形 8"/>
          <p:cNvSpPr/>
          <p:nvPr/>
        </p:nvSpPr>
        <p:spPr bwMode="auto">
          <a:xfrm>
            <a:off x="381000" y="0"/>
            <a:ext cx="9144000" cy="408565"/>
          </a:xfrm>
          <a:prstGeom prst="rect">
            <a:avLst/>
          </a:prstGeom>
          <a:solidFill>
            <a:srgbClr val="002060"/>
          </a:solidFill>
          <a:ln>
            <a:noFill/>
            <a:headEnd/>
            <a:tailEnd/>
          </a:ln>
        </p:spPr>
        <p:style>
          <a:lnRef idx="2">
            <a:schemeClr val="accent1"/>
          </a:lnRef>
          <a:fillRef idx="1">
            <a:schemeClr val="lt1"/>
          </a:fillRef>
          <a:effectRef idx="0">
            <a:schemeClr val="accent1"/>
          </a:effectRef>
          <a:fontRef idx="minor">
            <a:schemeClr val="dk1"/>
          </a:fontRef>
        </p:style>
        <p:txBody>
          <a:bodyPr wrap="none" rtlCol="0" anchor="ctr"/>
          <a:lstStyle/>
          <a:p>
            <a:r>
              <a:rPr kumimoji="0" lang="ja-JP" altLang="en-US" sz="1286" b="1" dirty="0">
                <a:solidFill>
                  <a:schemeClr val="bg1"/>
                </a:solidFill>
                <a:latin typeface="Meiryo UI" panose="020B0604030504040204" pitchFamily="50" charset="-128"/>
                <a:ea typeface="Meiryo UI" panose="020B0604030504040204" pitchFamily="50" charset="-128"/>
              </a:rPr>
              <a:t>中小企業成長</a:t>
            </a:r>
            <a:r>
              <a:rPr kumimoji="0" lang="ja-JP" altLang="en-US" sz="1286" b="1" dirty="0" smtClean="0">
                <a:solidFill>
                  <a:schemeClr val="bg1"/>
                </a:solidFill>
                <a:latin typeface="Meiryo UI" panose="020B0604030504040204" pitchFamily="50" charset="-128"/>
                <a:ea typeface="Meiryo UI" panose="020B0604030504040204" pitchFamily="50" charset="-128"/>
              </a:rPr>
              <a:t>促進法の</a:t>
            </a:r>
            <a:r>
              <a:rPr kumimoji="0" lang="ja-JP" altLang="en-US" sz="1286" b="1" dirty="0">
                <a:solidFill>
                  <a:schemeClr val="bg1"/>
                </a:solidFill>
                <a:latin typeface="Meiryo UI" panose="020B0604030504040204" pitchFamily="50" charset="-128"/>
                <a:ea typeface="Meiryo UI" panose="020B0604030504040204" pitchFamily="50" charset="-128"/>
              </a:rPr>
              <a:t>概要</a:t>
            </a:r>
            <a:endParaRPr kumimoji="0" lang="en-US" altLang="ja-JP" sz="1286" b="1" dirty="0">
              <a:solidFill>
                <a:schemeClr val="bg1"/>
              </a:solidFill>
              <a:latin typeface="Meiryo UI" panose="020B0604030504040204" pitchFamily="50" charset="-128"/>
              <a:ea typeface="Meiryo UI" panose="020B0604030504040204" pitchFamily="50" charset="-128"/>
            </a:endParaRPr>
          </a:p>
          <a:p>
            <a:pPr algn="r"/>
            <a:r>
              <a:rPr kumimoji="0" lang="ja-JP" altLang="en-US" sz="1286" b="1" dirty="0">
                <a:solidFill>
                  <a:schemeClr val="bg1"/>
                </a:solidFill>
                <a:latin typeface="Meiryo UI" panose="020B0604030504040204" pitchFamily="50" charset="-128"/>
                <a:ea typeface="Meiryo UI" panose="020B0604030504040204" pitchFamily="50" charset="-128"/>
              </a:rPr>
              <a:t>（中小企業の事業承継の促進のための中小企業における経営の承継の円滑化に関する法律等の一部を改正する</a:t>
            </a:r>
            <a:r>
              <a:rPr kumimoji="0" lang="ja-JP" altLang="en-US" sz="1286" b="1" dirty="0" smtClean="0">
                <a:solidFill>
                  <a:schemeClr val="bg1"/>
                </a:solidFill>
                <a:latin typeface="Meiryo UI" panose="020B0604030504040204" pitchFamily="50" charset="-128"/>
                <a:ea typeface="Meiryo UI" panose="020B0604030504040204" pitchFamily="50" charset="-128"/>
              </a:rPr>
              <a:t>法律）</a:t>
            </a:r>
            <a:endParaRPr kumimoji="0" lang="ja-JP" altLang="en-US" sz="1286" b="1" dirty="0">
              <a:solidFill>
                <a:schemeClr val="bg1"/>
              </a:solidFill>
              <a:latin typeface="Meiryo UI" panose="020B0604030504040204" pitchFamily="50" charset="-128"/>
              <a:ea typeface="Meiryo UI" panose="020B0604030504040204" pitchFamily="50" charset="-128"/>
            </a:endParaRPr>
          </a:p>
        </p:txBody>
      </p:sp>
      <p:sp>
        <p:nvSpPr>
          <p:cNvPr id="14" name="正方形/長方形 13"/>
          <p:cNvSpPr/>
          <p:nvPr/>
        </p:nvSpPr>
        <p:spPr bwMode="auto">
          <a:xfrm>
            <a:off x="381000" y="401595"/>
            <a:ext cx="9144000" cy="545651"/>
          </a:xfrm>
          <a:prstGeom prst="rect">
            <a:avLst/>
          </a:prstGeom>
          <a:solidFill>
            <a:schemeClr val="bg1">
              <a:lumMod val="85000"/>
            </a:schemeClr>
          </a:solidFill>
          <a:ln w="9525">
            <a:noFill/>
            <a:miter lim="800000"/>
            <a:headEnd/>
            <a:tailEnd/>
          </a:ln>
          <a:effectLst/>
        </p:spPr>
        <p:txBody>
          <a:bodyPr wrap="square" rtlCol="0" anchor="ctr"/>
          <a:lstStyle/>
          <a:p>
            <a:pPr algn="just"/>
            <a:r>
              <a:rPr kumimoji="0" lang="ja-JP" altLang="en-US" sz="1143" spc="-36" dirty="0">
                <a:latin typeface="Meiryo UI" panose="020B0604030504040204" pitchFamily="50" charset="-128"/>
                <a:ea typeface="Meiryo UI" panose="020B0604030504040204" pitchFamily="50" charset="-128"/>
              </a:rPr>
              <a:t>中小企業による事業承継の円滑化を図るため、事業承継の障壁となっている経営者保証の解除に係る支援、経営力向上計画及び地域経済牽引事業計画に</a:t>
            </a:r>
            <a:r>
              <a:rPr kumimoji="0" lang="en-US" altLang="ja-JP" sz="1143" spc="-36" dirty="0">
                <a:latin typeface="Meiryo UI" panose="020B0604030504040204" pitchFamily="50" charset="-128"/>
                <a:ea typeface="Meiryo UI" panose="020B0604030504040204" pitchFamily="50" charset="-128"/>
              </a:rPr>
              <a:t/>
            </a:r>
            <a:br>
              <a:rPr kumimoji="0" lang="en-US" altLang="ja-JP" sz="1143" spc="-36" dirty="0">
                <a:latin typeface="Meiryo UI" panose="020B0604030504040204" pitchFamily="50" charset="-128"/>
                <a:ea typeface="Meiryo UI" panose="020B0604030504040204" pitchFamily="50" charset="-128"/>
              </a:rPr>
            </a:br>
            <a:r>
              <a:rPr kumimoji="0" lang="ja-JP" altLang="en-US" sz="1143" spc="-36" dirty="0">
                <a:latin typeface="Meiryo UI" panose="020B0604030504040204" pitchFamily="50" charset="-128"/>
                <a:ea typeface="Meiryo UI" panose="020B0604030504040204" pitchFamily="50" charset="-128"/>
              </a:rPr>
              <a:t>おける事業承継支援並びに親族内承継に関する支援体制の整備等の措置を講ずるとともに、みなし中小企業者特例による中堅企業への成長環境の整備や、</a:t>
            </a:r>
            <a:r>
              <a:rPr kumimoji="0" lang="en-US" altLang="ja-JP" sz="1143" spc="-36" dirty="0">
                <a:latin typeface="Meiryo UI" panose="020B0604030504040204" pitchFamily="50" charset="-128"/>
                <a:ea typeface="Meiryo UI" panose="020B0604030504040204" pitchFamily="50" charset="-128"/>
              </a:rPr>
              <a:t/>
            </a:r>
            <a:br>
              <a:rPr kumimoji="0" lang="en-US" altLang="ja-JP" sz="1143" spc="-36" dirty="0">
                <a:latin typeface="Meiryo UI" panose="020B0604030504040204" pitchFamily="50" charset="-128"/>
                <a:ea typeface="Meiryo UI" panose="020B0604030504040204" pitchFamily="50" charset="-128"/>
              </a:rPr>
            </a:br>
            <a:r>
              <a:rPr kumimoji="0" lang="ja-JP" altLang="en-US" sz="1143" spc="-36" dirty="0">
                <a:latin typeface="Meiryo UI" panose="020B0604030504040204" pitchFamily="50" charset="-128"/>
                <a:ea typeface="Meiryo UI" panose="020B0604030504040204" pitchFamily="50" charset="-128"/>
              </a:rPr>
              <a:t>異分野連携新事業分野開拓計画等の整理・統合による各種計画制度の利便性の向上、中小企業の外国関係法人等に対する支援措置の拡充を行う。</a:t>
            </a:r>
            <a:endParaRPr kumimoji="0" lang="en-US" altLang="ja-JP" sz="1143" spc="-36"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776134" y="5396808"/>
            <a:ext cx="3601908" cy="246221"/>
          </a:xfrm>
          <a:prstGeom prst="rect">
            <a:avLst/>
          </a:prstGeom>
          <a:solidFill>
            <a:schemeClr val="bg1">
              <a:lumMod val="85000"/>
            </a:schemeClr>
          </a:solidFill>
        </p:spPr>
        <p:txBody>
          <a:bodyPr wrap="square" rtlCol="0">
            <a:spAutoFit/>
          </a:bodyPr>
          <a:lstStyle/>
          <a:p>
            <a:pPr defTabSz="896956"/>
            <a:r>
              <a:rPr lang="ja-JP" altLang="en-US" sz="1000" dirty="0">
                <a:latin typeface="Meiryo UI" panose="020B0604030504040204" pitchFamily="50" charset="-128"/>
                <a:ea typeface="Meiryo UI" panose="020B0604030504040204" pitchFamily="50" charset="-128"/>
                <a:cs typeface="Meiryo UI" panose="020B0604030504040204" pitchFamily="50" charset="-128"/>
              </a:rPr>
              <a:t>その他措置事項</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中小機構法</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正方形/長方形 35"/>
          <p:cNvSpPr/>
          <p:nvPr/>
        </p:nvSpPr>
        <p:spPr>
          <a:xfrm>
            <a:off x="5728247" y="5601163"/>
            <a:ext cx="3661247" cy="1015663"/>
          </a:xfrm>
          <a:prstGeom prst="rect">
            <a:avLst/>
          </a:prstGeom>
        </p:spPr>
        <p:txBody>
          <a:bodyPr wrap="square">
            <a:spAutoFit/>
          </a:bodyPr>
          <a:lstStyle/>
          <a:p>
            <a:pPr marL="130405" indent="-130405"/>
            <a:r>
              <a:rPr lang="ja-JP" altLang="en-US" sz="1000" dirty="0">
                <a:latin typeface="Meiryo UI" panose="020B0604030504040204" pitchFamily="50" charset="-128"/>
                <a:ea typeface="Meiryo UI" panose="020B0604030504040204" pitchFamily="50" charset="-128"/>
                <a:cs typeface="Meiryo UI" panose="020B0604030504040204" pitchFamily="50" charset="-128"/>
              </a:rPr>
              <a:t>○中小機構の業務に以下を追加。</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30405" indent="-130405"/>
            <a:r>
              <a:rPr lang="ja-JP" altLang="en-US" sz="1000" dirty="0">
                <a:latin typeface="Meiryo UI" panose="020B0604030504040204" pitchFamily="50" charset="-128"/>
                <a:ea typeface="Meiryo UI" panose="020B0604030504040204" pitchFamily="50" charset="-128"/>
                <a:cs typeface="Meiryo UI" panose="020B0604030504040204" pitchFamily="50" charset="-128"/>
              </a:rPr>
              <a:t>　・①、②、③、④に関して経営者保証を伴わない融資を行おうとする金融機関に対する協力業務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30405" indent="-130405"/>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承認地域経済牽引支援機関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に対する協力業務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30405" indent="-130405"/>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30405" indent="-130405">
              <a:spcAft>
                <a:spcPts val="857"/>
              </a:spcAft>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・⑤の業務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6328523" y="985511"/>
            <a:ext cx="3129296" cy="400110"/>
          </a:xfrm>
          <a:prstGeom prst="rect">
            <a:avLst/>
          </a:prstGeom>
          <a:solidFill>
            <a:srgbClr val="002060"/>
          </a:solidFill>
          <a:ln>
            <a:solidFill>
              <a:srgbClr val="722A28"/>
            </a:solidFill>
          </a:ln>
        </p:spPr>
        <p:txBody>
          <a:bodyPr wrap="square" rtlCol="0">
            <a:spAutoFit/>
          </a:bodyPr>
          <a:lstStyle/>
          <a:p>
            <a:pPr marL="257407" indent="-257407"/>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00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地域経済を牽引する企業における成長促進等</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257407" indent="-257407" algn="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地域未来法</a:t>
            </a: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6316474" y="4657399"/>
            <a:ext cx="2957006" cy="707886"/>
          </a:xfrm>
          <a:prstGeom prst="rect">
            <a:avLst/>
          </a:prstGeom>
          <a:noFill/>
        </p:spPr>
        <p:txBody>
          <a:bodyPr wrap="square" rtlCol="0">
            <a:spAutoFit/>
          </a:bodyPr>
          <a:lstStyle/>
          <a:p>
            <a:pPr marL="125869" indent="-125869" algn="just"/>
            <a:r>
              <a:rPr lang="ja-JP" altLang="en-US" sz="1000" b="1" dirty="0">
                <a:effectLst>
                  <a:glow rad="228600">
                    <a:schemeClr val="accent3">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④</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地域経済牽引事業の手段として、第三者承継を追加するとともに、経営者保証なしで</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M&amp;A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資金等を調達できるよう、保証制度（地域経済牽引事業関連保証）を拡充。</a:t>
            </a:r>
          </a:p>
        </p:txBody>
      </p:sp>
      <p:sp>
        <p:nvSpPr>
          <p:cNvPr id="76" name="テキスト ボックス 75"/>
          <p:cNvSpPr txBox="1"/>
          <p:nvPr/>
        </p:nvSpPr>
        <p:spPr>
          <a:xfrm>
            <a:off x="3143493" y="993159"/>
            <a:ext cx="3145175" cy="395749"/>
          </a:xfrm>
          <a:prstGeom prst="rect">
            <a:avLst/>
          </a:prstGeom>
          <a:solidFill>
            <a:srgbClr val="002060"/>
          </a:solidFill>
          <a:ln>
            <a:solidFill>
              <a:srgbClr val="001148"/>
            </a:solidFill>
          </a:ln>
        </p:spPr>
        <p:txBody>
          <a:bodyPr wrap="square" lIns="25714" rIns="25714" rtlCol="0">
            <a:spAutoFit/>
          </a:bodyPr>
          <a:lstStyle/>
          <a:p>
            <a:r>
              <a:rPr lang="en-US" altLang="ja-JP" sz="98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986"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8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経営革新・経営力向上企業における成長促進等</a:t>
            </a:r>
            <a:endParaRPr lang="en-US" altLang="ja-JP" sz="98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en-US" altLang="ja-JP" sz="98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8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経営強化法</a:t>
            </a:r>
            <a:r>
              <a:rPr lang="en-US" altLang="ja-JP" sz="98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8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bwMode="auto">
          <a:xfrm>
            <a:off x="415387" y="5414363"/>
            <a:ext cx="5348326" cy="1373997"/>
          </a:xfrm>
          <a:prstGeom prst="rect">
            <a:avLst/>
          </a:prstGeom>
          <a:noFill/>
          <a:ln w="19050">
            <a:solidFill>
              <a:srgbClr val="002060"/>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415387" y="5396248"/>
            <a:ext cx="5348326" cy="246221"/>
          </a:xfrm>
          <a:prstGeom prst="rect">
            <a:avLst/>
          </a:prstGeom>
          <a:solidFill>
            <a:srgbClr val="002060"/>
          </a:solidFill>
          <a:ln>
            <a:solidFill>
              <a:srgbClr val="004821"/>
            </a:solidFill>
          </a:ln>
        </p:spPr>
        <p:txBody>
          <a:bodyPr wrap="square" rtlCol="0">
            <a:spAutoFit/>
          </a:bodyPr>
          <a:lstStyle/>
          <a:p>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00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事業承継等支援体制の整備</a:t>
            </a: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産業競争力強化法</a:t>
            </a: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テキスト ボックス 104"/>
          <p:cNvSpPr txBox="1"/>
          <p:nvPr/>
        </p:nvSpPr>
        <p:spPr>
          <a:xfrm>
            <a:off x="476259" y="5682716"/>
            <a:ext cx="2339228" cy="861774"/>
          </a:xfrm>
          <a:prstGeom prst="rect">
            <a:avLst/>
          </a:prstGeom>
          <a:noFill/>
        </p:spPr>
        <p:txBody>
          <a:bodyPr wrap="square" rtlCol="0">
            <a:spAutoFit/>
          </a:bodyPr>
          <a:lstStyle/>
          <a:p>
            <a:pPr marL="125869" indent="-125869"/>
            <a:r>
              <a:rPr lang="ja-JP" altLang="en-US" sz="1000" b="1" dirty="0">
                <a:effectLst>
                  <a:glow rad="228600">
                    <a:schemeClr val="accent3">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認定支援機関（商工会議所等）の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業務に以下を追加。</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5869" indent="-65769"/>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親族内承継支援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5869" indent="-65769"/>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経営者等個人の保証債務整理支援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テキスト ボックス 128"/>
          <p:cNvSpPr txBox="1"/>
          <p:nvPr/>
        </p:nvSpPr>
        <p:spPr>
          <a:xfrm>
            <a:off x="3178772" y="1414622"/>
            <a:ext cx="2969945" cy="216396"/>
          </a:xfrm>
          <a:prstGeom prst="roundRect">
            <a:avLst>
              <a:gd name="adj" fmla="val 50000"/>
            </a:avLst>
          </a:prstGeom>
          <a:solidFill>
            <a:srgbClr val="002060"/>
          </a:solidFill>
          <a:ln>
            <a:noFill/>
          </a:ln>
        </p:spPr>
        <p:txBody>
          <a:bodyPr wrap="square" lIns="0" tIns="0" rIns="0" bIns="0" rtlCol="0">
            <a:spAutoFit/>
          </a:bodyPr>
          <a:lstStyle/>
          <a:p>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 </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経営革新計画の定義見直し、支援強化・集約化</a:t>
            </a:r>
          </a:p>
        </p:txBody>
      </p:sp>
      <p:sp>
        <p:nvSpPr>
          <p:cNvPr id="133" name="テキスト ボックス 132"/>
          <p:cNvSpPr txBox="1"/>
          <p:nvPr/>
        </p:nvSpPr>
        <p:spPr>
          <a:xfrm>
            <a:off x="3183292" y="4432422"/>
            <a:ext cx="2758621" cy="216396"/>
          </a:xfrm>
          <a:prstGeom prst="roundRect">
            <a:avLst>
              <a:gd name="adj" fmla="val 50000"/>
            </a:avLst>
          </a:prstGeom>
          <a:solidFill>
            <a:srgbClr val="002060"/>
          </a:solidFill>
          <a:ln>
            <a:noFill/>
          </a:ln>
        </p:spPr>
        <p:txBody>
          <a:bodyPr wrap="square" lIns="0" tIns="0" rIns="0" bIns="0" rtlCol="0">
            <a:spAutoFit/>
          </a:bodyPr>
          <a:lstStyle>
            <a:defPPr>
              <a:defRPr lang="ja-JP"/>
            </a:defPPr>
            <a:lvl1pPr algn="ctr">
              <a:defRPr sz="14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l"/>
            <a:r>
              <a:rPr lang="ja-JP" altLang="en-US" sz="1000" dirty="0"/>
              <a:t> </a:t>
            </a:r>
            <a:r>
              <a:rPr lang="en-US" altLang="ja-JP" sz="1000" dirty="0"/>
              <a:t>B. </a:t>
            </a:r>
            <a:r>
              <a:rPr lang="ja-JP" altLang="en-US" sz="1000" dirty="0"/>
              <a:t>経営力向上企業における事業承継の促進</a:t>
            </a:r>
            <a:endParaRPr lang="en-US" altLang="ja-JP" sz="1000" dirty="0"/>
          </a:p>
        </p:txBody>
      </p:sp>
      <p:sp>
        <p:nvSpPr>
          <p:cNvPr id="77" name="テキスト ボックス 76"/>
          <p:cNvSpPr txBox="1"/>
          <p:nvPr/>
        </p:nvSpPr>
        <p:spPr>
          <a:xfrm>
            <a:off x="1152179" y="2883744"/>
            <a:ext cx="1573916" cy="235758"/>
          </a:xfrm>
          <a:prstGeom prst="rect">
            <a:avLst/>
          </a:prstGeom>
          <a:solidFill>
            <a:schemeClr val="bg1">
              <a:lumMod val="95000"/>
            </a:schemeClr>
          </a:solidFill>
          <a:ln w="12700">
            <a:solidFill>
              <a:schemeClr val="tx1"/>
            </a:solidFill>
          </a:ln>
        </p:spPr>
        <p:txBody>
          <a:bodyPr wrap="square" lIns="0" tIns="51429" rIns="0" bIns="51429" rtlCol="0">
            <a:spAutoFit/>
          </a:bodyPr>
          <a:lstStyle/>
          <a:p>
            <a:pPr algn="ctr"/>
            <a:r>
              <a:rPr lang="ja-JP" altLang="en-US" sz="857" dirty="0">
                <a:latin typeface="Meiryo UI" panose="020B0604030504040204" pitchFamily="50" charset="-128"/>
                <a:ea typeface="Meiryo UI" panose="020B0604030504040204" pitchFamily="50" charset="-128"/>
                <a:cs typeface="Meiryo UI" panose="020B0604030504040204" pitchFamily="50" charset="-128"/>
              </a:rPr>
              <a:t>経済産業大臣</a:t>
            </a:r>
            <a:endParaRPr lang="ja-JP" altLang="en-US" sz="714" baseline="30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904284" y="3430256"/>
            <a:ext cx="2028343" cy="235758"/>
          </a:xfrm>
          <a:prstGeom prst="rect">
            <a:avLst/>
          </a:prstGeom>
          <a:solidFill>
            <a:schemeClr val="bg1"/>
          </a:solidFill>
          <a:ln w="12700">
            <a:solidFill>
              <a:schemeClr val="tx1"/>
            </a:solidFill>
          </a:ln>
        </p:spPr>
        <p:txBody>
          <a:bodyPr wrap="square" lIns="0" tIns="51429" rIns="0" bIns="51429" rtlCol="0">
            <a:spAutoFit/>
          </a:bodyPr>
          <a:lstStyle/>
          <a:p>
            <a:pPr algn="ctr"/>
            <a:r>
              <a:rPr lang="ja-JP" altLang="en-US" sz="857" b="1" dirty="0">
                <a:latin typeface="Meiryo UI" panose="020B0604030504040204" pitchFamily="50" charset="-128"/>
                <a:ea typeface="Meiryo UI" panose="020B0604030504040204" pitchFamily="50" charset="-128"/>
                <a:cs typeface="Meiryo UI" panose="020B0604030504040204" pitchFamily="50" charset="-128"/>
              </a:rPr>
              <a:t>経営者交代による承継を行う中小企業者</a:t>
            </a:r>
            <a:endParaRPr lang="en-US" altLang="ja-JP" sz="857"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176930" y="3964749"/>
            <a:ext cx="1549043" cy="235758"/>
          </a:xfrm>
          <a:prstGeom prst="rect">
            <a:avLst/>
          </a:prstGeom>
          <a:solidFill>
            <a:schemeClr val="bg1">
              <a:lumMod val="95000"/>
            </a:schemeClr>
          </a:solidFill>
          <a:ln w="12700">
            <a:solidFill>
              <a:schemeClr val="tx1"/>
            </a:solidFill>
          </a:ln>
        </p:spPr>
        <p:txBody>
          <a:bodyPr wrap="square" lIns="0" tIns="51429" rIns="0" bIns="51429" rtlCol="0">
            <a:spAutoFit/>
          </a:bodyPr>
          <a:lstStyle/>
          <a:p>
            <a:pPr algn="ctr"/>
            <a:r>
              <a:rPr lang="ja-JP" altLang="en-US" sz="857" dirty="0">
                <a:latin typeface="Meiryo UI" panose="020B0604030504040204" pitchFamily="50" charset="-128"/>
                <a:ea typeface="Meiryo UI" panose="020B0604030504040204" pitchFamily="50" charset="-128"/>
                <a:cs typeface="Meiryo UI" panose="020B0604030504040204" pitchFamily="50" charset="-128"/>
              </a:rPr>
              <a:t>金融機関</a:t>
            </a:r>
          </a:p>
        </p:txBody>
      </p:sp>
      <p:sp>
        <p:nvSpPr>
          <p:cNvPr id="82" name="テキスト ボックス 81"/>
          <p:cNvSpPr txBox="1"/>
          <p:nvPr/>
        </p:nvSpPr>
        <p:spPr>
          <a:xfrm>
            <a:off x="1208584" y="3713156"/>
            <a:ext cx="431569" cy="224229"/>
          </a:xfrm>
          <a:prstGeom prst="rect">
            <a:avLst/>
          </a:prstGeom>
          <a:noFill/>
        </p:spPr>
        <p:txBody>
          <a:bodyPr wrap="square" lIns="0" rIns="0" rtlCol="0">
            <a:spAutoFit/>
          </a:bodyPr>
          <a:lstStyle/>
          <a:p>
            <a:pPr algn="r"/>
            <a:r>
              <a:rPr lang="ja-JP" altLang="en-US" sz="857" u="sng" dirty="0">
                <a:solidFill>
                  <a:srgbClr val="C00000"/>
                </a:solidFill>
                <a:uFill>
                  <a:solidFill>
                    <a:srgbClr val="C00000"/>
                  </a:solidFill>
                </a:uFill>
                <a:latin typeface="Meiryo UI" panose="020B0604030504040204" pitchFamily="50" charset="-128"/>
                <a:ea typeface="Meiryo UI" panose="020B0604030504040204" pitchFamily="50" charset="-128"/>
                <a:cs typeface="Meiryo UI" panose="020B0604030504040204" pitchFamily="50" charset="-128"/>
              </a:rPr>
              <a:t>借換え</a:t>
            </a:r>
          </a:p>
        </p:txBody>
      </p:sp>
      <p:sp>
        <p:nvSpPr>
          <p:cNvPr id="94" name="テキスト ボックス 93"/>
          <p:cNvSpPr txBox="1"/>
          <p:nvPr/>
        </p:nvSpPr>
        <p:spPr>
          <a:xfrm>
            <a:off x="2048088" y="3729646"/>
            <a:ext cx="1028494" cy="224229"/>
          </a:xfrm>
          <a:prstGeom prst="rect">
            <a:avLst/>
          </a:prstGeom>
          <a:noFill/>
        </p:spPr>
        <p:txBody>
          <a:bodyPr wrap="square" lIns="0" rIns="0" rtlCol="0">
            <a:spAutoFit/>
          </a:bodyPr>
          <a:lstStyle/>
          <a:p>
            <a:r>
              <a:rPr lang="ja-JP" altLang="en-US" sz="857" dirty="0">
                <a:latin typeface="Meiryo UI" panose="020B0604030504040204" pitchFamily="50" charset="-128"/>
                <a:ea typeface="Meiryo UI" panose="020B0604030504040204" pitchFamily="50" charset="-128"/>
                <a:cs typeface="Meiryo UI" panose="020B0604030504040204" pitchFamily="50" charset="-128"/>
              </a:rPr>
              <a:t>経営者保証の解除</a:t>
            </a:r>
          </a:p>
        </p:txBody>
      </p:sp>
      <p:sp>
        <p:nvSpPr>
          <p:cNvPr id="99" name="テキスト ボックス 98"/>
          <p:cNvSpPr txBox="1"/>
          <p:nvPr/>
        </p:nvSpPr>
        <p:spPr>
          <a:xfrm>
            <a:off x="430029" y="1664581"/>
            <a:ext cx="2517034" cy="1015663"/>
          </a:xfrm>
          <a:prstGeom prst="rect">
            <a:avLst/>
          </a:prstGeom>
          <a:noFill/>
        </p:spPr>
        <p:txBody>
          <a:bodyPr wrap="square" rtlCol="0">
            <a:spAutoFit/>
          </a:bodyPr>
          <a:lstStyle/>
          <a:p>
            <a:pPr marL="125869" indent="-125869" algn="just">
              <a:spcAft>
                <a:spcPts val="429"/>
              </a:spcAft>
            </a:pPr>
            <a:r>
              <a:rPr lang="ja-JP" altLang="en-US" sz="1000" b="1" dirty="0">
                <a:effectLst>
                  <a:glow rad="228600">
                    <a:schemeClr val="accent3">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経営者保証が事業承継の障壁となっている事業者が、承継に併せて保証債務を借り換える際の資金に対して、経営者保証を求めない保証制度（経営承継借換関連保証）を追加</a:t>
            </a:r>
            <a:r>
              <a:rPr lang="ja-JP" altLang="en-US" sz="857" dirty="0">
                <a:latin typeface="Meiryo UI" panose="020B0604030504040204" pitchFamily="50" charset="-128"/>
                <a:ea typeface="Meiryo UI" panose="020B0604030504040204" pitchFamily="50" charset="-128"/>
                <a:cs typeface="Meiryo UI" panose="020B0604030504040204" pitchFamily="50" charset="-128"/>
              </a:rPr>
              <a:t>（</a:t>
            </a:r>
            <a:r>
              <a:rPr lang="ja-JP" altLang="en-US"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既存の保証限度枠とは別に、特例として</a:t>
            </a:r>
            <a:r>
              <a:rPr lang="en-US" altLang="ja-JP"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85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億円を保証</a:t>
            </a:r>
            <a:r>
              <a:rPr lang="ja-JP" altLang="en-US" sz="857"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00" name="下矢印 99"/>
          <p:cNvSpPr/>
          <p:nvPr/>
        </p:nvSpPr>
        <p:spPr bwMode="auto">
          <a:xfrm rot="5400000" flipV="1">
            <a:off x="874446" y="3684625"/>
            <a:ext cx="238483" cy="293520"/>
          </a:xfrm>
          <a:prstGeom prst="downArrow">
            <a:avLst/>
          </a:prstGeom>
          <a:solidFill>
            <a:srgbClr val="E60000"/>
          </a:solidFill>
          <a:ln w="9525">
            <a:solidFill>
              <a:srgbClr val="E60000"/>
            </a:solidFill>
            <a:miter lim="800000"/>
            <a:headEnd/>
            <a:tailEnd/>
          </a:ln>
          <a:effectLst/>
        </p:spPr>
        <p:txBody>
          <a:bodyPr wrap="none" lIns="0" rIns="0"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568202" y="2854119"/>
            <a:ext cx="277302" cy="1296216"/>
          </a:xfrm>
          <a:prstGeom prst="rect">
            <a:avLst/>
          </a:prstGeom>
          <a:solidFill>
            <a:schemeClr val="bg1">
              <a:lumMod val="95000"/>
            </a:schemeClr>
          </a:solidFill>
          <a:ln>
            <a:solidFill>
              <a:schemeClr val="tx1"/>
            </a:solidFill>
          </a:ln>
        </p:spPr>
        <p:txBody>
          <a:bodyPr vert="eaVert" wrap="square" lIns="72000" tIns="0" rIns="72000" bIns="0" rtlCol="0">
            <a:spAutoFit/>
          </a:bodyPr>
          <a:lstStyle/>
          <a:p>
            <a:pPr algn="ctr"/>
            <a:r>
              <a:rPr lang="ja-JP" altLang="en-US" sz="857" b="1"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信用保証枠の追加</a:t>
            </a:r>
          </a:p>
        </p:txBody>
      </p:sp>
      <p:sp>
        <p:nvSpPr>
          <p:cNvPr id="135" name="テキスト ボックス 134"/>
          <p:cNvSpPr txBox="1"/>
          <p:nvPr/>
        </p:nvSpPr>
        <p:spPr>
          <a:xfrm>
            <a:off x="1264764" y="3153854"/>
            <a:ext cx="360040" cy="224229"/>
          </a:xfrm>
          <a:prstGeom prst="rect">
            <a:avLst/>
          </a:prstGeom>
          <a:noFill/>
        </p:spPr>
        <p:txBody>
          <a:bodyPr wrap="square" lIns="0" rIns="0" rtlCol="0">
            <a:spAutoFit/>
          </a:bodyPr>
          <a:lstStyle/>
          <a:p>
            <a:r>
              <a:rPr lang="ja-JP" altLang="en-US" sz="857" dirty="0">
                <a:latin typeface="Meiryo UI" panose="020B0604030504040204" pitchFamily="50" charset="-128"/>
                <a:ea typeface="Meiryo UI" panose="020B0604030504040204" pitchFamily="50" charset="-128"/>
                <a:cs typeface="Meiryo UI" panose="020B0604030504040204" pitchFamily="50" charset="-128"/>
              </a:rPr>
              <a:t>認定</a:t>
            </a:r>
          </a:p>
        </p:txBody>
      </p:sp>
      <p:sp>
        <p:nvSpPr>
          <p:cNvPr id="136" name="テキスト ボックス 135"/>
          <p:cNvSpPr txBox="1"/>
          <p:nvPr/>
        </p:nvSpPr>
        <p:spPr>
          <a:xfrm>
            <a:off x="2099022" y="3202174"/>
            <a:ext cx="360040" cy="224229"/>
          </a:xfrm>
          <a:prstGeom prst="rect">
            <a:avLst/>
          </a:prstGeom>
          <a:noFill/>
        </p:spPr>
        <p:txBody>
          <a:bodyPr wrap="square" lIns="0" rIns="0" rtlCol="0">
            <a:spAutoFit/>
          </a:bodyPr>
          <a:lstStyle/>
          <a:p>
            <a:r>
              <a:rPr lang="ja-JP" altLang="en-US" sz="857" dirty="0">
                <a:latin typeface="Meiryo UI" panose="020B0604030504040204" pitchFamily="50" charset="-128"/>
                <a:ea typeface="Meiryo UI" panose="020B0604030504040204" pitchFamily="50" charset="-128"/>
                <a:cs typeface="Meiryo UI" panose="020B0604030504040204" pitchFamily="50" charset="-128"/>
              </a:rPr>
              <a:t>申請</a:t>
            </a:r>
          </a:p>
        </p:txBody>
      </p:sp>
      <p:sp>
        <p:nvSpPr>
          <p:cNvPr id="134" name="テキスト ボックス 133"/>
          <p:cNvSpPr txBox="1"/>
          <p:nvPr/>
        </p:nvSpPr>
        <p:spPr>
          <a:xfrm>
            <a:off x="3137525" y="4670941"/>
            <a:ext cx="2987848" cy="553998"/>
          </a:xfrm>
          <a:prstGeom prst="rect">
            <a:avLst/>
          </a:prstGeom>
          <a:noFill/>
        </p:spPr>
        <p:txBody>
          <a:bodyPr wrap="square" rtlCol="0">
            <a:spAutoFit/>
          </a:bodyPr>
          <a:lstStyle/>
          <a:p>
            <a:pPr marL="125869" indent="-125869" algn="just"/>
            <a:r>
              <a:rPr lang="ja-JP" altLang="en-US" sz="1000" b="1" dirty="0">
                <a:effectLst>
                  <a:glow rad="228600">
                    <a:schemeClr val="accent3">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第三者承継を行う者が、経営者保証なしで</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M&amp;A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資金等を調達できるよう、</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保証制度（経営力向上関連保証）</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を拡充。</a:t>
            </a:r>
          </a:p>
        </p:txBody>
      </p:sp>
      <p:sp>
        <p:nvSpPr>
          <p:cNvPr id="138" name="テキスト ボックス 137"/>
          <p:cNvSpPr txBox="1"/>
          <p:nvPr/>
        </p:nvSpPr>
        <p:spPr>
          <a:xfrm>
            <a:off x="404942" y="993564"/>
            <a:ext cx="2689101" cy="400110"/>
          </a:xfrm>
          <a:prstGeom prst="rect">
            <a:avLst/>
          </a:prstGeom>
          <a:solidFill>
            <a:srgbClr val="002060"/>
          </a:solidFill>
          <a:ln w="19050">
            <a:noFill/>
          </a:ln>
        </p:spPr>
        <p:txBody>
          <a:bodyPr wrap="square" rtlCol="0">
            <a:spAutoFit/>
          </a:bodyPr>
          <a:lstStyle/>
          <a:p>
            <a:pPr marL="188236" indent="-188236"/>
            <a:r>
              <a:rPr lang="en-US" altLang="ja-JP" sz="1000" spc="-7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000" spc="-79"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spc="-7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事業承継時の経営者保証解除、</a:t>
            </a:r>
            <a:r>
              <a:rPr lang="en-US" altLang="ja-JP" sz="1000" spc="-7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spc="-7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spc="-7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第三者承継の促進　　　</a:t>
            </a: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経営承継円滑化法</a:t>
            </a: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下矢印 74"/>
          <p:cNvSpPr/>
          <p:nvPr/>
        </p:nvSpPr>
        <p:spPr bwMode="auto">
          <a:xfrm>
            <a:off x="1692045" y="3705721"/>
            <a:ext cx="174122" cy="249068"/>
          </a:xfrm>
          <a:prstGeom prst="downArrow">
            <a:avLst/>
          </a:prstGeom>
          <a:solidFill>
            <a:schemeClr val="accent2">
              <a:lumMod val="60000"/>
              <a:lumOff val="40000"/>
            </a:schemeClr>
          </a:solidFill>
          <a:ln w="9525">
            <a:solidFill>
              <a:schemeClr val="accent2"/>
            </a:solidFill>
            <a:miter lim="800000"/>
            <a:headEnd/>
            <a:tailEnd/>
          </a:ln>
          <a:effectLst/>
        </p:spPr>
        <p:txBody>
          <a:bodyPr wrap="none" lIns="0" rIns="0"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97" name="下矢印 96"/>
          <p:cNvSpPr/>
          <p:nvPr/>
        </p:nvSpPr>
        <p:spPr bwMode="auto">
          <a:xfrm rot="10800000">
            <a:off x="1911180" y="3696774"/>
            <a:ext cx="174122" cy="249068"/>
          </a:xfrm>
          <a:prstGeom prst="downArrow">
            <a:avLst/>
          </a:prstGeom>
          <a:solidFill>
            <a:schemeClr val="accent2">
              <a:lumMod val="60000"/>
              <a:lumOff val="40000"/>
            </a:schemeClr>
          </a:solidFill>
          <a:ln w="9525">
            <a:solidFill>
              <a:schemeClr val="accent2"/>
            </a:solidFill>
            <a:miter lim="800000"/>
            <a:headEnd/>
            <a:tailEnd/>
          </a:ln>
          <a:effectLst/>
        </p:spPr>
        <p:txBody>
          <a:bodyPr wrap="none" lIns="0" rIns="0"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32" name="テキスト ボックス 131"/>
          <p:cNvSpPr txBox="1"/>
          <p:nvPr/>
        </p:nvSpPr>
        <p:spPr>
          <a:xfrm>
            <a:off x="6405741" y="4432423"/>
            <a:ext cx="2867739" cy="216396"/>
          </a:xfrm>
          <a:prstGeom prst="roundRect">
            <a:avLst>
              <a:gd name="adj" fmla="val 50000"/>
            </a:avLst>
          </a:prstGeom>
          <a:solidFill>
            <a:srgbClr val="002060"/>
          </a:solidFill>
          <a:ln>
            <a:noFill/>
          </a:ln>
        </p:spPr>
        <p:txBody>
          <a:bodyPr wrap="square" lIns="0" tIns="0" rIns="0" bIns="0" rtlCol="0">
            <a:spAutoFit/>
          </a:bodyPr>
          <a:lstStyle>
            <a:defPPr>
              <a:defRPr lang="ja-JP"/>
            </a:defPPr>
            <a:lvl1pPr algn="ctr">
              <a:defRPr sz="14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marL="386678" indent="-386678" algn="l"/>
            <a:r>
              <a:rPr lang="ja-JP" altLang="en-US" sz="1000" dirty="0"/>
              <a:t> </a:t>
            </a:r>
            <a:r>
              <a:rPr lang="en-US" altLang="ja-JP" sz="1000" dirty="0"/>
              <a:t>B. </a:t>
            </a:r>
            <a:r>
              <a:rPr lang="ja-JP" altLang="en-US" sz="1000" dirty="0"/>
              <a:t>地域経済牽引事業における事業承継促進</a:t>
            </a:r>
            <a:endParaRPr lang="en-US" altLang="ja-JP" sz="1000" dirty="0"/>
          </a:p>
        </p:txBody>
      </p:sp>
      <p:sp>
        <p:nvSpPr>
          <p:cNvPr id="140" name="テキスト ボックス 139"/>
          <p:cNvSpPr txBox="1"/>
          <p:nvPr/>
        </p:nvSpPr>
        <p:spPr>
          <a:xfrm>
            <a:off x="6365453" y="1417485"/>
            <a:ext cx="2485525" cy="216396"/>
          </a:xfrm>
          <a:prstGeom prst="roundRect">
            <a:avLst>
              <a:gd name="adj" fmla="val 50000"/>
            </a:avLst>
          </a:prstGeom>
          <a:solidFill>
            <a:srgbClr val="002060"/>
          </a:solidFill>
          <a:ln>
            <a:noFill/>
          </a:ln>
        </p:spPr>
        <p:txBody>
          <a:bodyPr wrap="square" lIns="0" tIns="0" rIns="0" bIns="0" rtlCol="0">
            <a:spAutoFit/>
          </a:bodyPr>
          <a:lstStyle>
            <a:defPPr>
              <a:defRPr lang="ja-JP"/>
            </a:defPPr>
            <a:lvl1pPr marL="541338" indent="-541338">
              <a:defRPr sz="14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1000" dirty="0"/>
              <a:t> </a:t>
            </a:r>
            <a:r>
              <a:rPr lang="en-US" altLang="ja-JP" sz="1000" dirty="0"/>
              <a:t>A. </a:t>
            </a:r>
            <a:r>
              <a:rPr lang="ja-JP" altLang="en-US" sz="1000" dirty="0"/>
              <a:t>地域経済牽引事業計画の支援策強化</a:t>
            </a:r>
            <a:endParaRPr lang="en-US" altLang="ja-JP" sz="1000" dirty="0"/>
          </a:p>
        </p:txBody>
      </p:sp>
      <p:sp>
        <p:nvSpPr>
          <p:cNvPr id="80" name="テキスト ボックス 79"/>
          <p:cNvSpPr txBox="1"/>
          <p:nvPr/>
        </p:nvSpPr>
        <p:spPr>
          <a:xfrm>
            <a:off x="416897" y="4354817"/>
            <a:ext cx="2530166" cy="861774"/>
          </a:xfrm>
          <a:prstGeom prst="rect">
            <a:avLst/>
          </a:prstGeom>
          <a:noFill/>
        </p:spPr>
        <p:txBody>
          <a:bodyPr wrap="square" rtlCol="0">
            <a:spAutoFit/>
          </a:bodyPr>
          <a:lstStyle/>
          <a:p>
            <a:pPr marL="125869" indent="-125869" algn="just"/>
            <a:r>
              <a:rPr lang="ja-JP" altLang="en-US" sz="1000" b="1" dirty="0">
                <a:effectLst>
                  <a:glow rad="228600">
                    <a:schemeClr val="accent3">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他の事業者から事業用資産や株式を取得して事業承継（第三者承継）を行う者が、経営者保証なしで</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M&amp;A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資金等を調達できるよう、保証制度（</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経営承継準備関連保証</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）を拡充。</a:t>
            </a:r>
          </a:p>
        </p:txBody>
      </p:sp>
      <p:sp>
        <p:nvSpPr>
          <p:cNvPr id="69" name="下矢印 68"/>
          <p:cNvSpPr/>
          <p:nvPr/>
        </p:nvSpPr>
        <p:spPr bwMode="auto">
          <a:xfrm>
            <a:off x="1692045" y="3167790"/>
            <a:ext cx="174122" cy="249068"/>
          </a:xfrm>
          <a:prstGeom prst="downArrow">
            <a:avLst/>
          </a:prstGeom>
          <a:solidFill>
            <a:schemeClr val="accent2">
              <a:lumMod val="60000"/>
              <a:lumOff val="40000"/>
            </a:schemeClr>
          </a:solidFill>
          <a:ln w="9525">
            <a:solidFill>
              <a:schemeClr val="accent2"/>
            </a:solidFill>
            <a:miter lim="800000"/>
            <a:headEnd/>
            <a:tailEnd/>
          </a:ln>
          <a:effectLst/>
        </p:spPr>
        <p:txBody>
          <a:bodyPr wrap="none" lIns="0" rIns="0"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70" name="下矢印 69"/>
          <p:cNvSpPr/>
          <p:nvPr/>
        </p:nvSpPr>
        <p:spPr bwMode="auto">
          <a:xfrm rot="10800000">
            <a:off x="1911180" y="3158843"/>
            <a:ext cx="174122" cy="249068"/>
          </a:xfrm>
          <a:prstGeom prst="downArrow">
            <a:avLst/>
          </a:prstGeom>
          <a:solidFill>
            <a:schemeClr val="accent2">
              <a:lumMod val="60000"/>
              <a:lumOff val="40000"/>
            </a:schemeClr>
          </a:solidFill>
          <a:ln w="9525">
            <a:solidFill>
              <a:schemeClr val="accent2"/>
            </a:solidFill>
            <a:miter lim="800000"/>
            <a:headEnd/>
            <a:tailEnd/>
          </a:ln>
          <a:effectLst/>
        </p:spPr>
        <p:txBody>
          <a:bodyPr wrap="none" lIns="0" rIns="0"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491447" y="1410686"/>
            <a:ext cx="2300814" cy="216396"/>
          </a:xfrm>
          <a:prstGeom prst="roundRect">
            <a:avLst>
              <a:gd name="adj" fmla="val 50000"/>
            </a:avLst>
          </a:prstGeom>
          <a:solidFill>
            <a:srgbClr val="002060"/>
          </a:solidFill>
          <a:ln>
            <a:noFill/>
          </a:ln>
        </p:spPr>
        <p:txBody>
          <a:bodyPr wrap="square" lIns="0" tIns="0" rIns="0" bIns="0" rtlCol="0">
            <a:spAutoFit/>
          </a:bodyPr>
          <a:lstStyle>
            <a:defPPr>
              <a:defRPr lang="ja-JP"/>
            </a:defPPr>
            <a:lvl1pPr algn="ctr">
              <a:defRPr sz="14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l"/>
            <a:r>
              <a:rPr lang="en-US" altLang="ja-JP" sz="1000" dirty="0"/>
              <a:t> A. </a:t>
            </a:r>
            <a:r>
              <a:rPr lang="ja-JP" altLang="en-US" sz="1000" dirty="0"/>
              <a:t>経営者保証解除スキームの新設</a:t>
            </a:r>
            <a:endParaRPr lang="en-US" altLang="ja-JP" sz="1000" dirty="0"/>
          </a:p>
        </p:txBody>
      </p:sp>
      <p:sp>
        <p:nvSpPr>
          <p:cNvPr id="164" name="正方形/長方形 163"/>
          <p:cNvSpPr/>
          <p:nvPr/>
        </p:nvSpPr>
        <p:spPr>
          <a:xfrm>
            <a:off x="3167468" y="3284984"/>
            <a:ext cx="2976041" cy="553998"/>
          </a:xfrm>
          <a:prstGeom prst="rect">
            <a:avLst/>
          </a:prstGeom>
        </p:spPr>
        <p:txBody>
          <a:bodyPr wrap="square">
            <a:spAutoFit/>
          </a:bodyPr>
          <a:lstStyle/>
          <a:p>
            <a:pPr marL="129270" indent="-129270"/>
            <a:r>
              <a:rPr lang="ja-JP" altLang="en-US" sz="1000" b="1" dirty="0">
                <a:effectLst>
                  <a:glow rad="228600">
                    <a:schemeClr val="accent1">
                      <a:satMod val="175000"/>
                      <a:alpha val="40000"/>
                    </a:schemeClr>
                  </a:glow>
                </a:effectLst>
                <a:latin typeface="Meiryo UI" panose="020B0604030504040204" pitchFamily="50" charset="-128"/>
                <a:ea typeface="Meiryo UI" panose="020B0604030504040204" pitchFamily="50" charset="-128"/>
                <a:cs typeface="Meiryo UI" panose="020B0604030504040204" pitchFamily="50" charset="-128"/>
              </a:rPr>
              <a:t>⑩</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経営革新計画等への新たな支援として、日本公庫が外国関係法人等に対して直接融資（</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クロスボーダーローン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）を実施できることとする。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角丸四角形 95"/>
          <p:cNvSpPr/>
          <p:nvPr/>
        </p:nvSpPr>
        <p:spPr bwMode="auto">
          <a:xfrm>
            <a:off x="3100143" y="5736921"/>
            <a:ext cx="2623148" cy="304127"/>
          </a:xfrm>
          <a:prstGeom prst="roundRect">
            <a:avLst/>
          </a:prstGeom>
          <a:solidFill>
            <a:schemeClr val="bg1">
              <a:lumMod val="95000"/>
            </a:schemeClr>
          </a:solidFill>
          <a:ln w="9525">
            <a:solidFill>
              <a:schemeClr val="bg1">
                <a:lumMod val="50000"/>
              </a:schemeClr>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4922530" y="6026517"/>
            <a:ext cx="761914" cy="224229"/>
          </a:xfrm>
          <a:prstGeom prst="rect">
            <a:avLst/>
          </a:prstGeom>
          <a:noFill/>
        </p:spPr>
        <p:txBody>
          <a:bodyPr wrap="square" rtlCol="0">
            <a:spAutoFit/>
          </a:bodyPr>
          <a:lstStyle/>
          <a:p>
            <a:r>
              <a:rPr lang="ja-JP" altLang="en-US" sz="857" dirty="0">
                <a:latin typeface="Meiryo UI" panose="020B0604030504040204" pitchFamily="50" charset="-128"/>
                <a:ea typeface="Meiryo UI" panose="020B0604030504040204" pitchFamily="50" charset="-128"/>
                <a:cs typeface="Meiryo UI" panose="020B0604030504040204" pitchFamily="50" charset="-128"/>
              </a:rPr>
              <a:t>業務追加</a:t>
            </a:r>
          </a:p>
        </p:txBody>
      </p:sp>
      <p:sp>
        <p:nvSpPr>
          <p:cNvPr id="107" name="テキスト ボックス 106"/>
          <p:cNvSpPr txBox="1"/>
          <p:nvPr/>
        </p:nvSpPr>
        <p:spPr>
          <a:xfrm>
            <a:off x="3927304" y="5631097"/>
            <a:ext cx="1057527" cy="207749"/>
          </a:xfrm>
          <a:prstGeom prst="rect">
            <a:avLst/>
          </a:prstGeom>
          <a:ln w="12700"/>
        </p:spPr>
        <p:style>
          <a:lnRef idx="2">
            <a:schemeClr val="dk1"/>
          </a:lnRef>
          <a:fillRef idx="1">
            <a:schemeClr val="lt1"/>
          </a:fillRef>
          <a:effectRef idx="0">
            <a:schemeClr val="dk1"/>
          </a:effectRef>
          <a:fontRef idx="minor">
            <a:schemeClr val="dk1"/>
          </a:fontRef>
        </p:style>
        <p:txBody>
          <a:bodyPr wrap="square" lIns="0" rIns="0" rtlCol="0" anchor="ctr">
            <a:spAutoFit/>
          </a:bodyPr>
          <a:lstStyle/>
          <a:p>
            <a:pPr algn="ctr">
              <a:lnSpc>
                <a:spcPts val="857"/>
              </a:lnSpc>
            </a:pPr>
            <a:r>
              <a:rPr lang="ja-JP" altLang="en-US" sz="857" dirty="0">
                <a:latin typeface="Meiryo UI" panose="020B0604030504040204" pitchFamily="50" charset="-128"/>
                <a:ea typeface="Meiryo UI" panose="020B0604030504040204" pitchFamily="50" charset="-128"/>
                <a:cs typeface="Meiryo UI" panose="020B0604030504040204" pitchFamily="50" charset="-128"/>
              </a:rPr>
              <a:t>認定支援機関</a:t>
            </a:r>
            <a:endParaRPr lang="en-US" altLang="ja-JP" sz="857"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角丸四角形 107"/>
          <p:cNvSpPr/>
          <p:nvPr/>
        </p:nvSpPr>
        <p:spPr bwMode="auto">
          <a:xfrm>
            <a:off x="3191366" y="5864416"/>
            <a:ext cx="1226079" cy="148994"/>
          </a:xfrm>
          <a:prstGeom prst="roundRect">
            <a:avLst>
              <a:gd name="adj" fmla="val 7969"/>
            </a:avLst>
          </a:prstGeom>
          <a:solidFill>
            <a:schemeClr val="bg1"/>
          </a:solidFill>
          <a:ln w="12700">
            <a:solidFill>
              <a:schemeClr val="tx1"/>
            </a:solidFill>
            <a:miter lim="800000"/>
            <a:headEnd/>
            <a:tailEnd/>
          </a:ln>
          <a:effectLst/>
        </p:spPr>
        <p:txBody>
          <a:bodyPr wrap="none" rtlCol="0" anchor="ctr"/>
          <a:lstStyle/>
          <a:p>
            <a:pPr algn="ctr"/>
            <a:r>
              <a:rPr lang="ja-JP" altLang="en-US" sz="857" dirty="0">
                <a:latin typeface="Meiryo UI" panose="020B0604030504040204" pitchFamily="50" charset="-128"/>
                <a:ea typeface="Meiryo UI" panose="020B0604030504040204" pitchFamily="50" charset="-128"/>
              </a:rPr>
              <a:t>事業承継支援部門</a:t>
            </a:r>
            <a:endParaRPr lang="en-US" altLang="ja-JP" sz="857" dirty="0">
              <a:latin typeface="Meiryo UI" panose="020B0604030504040204" pitchFamily="50" charset="-128"/>
              <a:ea typeface="Meiryo UI" panose="020B0604030504040204" pitchFamily="50" charset="-128"/>
            </a:endParaRPr>
          </a:p>
        </p:txBody>
      </p:sp>
      <p:sp>
        <p:nvSpPr>
          <p:cNvPr id="109" name="角丸四角形 108"/>
          <p:cNvSpPr/>
          <p:nvPr/>
        </p:nvSpPr>
        <p:spPr bwMode="auto">
          <a:xfrm>
            <a:off x="4516413" y="5864416"/>
            <a:ext cx="1172364" cy="144251"/>
          </a:xfrm>
          <a:prstGeom prst="roundRect">
            <a:avLst>
              <a:gd name="adj" fmla="val 7686"/>
            </a:avLst>
          </a:prstGeom>
          <a:ln w="12700">
            <a:headEnd/>
            <a:tailEnd/>
          </a:ln>
        </p:spPr>
        <p:style>
          <a:lnRef idx="2">
            <a:schemeClr val="dk1"/>
          </a:lnRef>
          <a:fillRef idx="1">
            <a:schemeClr val="lt1"/>
          </a:fillRef>
          <a:effectRef idx="0">
            <a:schemeClr val="dk1"/>
          </a:effectRef>
          <a:fontRef idx="minor">
            <a:schemeClr val="dk1"/>
          </a:fontRef>
        </p:style>
        <p:txBody>
          <a:bodyPr wrap="none" rtlCol="0" anchor="ctr"/>
          <a:lstStyle/>
          <a:p>
            <a:pPr algn="ctr"/>
            <a:r>
              <a:rPr lang="ja-JP" altLang="en-US" sz="857" dirty="0">
                <a:latin typeface="Meiryo UI" panose="020B0604030504040204" pitchFamily="50" charset="-128"/>
                <a:ea typeface="Meiryo UI" panose="020B0604030504040204" pitchFamily="50" charset="-128"/>
              </a:rPr>
              <a:t>再生支援部門</a:t>
            </a:r>
            <a:endParaRPr lang="en-US" altLang="ja-JP" sz="857" dirty="0">
              <a:latin typeface="Meiryo UI" panose="020B0604030504040204" pitchFamily="50" charset="-128"/>
              <a:ea typeface="Meiryo UI" panose="020B0604030504040204" pitchFamily="50" charset="-128"/>
            </a:endParaRPr>
          </a:p>
        </p:txBody>
      </p:sp>
      <p:sp>
        <p:nvSpPr>
          <p:cNvPr id="110" name="下矢印 109"/>
          <p:cNvSpPr/>
          <p:nvPr/>
        </p:nvSpPr>
        <p:spPr bwMode="auto">
          <a:xfrm rot="10800000">
            <a:off x="3849492" y="6013995"/>
            <a:ext cx="212858" cy="215246"/>
          </a:xfrm>
          <a:prstGeom prst="downArrow">
            <a:avLst/>
          </a:prstGeom>
          <a:solidFill>
            <a:schemeClr val="tx2"/>
          </a:solidFill>
          <a:ln w="9525">
            <a:solidFill>
              <a:schemeClr val="tx2"/>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11" name="テキスト ボックス 110"/>
          <p:cNvSpPr txBox="1"/>
          <p:nvPr/>
        </p:nvSpPr>
        <p:spPr>
          <a:xfrm>
            <a:off x="2921978" y="6189962"/>
            <a:ext cx="1312866" cy="312137"/>
          </a:xfrm>
          <a:prstGeom prst="rect">
            <a:avLst/>
          </a:prstGeom>
          <a:solidFill>
            <a:schemeClr val="bg1">
              <a:lumMod val="95000"/>
            </a:schemeClr>
          </a:solidFill>
          <a:ln>
            <a:solidFill>
              <a:schemeClr val="tx1"/>
            </a:solidFill>
          </a:ln>
        </p:spPr>
        <p:txBody>
          <a:bodyPr wrap="square" lIns="0" rIns="0" rtlCol="0">
            <a:spAutoFit/>
          </a:bodyPr>
          <a:lstStyle/>
          <a:p>
            <a:pPr algn="ctr"/>
            <a:r>
              <a:rPr lang="ja-JP" altLang="en-US" sz="714"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①親族内承継支援</a:t>
            </a:r>
            <a:endParaRPr lang="en-US" altLang="ja-JP" sz="714"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14"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（事業承継支援のワンストップ化）</a:t>
            </a:r>
          </a:p>
        </p:txBody>
      </p:sp>
      <p:sp>
        <p:nvSpPr>
          <p:cNvPr id="112" name="テキスト ボックス 111"/>
          <p:cNvSpPr txBox="1"/>
          <p:nvPr/>
        </p:nvSpPr>
        <p:spPr>
          <a:xfrm>
            <a:off x="3327931" y="6026916"/>
            <a:ext cx="641029" cy="224229"/>
          </a:xfrm>
          <a:prstGeom prst="rect">
            <a:avLst/>
          </a:prstGeom>
          <a:noFill/>
        </p:spPr>
        <p:txBody>
          <a:bodyPr wrap="square" rtlCol="0">
            <a:spAutoFit/>
          </a:bodyPr>
          <a:lstStyle/>
          <a:p>
            <a:r>
              <a:rPr lang="ja-JP" altLang="en-US" sz="857" dirty="0">
                <a:latin typeface="Meiryo UI" panose="020B0604030504040204" pitchFamily="50" charset="-128"/>
                <a:ea typeface="Meiryo UI" panose="020B0604030504040204" pitchFamily="50" charset="-128"/>
                <a:cs typeface="Meiryo UI" panose="020B0604030504040204" pitchFamily="50" charset="-128"/>
              </a:rPr>
              <a:t>業務追加</a:t>
            </a:r>
          </a:p>
        </p:txBody>
      </p:sp>
      <p:sp>
        <p:nvSpPr>
          <p:cNvPr id="113" name="下矢印 112"/>
          <p:cNvSpPr/>
          <p:nvPr/>
        </p:nvSpPr>
        <p:spPr bwMode="auto">
          <a:xfrm rot="10800000">
            <a:off x="4766219" y="6023526"/>
            <a:ext cx="211384" cy="233679"/>
          </a:xfrm>
          <a:prstGeom prst="downArrow">
            <a:avLst/>
          </a:prstGeom>
          <a:solidFill>
            <a:schemeClr val="tx2"/>
          </a:solidFill>
          <a:ln w="9525">
            <a:solidFill>
              <a:schemeClr val="tx2"/>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4637203" y="6189962"/>
            <a:ext cx="1086336" cy="312137"/>
          </a:xfrm>
          <a:prstGeom prst="rect">
            <a:avLst/>
          </a:prstGeom>
          <a:solidFill>
            <a:schemeClr val="bg1">
              <a:lumMod val="95000"/>
            </a:schemeClr>
          </a:solidFill>
          <a:ln>
            <a:solidFill>
              <a:schemeClr val="tx1"/>
            </a:solidFill>
          </a:ln>
        </p:spPr>
        <p:txBody>
          <a:bodyPr wrap="square" lIns="25714" rIns="25714" rtlCol="0">
            <a:spAutoFit/>
          </a:bodyPr>
          <a:lstStyle/>
          <a:p>
            <a:pPr algn="ctr"/>
            <a:r>
              <a:rPr lang="ja-JP" altLang="en-US" sz="714"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②経営者等個人の</a:t>
            </a:r>
            <a:endParaRPr lang="en-US" altLang="ja-JP" sz="714"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14"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保証債務整理支援</a:t>
            </a:r>
          </a:p>
        </p:txBody>
      </p:sp>
      <p:sp>
        <p:nvSpPr>
          <p:cNvPr id="116" name="下矢印 115"/>
          <p:cNvSpPr/>
          <p:nvPr/>
        </p:nvSpPr>
        <p:spPr bwMode="auto">
          <a:xfrm rot="10800000">
            <a:off x="4172107" y="6032071"/>
            <a:ext cx="548202" cy="512104"/>
          </a:xfrm>
          <a:prstGeom prst="downArrow">
            <a:avLst>
              <a:gd name="adj1" fmla="val 53309"/>
              <a:gd name="adj2" fmla="val 25787"/>
            </a:avLst>
          </a:prstGeom>
          <a:solidFill>
            <a:schemeClr val="accent2">
              <a:lumMod val="60000"/>
              <a:lumOff val="40000"/>
            </a:schemeClr>
          </a:solidFill>
          <a:ln w="9525">
            <a:solidFill>
              <a:schemeClr val="accent2"/>
            </a:solidFill>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4121893" y="6107913"/>
            <a:ext cx="663045" cy="488019"/>
          </a:xfrm>
          <a:prstGeom prst="rect">
            <a:avLst/>
          </a:prstGeom>
          <a:noFill/>
        </p:spPr>
        <p:txBody>
          <a:bodyPr wrap="square" rtlCol="0">
            <a:spAutoFit/>
          </a:bodyPr>
          <a:lstStyle/>
          <a:p>
            <a:pPr algn="ctr"/>
            <a:r>
              <a:rPr lang="ja-JP" altLang="en-US" sz="857" dirty="0">
                <a:latin typeface="Meiryo UI" panose="020B0604030504040204" pitchFamily="50" charset="-128"/>
                <a:ea typeface="Meiryo UI" panose="020B0604030504040204" pitchFamily="50" charset="-128"/>
                <a:cs typeface="Meiryo UI" panose="020B0604030504040204" pitchFamily="50" charset="-128"/>
              </a:rPr>
              <a:t>業務</a:t>
            </a:r>
            <a:endParaRPr lang="en-US" altLang="ja-JP" sz="857"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57" dirty="0">
                <a:latin typeface="Meiryo UI" panose="020B0604030504040204" pitchFamily="50" charset="-128"/>
                <a:ea typeface="Meiryo UI" panose="020B0604030504040204" pitchFamily="50" charset="-128"/>
                <a:cs typeface="Meiryo UI" panose="020B0604030504040204" pitchFamily="50" charset="-128"/>
              </a:rPr>
              <a:t>方針の</a:t>
            </a:r>
            <a:endParaRPr lang="en-US" altLang="ja-JP" sz="857"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57" dirty="0">
                <a:latin typeface="Meiryo UI" panose="020B0604030504040204" pitchFamily="50" charset="-128"/>
                <a:ea typeface="Meiryo UI" panose="020B0604030504040204" pitchFamily="50" charset="-128"/>
                <a:cs typeface="Meiryo UI" panose="020B0604030504040204" pitchFamily="50" charset="-128"/>
              </a:rPr>
              <a:t>決定</a:t>
            </a:r>
          </a:p>
        </p:txBody>
      </p:sp>
      <p:sp>
        <p:nvSpPr>
          <p:cNvPr id="118" name="角丸四角形 117"/>
          <p:cNvSpPr/>
          <p:nvPr/>
        </p:nvSpPr>
        <p:spPr bwMode="auto">
          <a:xfrm>
            <a:off x="3226639" y="6544176"/>
            <a:ext cx="2360804" cy="176399"/>
          </a:xfrm>
          <a:prstGeom prst="roundRect">
            <a:avLst/>
          </a:prstGeom>
          <a:solidFill>
            <a:schemeClr val="bg1">
              <a:lumMod val="95000"/>
            </a:schemeClr>
          </a:solidFill>
          <a:ln w="28575">
            <a:solidFill>
              <a:schemeClr val="tx1"/>
            </a:solidFill>
            <a:miter lim="800000"/>
            <a:headEnd/>
            <a:tailEnd/>
          </a:ln>
          <a:effectLst/>
        </p:spPr>
        <p:txBody>
          <a:bodyPr wrap="none" rtlCol="0" anchor="ctr"/>
          <a:lstStyle/>
          <a:p>
            <a:pPr algn="ctr"/>
            <a:r>
              <a:rPr lang="ja-JP" altLang="en-US" sz="857" b="1" dirty="0">
                <a:latin typeface="Meiryo UI" panose="020B0604030504040204" pitchFamily="50" charset="-128"/>
                <a:ea typeface="Meiryo UI" panose="020B0604030504040204" pitchFamily="50" charset="-128"/>
              </a:rPr>
              <a:t>中小企業再生支援協議会</a:t>
            </a:r>
            <a:endParaRPr lang="en-US" altLang="ja-JP" sz="857" b="1" dirty="0">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5950576" y="6574840"/>
            <a:ext cx="3482679" cy="197875"/>
          </a:xfrm>
          <a:prstGeom prst="rect">
            <a:avLst/>
          </a:prstGeom>
          <a:solidFill>
            <a:srgbClr val="006600"/>
          </a:solidFill>
        </p:spPr>
        <p:txBody>
          <a:bodyPr wrap="square" lIns="25714" tIns="0" rIns="25714" bIns="0" rtlCol="0">
            <a:spAutoFit/>
          </a:bodyPr>
          <a:lstStyle/>
          <a:p>
            <a:pPr marL="190504" indent="-190504" algn="ctr"/>
            <a:r>
              <a:rPr lang="ja-JP" altLang="en-US" sz="1286"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経営者保証解除スキームの拡充、事業承継の促進</a:t>
            </a:r>
          </a:p>
        </p:txBody>
      </p:sp>
      <p:sp>
        <p:nvSpPr>
          <p:cNvPr id="85" name="テキスト ボックス 84"/>
          <p:cNvSpPr txBox="1"/>
          <p:nvPr/>
        </p:nvSpPr>
        <p:spPr>
          <a:xfrm>
            <a:off x="6925014" y="2996952"/>
            <a:ext cx="2518884" cy="197875"/>
          </a:xfrm>
          <a:prstGeom prst="rect">
            <a:avLst/>
          </a:prstGeom>
          <a:solidFill>
            <a:schemeClr val="accent6">
              <a:lumMod val="75000"/>
            </a:schemeClr>
          </a:solidFill>
        </p:spPr>
        <p:txBody>
          <a:bodyPr wrap="square" lIns="25714" tIns="0" rIns="25714" bIns="0" rtlCol="0">
            <a:spAutoFit/>
          </a:bodyPr>
          <a:lstStyle/>
          <a:p>
            <a:pPr algn="ctr"/>
            <a:r>
              <a:rPr lang="ja-JP" altLang="en-US" sz="1286"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中小企業目線での政策体系の整理</a:t>
            </a:r>
          </a:p>
        </p:txBody>
      </p:sp>
      <p:sp>
        <p:nvSpPr>
          <p:cNvPr id="86" name="テキスト ボックス 85"/>
          <p:cNvSpPr txBox="1"/>
          <p:nvPr/>
        </p:nvSpPr>
        <p:spPr>
          <a:xfrm>
            <a:off x="7848947" y="4197423"/>
            <a:ext cx="1612321" cy="197875"/>
          </a:xfrm>
          <a:prstGeom prst="rect">
            <a:avLst/>
          </a:prstGeom>
          <a:solidFill>
            <a:srgbClr val="0070C0"/>
          </a:solidFill>
        </p:spPr>
        <p:txBody>
          <a:bodyPr wrap="square" lIns="25714" tIns="0" rIns="25714" bIns="0" rtlCol="0">
            <a:spAutoFit/>
          </a:bodyPr>
          <a:lstStyle/>
          <a:p>
            <a:pPr algn="ctr"/>
            <a:r>
              <a:rPr lang="ja-JP" altLang="en-US" sz="1286"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海外展開支援の強化</a:t>
            </a:r>
          </a:p>
        </p:txBody>
      </p:sp>
      <p:sp>
        <p:nvSpPr>
          <p:cNvPr id="87" name="テキスト ボックス 86"/>
          <p:cNvSpPr txBox="1"/>
          <p:nvPr/>
        </p:nvSpPr>
        <p:spPr>
          <a:xfrm>
            <a:off x="7233508" y="2298133"/>
            <a:ext cx="2208849" cy="197875"/>
          </a:xfrm>
          <a:prstGeom prst="rect">
            <a:avLst/>
          </a:prstGeom>
          <a:solidFill>
            <a:srgbClr val="C00000"/>
          </a:solidFill>
        </p:spPr>
        <p:txBody>
          <a:bodyPr wrap="square" lIns="25714" tIns="0" rIns="25714" bIns="0" rtlCol="0">
            <a:spAutoFit/>
          </a:bodyPr>
          <a:lstStyle/>
          <a:p>
            <a:pPr algn="ctr"/>
            <a:r>
              <a:rPr lang="ja-JP" altLang="en-US" sz="1286"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中堅企業への成長環境の整備</a:t>
            </a:r>
          </a:p>
        </p:txBody>
      </p:sp>
      <p:sp>
        <p:nvSpPr>
          <p:cNvPr id="2" name="テキスト ボックス 1"/>
          <p:cNvSpPr txBox="1"/>
          <p:nvPr/>
        </p:nvSpPr>
        <p:spPr>
          <a:xfrm>
            <a:off x="4376936" y="0"/>
            <a:ext cx="5148065" cy="246221"/>
          </a:xfrm>
          <a:prstGeom prst="rect">
            <a:avLst/>
          </a:prstGeom>
          <a:noFill/>
        </p:spPr>
        <p:txBody>
          <a:bodyPr wrap="square" rtlCol="0">
            <a:spAutoFit/>
          </a:bodyPr>
          <a:lstStyle/>
          <a:p>
            <a:pPr algn="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日成立、同月</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日公布。一部</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を除き</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、同年</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日に施行予定。</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Tree>
    <p:extLst>
      <p:ext uri="{BB962C8B-B14F-4D97-AF65-F5344CB8AC3E}">
        <p14:creationId xmlns:p14="http://schemas.microsoft.com/office/powerpoint/2010/main" val="476101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図 48"/>
          <p:cNvPicPr>
            <a:picLocks noChangeAspect="1"/>
          </p:cNvPicPr>
          <p:nvPr/>
        </p:nvPicPr>
        <p:blipFill rotWithShape="1">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p:blipFill>
        <p:spPr>
          <a:xfrm rot="21270501">
            <a:off x="252393" y="5469223"/>
            <a:ext cx="1818466" cy="1152000"/>
          </a:xfrm>
          <a:prstGeom prst="rect">
            <a:avLst/>
          </a:prstGeom>
        </p:spPr>
      </p:pic>
      <p:sp>
        <p:nvSpPr>
          <p:cNvPr id="13" name="二等辺三角形 12"/>
          <p:cNvSpPr/>
          <p:nvPr/>
        </p:nvSpPr>
        <p:spPr bwMode="auto">
          <a:xfrm>
            <a:off x="3584797" y="2791996"/>
            <a:ext cx="2808363" cy="3909006"/>
          </a:xfrm>
          <a:prstGeom prst="triangle">
            <a:avLst>
              <a:gd name="adj" fmla="val 50253"/>
            </a:avLst>
          </a:prstGeom>
          <a:solidFill>
            <a:schemeClr val="bg1">
              <a:lumMod val="85000"/>
            </a:schemeClr>
          </a:solidFill>
          <a:ln w="50800">
            <a:solidFill>
              <a:schemeClr val="bg1">
                <a:lumMod val="65000"/>
              </a:schemeClr>
            </a:solidFill>
            <a:prstDash val="solid"/>
            <a:miter lim="800000"/>
            <a:headEnd/>
            <a:tailEnd/>
          </a:ln>
          <a:effectLst/>
        </p:spPr>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35" name="正方形/長方形 34"/>
          <p:cNvSpPr/>
          <p:nvPr/>
        </p:nvSpPr>
        <p:spPr>
          <a:xfrm>
            <a:off x="4014752" y="4365104"/>
            <a:ext cx="1887059" cy="300875"/>
          </a:xfrm>
          <a:prstGeom prst="rect">
            <a:avLst/>
          </a:prstGeom>
          <a:solidFill>
            <a:schemeClr val="bg1"/>
          </a:solidFill>
          <a:ln w="22225">
            <a:solidFill>
              <a:schemeClr val="bg1">
                <a:lumMod val="65000"/>
              </a:schemeClr>
            </a:solidFill>
          </a:ln>
        </p:spPr>
        <p:txBody>
          <a:bodyPr wrap="square" lIns="25714" tIns="0" rIns="25714" bIns="0" anchor="ctr">
            <a:noAutofit/>
          </a:bodyPr>
          <a:lstStyle/>
          <a:p>
            <a:pPr lvl="0" algn="ctr"/>
            <a:r>
              <a:rPr lang="ja-JP" altLang="en-US" sz="1429" dirty="0">
                <a:latin typeface="メイリオ" panose="020B0604030504040204" pitchFamily="50" charset="-128"/>
                <a:ea typeface="メイリオ" panose="020B0604030504040204" pitchFamily="50" charset="-128"/>
                <a:cs typeface="Meiryo UI" panose="020B0604030504040204" pitchFamily="50" charset="-128"/>
              </a:rPr>
              <a:t>経営革新計画</a:t>
            </a:r>
            <a:endParaRPr lang="en-US" altLang="ja-JP" sz="1429"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6" name="正方形/長方形 35"/>
          <p:cNvSpPr/>
          <p:nvPr/>
        </p:nvSpPr>
        <p:spPr>
          <a:xfrm>
            <a:off x="3979815" y="3698145"/>
            <a:ext cx="1944042" cy="317231"/>
          </a:xfrm>
          <a:prstGeom prst="rect">
            <a:avLst/>
          </a:prstGeom>
          <a:solidFill>
            <a:schemeClr val="bg1"/>
          </a:solidFill>
          <a:ln w="22225">
            <a:solidFill>
              <a:schemeClr val="bg1">
                <a:lumMod val="65000"/>
              </a:schemeClr>
            </a:solidFill>
          </a:ln>
        </p:spPr>
        <p:txBody>
          <a:bodyPr wrap="square" lIns="25714" tIns="0" rIns="25714" bIns="0" anchor="ctr">
            <a:noAutofit/>
          </a:bodyPr>
          <a:lstStyle/>
          <a:p>
            <a:pPr lvl="0" algn="ctr"/>
            <a:r>
              <a:rPr lang="ja-JP" altLang="en-US" sz="1429" dirty="0">
                <a:latin typeface="メイリオ" panose="020B0604030504040204" pitchFamily="50" charset="-128"/>
                <a:ea typeface="メイリオ" panose="020B0604030504040204" pitchFamily="50" charset="-128"/>
                <a:cs typeface="Meiryo UI" panose="020B0604030504040204" pitchFamily="50" charset="-128"/>
              </a:rPr>
              <a:t>地域経済牽引事業計画</a:t>
            </a:r>
            <a:endParaRPr lang="en-US" altLang="ja-JP" sz="1429"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7" name="正方形/長方形 36"/>
          <p:cNvSpPr/>
          <p:nvPr/>
        </p:nvSpPr>
        <p:spPr>
          <a:xfrm>
            <a:off x="6414672" y="4243633"/>
            <a:ext cx="2676572" cy="265488"/>
          </a:xfrm>
          <a:prstGeom prst="rect">
            <a:avLst/>
          </a:prstGeom>
          <a:solidFill>
            <a:schemeClr val="bg1"/>
          </a:solidFill>
          <a:ln w="22225">
            <a:solidFill>
              <a:schemeClr val="bg1">
                <a:lumMod val="65000"/>
              </a:schemeClr>
            </a:solidFill>
          </a:ln>
        </p:spPr>
        <p:txBody>
          <a:bodyPr wrap="square" lIns="25714" tIns="0" rIns="25714" bIns="0" anchor="ctr">
            <a:noAutofit/>
          </a:bodyPr>
          <a:lstStyle/>
          <a:p>
            <a:pPr lvl="0" algn="ctr"/>
            <a:r>
              <a:rPr lang="zh-TW" altLang="en-US" sz="1429" dirty="0">
                <a:latin typeface="メイリオ" panose="020B0604030504040204" pitchFamily="50" charset="-128"/>
                <a:ea typeface="メイリオ" panose="020B0604030504040204" pitchFamily="50" charset="-128"/>
                <a:cs typeface="Meiryo UI" panose="020B0604030504040204" pitchFamily="50" charset="-128"/>
              </a:rPr>
              <a:t>異分野連携新事業分野開拓計画</a:t>
            </a:r>
          </a:p>
        </p:txBody>
      </p:sp>
      <p:sp>
        <p:nvSpPr>
          <p:cNvPr id="38" name="正方形/長方形 37"/>
          <p:cNvSpPr/>
          <p:nvPr/>
        </p:nvSpPr>
        <p:spPr>
          <a:xfrm>
            <a:off x="6414672" y="4509120"/>
            <a:ext cx="2676572" cy="257143"/>
          </a:xfrm>
          <a:prstGeom prst="rect">
            <a:avLst/>
          </a:prstGeom>
          <a:solidFill>
            <a:schemeClr val="bg1"/>
          </a:solidFill>
          <a:ln w="22225">
            <a:solidFill>
              <a:schemeClr val="bg1">
                <a:lumMod val="65000"/>
              </a:schemeClr>
            </a:solidFill>
          </a:ln>
        </p:spPr>
        <p:txBody>
          <a:bodyPr wrap="square" lIns="25714" tIns="0" rIns="25714" bIns="0" anchor="ctr">
            <a:noAutofit/>
          </a:bodyPr>
          <a:lstStyle/>
          <a:p>
            <a:pPr lvl="0" algn="ctr"/>
            <a:r>
              <a:rPr lang="zh-TW" altLang="en-US" sz="1429" dirty="0">
                <a:latin typeface="メイリオ" panose="020B0604030504040204" pitchFamily="50" charset="-128"/>
                <a:ea typeface="メイリオ" panose="020B0604030504040204" pitchFamily="50" charset="-128"/>
                <a:cs typeface="Meiryo UI" panose="020B0604030504040204" pitchFamily="50" charset="-128"/>
              </a:rPr>
              <a:t>特定研究開発等計画</a:t>
            </a:r>
          </a:p>
        </p:txBody>
      </p:sp>
      <p:sp>
        <p:nvSpPr>
          <p:cNvPr id="39" name="正方形/長方形 38"/>
          <p:cNvSpPr/>
          <p:nvPr/>
        </p:nvSpPr>
        <p:spPr>
          <a:xfrm>
            <a:off x="6417258" y="3744810"/>
            <a:ext cx="2681180" cy="257143"/>
          </a:xfrm>
          <a:prstGeom prst="rect">
            <a:avLst/>
          </a:prstGeom>
          <a:solidFill>
            <a:schemeClr val="bg1"/>
          </a:solidFill>
          <a:ln w="22225">
            <a:solidFill>
              <a:schemeClr val="bg1">
                <a:lumMod val="65000"/>
              </a:schemeClr>
            </a:solidFill>
          </a:ln>
        </p:spPr>
        <p:txBody>
          <a:bodyPr wrap="square" lIns="25714" tIns="0" rIns="25714" bIns="0" anchor="ctr">
            <a:noAutofit/>
          </a:bodyPr>
          <a:lstStyle/>
          <a:p>
            <a:pPr lvl="0" algn="ctr"/>
            <a:r>
              <a:rPr lang="zh-TW" altLang="en-US" sz="1429" dirty="0">
                <a:latin typeface="メイリオ" panose="020B0604030504040204" pitchFamily="50" charset="-128"/>
                <a:ea typeface="メイリオ" panose="020B0604030504040204" pitchFamily="50" charset="-128"/>
                <a:cs typeface="Meiryo UI" panose="020B0604030504040204" pitchFamily="50" charset="-128"/>
              </a:rPr>
              <a:t>地域</a:t>
            </a:r>
            <a:r>
              <a:rPr lang="ja-JP" altLang="en-US" sz="1429" dirty="0">
                <a:latin typeface="メイリオ" panose="020B0604030504040204" pitchFamily="50" charset="-128"/>
                <a:ea typeface="メイリオ" panose="020B0604030504040204" pitchFamily="50" charset="-128"/>
                <a:cs typeface="Meiryo UI" panose="020B0604030504040204" pitchFamily="50" charset="-128"/>
              </a:rPr>
              <a:t>産業</a:t>
            </a:r>
            <a:r>
              <a:rPr lang="zh-TW" altLang="en-US" sz="1429" dirty="0">
                <a:latin typeface="メイリオ" panose="020B0604030504040204" pitchFamily="50" charset="-128"/>
                <a:ea typeface="メイリオ" panose="020B0604030504040204" pitchFamily="50" charset="-128"/>
                <a:cs typeface="Meiryo UI" panose="020B0604030504040204" pitchFamily="50" charset="-128"/>
              </a:rPr>
              <a:t>資源活用事業計画</a:t>
            </a:r>
          </a:p>
        </p:txBody>
      </p:sp>
      <p:sp>
        <p:nvSpPr>
          <p:cNvPr id="40" name="正方形/長方形 39"/>
          <p:cNvSpPr/>
          <p:nvPr/>
        </p:nvSpPr>
        <p:spPr>
          <a:xfrm>
            <a:off x="3979815" y="5816643"/>
            <a:ext cx="2053305" cy="294502"/>
          </a:xfrm>
          <a:prstGeom prst="rect">
            <a:avLst/>
          </a:prstGeom>
          <a:solidFill>
            <a:schemeClr val="bg1"/>
          </a:solidFill>
          <a:ln w="22225">
            <a:solidFill>
              <a:schemeClr val="bg1">
                <a:lumMod val="65000"/>
              </a:schemeClr>
            </a:solidFill>
          </a:ln>
        </p:spPr>
        <p:txBody>
          <a:bodyPr wrap="square" lIns="25714" tIns="0" rIns="25714" bIns="0" anchor="ctr">
            <a:noAutofit/>
          </a:bodyPr>
          <a:lstStyle/>
          <a:p>
            <a:pPr lvl="0" algn="ctr"/>
            <a:r>
              <a:rPr lang="ja-JP" altLang="en-US" sz="1429" dirty="0">
                <a:latin typeface="メイリオ" panose="020B0604030504040204" pitchFamily="50" charset="-128"/>
                <a:ea typeface="メイリオ" panose="020B0604030504040204" pitchFamily="50" charset="-128"/>
                <a:cs typeface="Meiryo UI" panose="020B0604030504040204" pitchFamily="50" charset="-128"/>
              </a:rPr>
              <a:t>経営力向上計画</a:t>
            </a:r>
            <a:endParaRPr lang="en-US" altLang="ja-JP" sz="1429"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7761312" y="6500804"/>
            <a:ext cx="2133600" cy="365125"/>
          </a:xfrm>
        </p:spPr>
        <p:txBody>
          <a:bodyPr/>
          <a:lstStyle/>
          <a:p>
            <a:fld id="{D9550142-B990-490A-A107-ED7302A7FD52}" type="slidenum">
              <a:rPr kumimoji="1" lang="ja-JP" altLang="en-US" smtClean="0"/>
              <a:t>4</a:t>
            </a:fld>
            <a:endParaRPr kumimoji="1" lang="ja-JP" altLang="en-US" dirty="0"/>
          </a:p>
        </p:txBody>
      </p:sp>
      <p:sp>
        <p:nvSpPr>
          <p:cNvPr id="43" name="角丸四角形 42"/>
          <p:cNvSpPr/>
          <p:nvPr/>
        </p:nvSpPr>
        <p:spPr bwMode="auto">
          <a:xfrm>
            <a:off x="6473567" y="2283971"/>
            <a:ext cx="3312368" cy="1108223"/>
          </a:xfrm>
          <a:prstGeom prst="roundRect">
            <a:avLst>
              <a:gd name="adj" fmla="val 18295"/>
            </a:avLst>
          </a:prstGeom>
          <a:noFill/>
          <a:ln w="31750" cap="flat" cmpd="sng" algn="ctr">
            <a:solidFill>
              <a:schemeClr val="accent2"/>
            </a:solidFill>
            <a:prstDash val="solid"/>
            <a:round/>
            <a:headEnd type="none" w="med" len="med"/>
            <a:tailEnd type="none" w="med" len="med"/>
          </a:ln>
          <a:extLst/>
        </p:spPr>
        <p:style>
          <a:lnRef idx="0">
            <a:scrgbClr r="0" g="0" b="0"/>
          </a:lnRef>
          <a:fillRef idx="0">
            <a:scrgbClr r="0" g="0" b="0"/>
          </a:fillRef>
          <a:effectRef idx="0">
            <a:scrgbClr r="0" g="0" b="0"/>
          </a:effectRef>
          <a:fontRef idx="minor">
            <a:schemeClr val="accent2"/>
          </a:fontRef>
        </p:style>
        <p:txBody>
          <a:bodyPr wrap="square" tIns="102857" rtlCol="0" anchor="t"/>
          <a:lstStyle/>
          <a:p>
            <a:pPr marL="196178" indent="-196178"/>
            <a:r>
              <a:rPr lang="ja-JP" altLang="en-US" sz="1429" dirty="0" smtClean="0">
                <a:solidFill>
                  <a:prstClr val="black"/>
                </a:solidFill>
                <a:latin typeface="Meiryo UI" panose="020B0604030504040204" pitchFamily="50" charset="-128"/>
                <a:ea typeface="Meiryo UI" panose="020B0604030504040204" pitchFamily="50" charset="-128"/>
              </a:rPr>
              <a:t>〇事業継続・雇用維持のため、</a:t>
            </a:r>
            <a:r>
              <a:rPr lang="en-US" altLang="ja-JP" sz="1429" dirty="0" smtClean="0">
                <a:solidFill>
                  <a:prstClr val="black"/>
                </a:solidFill>
                <a:latin typeface="Meiryo UI" panose="020B0604030504040204" pitchFamily="50" charset="-128"/>
                <a:ea typeface="Meiryo UI" panose="020B0604030504040204" pitchFamily="50" charset="-128"/>
              </a:rPr>
              <a:t>M&amp;A</a:t>
            </a:r>
            <a:r>
              <a:rPr lang="ja-JP" altLang="en-US" sz="1429" dirty="0" smtClean="0">
                <a:solidFill>
                  <a:prstClr val="black"/>
                </a:solidFill>
                <a:latin typeface="Meiryo UI" panose="020B0604030504040204" pitchFamily="50" charset="-128"/>
                <a:ea typeface="Meiryo UI" panose="020B0604030504040204" pitchFamily="50" charset="-128"/>
              </a:rPr>
              <a:t>により</a:t>
            </a:r>
            <a:r>
              <a:rPr lang="ja-JP" altLang="en-US" sz="1429" b="1" u="sng" dirty="0" smtClean="0">
                <a:solidFill>
                  <a:prstClr val="black"/>
                </a:solidFill>
                <a:latin typeface="Meiryo UI" panose="020B0604030504040204" pitchFamily="50" charset="-128"/>
                <a:ea typeface="Meiryo UI" panose="020B0604030504040204" pitchFamily="50" charset="-128"/>
              </a:rPr>
              <a:t>中堅企業に拡大した後</a:t>
            </a:r>
            <a:r>
              <a:rPr lang="ja-JP" altLang="en-US" sz="1429" b="1" u="sng" dirty="0">
                <a:solidFill>
                  <a:prstClr val="black"/>
                </a:solidFill>
                <a:latin typeface="Meiryo UI" panose="020B0604030504040204" pitchFamily="50" charset="-128"/>
                <a:ea typeface="Meiryo UI" panose="020B0604030504040204" pitchFamily="50" charset="-128"/>
              </a:rPr>
              <a:t>も、中小企業支援を</a:t>
            </a:r>
            <a:r>
              <a:rPr lang="ja-JP" altLang="en-US" sz="1429" b="1" u="sng" dirty="0" smtClean="0">
                <a:solidFill>
                  <a:prstClr val="black"/>
                </a:solidFill>
                <a:latin typeface="Meiryo UI" panose="020B0604030504040204" pitchFamily="50" charset="-128"/>
                <a:ea typeface="Meiryo UI" panose="020B0604030504040204" pitchFamily="50" charset="-128"/>
              </a:rPr>
              <a:t>継続</a:t>
            </a:r>
            <a:r>
              <a:rPr lang="ja-JP" altLang="en-US" sz="1429" dirty="0" smtClean="0">
                <a:solidFill>
                  <a:prstClr val="black"/>
                </a:solidFill>
                <a:latin typeface="Meiryo UI" panose="020B0604030504040204" pitchFamily="50" charset="-128"/>
                <a:ea typeface="Meiryo UI" panose="020B0604030504040204" pitchFamily="50" charset="-128"/>
              </a:rPr>
              <a:t>（</a:t>
            </a:r>
            <a:r>
              <a:rPr lang="ja-JP" altLang="en-US" sz="1429" dirty="0">
                <a:solidFill>
                  <a:prstClr val="black"/>
                </a:solidFill>
                <a:latin typeface="Meiryo UI" panose="020B0604030504040204" pitchFamily="50" charset="-128"/>
                <a:ea typeface="Meiryo UI" panose="020B0604030504040204" pitchFamily="50" charset="-128"/>
              </a:rPr>
              <a:t>「地域経済牽引事業計画」の期間中（</a:t>
            </a:r>
            <a:r>
              <a:rPr lang="en-US" altLang="ja-JP" sz="1429" dirty="0">
                <a:solidFill>
                  <a:prstClr val="black"/>
                </a:solidFill>
                <a:latin typeface="Meiryo UI" panose="020B0604030504040204" pitchFamily="50" charset="-128"/>
                <a:ea typeface="Meiryo UI" panose="020B0604030504040204" pitchFamily="50" charset="-128"/>
              </a:rPr>
              <a:t>5</a:t>
            </a:r>
            <a:r>
              <a:rPr lang="ja-JP" altLang="en-US" sz="1429" dirty="0">
                <a:solidFill>
                  <a:prstClr val="black"/>
                </a:solidFill>
                <a:latin typeface="Meiryo UI" panose="020B0604030504040204" pitchFamily="50" charset="-128"/>
                <a:ea typeface="Meiryo UI" panose="020B0604030504040204" pitchFamily="50" charset="-128"/>
              </a:rPr>
              <a:t>年間））。</a:t>
            </a:r>
            <a:endParaRPr lang="en-US" altLang="ja-JP" sz="1429" dirty="0">
              <a:solidFill>
                <a:prstClr val="black"/>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6505990" y="1906106"/>
            <a:ext cx="3247521" cy="467430"/>
          </a:xfrm>
          <a:prstGeom prst="rect">
            <a:avLst/>
          </a:prstGeom>
        </p:spPr>
        <p:style>
          <a:lnRef idx="1">
            <a:schemeClr val="accent2"/>
          </a:lnRef>
          <a:fillRef idx="2">
            <a:schemeClr val="accent2"/>
          </a:fillRef>
          <a:effectRef idx="1">
            <a:schemeClr val="accent2"/>
          </a:effectRef>
          <a:fontRef idx="minor">
            <a:schemeClr val="dk1"/>
          </a:fontRef>
        </p:style>
        <p:txBody>
          <a:bodyPr wrap="square" tIns="51429" anchor="ctr">
            <a:spAutoFit/>
          </a:bodyPr>
          <a:lstStyle/>
          <a:p>
            <a:r>
              <a:rPr lang="en-US" altLang="ja-JP" sz="1200" b="1" dirty="0" smtClean="0">
                <a:latin typeface="メイリオ" panose="020B0604030504040204" pitchFamily="50" charset="-128"/>
                <a:ea typeface="メイリオ" panose="020B0604030504040204" pitchFamily="50" charset="-128"/>
              </a:rPr>
              <a:t>(2)</a:t>
            </a:r>
            <a:r>
              <a:rPr lang="ja-JP" altLang="en-US" sz="1200" b="1" dirty="0">
                <a:latin typeface="メイリオ" panose="020B0604030504040204" pitchFamily="50" charset="-128"/>
                <a:ea typeface="メイリオ" panose="020B0604030504040204" pitchFamily="50" charset="-128"/>
              </a:rPr>
              <a:t>中堅企業への成長環境の</a:t>
            </a:r>
            <a:r>
              <a:rPr lang="ja-JP" altLang="en-US" sz="1200" b="1" dirty="0" smtClean="0">
                <a:latin typeface="メイリオ" panose="020B0604030504040204" pitchFamily="50" charset="-128"/>
                <a:ea typeface="メイリオ" panose="020B0604030504040204" pitchFamily="50" charset="-128"/>
              </a:rPr>
              <a:t>整備</a:t>
            </a:r>
            <a:endParaRPr lang="en-US" altLang="ja-JP" sz="12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a:t>
            </a:r>
            <a:r>
              <a:rPr lang="en-US" altLang="ja-JP" sz="1200" b="1" dirty="0" smtClean="0">
                <a:latin typeface="メイリオ" panose="020B0604030504040204" pitchFamily="50" charset="-128"/>
                <a:ea typeface="メイリオ" panose="020B0604030504040204" pitchFamily="50" charset="-128"/>
              </a:rPr>
              <a:t>M&amp;A</a:t>
            </a:r>
            <a:r>
              <a:rPr lang="ja-JP" altLang="en-US" sz="1200" b="1" dirty="0" smtClean="0">
                <a:latin typeface="メイリオ" panose="020B0604030504040204" pitchFamily="50" charset="-128"/>
                <a:ea typeface="メイリオ" panose="020B0604030504040204" pitchFamily="50" charset="-128"/>
              </a:rPr>
              <a:t>円滑化を通じた事業継続支援～ </a:t>
            </a:r>
            <a:endParaRPr lang="ja-JP" altLang="en-US" sz="1200" b="1" dirty="0">
              <a:latin typeface="メイリオ" panose="020B0604030504040204" pitchFamily="50" charset="-128"/>
              <a:ea typeface="メイリオ" panose="020B0604030504040204" pitchFamily="50" charset="-128"/>
            </a:endParaRPr>
          </a:p>
        </p:txBody>
      </p:sp>
      <p:sp>
        <p:nvSpPr>
          <p:cNvPr id="55" name="角丸四角形 54"/>
          <p:cNvSpPr/>
          <p:nvPr/>
        </p:nvSpPr>
        <p:spPr bwMode="auto">
          <a:xfrm>
            <a:off x="114373" y="4001953"/>
            <a:ext cx="3052184" cy="2811423"/>
          </a:xfrm>
          <a:prstGeom prst="roundRect">
            <a:avLst>
              <a:gd name="adj" fmla="val 10752"/>
            </a:avLst>
          </a:prstGeom>
          <a:noFill/>
          <a:ln w="31750">
            <a:headEnd/>
            <a:tailEnd/>
          </a:ln>
          <a:extLst/>
        </p:spPr>
        <p:style>
          <a:lnRef idx="2">
            <a:schemeClr val="accent1"/>
          </a:lnRef>
          <a:fillRef idx="1">
            <a:schemeClr val="lt1"/>
          </a:fillRef>
          <a:effectRef idx="0">
            <a:schemeClr val="accent1"/>
          </a:effectRef>
          <a:fontRef idx="minor">
            <a:schemeClr val="dk1"/>
          </a:fontRef>
        </p:style>
        <p:txBody>
          <a:bodyPr wrap="square" tIns="102857" rIns="25714" rtlCol="0" anchor="t"/>
          <a:lstStyle/>
          <a:p>
            <a:pPr marL="129270" lvl="0" indent="-129270"/>
            <a:r>
              <a:rPr lang="ja-JP" altLang="en-US" sz="1429" dirty="0">
                <a:solidFill>
                  <a:prstClr val="black"/>
                </a:solidFill>
                <a:latin typeface="Meiryo UI" panose="020B0604030504040204" pitchFamily="50" charset="-128"/>
                <a:ea typeface="Meiryo UI" panose="020B0604030504040204" pitchFamily="50" charset="-128"/>
              </a:rPr>
              <a:t>〇</a:t>
            </a:r>
            <a:r>
              <a:rPr lang="ja-JP" altLang="en-US" sz="1429" dirty="0">
                <a:solidFill>
                  <a:schemeClr val="tx1"/>
                </a:solidFill>
                <a:latin typeface="Meiryo UI" panose="020B0604030504040204" pitchFamily="50" charset="-128"/>
                <a:ea typeface="Meiryo UI" panose="020B0604030504040204" pitchFamily="50" charset="-128"/>
              </a:rPr>
              <a:t>海外拠点の分散化の促進のため、</a:t>
            </a:r>
            <a:r>
              <a:rPr lang="ja-JP" altLang="en-US" sz="1429" dirty="0">
                <a:solidFill>
                  <a:prstClr val="black"/>
                </a:solidFill>
                <a:latin typeface="Meiryo UI" panose="020B0604030504040204" pitchFamily="50" charset="-128"/>
                <a:ea typeface="Meiryo UI" panose="020B0604030504040204" pitchFamily="50" charset="-128"/>
              </a:rPr>
              <a:t>中小企業の</a:t>
            </a:r>
            <a:r>
              <a:rPr lang="ja-JP" altLang="en-US" sz="1429" b="1" u="sng" dirty="0">
                <a:solidFill>
                  <a:prstClr val="black"/>
                </a:solidFill>
                <a:latin typeface="Meiryo UI" panose="020B0604030504040204" pitchFamily="50" charset="-128"/>
                <a:ea typeface="Meiryo UI" panose="020B0604030504040204" pitchFamily="50" charset="-128"/>
              </a:rPr>
              <a:t>海外子会社に対して、日本公庫が直接融資</a:t>
            </a:r>
            <a:r>
              <a:rPr lang="ja-JP" altLang="en-US" sz="1429" dirty="0">
                <a:solidFill>
                  <a:prstClr val="black"/>
                </a:solidFill>
                <a:latin typeface="Meiryo UI" panose="020B0604030504040204" pitchFamily="50" charset="-128"/>
                <a:ea typeface="Meiryo UI" panose="020B0604030504040204" pitchFamily="50" charset="-128"/>
              </a:rPr>
              <a:t>を行う制度を新設。</a:t>
            </a:r>
          </a:p>
        </p:txBody>
      </p:sp>
      <p:sp>
        <p:nvSpPr>
          <p:cNvPr id="58" name="正方形/長方形 57"/>
          <p:cNvSpPr/>
          <p:nvPr/>
        </p:nvSpPr>
        <p:spPr>
          <a:xfrm>
            <a:off x="304310" y="3662378"/>
            <a:ext cx="2339102" cy="467430"/>
          </a:xfrm>
          <a:prstGeom prst="rect">
            <a:avLst/>
          </a:prstGeom>
        </p:spPr>
        <p:style>
          <a:lnRef idx="1">
            <a:schemeClr val="accent1"/>
          </a:lnRef>
          <a:fillRef idx="2">
            <a:schemeClr val="accent1"/>
          </a:fillRef>
          <a:effectRef idx="1">
            <a:schemeClr val="accent1"/>
          </a:effectRef>
          <a:fontRef idx="minor">
            <a:schemeClr val="dk1"/>
          </a:fontRef>
        </p:style>
        <p:txBody>
          <a:bodyPr wrap="none" tIns="51429" anchor="ctr">
            <a:spAutoFit/>
          </a:bodyPr>
          <a:lstStyle/>
          <a:p>
            <a:r>
              <a:rPr lang="en-US" altLang="ja-JP" sz="1200" b="1" dirty="0" smtClean="0">
                <a:latin typeface="メイリオ" panose="020B0604030504040204" pitchFamily="50" charset="-128"/>
                <a:ea typeface="メイリオ" panose="020B0604030504040204" pitchFamily="50" charset="-128"/>
              </a:rPr>
              <a:t>(3)</a:t>
            </a:r>
            <a:r>
              <a:rPr lang="ja-JP" altLang="en-US" sz="1200" b="1" dirty="0" smtClean="0">
                <a:latin typeface="メイリオ" panose="020B0604030504040204" pitchFamily="50" charset="-128"/>
                <a:ea typeface="メイリオ" panose="020B0604030504040204" pitchFamily="50" charset="-128"/>
              </a:rPr>
              <a:t>海外展開支援の強化</a:t>
            </a:r>
            <a:endParaRPr lang="en-US" altLang="ja-JP" sz="12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～海外拠点の分散化の推進～</a:t>
            </a:r>
            <a:endParaRPr lang="ja-JP" altLang="en-US" sz="1200" b="1" dirty="0">
              <a:latin typeface="メイリオ" panose="020B0604030504040204" pitchFamily="50" charset="-128"/>
              <a:ea typeface="メイリオ" panose="020B0604030504040204" pitchFamily="50" charset="-128"/>
            </a:endParaRPr>
          </a:p>
        </p:txBody>
      </p:sp>
      <p:sp>
        <p:nvSpPr>
          <p:cNvPr id="60" name="角丸四角形 59"/>
          <p:cNvSpPr/>
          <p:nvPr/>
        </p:nvSpPr>
        <p:spPr bwMode="auto">
          <a:xfrm>
            <a:off x="6414672" y="5359244"/>
            <a:ext cx="3362864" cy="1310116"/>
          </a:xfrm>
          <a:prstGeom prst="roundRect">
            <a:avLst>
              <a:gd name="adj" fmla="val 13961"/>
            </a:avLst>
          </a:prstGeom>
          <a:noFill/>
          <a:ln w="31750" cap="flat" cmpd="sng" algn="ctr">
            <a:solidFill>
              <a:schemeClr val="accent6"/>
            </a:solidFill>
            <a:prstDash val="solid"/>
            <a:round/>
            <a:headEnd type="none" w="med" len="med"/>
            <a:tailEnd type="none" w="med" len="med"/>
          </a:ln>
          <a:extLst/>
        </p:spPr>
        <p:style>
          <a:lnRef idx="0">
            <a:scrgbClr r="0" g="0" b="0"/>
          </a:lnRef>
          <a:fillRef idx="0">
            <a:scrgbClr r="0" g="0" b="0"/>
          </a:fillRef>
          <a:effectRef idx="0">
            <a:scrgbClr r="0" g="0" b="0"/>
          </a:effectRef>
          <a:fontRef idx="minor">
            <a:schemeClr val="accent6"/>
          </a:fontRef>
        </p:style>
        <p:txBody>
          <a:bodyPr wrap="square" lIns="77143" tIns="102857" rIns="77143" rtlCol="0" anchor="t"/>
          <a:lstStyle/>
          <a:p>
            <a:pPr marL="189370" indent="-189370"/>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429"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類似</a:t>
            </a:r>
            <a:r>
              <a:rPr lang="ja-JP" altLang="en-US" sz="1429"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の計画制度を</a:t>
            </a:r>
            <a:r>
              <a:rPr lang="ja-JP" altLang="en-US" sz="1429"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統合し</a:t>
            </a:r>
            <a:r>
              <a:rPr lang="ja-JP" altLang="en-US" sz="1429"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、成長段階に応じた体系</a:t>
            </a:r>
            <a:r>
              <a:rPr lang="ja-JP" altLang="en-US" sz="1429"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に簡素化</a:t>
            </a: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9370" indent="-189370"/>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9370" indent="-189370"/>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〇簡素化に伴い、</a:t>
            </a:r>
            <a:r>
              <a:rPr lang="ja-JP" altLang="en-US" sz="1429"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計画の電子申請</a:t>
            </a: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を加速し、</a:t>
            </a:r>
            <a:r>
              <a:rPr lang="ja-JP" altLang="en-US" sz="1429"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対面手続リスクを回避</a:t>
            </a: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6306984" y="5005283"/>
            <a:ext cx="3556600" cy="447228"/>
          </a:xfrm>
          <a:prstGeom prst="rect">
            <a:avLst/>
          </a:prstGeom>
        </p:spPr>
        <p:style>
          <a:lnRef idx="1">
            <a:schemeClr val="accent6"/>
          </a:lnRef>
          <a:fillRef idx="2">
            <a:schemeClr val="accent6"/>
          </a:fillRef>
          <a:effectRef idx="1">
            <a:schemeClr val="accent6"/>
          </a:effectRef>
          <a:fontRef idx="minor">
            <a:schemeClr val="dk1"/>
          </a:fontRef>
        </p:style>
        <p:txBody>
          <a:bodyPr wrap="square" tIns="51429" bIns="25714" anchor="ctr" anchorCtr="0">
            <a:spAutoFit/>
          </a:bodyPr>
          <a:lstStyle/>
          <a:p>
            <a:r>
              <a:rPr lang="en-US" altLang="ja-JP" sz="1200" b="1" dirty="0" smtClean="0">
                <a:latin typeface="メイリオ" panose="020B0604030504040204" pitchFamily="50" charset="-128"/>
                <a:ea typeface="メイリオ" panose="020B0604030504040204" pitchFamily="50" charset="-128"/>
              </a:rPr>
              <a:t>(4)</a:t>
            </a:r>
            <a:r>
              <a:rPr lang="ja-JP" altLang="en-US" sz="1200" b="1" dirty="0">
                <a:latin typeface="メイリオ" panose="020B0604030504040204" pitchFamily="50" charset="-128"/>
                <a:ea typeface="メイリオ" panose="020B0604030504040204" pitchFamily="50" charset="-128"/>
              </a:rPr>
              <a:t>中小企業目線での政策体系の</a:t>
            </a:r>
            <a:r>
              <a:rPr lang="ja-JP" altLang="en-US" sz="1200" b="1" dirty="0" smtClean="0">
                <a:latin typeface="メイリオ" panose="020B0604030504040204" pitchFamily="50" charset="-128"/>
                <a:ea typeface="メイリオ" panose="020B0604030504040204" pitchFamily="50" charset="-128"/>
              </a:rPr>
              <a:t>整理</a:t>
            </a:r>
            <a:endParaRPr lang="en-US" altLang="ja-JP" sz="1200" b="1" dirty="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～計画制度の簡素化と電子申請の加速化～</a:t>
            </a:r>
            <a:endParaRPr lang="ja-JP" altLang="en-US" sz="1200" b="1" dirty="0">
              <a:latin typeface="メイリオ" panose="020B0604030504040204" pitchFamily="50" charset="-128"/>
              <a:ea typeface="メイリオ" panose="020B0604030504040204" pitchFamily="50" charset="-128"/>
            </a:endParaRPr>
          </a:p>
        </p:txBody>
      </p:sp>
      <p:sp>
        <p:nvSpPr>
          <p:cNvPr id="63" name="角丸四角形 62"/>
          <p:cNvSpPr/>
          <p:nvPr/>
        </p:nvSpPr>
        <p:spPr bwMode="auto">
          <a:xfrm>
            <a:off x="164177" y="2045803"/>
            <a:ext cx="3706009" cy="1348445"/>
          </a:xfrm>
          <a:prstGeom prst="roundRect">
            <a:avLst>
              <a:gd name="adj" fmla="val 11583"/>
            </a:avLst>
          </a:prstGeom>
          <a:solidFill>
            <a:schemeClr val="bg1"/>
          </a:solidFill>
          <a:ln w="31750" cap="flat" cmpd="sng" algn="ctr">
            <a:solidFill>
              <a:schemeClr val="accent3"/>
            </a:solidFill>
            <a:prstDash val="solid"/>
            <a:round/>
            <a:headEnd type="none" w="med" len="med"/>
            <a:tailEnd type="none" w="med" len="med"/>
          </a:ln>
          <a:extLst/>
        </p:spPr>
        <p:style>
          <a:lnRef idx="0">
            <a:scrgbClr r="0" g="0" b="0"/>
          </a:lnRef>
          <a:fillRef idx="0">
            <a:scrgbClr r="0" g="0" b="0"/>
          </a:fillRef>
          <a:effectRef idx="0">
            <a:scrgbClr r="0" g="0" b="0"/>
          </a:effectRef>
          <a:fontRef idx="minor">
            <a:schemeClr val="accent3"/>
          </a:fontRef>
        </p:style>
        <p:txBody>
          <a:bodyPr wrap="square" lIns="77143" tIns="102857" rIns="77143" rtlCol="0" anchor="t"/>
          <a:lstStyle/>
          <a:p>
            <a:pPr marL="125872" indent="-125872"/>
            <a:r>
              <a:rPr lang="ja-JP" altLang="en-US"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〇法</a:t>
            </a: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認定企業</a:t>
            </a:r>
            <a:r>
              <a:rPr lang="ja-JP" altLang="en-US"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が事業承継する際に</a:t>
            </a:r>
            <a:r>
              <a:rPr lang="ja-JP" altLang="en-US" sz="1429"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経営者保証を不要とする新たな信用保証制度</a:t>
            </a:r>
            <a:r>
              <a:rPr lang="ja-JP" altLang="en-US"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を新設。</a:t>
            </a:r>
            <a:endParaRPr lang="en-US" altLang="ja-JP"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0809" indent="-260809">
              <a:spcBef>
                <a:spcPts val="429"/>
              </a:spcBef>
            </a:pP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「感染症により資金繰りが悪化した事業者</a:t>
            </a: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」に限り、「返済</a:t>
            </a:r>
            <a:r>
              <a:rPr lang="ja-JP" altLang="en-US"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緩和中</a:t>
            </a: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ではないこと」</a:t>
            </a:r>
            <a:r>
              <a:rPr lang="ja-JP" altLang="en-US"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の要件</a:t>
            </a:r>
            <a:r>
              <a:rPr lang="ja-JP" altLang="en-US" sz="142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を特例で除外。</a:t>
            </a:r>
            <a:endParaRPr lang="en-US" altLang="ja-JP" sz="142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113362" y="1867965"/>
            <a:ext cx="3807640" cy="262562"/>
          </a:xfrm>
          <a:prstGeom prst="rect">
            <a:avLst/>
          </a:prstGeom>
        </p:spPr>
        <p:style>
          <a:lnRef idx="1">
            <a:schemeClr val="accent3"/>
          </a:lnRef>
          <a:fillRef idx="2">
            <a:schemeClr val="accent3"/>
          </a:fillRef>
          <a:effectRef idx="1">
            <a:schemeClr val="accent3"/>
          </a:effectRef>
          <a:fontRef idx="minor">
            <a:schemeClr val="dk1"/>
          </a:fontRef>
        </p:style>
        <p:txBody>
          <a:bodyPr wrap="square" tIns="51429" bIns="25714" anchor="ctr" anchorCtr="0">
            <a:spAutoFit/>
          </a:bodyPr>
          <a:lstStyle/>
          <a:p>
            <a:r>
              <a:rPr lang="en-US" altLang="ja-JP" sz="1200" b="1" dirty="0" smtClean="0">
                <a:latin typeface="メイリオ" panose="020B0604030504040204" pitchFamily="50" charset="-128"/>
                <a:ea typeface="メイリオ" panose="020B0604030504040204" pitchFamily="50" charset="-128"/>
              </a:rPr>
              <a:t>(1)</a:t>
            </a:r>
            <a:r>
              <a:rPr lang="ja-JP" altLang="en-US" sz="1200" b="1" dirty="0" smtClean="0">
                <a:latin typeface="メイリオ" panose="020B0604030504040204" pitchFamily="50" charset="-128"/>
                <a:ea typeface="メイリオ" panose="020B0604030504040204" pitchFamily="50" charset="-128"/>
              </a:rPr>
              <a:t>事業承継の促進　～廃業リスクの回避～</a:t>
            </a:r>
            <a:endParaRPr lang="ja-JP" altLang="en-US" sz="1200" b="1" dirty="0">
              <a:latin typeface="メイリオ" panose="020B0604030504040204" pitchFamily="50" charset="-128"/>
              <a:ea typeface="メイリオ" panose="020B0604030504040204" pitchFamily="50" charset="-128"/>
            </a:endParaRPr>
          </a:p>
        </p:txBody>
      </p:sp>
      <p:sp>
        <p:nvSpPr>
          <p:cNvPr id="65" name="左矢印 64"/>
          <p:cNvSpPr/>
          <p:nvPr/>
        </p:nvSpPr>
        <p:spPr bwMode="auto">
          <a:xfrm>
            <a:off x="5945792" y="3717175"/>
            <a:ext cx="361192" cy="312054"/>
          </a:xfrm>
          <a:prstGeom prst="leftArrow">
            <a:avLst/>
          </a:prstGeom>
          <a:ln>
            <a:headEnd/>
            <a:tailEnd/>
          </a:ln>
          <a:extLst/>
        </p:spPr>
        <p:style>
          <a:lnRef idx="1">
            <a:schemeClr val="accent6"/>
          </a:lnRef>
          <a:fillRef idx="2">
            <a:schemeClr val="accent6"/>
          </a:fillRef>
          <a:effectRef idx="1">
            <a:schemeClr val="accent6"/>
          </a:effectRef>
          <a:fontRef idx="minor">
            <a:schemeClr val="dk1"/>
          </a:fontRef>
        </p:style>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66" name="左矢印 65"/>
          <p:cNvSpPr/>
          <p:nvPr/>
        </p:nvSpPr>
        <p:spPr bwMode="auto">
          <a:xfrm>
            <a:off x="5934345" y="4243633"/>
            <a:ext cx="361192" cy="553519"/>
          </a:xfrm>
          <a:prstGeom prst="leftArrow">
            <a:avLst/>
          </a:prstGeom>
          <a:ln>
            <a:headEnd/>
            <a:tailEnd/>
          </a:ln>
          <a:extLst/>
        </p:spPr>
        <p:style>
          <a:lnRef idx="1">
            <a:schemeClr val="accent6"/>
          </a:lnRef>
          <a:fillRef idx="2">
            <a:schemeClr val="accent6"/>
          </a:fillRef>
          <a:effectRef idx="1">
            <a:schemeClr val="accent6"/>
          </a:effectRef>
          <a:fontRef idx="minor">
            <a:schemeClr val="dk1"/>
          </a:fontRef>
        </p:style>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cxnSp>
        <p:nvCxnSpPr>
          <p:cNvPr id="11" name="直線矢印コネクタ 10"/>
          <p:cNvCxnSpPr/>
          <p:nvPr/>
        </p:nvCxnSpPr>
        <p:spPr>
          <a:xfrm flipH="1" flipV="1">
            <a:off x="3366905" y="3429360"/>
            <a:ext cx="0" cy="3240000"/>
          </a:xfrm>
          <a:prstGeom prst="straightConnector1">
            <a:avLst/>
          </a:prstGeom>
          <a:ln w="50800">
            <a:solidFill>
              <a:schemeClr val="tx1">
                <a:lumMod val="50000"/>
                <a:lumOff val="50000"/>
              </a:schemeClr>
            </a:solidFill>
            <a:tailEnd type="arrow" w="med"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324266" y="3446107"/>
            <a:ext cx="404598" cy="2482176"/>
          </a:xfrm>
          <a:prstGeom prst="rect">
            <a:avLst/>
          </a:prstGeom>
          <a:noFill/>
        </p:spPr>
        <p:txBody>
          <a:bodyPr vert="eaVert" wrap="square" rtlCol="0">
            <a:spAutoFit/>
          </a:bodyPr>
          <a:lstStyle/>
          <a:p>
            <a:pPr algn="ctr"/>
            <a:r>
              <a:rPr lang="ja-JP" altLang="en-US" sz="1429" dirty="0">
                <a:latin typeface="メイリオ" panose="020B0604030504040204" pitchFamily="50" charset="-128"/>
                <a:ea typeface="メイリオ" panose="020B0604030504040204" pitchFamily="50" charset="-128"/>
                <a:cs typeface="Meiryo UI" panose="020B0604030504040204" pitchFamily="50" charset="-128"/>
              </a:rPr>
              <a:t>中小企業の成長段階</a:t>
            </a:r>
          </a:p>
        </p:txBody>
      </p:sp>
      <p:cxnSp>
        <p:nvCxnSpPr>
          <p:cNvPr id="9" name="直線コネクタ 8"/>
          <p:cNvCxnSpPr/>
          <p:nvPr/>
        </p:nvCxnSpPr>
        <p:spPr>
          <a:xfrm>
            <a:off x="4002222" y="5538980"/>
            <a:ext cx="1958890"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4489512" y="4149080"/>
            <a:ext cx="1008112"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07842" y="6709049"/>
            <a:ext cx="1902857" cy="4474"/>
          </a:xfrm>
          <a:prstGeom prst="straightConnector1">
            <a:avLst/>
          </a:prstGeom>
          <a:ln>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304310" y="5353832"/>
            <a:ext cx="14724" cy="1355217"/>
          </a:xfrm>
          <a:prstGeom prst="straightConnector1">
            <a:avLst/>
          </a:prstGeom>
          <a:ln>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
        <p:nvSpPr>
          <p:cNvPr id="48" name="楕円 47"/>
          <p:cNvSpPr/>
          <p:nvPr/>
        </p:nvSpPr>
        <p:spPr bwMode="auto">
          <a:xfrm>
            <a:off x="1487298" y="5603925"/>
            <a:ext cx="205714" cy="205714"/>
          </a:xfrm>
          <a:prstGeom prst="ellipse">
            <a:avLst/>
          </a:prstGeom>
          <a:solidFill>
            <a:schemeClr val="tx2">
              <a:lumMod val="60000"/>
              <a:lumOff val="40000"/>
            </a:schemeClr>
          </a:solidFill>
          <a:ln>
            <a:solidFill>
              <a:schemeClr val="bg1"/>
            </a:solidFill>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47" name="正方形/長方形 46"/>
          <p:cNvSpPr/>
          <p:nvPr/>
        </p:nvSpPr>
        <p:spPr>
          <a:xfrm>
            <a:off x="1638531" y="5573344"/>
            <a:ext cx="1010213" cy="290208"/>
          </a:xfrm>
          <a:prstGeom prst="rect">
            <a:avLst/>
          </a:prstGeom>
        </p:spPr>
        <p:txBody>
          <a:bodyPr wrap="none">
            <a:spAutoFit/>
          </a:bodyPr>
          <a:lstStyle/>
          <a:p>
            <a:r>
              <a:rPr lang="ja-JP" altLang="en-US" sz="1286" b="1" dirty="0">
                <a:latin typeface="Meiryo UI" panose="020B0604030504040204" pitchFamily="50" charset="-128"/>
                <a:ea typeface="Meiryo UI" panose="020B0604030504040204" pitchFamily="50" charset="-128"/>
              </a:rPr>
              <a:t>海外子会社</a:t>
            </a:r>
            <a:endParaRPr lang="ja-JP" altLang="en-US" sz="1286" b="1" dirty="0"/>
          </a:p>
        </p:txBody>
      </p:sp>
      <p:sp>
        <p:nvSpPr>
          <p:cNvPr id="62" name="楕円 61"/>
          <p:cNvSpPr/>
          <p:nvPr/>
        </p:nvSpPr>
        <p:spPr bwMode="auto">
          <a:xfrm>
            <a:off x="1048885" y="5778696"/>
            <a:ext cx="154286" cy="154286"/>
          </a:xfrm>
          <a:prstGeom prst="ellipse">
            <a:avLst/>
          </a:prstGeom>
          <a:solidFill>
            <a:schemeClr val="tx2">
              <a:lumMod val="60000"/>
              <a:lumOff val="40000"/>
            </a:schemeClr>
          </a:solidFill>
          <a:ln>
            <a:solidFill>
              <a:schemeClr val="bg1"/>
            </a:solidFill>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67" name="正方形/長方形 66"/>
          <p:cNvSpPr/>
          <p:nvPr/>
        </p:nvSpPr>
        <p:spPr>
          <a:xfrm>
            <a:off x="953044" y="5928004"/>
            <a:ext cx="845103" cy="290208"/>
          </a:xfrm>
          <a:prstGeom prst="rect">
            <a:avLst/>
          </a:prstGeom>
        </p:spPr>
        <p:txBody>
          <a:bodyPr wrap="none">
            <a:spAutoFit/>
          </a:bodyPr>
          <a:lstStyle/>
          <a:p>
            <a:r>
              <a:rPr lang="ja-JP" altLang="en-US" sz="1286" b="1" dirty="0">
                <a:latin typeface="Meiryo UI" panose="020B0604030504040204" pitchFamily="50" charset="-128"/>
                <a:ea typeface="Meiryo UI" panose="020B0604030504040204" pitchFamily="50" charset="-128"/>
              </a:rPr>
              <a:t>直接輸出</a:t>
            </a:r>
            <a:endParaRPr lang="ja-JP" altLang="en-US" sz="1286" b="1" dirty="0"/>
          </a:p>
        </p:txBody>
      </p:sp>
      <p:sp>
        <p:nvSpPr>
          <p:cNvPr id="68" name="楕円 67"/>
          <p:cNvSpPr/>
          <p:nvPr/>
        </p:nvSpPr>
        <p:spPr bwMode="auto">
          <a:xfrm>
            <a:off x="664350" y="6087302"/>
            <a:ext cx="128571" cy="128571"/>
          </a:xfrm>
          <a:prstGeom prst="ellipse">
            <a:avLst/>
          </a:prstGeom>
          <a:solidFill>
            <a:schemeClr val="tx2">
              <a:lumMod val="60000"/>
              <a:lumOff val="40000"/>
            </a:schemeClr>
          </a:solidFill>
          <a:ln>
            <a:solidFill>
              <a:schemeClr val="bg1"/>
            </a:solidFill>
            <a:headEnd/>
            <a:tailEnd/>
          </a:ln>
          <a:extLst/>
        </p:spPr>
        <p:style>
          <a:lnRef idx="2">
            <a:schemeClr val="accent1"/>
          </a:lnRef>
          <a:fillRef idx="1">
            <a:schemeClr val="lt1"/>
          </a:fillRef>
          <a:effectRef idx="0">
            <a:schemeClr val="accent1"/>
          </a:effectRef>
          <a:fontRef idx="minor">
            <a:schemeClr val="dk1"/>
          </a:fontRef>
        </p:style>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69" name="正方形/長方形 68"/>
          <p:cNvSpPr/>
          <p:nvPr/>
        </p:nvSpPr>
        <p:spPr>
          <a:xfrm>
            <a:off x="587893" y="6191019"/>
            <a:ext cx="845103" cy="290208"/>
          </a:xfrm>
          <a:prstGeom prst="rect">
            <a:avLst/>
          </a:prstGeom>
        </p:spPr>
        <p:txBody>
          <a:bodyPr wrap="none">
            <a:spAutoFit/>
          </a:bodyPr>
          <a:lstStyle/>
          <a:p>
            <a:r>
              <a:rPr lang="ja-JP" altLang="en-US" sz="1286" b="1" dirty="0">
                <a:latin typeface="Meiryo UI" panose="020B0604030504040204" pitchFamily="50" charset="-128"/>
                <a:ea typeface="Meiryo UI" panose="020B0604030504040204" pitchFamily="50" charset="-128"/>
              </a:rPr>
              <a:t>間接輸出</a:t>
            </a:r>
            <a:endParaRPr lang="ja-JP" altLang="en-US" sz="1286" b="1" dirty="0"/>
          </a:p>
        </p:txBody>
      </p:sp>
      <p:sp>
        <p:nvSpPr>
          <p:cNvPr id="70" name="正方形/長方形 69"/>
          <p:cNvSpPr/>
          <p:nvPr/>
        </p:nvSpPr>
        <p:spPr>
          <a:xfrm>
            <a:off x="128464" y="5165753"/>
            <a:ext cx="1497526" cy="374461"/>
          </a:xfrm>
          <a:prstGeom prst="rect">
            <a:avLst/>
          </a:prstGeom>
        </p:spPr>
        <p:txBody>
          <a:bodyPr wrap="none">
            <a:spAutoFit/>
          </a:bodyPr>
          <a:lstStyle/>
          <a:p>
            <a:pPr algn="ctr">
              <a:lnSpc>
                <a:spcPts val="1143"/>
              </a:lnSpc>
            </a:pPr>
            <a:r>
              <a:rPr lang="ja-JP" altLang="en-US" sz="1143" dirty="0">
                <a:latin typeface="メイリオ" panose="020B0604030504040204" pitchFamily="50" charset="-128"/>
                <a:ea typeface="メイリオ" panose="020B0604030504040204" pitchFamily="50" charset="-128"/>
              </a:rPr>
              <a:t>海外展開のステップ</a:t>
            </a:r>
            <a:endParaRPr lang="en-US" altLang="ja-JP" sz="1143" dirty="0">
              <a:latin typeface="メイリオ" panose="020B0604030504040204" pitchFamily="50" charset="-128"/>
              <a:ea typeface="メイリオ" panose="020B0604030504040204" pitchFamily="50" charset="-128"/>
            </a:endParaRPr>
          </a:p>
          <a:p>
            <a:pPr algn="ctr">
              <a:lnSpc>
                <a:spcPts val="1143"/>
              </a:lnSpc>
            </a:pPr>
            <a:r>
              <a:rPr lang="ja-JP" altLang="en-US" sz="1143" dirty="0">
                <a:latin typeface="メイリオ" panose="020B0604030504040204" pitchFamily="50" charset="-128"/>
                <a:ea typeface="メイリオ" panose="020B0604030504040204" pitchFamily="50" charset="-128"/>
              </a:rPr>
              <a:t>（利益率）</a:t>
            </a:r>
          </a:p>
        </p:txBody>
      </p:sp>
      <p:sp>
        <p:nvSpPr>
          <p:cNvPr id="71" name="正方形/長方形 70"/>
          <p:cNvSpPr/>
          <p:nvPr/>
        </p:nvSpPr>
        <p:spPr>
          <a:xfrm>
            <a:off x="2175410" y="6579979"/>
            <a:ext cx="545342" cy="233397"/>
          </a:xfrm>
          <a:prstGeom prst="rect">
            <a:avLst/>
          </a:prstGeom>
        </p:spPr>
        <p:txBody>
          <a:bodyPr wrap="none">
            <a:spAutoFit/>
          </a:bodyPr>
          <a:lstStyle/>
          <a:p>
            <a:pPr>
              <a:lnSpc>
                <a:spcPts val="1143"/>
              </a:lnSpc>
            </a:pPr>
            <a:r>
              <a:rPr lang="ja-JP" altLang="en-US" sz="1143" dirty="0">
                <a:latin typeface="+mn-ea"/>
              </a:rPr>
              <a:t>リスク</a:t>
            </a:r>
          </a:p>
        </p:txBody>
      </p:sp>
      <p:cxnSp>
        <p:nvCxnSpPr>
          <p:cNvPr id="10" name="直線コネクタ 9"/>
          <p:cNvCxnSpPr/>
          <p:nvPr/>
        </p:nvCxnSpPr>
        <p:spPr>
          <a:xfrm>
            <a:off x="3751550" y="3481200"/>
            <a:ext cx="2988000" cy="0"/>
          </a:xfrm>
          <a:prstGeom prst="line">
            <a:avLst/>
          </a:prstGeom>
          <a:ln w="25400">
            <a:solidFill>
              <a:srgbClr val="C00000"/>
            </a:solidFill>
            <a:prstDash val="dash"/>
          </a:ln>
        </p:spPr>
        <p:style>
          <a:lnRef idx="1">
            <a:schemeClr val="accent2"/>
          </a:lnRef>
          <a:fillRef idx="0">
            <a:schemeClr val="accent2"/>
          </a:fillRef>
          <a:effectRef idx="0">
            <a:schemeClr val="accent2"/>
          </a:effectRef>
          <a:fontRef idx="minor">
            <a:schemeClr val="tx1"/>
          </a:fontRef>
        </p:style>
      </p:cxnSp>
      <p:sp>
        <p:nvSpPr>
          <p:cNvPr id="3" name="テキスト ボックス 2"/>
          <p:cNvSpPr txBox="1"/>
          <p:nvPr/>
        </p:nvSpPr>
        <p:spPr>
          <a:xfrm>
            <a:off x="5901811" y="3456987"/>
            <a:ext cx="948162" cy="268215"/>
          </a:xfrm>
          <a:prstGeom prst="rect">
            <a:avLst/>
          </a:prstGeom>
          <a:noFill/>
        </p:spPr>
        <p:txBody>
          <a:bodyPr wrap="square" rtlCol="0">
            <a:spAutoFit/>
          </a:bodyPr>
          <a:lstStyle/>
          <a:p>
            <a:pPr algn="ctr"/>
            <a:r>
              <a:rPr lang="ja-JP" altLang="en-US" sz="1143" dirty="0">
                <a:latin typeface="Meiryo UI" panose="020B0604030504040204" pitchFamily="50" charset="-128"/>
                <a:ea typeface="Meiryo UI" panose="020B0604030504040204" pitchFamily="50" charset="-128"/>
                <a:cs typeface="Meiryo UI" panose="020B0604030504040204" pitchFamily="50" charset="-128"/>
              </a:rPr>
              <a:t>中小企業</a:t>
            </a:r>
          </a:p>
        </p:txBody>
      </p:sp>
      <p:sp>
        <p:nvSpPr>
          <p:cNvPr id="12" name="上矢印 11"/>
          <p:cNvSpPr/>
          <p:nvPr/>
        </p:nvSpPr>
        <p:spPr bwMode="auto">
          <a:xfrm>
            <a:off x="5318170" y="2843203"/>
            <a:ext cx="714950" cy="585797"/>
          </a:xfrm>
          <a:prstGeom prst="upArrow">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wrap="none" rtlCol="0" anchor="ctr"/>
          <a:lstStyle/>
          <a:p>
            <a:pPr algn="l"/>
            <a:endParaRPr kumimoji="0" lang="ja-JP" altLang="en-US" sz="1286"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4880992" y="3046994"/>
            <a:ext cx="1686525" cy="307777"/>
          </a:xfrm>
          <a:prstGeom prst="rect">
            <a:avLst/>
          </a:prstGeom>
          <a:noFill/>
        </p:spPr>
        <p:txBody>
          <a:bodyPr wrap="square" rtlCol="0">
            <a:spAutoFit/>
          </a:bodyP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中堅企業への成長</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タイトル 2"/>
          <p:cNvSpPr txBox="1">
            <a:spLocks/>
          </p:cNvSpPr>
          <p:nvPr/>
        </p:nvSpPr>
        <p:spPr>
          <a:xfrm>
            <a:off x="114106" y="0"/>
            <a:ext cx="9879454"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just">
              <a:defRPr/>
            </a:pPr>
            <a:r>
              <a:rPr kumimoji="0" lang="ja-JP" altLang="en-US" dirty="0">
                <a:solidFill>
                  <a:sysClr val="windowText" lastClr="000000"/>
                </a:solidFill>
              </a:rPr>
              <a:t>中小企業成長</a:t>
            </a:r>
            <a:r>
              <a:rPr kumimoji="0" lang="ja-JP" altLang="en-US" dirty="0" smtClean="0">
                <a:solidFill>
                  <a:sysClr val="windowText" lastClr="000000"/>
                </a:solidFill>
              </a:rPr>
              <a:t>促進法：新型</a:t>
            </a:r>
            <a:r>
              <a:rPr kumimoji="0" lang="ja-JP" altLang="en-US" dirty="0">
                <a:solidFill>
                  <a:sysClr val="windowText" lastClr="000000"/>
                </a:solidFill>
              </a:rPr>
              <a:t>コロナ危機下での事業継続と雇用維持を</a:t>
            </a:r>
            <a:r>
              <a:rPr kumimoji="0" lang="ja-JP" altLang="en-US" dirty="0" smtClean="0">
                <a:solidFill>
                  <a:sysClr val="windowText" lastClr="000000"/>
                </a:solidFill>
              </a:rPr>
              <a:t>後押し</a:t>
            </a:r>
            <a:endParaRPr kumimoji="0" lang="ja-JP" altLang="en-US" dirty="0">
              <a:solidFill>
                <a:sysClr val="windowText" lastClr="000000"/>
              </a:solidFill>
            </a:endParaRPr>
          </a:p>
        </p:txBody>
      </p:sp>
      <p:sp>
        <p:nvSpPr>
          <p:cNvPr id="42" name="正方形/長方形 41"/>
          <p:cNvSpPr/>
          <p:nvPr/>
        </p:nvSpPr>
        <p:spPr>
          <a:xfrm>
            <a:off x="202125" y="513303"/>
            <a:ext cx="9512068" cy="1187505"/>
          </a:xfrm>
          <a:prstGeom prst="rect">
            <a:avLst/>
          </a:prstGeom>
          <a:solidFill>
            <a:srgbClr val="99D6EC"/>
          </a:solidFill>
        </p:spPr>
        <p:txBody>
          <a:bodyPr wrap="square" anchor="ctr">
            <a:spAutoFit/>
          </a:bodyPr>
          <a:lstStyle/>
          <a:p>
            <a:pPr marL="244933" lvl="0" indent="-244933">
              <a:buFont typeface="Wingdings" panose="05000000000000000000" pitchFamily="2" charset="2"/>
              <a:buChar char="l"/>
            </a:pP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コロナ危機下においては、本法により、</a:t>
            </a:r>
            <a:r>
              <a:rPr lang="en-US" altLang="ja-JP"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(1)</a:t>
            </a: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事業承継円滑化による廃業リスクの回避、</a:t>
            </a:r>
            <a:r>
              <a:rPr lang="en-US" altLang="ja-JP"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(2)</a:t>
            </a: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規模拡大後の継続支援による</a:t>
            </a:r>
            <a:r>
              <a:rPr lang="en-US" altLang="ja-JP"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M&amp;A</a:t>
            </a: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円滑化を通じた事業継続支援 </a:t>
            </a:r>
            <a:r>
              <a:rPr lang="en-US" altLang="ja-JP"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(3)</a:t>
            </a: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海外拠点の分散化の推進、</a:t>
            </a:r>
            <a:r>
              <a:rPr lang="en-US" altLang="ja-JP"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(4)</a:t>
            </a: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計画制度の簡素化と電子申請の</a:t>
            </a:r>
            <a:r>
              <a:rPr lang="ja-JP" altLang="en-US" sz="1571" dirty="0" smtClean="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加速化　を</a:t>
            </a: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実現し、中小企業の事業継続と雇用維持を後押し。</a:t>
            </a:r>
          </a:p>
          <a:p>
            <a:pPr lvl="0">
              <a:lnSpc>
                <a:spcPts val="1000"/>
              </a:lnSpc>
            </a:pPr>
            <a:endPar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marL="244933" lvl="0" indent="-244933">
              <a:buFont typeface="Wingdings" panose="05000000000000000000" pitchFamily="2" charset="2"/>
              <a:buChar char="l"/>
            </a:pPr>
            <a:r>
              <a:rPr lang="ja-JP" altLang="en-US"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危機収束後は、いずれの措置も、中小企業の成長を促す支援策として活用。</a:t>
            </a:r>
            <a:endParaRPr lang="en-US" altLang="ja-JP" sz="1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15348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bwMode="auto">
          <a:xfrm>
            <a:off x="185602" y="1230229"/>
            <a:ext cx="9505056" cy="5592275"/>
          </a:xfrm>
          <a:prstGeom prst="roundRect">
            <a:avLst>
              <a:gd name="adj" fmla="val 4960"/>
            </a:avLst>
          </a:prstGeom>
          <a:solidFill>
            <a:schemeClr val="accent6">
              <a:lumMod val="20000"/>
              <a:lumOff val="80000"/>
            </a:schemeClr>
          </a:solidFill>
          <a:ln w="9525">
            <a:noFill/>
            <a:miter lim="800000"/>
            <a:headEnd/>
            <a:tailEnd/>
          </a:ln>
          <a:effectLst/>
          <a:extLst/>
        </p:spPr>
        <p:txBody>
          <a:bodyPr wrap="none" rtlCol="0" anchor="ctr"/>
          <a:lstStyle/>
          <a:p>
            <a:pPr defTabSz="653169">
              <a:defRPr/>
            </a:pPr>
            <a:endParaRPr kumimoji="0" lang="ja-JP" altLang="en-US" sz="1286" dirty="0">
              <a:solidFill>
                <a:prstClr val="black"/>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5385048" y="3035925"/>
            <a:ext cx="4149656" cy="1699687"/>
          </a:xfrm>
          <a:prstGeom prst="rect">
            <a:avLst/>
          </a:prstGeom>
          <a:solidFill>
            <a:schemeClr val="bg1"/>
          </a:solidFill>
          <a:ln w="31750">
            <a:solidFill>
              <a:schemeClr val="accent1">
                <a:lumMod val="60000"/>
                <a:lumOff val="40000"/>
              </a:schemeClr>
            </a:solidFill>
            <a:prstDash val="lgDash"/>
          </a:ln>
        </p:spPr>
        <p:txBody>
          <a:bodyPr wrap="square" tIns="36000" bIns="36000">
            <a:spAutoFit/>
          </a:bodyPr>
          <a:lstStyle/>
          <a:p>
            <a:pPr marL="188239" indent="-188239"/>
            <a:r>
              <a:rPr lang="ja-JP" altLang="en-US"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rPr>
              <a:t>⑤異分野連携新事業分野開拓計画</a:t>
            </a:r>
            <a:endParaRPr lang="en-US" altLang="ja-JP"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endParaRPr>
          </a:p>
          <a:p>
            <a:pPr marL="188239" indent="-188239" algn="r"/>
            <a:r>
              <a:rPr lang="ja-JP" altLang="en-US"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rPr>
              <a:t>（中小企業等経営強化法）</a:t>
            </a:r>
            <a:endParaRPr lang="en-US" altLang="ja-JP"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endParaRPr>
          </a:p>
          <a:p>
            <a:pPr marL="204111" indent="-204111">
              <a:buFont typeface="Arial" panose="020B0604020202020204" pitchFamily="34" charset="0"/>
              <a:buChar char="•"/>
            </a:pPr>
            <a:r>
              <a:rPr lang="ja-JP" altLang="en-US" sz="1286" dirty="0">
                <a:latin typeface="メイリオ" panose="020B0604030504040204" pitchFamily="50" charset="-128"/>
                <a:ea typeface="メイリオ" panose="020B0604030504040204" pitchFamily="50" charset="-128"/>
                <a:cs typeface="Meiryo UI" panose="020B0604030504040204" pitchFamily="50" charset="-128"/>
              </a:rPr>
              <a:t>事業分野が異なる事業者の連携により、新事業分野の開拓を行う</a:t>
            </a:r>
            <a:endParaRPr lang="en-US" altLang="ja-JP" sz="1286" dirty="0">
              <a:latin typeface="メイリオ" panose="020B0604030504040204" pitchFamily="50" charset="-128"/>
              <a:ea typeface="メイリオ" panose="020B0604030504040204" pitchFamily="50" charset="-128"/>
              <a:cs typeface="Meiryo UI" panose="020B0604030504040204" pitchFamily="50" charset="-128"/>
            </a:endParaRPr>
          </a:p>
          <a:p>
            <a:endParaRPr lang="en-US" altLang="ja-JP" sz="571"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＜認定主体＞　業所管大臣</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＜実績件数＞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H28  50</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H29  53</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H30  42</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　累計約</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1,200</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endParaRPr lang="ja-JP" altLang="pt-BR" sz="1143"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2" name="正方形/長方形 11"/>
          <p:cNvSpPr/>
          <p:nvPr/>
        </p:nvSpPr>
        <p:spPr>
          <a:xfrm>
            <a:off x="5385048" y="4869160"/>
            <a:ext cx="4149656" cy="1531051"/>
          </a:xfrm>
          <a:prstGeom prst="rect">
            <a:avLst/>
          </a:prstGeom>
          <a:solidFill>
            <a:schemeClr val="bg1"/>
          </a:solidFill>
          <a:ln w="31750">
            <a:solidFill>
              <a:schemeClr val="accent1">
                <a:lumMod val="60000"/>
                <a:lumOff val="40000"/>
              </a:schemeClr>
            </a:solidFill>
            <a:prstDash val="lgDash"/>
          </a:ln>
        </p:spPr>
        <p:txBody>
          <a:bodyPr wrap="square" tIns="36000" bIns="36000">
            <a:spAutoFit/>
          </a:bodyPr>
          <a:lstStyle/>
          <a:p>
            <a:pPr marL="132676" indent="-132676">
              <a:spcAft>
                <a:spcPts val="429"/>
              </a:spcAft>
            </a:pPr>
            <a:r>
              <a:rPr lang="ja-JP" altLang="en-US"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rPr>
              <a:t>⑥特定研究開発</a:t>
            </a:r>
            <a:r>
              <a:rPr lang="ja-JP" altLang="en-US" sz="1429" b="1">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rPr>
              <a:t>等</a:t>
            </a:r>
            <a:r>
              <a:rPr lang="ja-JP" altLang="en-US" sz="1429" b="1" smtClean="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rPr>
              <a:t>計画  （</a:t>
            </a:r>
            <a:r>
              <a:rPr lang="ja-JP" altLang="en-US"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rPr>
              <a:t>ものづくり高度化法）</a:t>
            </a:r>
            <a:endParaRPr lang="en-US" altLang="ja-JP"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endParaRPr>
          </a:p>
          <a:p>
            <a:pPr marL="204111" indent="-204111">
              <a:buFont typeface="Arial" panose="020B0604020202020204" pitchFamily="34" charset="0"/>
              <a:buChar char="•"/>
            </a:pPr>
            <a:r>
              <a:rPr lang="ja-JP" altLang="en-US" sz="1286" dirty="0">
                <a:latin typeface="メイリオ" panose="020B0604030504040204" pitchFamily="50" charset="-128"/>
                <a:ea typeface="メイリオ" panose="020B0604030504040204" pitchFamily="50" charset="-128"/>
                <a:cs typeface="Meiryo UI" panose="020B0604030504040204" pitchFamily="50" charset="-128"/>
              </a:rPr>
              <a:t>特定ものづくり基盤技術（経産大臣が精密加工など１２技術を指定）に関する研究開発等を行う</a:t>
            </a:r>
            <a:endParaRPr lang="en-US" altLang="ja-JP" sz="571" dirty="0">
              <a:latin typeface="メイリオ" panose="020B0604030504040204" pitchFamily="50" charset="-128"/>
              <a:ea typeface="メイリオ" panose="020B0604030504040204" pitchFamily="50" charset="-128"/>
              <a:cs typeface="Meiryo UI" panose="020B0604030504040204" pitchFamily="50" charset="-128"/>
            </a:endParaRPr>
          </a:p>
          <a:p>
            <a:pPr lvl="0"/>
            <a:endParaRPr lang="en-US" altLang="ja-JP" sz="57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＜認定主体＞　経産大臣</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＜実績件数＞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H28 349</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H29 291</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H30 325</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　累計約</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7,000</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endParaRPr lang="ja-JP" altLang="pt-BR" sz="1143"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3" name="正方形/長方形 12"/>
          <p:cNvSpPr/>
          <p:nvPr/>
        </p:nvSpPr>
        <p:spPr>
          <a:xfrm>
            <a:off x="5385048" y="1393893"/>
            <a:ext cx="4149656" cy="1531051"/>
          </a:xfrm>
          <a:prstGeom prst="rect">
            <a:avLst/>
          </a:prstGeom>
          <a:solidFill>
            <a:schemeClr val="bg1"/>
          </a:solidFill>
          <a:ln w="31750">
            <a:solidFill>
              <a:schemeClr val="accent3"/>
            </a:solidFill>
            <a:prstDash val="lgDash"/>
          </a:ln>
        </p:spPr>
        <p:txBody>
          <a:bodyPr wrap="square" tIns="36000" bIns="36000">
            <a:spAutoFit/>
          </a:bodyPr>
          <a:lstStyle/>
          <a:p>
            <a:pPr marL="188239" indent="-188239">
              <a:spcAft>
                <a:spcPts val="429"/>
              </a:spcAft>
            </a:pPr>
            <a:r>
              <a:rPr lang="ja-JP" altLang="en-US" sz="1429" b="1"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 ④地域産業資源活用事業計画　（地域資源法）  </a:t>
            </a:r>
            <a:endParaRPr lang="en-US" altLang="ja-JP" sz="1429" b="1"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endParaRPr>
          </a:p>
          <a:p>
            <a:pPr marL="204111" indent="-204111">
              <a:buFont typeface="Arial" panose="020B0604020202020204" pitchFamily="34" charset="0"/>
              <a:buChar char="•"/>
            </a:pPr>
            <a:r>
              <a:rPr lang="ja-JP" altLang="en-US" sz="1286" dirty="0">
                <a:latin typeface="メイリオ" panose="020B0604030504040204" pitchFamily="50" charset="-128"/>
                <a:ea typeface="メイリオ" panose="020B0604030504040204" pitchFamily="50" charset="-128"/>
                <a:cs typeface="Meiryo UI" panose="020B0604030504040204" pitchFamily="50" charset="-128"/>
              </a:rPr>
              <a:t>地域の特産物など「地域資源」を活かして、新商品やサービスの開発・生産を行う</a:t>
            </a:r>
            <a:endParaRPr lang="en-US" altLang="ja-JP" sz="1286" dirty="0">
              <a:latin typeface="メイリオ" panose="020B0604030504040204" pitchFamily="50" charset="-128"/>
              <a:ea typeface="メイリオ" panose="020B0604030504040204" pitchFamily="50" charset="-128"/>
              <a:cs typeface="Meiryo UI" panose="020B0604030504040204" pitchFamily="50" charset="-128"/>
            </a:endParaRPr>
          </a:p>
          <a:p>
            <a:endParaRPr lang="en-US" altLang="ja-JP" sz="571"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＜認定主体＞　業所管大臣</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＜実績件数＞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H28 144</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H29 148</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H30   77</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　累計約</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1,800</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endParaRPr lang="ja-JP" altLang="pt-BR" sz="1143"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 name="左矢印 2"/>
          <p:cNvSpPr/>
          <p:nvPr/>
        </p:nvSpPr>
        <p:spPr bwMode="auto">
          <a:xfrm>
            <a:off x="4636750" y="1908236"/>
            <a:ext cx="666769" cy="668646"/>
          </a:xfrm>
          <a:prstGeom prst="leftArrow">
            <a:avLst/>
          </a:prstGeom>
          <a:ln>
            <a:headEnd/>
            <a:tailEnd/>
          </a:ln>
          <a:extLst/>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l"/>
            <a:endParaRPr kumimoji="0" lang="ja-JP" altLang="en-US" sz="1286" dirty="0">
              <a:latin typeface="メイリオ" panose="020B0604030504040204" pitchFamily="50" charset="-128"/>
              <a:ea typeface="メイリオ" panose="020B0604030504040204" pitchFamily="50" charset="-128"/>
            </a:endParaRPr>
          </a:p>
        </p:txBody>
      </p:sp>
      <p:sp>
        <p:nvSpPr>
          <p:cNvPr id="19" name="左矢印 18"/>
          <p:cNvSpPr/>
          <p:nvPr/>
        </p:nvSpPr>
        <p:spPr bwMode="auto">
          <a:xfrm>
            <a:off x="4664969" y="3573016"/>
            <a:ext cx="638550" cy="548380"/>
          </a:xfrm>
          <a:prstGeom prst="leftArrow">
            <a:avLst/>
          </a:prstGeom>
          <a:ln>
            <a:headEnd/>
            <a:tailEnd/>
          </a:ln>
          <a:extLst/>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l"/>
            <a:endParaRPr kumimoji="0" lang="ja-JP" altLang="en-US" sz="1286" dirty="0">
              <a:latin typeface="メイリオ" panose="020B0604030504040204" pitchFamily="50" charset="-128"/>
              <a:ea typeface="メイリオ" panose="020B0604030504040204" pitchFamily="50" charset="-128"/>
            </a:endParaRPr>
          </a:p>
        </p:txBody>
      </p:sp>
      <p:sp>
        <p:nvSpPr>
          <p:cNvPr id="20" name="左矢印 19"/>
          <p:cNvSpPr/>
          <p:nvPr/>
        </p:nvSpPr>
        <p:spPr bwMode="auto">
          <a:xfrm rot="1866096">
            <a:off x="4582130" y="4469924"/>
            <a:ext cx="776009" cy="479444"/>
          </a:xfrm>
          <a:prstGeom prst="leftArrow">
            <a:avLst/>
          </a:prstGeom>
          <a:ln>
            <a:headEnd/>
            <a:tailEnd/>
          </a:ln>
          <a:extLst/>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l"/>
            <a:endParaRPr kumimoji="0" lang="ja-JP" altLang="en-US" sz="1286" dirty="0">
              <a:latin typeface="メイリオ" panose="020B0604030504040204" pitchFamily="50" charset="-128"/>
              <a:ea typeface="メイリオ" panose="020B0604030504040204" pitchFamily="50" charset="-128"/>
            </a:endParaRPr>
          </a:p>
        </p:txBody>
      </p:sp>
      <p:sp>
        <p:nvSpPr>
          <p:cNvPr id="9" name="スライド番号プレースホルダー 8"/>
          <p:cNvSpPr>
            <a:spLocks noGrp="1"/>
          </p:cNvSpPr>
          <p:nvPr>
            <p:ph type="sldNum" sz="quarter" idx="12"/>
          </p:nvPr>
        </p:nvSpPr>
        <p:spPr>
          <a:xfrm>
            <a:off x="7787952" y="6520259"/>
            <a:ext cx="2133600" cy="365125"/>
          </a:xfrm>
        </p:spPr>
        <p:txBody>
          <a:bodyPr/>
          <a:lstStyle/>
          <a:p>
            <a:fld id="{D9550142-B990-490A-A107-ED7302A7FD52}" type="slidenum">
              <a:rPr kumimoji="1" lang="ja-JP" altLang="en-US" smtClean="0">
                <a:latin typeface="メイリオ" panose="020B0604030504040204" pitchFamily="50" charset="-128"/>
                <a:ea typeface="メイリオ" panose="020B0604030504040204" pitchFamily="50" charset="-128"/>
              </a:rPr>
              <a:t>5</a:t>
            </a:fld>
            <a:endParaRPr kumimoji="1" lang="ja-JP" altLang="en-US" dirty="0">
              <a:latin typeface="メイリオ" panose="020B0604030504040204" pitchFamily="50" charset="-128"/>
              <a:ea typeface="メイリオ" panose="020B0604030504040204" pitchFamily="50" charset="-128"/>
            </a:endParaRPr>
          </a:p>
        </p:txBody>
      </p:sp>
      <p:sp>
        <p:nvSpPr>
          <p:cNvPr id="17" name="正方形/長方形 16"/>
          <p:cNvSpPr/>
          <p:nvPr/>
        </p:nvSpPr>
        <p:spPr>
          <a:xfrm>
            <a:off x="416496" y="1393893"/>
            <a:ext cx="4178120" cy="1531051"/>
          </a:xfrm>
          <a:prstGeom prst="rect">
            <a:avLst/>
          </a:prstGeom>
          <a:solidFill>
            <a:schemeClr val="bg1"/>
          </a:solidFill>
          <a:ln w="31750">
            <a:solidFill>
              <a:schemeClr val="accent3"/>
            </a:solidFill>
          </a:ln>
        </p:spPr>
        <p:txBody>
          <a:bodyPr wrap="square" tIns="36000" bIns="36000">
            <a:spAutoFit/>
          </a:bodyPr>
          <a:lstStyle/>
          <a:p>
            <a:pPr marL="188239" indent="-188239">
              <a:spcAft>
                <a:spcPts val="429"/>
              </a:spcAft>
            </a:pPr>
            <a:r>
              <a:rPr lang="ja-JP" altLang="en-US" sz="1429" b="1"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 ①地域経済牽引事業計画　（地域未来法）</a:t>
            </a:r>
            <a:endParaRPr lang="en-US" altLang="ja-JP" sz="1429" b="1"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endParaRPr>
          </a:p>
          <a:p>
            <a:pPr marL="204111" indent="-204111">
              <a:buFont typeface="Arial" panose="020B0604020202020204" pitchFamily="34" charset="0"/>
              <a:buChar char="•"/>
            </a:pPr>
            <a:r>
              <a:rPr lang="ja-JP" altLang="en-US" sz="1286" dirty="0">
                <a:latin typeface="メイリオ" panose="020B0604030504040204" pitchFamily="50" charset="-128"/>
                <a:ea typeface="メイリオ" panose="020B0604030504040204" pitchFamily="50" charset="-128"/>
                <a:cs typeface="Meiryo UI" panose="020B0604030504040204" pitchFamily="50" charset="-128"/>
              </a:rPr>
              <a:t>産業集積、観光資源、特産物など「地域の特性」を活かして、地域に対して相当の経済的効果を及ぼす</a:t>
            </a:r>
            <a:r>
              <a:rPr lang="en-US" altLang="ja-JP" sz="1286" dirty="0">
                <a:latin typeface="メイリオ" panose="020B0604030504040204" pitchFamily="50" charset="-128"/>
                <a:ea typeface="メイリオ" panose="020B0604030504040204" pitchFamily="50" charset="-128"/>
                <a:cs typeface="Meiryo UI" panose="020B0604030504040204" pitchFamily="50" charset="-128"/>
              </a:rPr>
              <a:t/>
            </a:r>
            <a:br>
              <a:rPr lang="en-US" altLang="ja-JP" sz="1286" dirty="0">
                <a:latin typeface="メイリオ" panose="020B0604030504040204" pitchFamily="50" charset="-128"/>
                <a:ea typeface="メイリオ" panose="020B0604030504040204" pitchFamily="50" charset="-128"/>
                <a:cs typeface="Meiryo UI" panose="020B0604030504040204" pitchFamily="50" charset="-128"/>
              </a:rPr>
            </a:b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（例：付加価値額</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5,000</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万円増、雇用者数増加等）</a:t>
            </a:r>
            <a:endParaRPr lang="en-US" altLang="ja-JP" sz="1286" dirty="0">
              <a:latin typeface="メイリオ" panose="020B0604030504040204" pitchFamily="50" charset="-128"/>
              <a:ea typeface="メイリオ" panose="020B0604030504040204" pitchFamily="50" charset="-128"/>
              <a:cs typeface="Meiryo UI" panose="020B0604030504040204" pitchFamily="50" charset="-128"/>
            </a:endParaRPr>
          </a:p>
          <a:p>
            <a:endParaRPr lang="en-US" altLang="ja-JP" sz="571"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＜認定主体＞　都道府県知事</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＜実績件数＞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H29  454</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H30  948</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累計約</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1,400</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件</a:t>
            </a:r>
            <a:endParaRPr lang="ja-JP" altLang="pt-BR" sz="1143"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8" name="正方形/長方形 17"/>
          <p:cNvSpPr/>
          <p:nvPr/>
        </p:nvSpPr>
        <p:spPr>
          <a:xfrm>
            <a:off x="416496" y="3068960"/>
            <a:ext cx="4178120" cy="1706933"/>
          </a:xfrm>
          <a:prstGeom prst="rect">
            <a:avLst/>
          </a:prstGeom>
          <a:solidFill>
            <a:schemeClr val="bg1"/>
          </a:solidFill>
          <a:ln w="31750">
            <a:solidFill>
              <a:schemeClr val="accent1">
                <a:lumMod val="60000"/>
                <a:lumOff val="40000"/>
              </a:schemeClr>
            </a:solidFill>
          </a:ln>
        </p:spPr>
        <p:txBody>
          <a:bodyPr wrap="square" tIns="36000" bIns="36000">
            <a:spAutoFit/>
          </a:bodyPr>
          <a:lstStyle/>
          <a:p>
            <a:pPr marL="188239" indent="-188239">
              <a:spcAft>
                <a:spcPts val="429"/>
              </a:spcAft>
            </a:pPr>
            <a:r>
              <a:rPr lang="ja-JP" altLang="en-US" sz="1429" b="1"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rPr>
              <a:t>②経営革新計画　（中小企業等経営強化法）</a:t>
            </a:r>
            <a:endParaRPr lang="en-US" altLang="ja-JP" sz="1429" b="1" dirty="0">
              <a:solidFill>
                <a:schemeClr val="tx2">
                  <a:lumMod val="75000"/>
                </a:schemeClr>
              </a:solidFill>
              <a:latin typeface="メイリオ" panose="020B0604030504040204" pitchFamily="50" charset="-128"/>
              <a:ea typeface="メイリオ" panose="020B0604030504040204" pitchFamily="50" charset="-128"/>
              <a:cs typeface="Meiryo UI" panose="020B0604030504040204" pitchFamily="50" charset="-128"/>
            </a:endParaRPr>
          </a:p>
          <a:p>
            <a:pPr marL="204111" indent="-204111">
              <a:buFont typeface="Arial" panose="020B0604020202020204" pitchFamily="34" charset="0"/>
              <a:buChar char="•"/>
            </a:pPr>
            <a:r>
              <a:rPr lang="ja-JP" altLang="en-US" sz="1286" dirty="0">
                <a:latin typeface="メイリオ" panose="020B0604030504040204" pitchFamily="50" charset="-128"/>
                <a:ea typeface="メイリオ" panose="020B0604030504040204" pitchFamily="50" charset="-128"/>
                <a:cs typeface="Meiryo UI" panose="020B0604030504040204" pitchFamily="50" charset="-128"/>
              </a:rPr>
              <a:t>新事業活動（新商品やサービスの開発、生産など）により、経営の相当程度の向上を図る</a:t>
            </a:r>
            <a:r>
              <a:rPr lang="en-US" altLang="ja-JP" sz="1286" dirty="0">
                <a:latin typeface="メイリオ" panose="020B0604030504040204" pitchFamily="50" charset="-128"/>
                <a:ea typeface="メイリオ" panose="020B0604030504040204" pitchFamily="50" charset="-128"/>
                <a:cs typeface="Meiryo UI" panose="020B0604030504040204" pitchFamily="50" charset="-128"/>
              </a:rPr>
              <a:t/>
            </a:r>
            <a:br>
              <a:rPr lang="en-US" altLang="ja-JP" sz="1286" dirty="0">
                <a:latin typeface="メイリオ" panose="020B0604030504040204" pitchFamily="50" charset="-128"/>
                <a:ea typeface="メイリオ" panose="020B0604030504040204" pitchFamily="50" charset="-128"/>
                <a:cs typeface="Meiryo UI" panose="020B0604030504040204" pitchFamily="50" charset="-128"/>
              </a:rPr>
            </a:b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（例：計画期間５年で付加価値を</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15</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％向上）</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endParaRPr lang="en-US" altLang="ja-JP" sz="571"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＜認定主体＞　都道府県知事</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＜実績件数＞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H28  5,158</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H29  4,453</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H30  5,325</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累計約</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7.5</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万件</a:t>
            </a:r>
            <a:endParaRPr lang="ja-JP" altLang="pt-BR" sz="1143"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1" name="正方形/長方形 20"/>
          <p:cNvSpPr/>
          <p:nvPr/>
        </p:nvSpPr>
        <p:spPr>
          <a:xfrm>
            <a:off x="416496" y="4999945"/>
            <a:ext cx="4178120" cy="1706933"/>
          </a:xfrm>
          <a:prstGeom prst="rect">
            <a:avLst/>
          </a:prstGeom>
          <a:solidFill>
            <a:schemeClr val="bg1"/>
          </a:solidFill>
          <a:ln w="31750">
            <a:solidFill>
              <a:schemeClr val="accent4"/>
            </a:solidFill>
          </a:ln>
        </p:spPr>
        <p:txBody>
          <a:bodyPr wrap="square" tIns="36000" bIns="36000">
            <a:spAutoFit/>
          </a:bodyPr>
          <a:lstStyle/>
          <a:p>
            <a:pPr marL="188239" indent="-188239">
              <a:spcAft>
                <a:spcPts val="429"/>
              </a:spcAft>
            </a:pPr>
            <a:r>
              <a:rPr lang="ja-JP" altLang="en-US" sz="1429" b="1" dirty="0">
                <a:solidFill>
                  <a:schemeClr val="accent4">
                    <a:lumMod val="50000"/>
                  </a:schemeClr>
                </a:solidFill>
                <a:latin typeface="メイリオ" panose="020B0604030504040204" pitchFamily="50" charset="-128"/>
                <a:ea typeface="メイリオ" panose="020B0604030504040204" pitchFamily="50" charset="-128"/>
                <a:cs typeface="Meiryo UI" panose="020B0604030504040204" pitchFamily="50" charset="-128"/>
              </a:rPr>
              <a:t> ③経営力向上計画　（中小企業等経営強化法）</a:t>
            </a:r>
            <a:endParaRPr lang="en-US" altLang="ja-JP" sz="1429" b="1" dirty="0">
              <a:solidFill>
                <a:schemeClr val="accent4">
                  <a:lumMod val="50000"/>
                </a:schemeClr>
              </a:solidFill>
              <a:latin typeface="メイリオ" panose="020B0604030504040204" pitchFamily="50" charset="-128"/>
              <a:ea typeface="メイリオ" panose="020B0604030504040204" pitchFamily="50" charset="-128"/>
              <a:cs typeface="Meiryo UI" panose="020B0604030504040204" pitchFamily="50" charset="-128"/>
            </a:endParaRPr>
          </a:p>
          <a:p>
            <a:pPr marL="204111" indent="-204111">
              <a:buFont typeface="Arial" panose="020B0604020202020204" pitchFamily="34" charset="0"/>
              <a:buChar char="•"/>
            </a:pPr>
            <a:r>
              <a:rPr lang="ja-JP" altLang="en-US" sz="1286" dirty="0">
                <a:latin typeface="メイリオ" panose="020B0604030504040204" pitchFamily="50" charset="-128"/>
                <a:ea typeface="メイリオ" panose="020B0604030504040204" pitchFamily="50" charset="-128"/>
                <a:cs typeface="Meiryo UI" panose="020B0604030504040204" pitchFamily="50" charset="-128"/>
              </a:rPr>
              <a:t>経営資源の有効活用（人材育成、財務分析、情報システム導入等）により、経営の向上を図る</a:t>
            </a:r>
            <a:r>
              <a:rPr lang="en-US" altLang="ja-JP" sz="1286" dirty="0">
                <a:latin typeface="メイリオ" panose="020B0604030504040204" pitchFamily="50" charset="-128"/>
                <a:ea typeface="メイリオ" panose="020B0604030504040204" pitchFamily="50" charset="-128"/>
                <a:cs typeface="Meiryo UI" panose="020B0604030504040204" pitchFamily="50" charset="-128"/>
              </a:rPr>
              <a:t/>
            </a:r>
            <a:br>
              <a:rPr lang="en-US" altLang="ja-JP" sz="1286" dirty="0">
                <a:latin typeface="メイリオ" panose="020B0604030504040204" pitchFamily="50" charset="-128"/>
                <a:ea typeface="メイリオ" panose="020B0604030504040204" pitchFamily="50" charset="-128"/>
                <a:cs typeface="Meiryo UI" panose="020B0604030504040204" pitchFamily="50" charset="-128"/>
              </a:rPr>
            </a:b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（例：計画期間５年で労働生産性を２％向上）</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endParaRPr lang="en-US" altLang="ja-JP" sz="571"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＜認定主体＞　業所管大臣</a:t>
            </a:r>
            <a:endParaRPr lang="en-US" altLang="ja-JP" sz="1143"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＜実績件数＞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H28  18,242</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H29  33,972</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p>
          <a:p>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a:t>
            </a:r>
            <a:r>
              <a:rPr lang="pt-BR" altLang="ja-JP" sz="1143" dirty="0">
                <a:latin typeface="メイリオ" panose="020B0604030504040204" pitchFamily="50" charset="-128"/>
                <a:ea typeface="メイリオ" panose="020B0604030504040204" pitchFamily="50" charset="-128"/>
                <a:cs typeface="Meiryo UI" panose="020B0604030504040204" pitchFamily="50" charset="-128"/>
              </a:rPr>
              <a:t>H30  30,105</a:t>
            </a:r>
            <a:r>
              <a:rPr lang="ja-JP" altLang="pt-BR" sz="1143" dirty="0">
                <a:latin typeface="メイリオ" panose="020B0604030504040204" pitchFamily="50" charset="-128"/>
                <a:ea typeface="メイリオ" panose="020B0604030504040204" pitchFamily="50" charset="-128"/>
                <a:cs typeface="Meiryo UI" panose="020B0604030504040204" pitchFamily="50" charset="-128"/>
              </a:rPr>
              <a:t>件</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　累計約</a:t>
            </a:r>
            <a:r>
              <a:rPr lang="en-US" altLang="ja-JP" sz="1143" dirty="0">
                <a:latin typeface="メイリオ" panose="020B0604030504040204" pitchFamily="50" charset="-128"/>
                <a:ea typeface="メイリオ" panose="020B0604030504040204" pitchFamily="50" charset="-128"/>
                <a:cs typeface="Meiryo UI" panose="020B0604030504040204" pitchFamily="50" charset="-128"/>
              </a:rPr>
              <a:t>9.3</a:t>
            </a:r>
            <a:r>
              <a:rPr lang="ja-JP" altLang="en-US" sz="1143" dirty="0">
                <a:latin typeface="メイリオ" panose="020B0604030504040204" pitchFamily="50" charset="-128"/>
                <a:ea typeface="メイリオ" panose="020B0604030504040204" pitchFamily="50" charset="-128"/>
                <a:cs typeface="Meiryo UI" panose="020B0604030504040204" pitchFamily="50" charset="-128"/>
              </a:rPr>
              <a:t>万件</a:t>
            </a:r>
            <a:endParaRPr lang="ja-JP" altLang="pt-BR" sz="1143"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 name="テキスト ボックス 1"/>
          <p:cNvSpPr txBox="1"/>
          <p:nvPr/>
        </p:nvSpPr>
        <p:spPr>
          <a:xfrm>
            <a:off x="4592960" y="6453336"/>
            <a:ext cx="4248472" cy="276999"/>
          </a:xfrm>
          <a:prstGeom prst="rect">
            <a:avLst/>
          </a:prstGeom>
          <a:noFill/>
        </p:spPr>
        <p:txBody>
          <a:bodyPr wrap="square" rtlCol="0">
            <a:spAutoFit/>
          </a:bodyPr>
          <a:lstStyle/>
          <a:p>
            <a:r>
              <a:rPr kumimoji="1" lang="en-US" altLang="ja-JP" sz="1200" b="1" dirty="0" smtClean="0">
                <a:solidFill>
                  <a:schemeClr val="accent4">
                    <a:lumMod val="50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accent4">
                    <a:lumMod val="50000"/>
                  </a:schemeClr>
                </a:solidFill>
                <a:latin typeface="Meiryo UI" panose="020B0604030504040204" pitchFamily="50" charset="-128"/>
                <a:ea typeface="Meiryo UI" panose="020B0604030504040204" pitchFamily="50" charset="-128"/>
                <a:cs typeface="Meiryo UI" panose="020B0604030504040204" pitchFamily="50" charset="-128"/>
              </a:rPr>
              <a:t>本年</a:t>
            </a:r>
            <a:r>
              <a:rPr kumimoji="1" lang="en-US" altLang="ja-JP" sz="1200" b="1" dirty="0" smtClean="0">
                <a:solidFill>
                  <a:schemeClr val="accent4">
                    <a:lumMod val="50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1" dirty="0" smtClean="0">
                <a:solidFill>
                  <a:schemeClr val="accent4">
                    <a:lumMod val="50000"/>
                  </a:schemeClr>
                </a:solidFill>
                <a:latin typeface="Meiryo UI" panose="020B0604030504040204" pitchFamily="50" charset="-128"/>
                <a:ea typeface="Meiryo UI" panose="020B0604030504040204" pitchFamily="50" charset="-128"/>
                <a:cs typeface="Meiryo UI" panose="020B0604030504040204" pitchFamily="50" charset="-128"/>
              </a:rPr>
              <a:t>月から、経営力向上計画の電子申請を開始</a:t>
            </a:r>
            <a:endParaRPr kumimoji="1" lang="en-US" altLang="ja-JP" sz="1200" b="1" dirty="0" smtClean="0">
              <a:solidFill>
                <a:schemeClr val="accent4">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02125" y="513303"/>
            <a:ext cx="9512068" cy="646331"/>
          </a:xfrm>
          <a:prstGeom prst="rect">
            <a:avLst/>
          </a:prstGeom>
          <a:solidFill>
            <a:srgbClr val="99D6EC"/>
          </a:solidFill>
        </p:spPr>
        <p:txBody>
          <a:bodyPr wrap="square" anchor="t">
            <a:spAutoFit/>
          </a:bodyPr>
          <a:lstStyle/>
          <a:p>
            <a:pPr marL="360000" indent="-285750">
              <a:spcAft>
                <a:spcPts val="600"/>
              </a:spcAft>
              <a:buClr>
                <a:srgbClr val="002060"/>
              </a:buClr>
              <a:buFont typeface="Wingdings" panose="05000000000000000000" pitchFamily="2" charset="2"/>
              <a:buChar char="l"/>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基礎体力をつける「経営力向上計画」、新分野進出を目指す「経営革新計画」、地域全体の活力向上を目指す「地域経済牽引事業計画」をベースに整理統合。成長段階に応じた体系に簡素化。</a:t>
            </a:r>
          </a:p>
        </p:txBody>
      </p:sp>
      <p:sp>
        <p:nvSpPr>
          <p:cNvPr id="22" name="タイトル 2"/>
          <p:cNvSpPr txBox="1">
            <a:spLocks/>
          </p:cNvSpPr>
          <p:nvPr/>
        </p:nvSpPr>
        <p:spPr>
          <a:xfrm>
            <a:off x="114106" y="0"/>
            <a:ext cx="9741866"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defRPr/>
            </a:pPr>
            <a:r>
              <a:rPr lang="ja-JP" altLang="en-US" dirty="0">
                <a:solidFill>
                  <a:prstClr val="black"/>
                </a:solidFill>
                <a:cs typeface="+mn-cs"/>
              </a:rPr>
              <a:t>中小企業目線での計画支援スキームの整理</a:t>
            </a:r>
          </a:p>
        </p:txBody>
      </p:sp>
    </p:spTree>
    <p:extLst>
      <p:ext uri="{BB962C8B-B14F-4D97-AF65-F5344CB8AC3E}">
        <p14:creationId xmlns:p14="http://schemas.microsoft.com/office/powerpoint/2010/main" val="2297634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36577" y="1520788"/>
            <a:ext cx="7680852" cy="2308324"/>
          </a:xfrm>
        </p:spPr>
        <p:txBody>
          <a:bodyPr/>
          <a:lstStyle/>
          <a:p>
            <a:pPr marL="444500" indent="-444500"/>
            <a:r>
              <a:rPr lang="ja-JP" altLang="en-US" dirty="0" smtClean="0"/>
              <a:t>２．</a:t>
            </a:r>
            <a:r>
              <a:rPr lang="zh-TW" altLang="en-US" dirty="0" smtClean="0"/>
              <a:t>中小</a:t>
            </a:r>
            <a:r>
              <a:rPr lang="zh-TW" altLang="en-US" dirty="0"/>
              <a:t>企業成長</a:t>
            </a:r>
            <a:r>
              <a:rPr lang="zh-TW" altLang="en-US" dirty="0" smtClean="0"/>
              <a:t>促進法</a:t>
            </a:r>
            <a:r>
              <a:rPr lang="ja-JP" altLang="en-US" dirty="0"/>
              <a:t>の施行に伴う経営革新計画</a:t>
            </a:r>
            <a:r>
              <a:rPr lang="ja-JP" altLang="en-US" dirty="0" smtClean="0"/>
              <a:t>関係の経営強化法施行規則や基本方針の改正について</a:t>
            </a:r>
            <a:endParaRPr kumimoji="1" lang="ja-JP" altLang="en-US" dirty="0"/>
          </a:p>
        </p:txBody>
      </p:sp>
      <p:sp>
        <p:nvSpPr>
          <p:cNvPr id="3" name="スライド番号プレースホルダー 2"/>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Tree>
    <p:extLst>
      <p:ext uri="{BB962C8B-B14F-4D97-AF65-F5344CB8AC3E}">
        <p14:creationId xmlns:p14="http://schemas.microsoft.com/office/powerpoint/2010/main" val="790673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p:cNvSpPr>
            <a:spLocks noGrp="1"/>
          </p:cNvSpPr>
          <p:nvPr>
            <p:ph type="title"/>
          </p:nvPr>
        </p:nvSpPr>
        <p:spPr>
          <a:xfrm>
            <a:off x="200471" y="188640"/>
            <a:ext cx="9505503" cy="461665"/>
          </a:xfrm>
        </p:spPr>
        <p:txBody>
          <a:bodyPr/>
          <a:lstStyle/>
          <a:p>
            <a:r>
              <a:rPr lang="ja-JP" altLang="en-US" dirty="0"/>
              <a:t>経営革新計画関係</a:t>
            </a:r>
            <a:r>
              <a:rPr lang="ja-JP" altLang="en-US" dirty="0" smtClean="0"/>
              <a:t>の経営</a:t>
            </a:r>
            <a:r>
              <a:rPr lang="ja-JP" altLang="en-US" dirty="0"/>
              <a:t>強化法施行規則や基本方針の改正について</a:t>
            </a:r>
            <a:endParaRPr kumimoji="1" lang="ja-JP" altLang="en-US" dirty="0"/>
          </a:p>
        </p:txBody>
      </p:sp>
      <p:sp>
        <p:nvSpPr>
          <p:cNvPr id="8" name="テキスト プレースホルダー 7"/>
          <p:cNvSpPr>
            <a:spLocks noGrp="1"/>
          </p:cNvSpPr>
          <p:nvPr>
            <p:ph type="body" sz="quarter" idx="17"/>
          </p:nvPr>
        </p:nvSpPr>
        <p:spPr>
          <a:xfrm>
            <a:off x="200025" y="764704"/>
            <a:ext cx="9505950" cy="1603104"/>
          </a:xfrm>
        </p:spPr>
        <p:txBody>
          <a:bodyPr/>
          <a:lstStyle/>
          <a:p>
            <a:r>
              <a:rPr lang="ja-JP" altLang="en-US" dirty="0" smtClean="0"/>
              <a:t>異分野</a:t>
            </a:r>
            <a:r>
              <a:rPr lang="ja-JP" altLang="en-US" dirty="0"/>
              <a:t>連携新事業分野開拓計画及び特定研究開発等計画の経営革新計画への統合に</a:t>
            </a:r>
            <a:r>
              <a:rPr lang="ja-JP" altLang="en-US" dirty="0" smtClean="0"/>
              <a:t>伴い、主な改正として以下の</a:t>
            </a:r>
            <a:r>
              <a:rPr lang="en-US" altLang="ja-JP" dirty="0" smtClean="0"/>
              <a:t>1</a:t>
            </a:r>
            <a:r>
              <a:rPr lang="ja-JP" altLang="en-US" dirty="0" smtClean="0"/>
              <a:t>から３の改正が行われます</a:t>
            </a:r>
            <a:r>
              <a:rPr kumimoji="1" lang="ja-JP" altLang="en-US" dirty="0" smtClean="0"/>
              <a:t>。</a:t>
            </a:r>
            <a:endParaRPr kumimoji="1" lang="en-US" altLang="ja-JP" dirty="0" smtClean="0"/>
          </a:p>
          <a:p>
            <a:r>
              <a:rPr lang="ja-JP" altLang="en-US" dirty="0" smtClean="0"/>
              <a:t>また、経過措置として、旧様式に基づく経営革新計画の申請を本年</a:t>
            </a:r>
            <a:r>
              <a:rPr lang="en-US" altLang="ja-JP" dirty="0" smtClean="0"/>
              <a:t>12</a:t>
            </a:r>
            <a:r>
              <a:rPr lang="ja-JP" altLang="en-US" dirty="0" smtClean="0"/>
              <a:t>月末まで可能とするなどの措置が講じられています</a:t>
            </a:r>
            <a:r>
              <a:rPr kumimoji="1" lang="ja-JP" altLang="en-US" dirty="0" smtClean="0"/>
              <a:t>。</a:t>
            </a:r>
            <a:endParaRPr kumimoji="1" lang="en-US" altLang="ja-JP" dirty="0" smtClean="0"/>
          </a:p>
        </p:txBody>
      </p:sp>
      <p:sp>
        <p:nvSpPr>
          <p:cNvPr id="10" name="テキスト ボックス 9"/>
          <p:cNvSpPr txBox="1"/>
          <p:nvPr/>
        </p:nvSpPr>
        <p:spPr>
          <a:xfrm>
            <a:off x="200025" y="2492896"/>
            <a:ext cx="8964996" cy="3785652"/>
          </a:xfrm>
          <a:prstGeom prst="rect">
            <a:avLst/>
          </a:prstGeom>
          <a:noFill/>
        </p:spPr>
        <p:txBody>
          <a:bodyPr wrap="square" rtlCol="0">
            <a:spAutoFit/>
          </a:bodyPr>
          <a:lstStyle/>
          <a:p>
            <a:pPr marL="179388" indent="-179388"/>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（主な改正事項）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認定の</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指標</a:t>
            </a:r>
            <a:endParaRPr lang="en-US" altLang="ja-JP" sz="1600" u="sng" dirty="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経常利益」を「給与支給総額」に変更（付加価値額については変更なし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kumimoji="1"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２．計画期間</a:t>
            </a:r>
            <a:endParaRPr kumimoji="1" lang="en-US" altLang="ja-JP" sz="1600" u="sng"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事業期間」（指標の向上を求める期間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）、「研究開発期間」の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概念を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追加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442913" indent="-179388"/>
            <a:endPar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３．新事業活動の類型</a:t>
            </a:r>
            <a:endPar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研究開発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に関する技術に関する研究開発及びその成果の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利用を追加。</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endPar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４．経過措置</a:t>
            </a:r>
            <a:endPar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旧様式に基づく経営革新計画の申請が本年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月末まで可能。旧様式に基づき申請が行われた場合には、旧基準により審査し承認。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179388"/>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旧様式に基づき申請を行い承認された経営革新計画の変更申請は旧様式に基づき行う。この場合、旧基準により審査し変更の承認。</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07306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p:cNvSpPr>
            <a:spLocks noGrp="1"/>
          </p:cNvSpPr>
          <p:nvPr>
            <p:ph type="title"/>
          </p:nvPr>
        </p:nvSpPr>
        <p:spPr/>
        <p:txBody>
          <a:bodyPr/>
          <a:lstStyle/>
          <a:p>
            <a:r>
              <a:rPr kumimoji="1" lang="ja-JP" altLang="en-US" dirty="0" smtClean="0"/>
              <a:t>基本方針の</a:t>
            </a:r>
            <a:r>
              <a:rPr lang="ja-JP" altLang="en-US" dirty="0"/>
              <a:t>主な改正内容</a:t>
            </a:r>
            <a:r>
              <a:rPr kumimoji="1" lang="ja-JP" altLang="en-US" dirty="0" smtClean="0"/>
              <a:t>①（経営指標）</a:t>
            </a:r>
            <a:endParaRPr kumimoji="1" lang="ja-JP" altLang="en-US" dirty="0"/>
          </a:p>
        </p:txBody>
      </p:sp>
      <p:sp>
        <p:nvSpPr>
          <p:cNvPr id="8" name="テキスト プレースホルダー 7"/>
          <p:cNvSpPr>
            <a:spLocks noGrp="1"/>
          </p:cNvSpPr>
          <p:nvPr>
            <p:ph type="body" sz="quarter" idx="17"/>
          </p:nvPr>
        </p:nvSpPr>
        <p:spPr>
          <a:xfrm>
            <a:off x="200025" y="764704"/>
            <a:ext cx="9505950" cy="1295327"/>
          </a:xfrm>
        </p:spPr>
        <p:txBody>
          <a:bodyPr/>
          <a:lstStyle/>
          <a:p>
            <a:r>
              <a:rPr kumimoji="1" lang="ja-JP" altLang="en-US" dirty="0" smtClean="0"/>
              <a:t>経営指標について、旧基準では「付加価値額」又は「一人あたり付加価値額」と、「経常利益」の向上が求められていました。</a:t>
            </a:r>
            <a:endParaRPr kumimoji="1" lang="en-US" altLang="ja-JP" dirty="0" smtClean="0"/>
          </a:p>
          <a:p>
            <a:r>
              <a:rPr kumimoji="1" lang="ja-JP" altLang="en-US" dirty="0" smtClean="0"/>
              <a:t>新基準では、「経常利益」に代え「給与支給総額」の向上を求めることとされています。</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995190029"/>
              </p:ext>
            </p:extLst>
          </p:nvPr>
        </p:nvGraphicFramePr>
        <p:xfrm>
          <a:off x="200024" y="2722116"/>
          <a:ext cx="9505950" cy="3043441"/>
        </p:xfrm>
        <a:graphic>
          <a:graphicData uri="http://schemas.openxmlformats.org/drawingml/2006/table">
            <a:tbl>
              <a:tblPr firstRow="1" bandRow="1">
                <a:tableStyleId>{5C22544A-7EE6-4342-B048-85BDC9FD1C3A}</a:tableStyleId>
              </a:tblPr>
              <a:tblGrid>
                <a:gridCol w="4752975">
                  <a:extLst>
                    <a:ext uri="{9D8B030D-6E8A-4147-A177-3AD203B41FA5}">
                      <a16:colId xmlns:a16="http://schemas.microsoft.com/office/drawing/2014/main" val="95899962"/>
                    </a:ext>
                  </a:extLst>
                </a:gridCol>
                <a:gridCol w="4752975">
                  <a:extLst>
                    <a:ext uri="{9D8B030D-6E8A-4147-A177-3AD203B41FA5}">
                      <a16:colId xmlns:a16="http://schemas.microsoft.com/office/drawing/2014/main" val="2007765563"/>
                    </a:ext>
                  </a:extLst>
                </a:gridCol>
              </a:tblGrid>
              <a:tr h="391681">
                <a:tc>
                  <a:txBody>
                    <a:bodyPr/>
                    <a:lstStyle/>
                    <a:p>
                      <a:pPr algn="ctr"/>
                      <a:r>
                        <a:rPr kumimoji="1" lang="ja-JP" altLang="en-US" sz="1400" dirty="0" smtClean="0">
                          <a:latin typeface="+mn-ea"/>
                          <a:ea typeface="+mn-ea"/>
                        </a:rPr>
                        <a:t>改正後</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改正前</a:t>
                      </a:r>
                      <a:endParaRPr kumimoji="1" lang="ja-JP" altLang="en-US" sz="1400" dirty="0">
                        <a:latin typeface="+mn-ea"/>
                        <a:ea typeface="+mn-ea"/>
                      </a:endParaRPr>
                    </a:p>
                  </a:txBody>
                  <a:tcPr/>
                </a:tc>
                <a:extLst>
                  <a:ext uri="{0D108BD9-81ED-4DB2-BD59-A6C34878D82A}">
                    <a16:rowId xmlns:a16="http://schemas.microsoft.com/office/drawing/2014/main" val="1851208027"/>
                  </a:ext>
                </a:extLst>
              </a:tr>
              <a:tr h="1899379">
                <a:tc>
                  <a:txBody>
                    <a:bodyPr/>
                    <a:lstStyle/>
                    <a:p>
                      <a:r>
                        <a:rPr kumimoji="1" lang="ja-JP" altLang="en-US" sz="1400" dirty="0" smtClean="0">
                          <a:latin typeface="+mn-ea"/>
                          <a:ea typeface="+mn-ea"/>
                        </a:rPr>
                        <a:t>ロ　</a:t>
                      </a:r>
                      <a:r>
                        <a:rPr kumimoji="1" lang="ja-JP" altLang="en-US" sz="1400" u="sng" dirty="0" smtClean="0">
                          <a:latin typeface="+mn-ea"/>
                          <a:ea typeface="+mn-ea"/>
                        </a:rPr>
                        <a:t>給与支給総額</a:t>
                      </a:r>
                      <a:r>
                        <a:rPr kumimoji="1" lang="ja-JP" altLang="en-US" sz="1400" dirty="0" smtClean="0">
                          <a:latin typeface="+mn-ea"/>
                          <a:ea typeface="+mn-ea"/>
                        </a:rPr>
                        <a:t>の向上</a:t>
                      </a:r>
                      <a:endParaRPr kumimoji="1" lang="en-US" altLang="ja-JP" sz="1400" dirty="0" smtClean="0">
                        <a:latin typeface="+mn-ea"/>
                        <a:ea typeface="+mn-ea"/>
                      </a:endParaRPr>
                    </a:p>
                    <a:p>
                      <a:pPr marL="182563" indent="0"/>
                      <a:r>
                        <a:rPr kumimoji="1" lang="ja-JP" altLang="en-US" sz="1400" dirty="0" smtClean="0">
                          <a:latin typeface="+mn-ea"/>
                          <a:ea typeface="+mn-ea"/>
                        </a:rPr>
                        <a:t>　</a:t>
                      </a:r>
                      <a:r>
                        <a:rPr kumimoji="1" lang="ja-JP" altLang="en-US" sz="1400" u="sng" dirty="0" smtClean="0">
                          <a:latin typeface="+mn-ea"/>
                          <a:ea typeface="+mn-ea"/>
                        </a:rPr>
                        <a:t>給与支給総額</a:t>
                      </a:r>
                      <a:r>
                        <a:rPr kumimoji="1" lang="ja-JP" altLang="en-US" sz="1400" dirty="0" smtClean="0">
                          <a:latin typeface="+mn-ea"/>
                          <a:ea typeface="+mn-ea"/>
                        </a:rPr>
                        <a:t>について、</a:t>
                      </a:r>
                      <a:r>
                        <a:rPr kumimoji="1" lang="ja-JP" altLang="en-US" sz="1400" u="sng" dirty="0" smtClean="0">
                          <a:latin typeface="+mn-ea"/>
                          <a:ea typeface="+mn-ea"/>
                        </a:rPr>
                        <a:t>事業期間が五年間の計画の場合、計画期間が終了するまで</a:t>
                      </a:r>
                      <a:r>
                        <a:rPr kumimoji="1" lang="ja-JP" altLang="en-US" sz="1400" dirty="0" smtClean="0">
                          <a:latin typeface="+mn-ea"/>
                          <a:ea typeface="+mn-ea"/>
                        </a:rPr>
                        <a:t>の目標伸び率が</a:t>
                      </a:r>
                      <a:r>
                        <a:rPr kumimoji="1" lang="ja-JP" altLang="en-US" sz="1400" u="sng" dirty="0" smtClean="0">
                          <a:latin typeface="+mn-ea"/>
                          <a:ea typeface="+mn-ea"/>
                        </a:rPr>
                        <a:t>七・五％以上</a:t>
                      </a:r>
                      <a:r>
                        <a:rPr kumimoji="1" lang="ja-JP" altLang="en-US" sz="1400" dirty="0" smtClean="0">
                          <a:latin typeface="+mn-ea"/>
                          <a:ea typeface="+mn-ea"/>
                        </a:rPr>
                        <a:t>のものを求める。</a:t>
                      </a:r>
                      <a:r>
                        <a:rPr kumimoji="1" lang="ja-JP" altLang="en-US" sz="1400" u="sng" dirty="0" smtClean="0">
                          <a:latin typeface="+mn-ea"/>
                          <a:ea typeface="+mn-ea"/>
                        </a:rPr>
                        <a:t>事業期間</a:t>
                      </a:r>
                      <a:r>
                        <a:rPr kumimoji="1" lang="ja-JP" altLang="en-US" sz="1400" dirty="0" smtClean="0">
                          <a:latin typeface="+mn-ea"/>
                          <a:ea typeface="+mn-ea"/>
                        </a:rPr>
                        <a:t>が三年間の場合は</a:t>
                      </a:r>
                      <a:r>
                        <a:rPr kumimoji="1" lang="ja-JP" altLang="en-US" sz="1400" u="sng" dirty="0" smtClean="0">
                          <a:latin typeface="+mn-ea"/>
                          <a:ea typeface="+mn-ea"/>
                        </a:rPr>
                        <a:t>四・五％以上</a:t>
                      </a:r>
                      <a:r>
                        <a:rPr kumimoji="1" lang="ja-JP" altLang="en-US" sz="1400" dirty="0" smtClean="0">
                          <a:latin typeface="+mn-ea"/>
                          <a:ea typeface="+mn-ea"/>
                        </a:rPr>
                        <a:t>の目標を、四年間の場合は</a:t>
                      </a:r>
                      <a:r>
                        <a:rPr kumimoji="1" lang="ja-JP" altLang="en-US" sz="1400" u="sng" dirty="0" smtClean="0">
                          <a:latin typeface="+mn-ea"/>
                          <a:ea typeface="+mn-ea"/>
                        </a:rPr>
                        <a:t>六％以上</a:t>
                      </a:r>
                      <a:r>
                        <a:rPr kumimoji="1" lang="ja-JP" altLang="en-US" sz="1400" dirty="0" smtClean="0">
                          <a:latin typeface="+mn-ea"/>
                          <a:ea typeface="+mn-ea"/>
                        </a:rPr>
                        <a:t>の目標を求める。</a:t>
                      </a:r>
                      <a:endParaRPr kumimoji="1" lang="en-US" altLang="ja-JP" sz="1400" dirty="0" smtClean="0">
                        <a:latin typeface="+mn-ea"/>
                        <a:ea typeface="+mn-ea"/>
                      </a:endParaRPr>
                    </a:p>
                    <a:p>
                      <a:pPr marL="263525" indent="-84138"/>
                      <a:r>
                        <a:rPr kumimoji="1" lang="ja-JP" altLang="en-US" sz="1400" u="sng" dirty="0" smtClean="0">
                          <a:latin typeface="+mn-ea"/>
                          <a:ea typeface="+mn-ea"/>
                        </a:rPr>
                        <a:t>注）給与支給総額の算出については、役員並びに従業員に支払う給料、賃金及び賞与のほか、給与所得とされる手当（残業手当、休日出勤手当、家族（扶養）手当、住宅手当等）を含み、給与所得とされない手当（退職手当等）及び福利厚生費は含まないものとする。</a:t>
                      </a:r>
                      <a:endParaRPr kumimoji="1" lang="en-US" altLang="ja-JP" sz="1400" u="sng" dirty="0" smtClean="0">
                        <a:latin typeface="+mn-ea"/>
                        <a:ea typeface="+mn-ea"/>
                      </a:endParaRPr>
                    </a:p>
                    <a:p>
                      <a:pPr marL="263525" indent="-84138"/>
                      <a:endParaRPr kumimoji="1" lang="en-US" altLang="ja-JP" sz="1400" u="sng" dirty="0" smtClean="0">
                        <a:latin typeface="+mn-ea"/>
                        <a:ea typeface="+mn-ea"/>
                      </a:endParaRPr>
                    </a:p>
                    <a:p>
                      <a:pPr marL="263525" indent="-84138"/>
                      <a:endParaRPr kumimoji="1" lang="ja-JP" altLang="en-US" sz="1400" u="sng" dirty="0">
                        <a:latin typeface="+mn-ea"/>
                        <a:ea typeface="+mn-ea"/>
                      </a:endParaRPr>
                    </a:p>
                  </a:txBody>
                  <a:tcPr/>
                </a:tc>
                <a:tc>
                  <a:txBody>
                    <a:bodyPr/>
                    <a:lstStyle/>
                    <a:p>
                      <a:r>
                        <a:rPr kumimoji="1" lang="ja-JP" altLang="en-US" sz="1400" dirty="0" smtClean="0">
                          <a:latin typeface="+mn-ea"/>
                          <a:ea typeface="+mn-ea"/>
                        </a:rPr>
                        <a:t>ロ　</a:t>
                      </a:r>
                      <a:r>
                        <a:rPr kumimoji="1" lang="ja-JP" altLang="en-US" sz="1400" u="sng" dirty="0" smtClean="0">
                          <a:latin typeface="+mn-ea"/>
                          <a:ea typeface="+mn-ea"/>
                        </a:rPr>
                        <a:t>経常利益</a:t>
                      </a:r>
                      <a:r>
                        <a:rPr kumimoji="1" lang="ja-JP" altLang="en-US" sz="1400" dirty="0" smtClean="0">
                          <a:latin typeface="+mn-ea"/>
                          <a:ea typeface="+mn-ea"/>
                        </a:rPr>
                        <a:t>の向上</a:t>
                      </a:r>
                      <a:endParaRPr kumimoji="1" lang="en-US" altLang="ja-JP" sz="1400" dirty="0" smtClean="0">
                        <a:latin typeface="+mn-ea"/>
                        <a:ea typeface="+mn-ea"/>
                      </a:endParaRPr>
                    </a:p>
                    <a:p>
                      <a:pPr marL="182563" indent="0"/>
                      <a:r>
                        <a:rPr kumimoji="1" lang="ja-JP" altLang="en-US" sz="1400" dirty="0" smtClean="0">
                          <a:latin typeface="+mn-ea"/>
                          <a:ea typeface="+mn-ea"/>
                        </a:rPr>
                        <a:t>　</a:t>
                      </a:r>
                      <a:r>
                        <a:rPr kumimoji="1" lang="ja-JP" altLang="en-US" sz="1400" u="sng" dirty="0" smtClean="0">
                          <a:latin typeface="+mn-ea"/>
                          <a:ea typeface="+mn-ea"/>
                        </a:rPr>
                        <a:t>経常利益</a:t>
                      </a:r>
                      <a:r>
                        <a:rPr kumimoji="1" lang="ja-JP" altLang="en-US" sz="1400" dirty="0" smtClean="0">
                          <a:latin typeface="+mn-ea"/>
                          <a:ea typeface="+mn-ea"/>
                        </a:rPr>
                        <a:t>について、</a:t>
                      </a:r>
                      <a:r>
                        <a:rPr kumimoji="1" lang="ja-JP" altLang="en-US" sz="1400" u="sng" dirty="0" smtClean="0">
                          <a:latin typeface="+mn-ea"/>
                          <a:ea typeface="+mn-ea"/>
                        </a:rPr>
                        <a:t>五年間の計画の場合、計画期間である五年後までの</a:t>
                      </a:r>
                      <a:r>
                        <a:rPr kumimoji="1" lang="ja-JP" altLang="en-US" sz="1400" dirty="0" smtClean="0">
                          <a:latin typeface="+mn-ea"/>
                          <a:ea typeface="+mn-ea"/>
                        </a:rPr>
                        <a:t>目標伸び率が</a:t>
                      </a:r>
                      <a:r>
                        <a:rPr kumimoji="1" lang="ja-JP" altLang="en-US" sz="1400" u="sng" dirty="0" smtClean="0">
                          <a:latin typeface="+mn-ea"/>
                          <a:ea typeface="+mn-ea"/>
                        </a:rPr>
                        <a:t>五％以上</a:t>
                      </a:r>
                      <a:r>
                        <a:rPr kumimoji="1" lang="ja-JP" altLang="en-US" sz="1400" dirty="0" smtClean="0">
                          <a:latin typeface="+mn-ea"/>
                          <a:ea typeface="+mn-ea"/>
                        </a:rPr>
                        <a:t>のものを求める。</a:t>
                      </a:r>
                      <a:r>
                        <a:rPr kumimoji="1" lang="ja-JP" altLang="en-US" sz="1400" u="sng" dirty="0" smtClean="0">
                          <a:latin typeface="+mn-ea"/>
                          <a:ea typeface="+mn-ea"/>
                        </a:rPr>
                        <a:t>計画期間</a:t>
                      </a:r>
                      <a:r>
                        <a:rPr kumimoji="1" lang="ja-JP" altLang="en-US" sz="1400" dirty="0" smtClean="0">
                          <a:latin typeface="+mn-ea"/>
                          <a:ea typeface="+mn-ea"/>
                        </a:rPr>
                        <a:t>が三年間の場合は</a:t>
                      </a:r>
                      <a:r>
                        <a:rPr kumimoji="1" lang="ja-JP" altLang="en-US" sz="1400" u="sng" dirty="0" smtClean="0">
                          <a:latin typeface="+mn-ea"/>
                          <a:ea typeface="+mn-ea"/>
                        </a:rPr>
                        <a:t>三％以上</a:t>
                      </a:r>
                      <a:r>
                        <a:rPr kumimoji="1" lang="ja-JP" altLang="en-US" sz="1400" dirty="0" smtClean="0">
                          <a:latin typeface="+mn-ea"/>
                          <a:ea typeface="+mn-ea"/>
                        </a:rPr>
                        <a:t>の目標を、四年間の場合は</a:t>
                      </a:r>
                      <a:r>
                        <a:rPr kumimoji="1" lang="ja-JP" altLang="en-US" sz="1400" u="sng" dirty="0" smtClean="0">
                          <a:latin typeface="+mn-ea"/>
                          <a:ea typeface="+mn-ea"/>
                        </a:rPr>
                        <a:t>四％以上</a:t>
                      </a:r>
                      <a:r>
                        <a:rPr kumimoji="1" lang="ja-JP" altLang="en-US" sz="1400" dirty="0" smtClean="0">
                          <a:latin typeface="+mn-ea"/>
                          <a:ea typeface="+mn-ea"/>
                        </a:rPr>
                        <a:t>の目標を求める。</a:t>
                      </a:r>
                      <a:endParaRPr kumimoji="1" lang="en-US" altLang="ja-JP" sz="1400" dirty="0" smtClean="0">
                        <a:latin typeface="+mn-ea"/>
                        <a:ea typeface="+mn-ea"/>
                      </a:endParaRPr>
                    </a:p>
                    <a:p>
                      <a:pPr marL="182563" indent="0"/>
                      <a:endParaRPr kumimoji="1" lang="en-US" altLang="ja-JP" sz="1400" dirty="0" smtClean="0">
                        <a:latin typeface="+mn-ea"/>
                        <a:ea typeface="+mn-ea"/>
                      </a:endParaRPr>
                    </a:p>
                    <a:p>
                      <a:pPr marL="360363" indent="-177800"/>
                      <a:r>
                        <a:rPr kumimoji="1" lang="ja-JP" altLang="en-US" sz="1400" u="sng" dirty="0" smtClean="0">
                          <a:latin typeface="+mn-ea"/>
                          <a:ea typeface="+mn-ea"/>
                        </a:rPr>
                        <a:t>注）経常利益の算出については、計画の承認を受けた中小企業者の資金調達に係る財務活動に係る費用（支払利息、新株発行費等）を含み、本業との関連性の低いもの（有価証券売却益、賃料収入等）は含まないものとする。</a:t>
                      </a:r>
                      <a:endParaRPr kumimoji="1" lang="ja-JP" altLang="en-US" sz="1400" u="sng" dirty="0">
                        <a:latin typeface="+mn-ea"/>
                        <a:ea typeface="+mn-ea"/>
                      </a:endParaRPr>
                    </a:p>
                  </a:txBody>
                  <a:tcPr/>
                </a:tc>
                <a:extLst>
                  <a:ext uri="{0D108BD9-81ED-4DB2-BD59-A6C34878D82A}">
                    <a16:rowId xmlns:a16="http://schemas.microsoft.com/office/drawing/2014/main" val="3921103721"/>
                  </a:ext>
                </a:extLst>
              </a:tr>
            </a:tbl>
          </a:graphicData>
        </a:graphic>
      </p:graphicFrame>
      <p:sp>
        <p:nvSpPr>
          <p:cNvPr id="6" name="四角形吹き出し 5"/>
          <p:cNvSpPr/>
          <p:nvPr/>
        </p:nvSpPr>
        <p:spPr bwMode="auto">
          <a:xfrm>
            <a:off x="2432720" y="6021289"/>
            <a:ext cx="4464496" cy="504056"/>
          </a:xfrm>
          <a:prstGeom prst="wedgeRectCallout">
            <a:avLst>
              <a:gd name="adj1" fmla="val -35645"/>
              <a:gd name="adj2" fmla="val -129903"/>
            </a:avLst>
          </a:prstGeom>
          <a:ln>
            <a:headEnd/>
            <a:tailEnd/>
          </a:ln>
          <a:extLst/>
        </p:spPr>
        <p:style>
          <a:lnRef idx="2">
            <a:schemeClr val="accent1"/>
          </a:lnRef>
          <a:fillRef idx="1">
            <a:schemeClr val="lt1"/>
          </a:fillRef>
          <a:effectRef idx="0">
            <a:schemeClr val="accent1"/>
          </a:effectRef>
          <a:fontRef idx="minor">
            <a:schemeClr val="dk1"/>
          </a:fontRef>
        </p:style>
        <p:txBody>
          <a:bodyPr wrap="none" rtlCol="0" anchor="t" anchorCtr="0"/>
          <a:lstStyle/>
          <a:p>
            <a:r>
              <a:rPr kumimoji="0" lang="ja-JP" altLang="en-US" sz="1400" dirty="0" smtClean="0">
                <a:latin typeface="Meiryo UI" panose="020B0604030504040204" pitchFamily="50" charset="-128"/>
                <a:ea typeface="Meiryo UI" panose="020B0604030504040204" pitchFamily="50" charset="-128"/>
              </a:rPr>
              <a:t>「経常利益」から「給与支給総額」に経営指標を変更。</a:t>
            </a:r>
          </a:p>
        </p:txBody>
      </p:sp>
    </p:spTree>
    <p:extLst>
      <p:ext uri="{BB962C8B-B14F-4D97-AF65-F5344CB8AC3E}">
        <p14:creationId xmlns:p14="http://schemas.microsoft.com/office/powerpoint/2010/main" val="3294506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
        <p:nvSpPr>
          <p:cNvPr id="3" name="タイトル 2"/>
          <p:cNvSpPr>
            <a:spLocks noGrp="1"/>
          </p:cNvSpPr>
          <p:nvPr>
            <p:ph type="title"/>
          </p:nvPr>
        </p:nvSpPr>
        <p:spPr/>
        <p:txBody>
          <a:bodyPr/>
          <a:lstStyle/>
          <a:p>
            <a:r>
              <a:rPr lang="ja-JP" altLang="en-US" dirty="0"/>
              <a:t>基本方針の主な改正内容②</a:t>
            </a:r>
            <a:r>
              <a:rPr lang="ja-JP" altLang="en-US" dirty="0" smtClean="0"/>
              <a:t>（新事業活動、計画</a:t>
            </a:r>
            <a:r>
              <a:rPr lang="ja-JP" altLang="en-US" dirty="0"/>
              <a:t>期間） ①</a:t>
            </a:r>
            <a:endParaRPr kumimoji="1" lang="ja-JP" altLang="en-US" dirty="0"/>
          </a:p>
        </p:txBody>
      </p:sp>
      <p:sp>
        <p:nvSpPr>
          <p:cNvPr id="8" name="テキスト プレースホルダー 7"/>
          <p:cNvSpPr>
            <a:spLocks noGrp="1"/>
          </p:cNvSpPr>
          <p:nvPr>
            <p:ph type="body" sz="quarter" idx="17"/>
          </p:nvPr>
        </p:nvSpPr>
        <p:spPr>
          <a:xfrm>
            <a:off x="200025" y="764704"/>
            <a:ext cx="9505950" cy="833663"/>
          </a:xfrm>
        </p:spPr>
        <p:txBody>
          <a:bodyPr/>
          <a:lstStyle/>
          <a:p>
            <a:r>
              <a:rPr kumimoji="1" lang="ja-JP" altLang="en-US" dirty="0" smtClean="0"/>
              <a:t>異分野連携新事業開拓計画、</a:t>
            </a:r>
            <a:r>
              <a:rPr lang="zh-TW" altLang="en-US" dirty="0" smtClean="0"/>
              <a:t>特定</a:t>
            </a:r>
            <a:r>
              <a:rPr lang="zh-TW" altLang="en-US" dirty="0"/>
              <a:t>研究開発等</a:t>
            </a:r>
            <a:r>
              <a:rPr lang="zh-TW" altLang="en-US" dirty="0" smtClean="0"/>
              <a:t>計画</a:t>
            </a:r>
            <a:r>
              <a:rPr lang="ja-JP" altLang="en-US" dirty="0" smtClean="0"/>
              <a:t>の経営革新計画への整理統合に伴い、「新事業活動」の定義等や、「計画期間」について見直しを行っています。</a:t>
            </a:r>
            <a:endParaRPr lang="zh-TW" altLang="en-US" dirty="0"/>
          </a:p>
        </p:txBody>
      </p:sp>
      <p:graphicFrame>
        <p:nvGraphicFramePr>
          <p:cNvPr id="9" name="表 8"/>
          <p:cNvGraphicFramePr>
            <a:graphicFrameLocks noGrp="1"/>
          </p:cNvGraphicFramePr>
          <p:nvPr>
            <p:extLst>
              <p:ext uri="{D42A27DB-BD31-4B8C-83A1-F6EECF244321}">
                <p14:modId xmlns:p14="http://schemas.microsoft.com/office/powerpoint/2010/main" val="1495352505"/>
              </p:ext>
            </p:extLst>
          </p:nvPr>
        </p:nvGraphicFramePr>
        <p:xfrm>
          <a:off x="200024" y="1743151"/>
          <a:ext cx="9505950" cy="3955039"/>
        </p:xfrm>
        <a:graphic>
          <a:graphicData uri="http://schemas.openxmlformats.org/drawingml/2006/table">
            <a:tbl>
              <a:tblPr firstRow="1" bandRow="1">
                <a:tableStyleId>{5C22544A-7EE6-4342-B048-85BDC9FD1C3A}</a:tableStyleId>
              </a:tblPr>
              <a:tblGrid>
                <a:gridCol w="4752975">
                  <a:extLst>
                    <a:ext uri="{9D8B030D-6E8A-4147-A177-3AD203B41FA5}">
                      <a16:colId xmlns:a16="http://schemas.microsoft.com/office/drawing/2014/main" val="95899962"/>
                    </a:ext>
                  </a:extLst>
                </a:gridCol>
                <a:gridCol w="4752975">
                  <a:extLst>
                    <a:ext uri="{9D8B030D-6E8A-4147-A177-3AD203B41FA5}">
                      <a16:colId xmlns:a16="http://schemas.microsoft.com/office/drawing/2014/main" val="2007765563"/>
                    </a:ext>
                  </a:extLst>
                </a:gridCol>
              </a:tblGrid>
              <a:tr h="449839">
                <a:tc>
                  <a:txBody>
                    <a:bodyPr/>
                    <a:lstStyle/>
                    <a:p>
                      <a:pPr algn="ctr"/>
                      <a:r>
                        <a:rPr kumimoji="1" lang="ja-JP" altLang="en-US" sz="1400" dirty="0" smtClean="0">
                          <a:latin typeface="+mn-ea"/>
                          <a:ea typeface="+mn-ea"/>
                        </a:rPr>
                        <a:t>改正後</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改正前</a:t>
                      </a:r>
                      <a:endParaRPr kumimoji="1" lang="ja-JP" altLang="en-US" sz="1400" dirty="0">
                        <a:latin typeface="+mn-ea"/>
                        <a:ea typeface="+mn-ea"/>
                      </a:endParaRPr>
                    </a:p>
                  </a:txBody>
                  <a:tcPr/>
                </a:tc>
                <a:extLst>
                  <a:ext uri="{0D108BD9-81ED-4DB2-BD59-A6C34878D82A}">
                    <a16:rowId xmlns:a16="http://schemas.microsoft.com/office/drawing/2014/main" val="1851208027"/>
                  </a:ext>
                </a:extLst>
              </a:tr>
              <a:tr h="2181411">
                <a:tc>
                  <a:txBody>
                    <a:bodyPr/>
                    <a:lstStyle/>
                    <a:p>
                      <a:r>
                        <a:rPr kumimoji="1" lang="ja-JP" altLang="en-US" sz="1400" dirty="0" smtClean="0">
                          <a:latin typeface="+mn-ea"/>
                          <a:ea typeface="+mn-ea"/>
                        </a:rPr>
                        <a:t>１　経営革新の内容に関する事項</a:t>
                      </a:r>
                    </a:p>
                    <a:p>
                      <a:r>
                        <a:rPr kumimoji="1" lang="ja-JP" altLang="en-US" sz="1400" dirty="0" smtClean="0">
                          <a:latin typeface="+mn-ea"/>
                          <a:ea typeface="+mn-ea"/>
                        </a:rPr>
                        <a:t>　一　新事業活動</a:t>
                      </a:r>
                    </a:p>
                    <a:p>
                      <a:pPr marL="274638" indent="0"/>
                      <a:r>
                        <a:rPr kumimoji="1" lang="ja-JP" altLang="en-US" sz="1400" dirty="0" smtClean="0">
                          <a:latin typeface="+mn-ea"/>
                          <a:ea typeface="+mn-ea"/>
                        </a:rPr>
                        <a:t>　「新事業活動」とは、①新商品の開発又は生産、②新役務の開発又は提供、③商品の新たな生産又は販売の方式の導入、④役務の新たな提供の方式の導入、</a:t>
                      </a:r>
                      <a:r>
                        <a:rPr kumimoji="1" lang="ja-JP" altLang="en-US" sz="1400" u="sng" dirty="0" smtClean="0">
                          <a:latin typeface="+mn-ea"/>
                          <a:ea typeface="+mn-ea"/>
                        </a:rPr>
                        <a:t>⑤技術に関する研究開発及びその成果の利用その他の新たな事業活動</a:t>
                      </a:r>
                      <a:r>
                        <a:rPr kumimoji="1" lang="ja-JP" altLang="en-US" sz="1400" dirty="0" smtClean="0">
                          <a:latin typeface="+mn-ea"/>
                          <a:ea typeface="+mn-ea"/>
                        </a:rPr>
                        <a:t>を指す。個々の中小企業者にとって新たな事業活動であれば、既に他社において採用されている技術・方式等を活用する場合についても原則として支援する。ただし、業種ごとに同業の中小企業（地域性の高いものについては同一地域における同業他社）における当該技術・方式等の導入状況を判断し、それぞれについて既に相当程度普及している技術・方式等の導入については支援対象外とする。</a:t>
                      </a:r>
                      <a:endParaRPr kumimoji="1" lang="en-US" altLang="ja-JP" sz="1400" dirty="0" smtClean="0">
                        <a:latin typeface="+mn-ea"/>
                        <a:ea typeface="+mn-ea"/>
                      </a:endParaRPr>
                    </a:p>
                    <a:p>
                      <a:pPr marL="274638" indent="0"/>
                      <a:endParaRPr kumimoji="1" lang="en-US" altLang="ja-JP" sz="1400" dirty="0" smtClean="0">
                        <a:latin typeface="+mn-ea"/>
                        <a:ea typeface="+mn-ea"/>
                      </a:endParaRPr>
                    </a:p>
                    <a:p>
                      <a:pPr marL="274638" indent="0"/>
                      <a:r>
                        <a:rPr kumimoji="1" lang="ja-JP" altLang="en-US" sz="1400" dirty="0" smtClean="0">
                          <a:latin typeface="+mn-ea"/>
                          <a:ea typeface="+mn-ea"/>
                        </a:rPr>
                        <a:t>（次ページに続く。）</a:t>
                      </a:r>
                      <a:endParaRPr kumimoji="1" lang="en-US" altLang="ja-JP" sz="1400" dirty="0" smtClean="0">
                        <a:latin typeface="+mn-ea"/>
                        <a:ea typeface="+mn-ea"/>
                      </a:endParaRPr>
                    </a:p>
                  </a:txBody>
                  <a:tcPr/>
                </a:tc>
                <a:tc>
                  <a:txBody>
                    <a:bodyPr/>
                    <a:lstStyle/>
                    <a:p>
                      <a:r>
                        <a:rPr kumimoji="1" lang="ja-JP" altLang="en-US" sz="1400" dirty="0" smtClean="0">
                          <a:latin typeface="+mn-ea"/>
                          <a:ea typeface="+mn-ea"/>
                        </a:rPr>
                        <a:t>１　経営革新の内容に関する事項</a:t>
                      </a:r>
                    </a:p>
                    <a:p>
                      <a:r>
                        <a:rPr kumimoji="1" lang="ja-JP" altLang="en-US" sz="1400" dirty="0" smtClean="0">
                          <a:latin typeface="+mn-ea"/>
                          <a:ea typeface="+mn-ea"/>
                        </a:rPr>
                        <a:t>　一　新事業活動</a:t>
                      </a:r>
                    </a:p>
                    <a:p>
                      <a:pPr marL="274638" indent="0"/>
                      <a:r>
                        <a:rPr kumimoji="1" lang="ja-JP" altLang="en-US" sz="1400" dirty="0" smtClean="0">
                          <a:latin typeface="+mn-ea"/>
                          <a:ea typeface="+mn-ea"/>
                        </a:rPr>
                        <a:t>　「新事業活動」とは、①新商品の開発又は生産、②新役務の開発又は提供、③商品の新たな生産又は販売の方式の導入、④役務の新たな提供の方式の導入その他の新たな事業活動を指す。個々の中小企業者にとって新たな事業活動であれば、既に他社において採用されている技術・方式等を活用する場合についても原則として支援する。ただし、業種ごとに同業の中小企業（地域性の高いものについては同一地域における同業他社）における当該技術・方式等の導入状況を判断し、それぞれについて既に相当程度普及している技術・方式等の導入については支援対象外とする。</a:t>
                      </a:r>
                    </a:p>
                  </a:txBody>
                  <a:tcPr/>
                </a:tc>
                <a:extLst>
                  <a:ext uri="{0D108BD9-81ED-4DB2-BD59-A6C34878D82A}">
                    <a16:rowId xmlns:a16="http://schemas.microsoft.com/office/drawing/2014/main" val="3921103721"/>
                  </a:ext>
                </a:extLst>
              </a:tr>
            </a:tbl>
          </a:graphicData>
        </a:graphic>
      </p:graphicFrame>
      <p:sp>
        <p:nvSpPr>
          <p:cNvPr id="4" name="四角形吹き出し 3"/>
          <p:cNvSpPr/>
          <p:nvPr/>
        </p:nvSpPr>
        <p:spPr bwMode="auto">
          <a:xfrm>
            <a:off x="2432720" y="5895863"/>
            <a:ext cx="4464496" cy="504056"/>
          </a:xfrm>
          <a:prstGeom prst="wedgeRectCallout">
            <a:avLst>
              <a:gd name="adj1" fmla="val -34093"/>
              <a:gd name="adj2" fmla="val -215110"/>
            </a:avLst>
          </a:prstGeom>
          <a:ln>
            <a:headEnd/>
            <a:tailEnd/>
          </a:ln>
          <a:extLst/>
        </p:spPr>
        <p:style>
          <a:lnRef idx="2">
            <a:schemeClr val="accent1"/>
          </a:lnRef>
          <a:fillRef idx="1">
            <a:schemeClr val="lt1"/>
          </a:fillRef>
          <a:effectRef idx="0">
            <a:schemeClr val="accent1"/>
          </a:effectRef>
          <a:fontRef idx="minor">
            <a:schemeClr val="dk1"/>
          </a:fontRef>
        </p:style>
        <p:txBody>
          <a:bodyPr wrap="none" rtlCol="0" anchor="t" anchorCtr="0"/>
          <a:lstStyle/>
          <a:p>
            <a:r>
              <a:rPr kumimoji="0" lang="ja-JP" altLang="en-US" sz="1400" dirty="0">
                <a:latin typeface="Meiryo UI" panose="020B0604030504040204" pitchFamily="50" charset="-128"/>
                <a:ea typeface="Meiryo UI" panose="020B0604030504040204" pitchFamily="50" charset="-128"/>
              </a:rPr>
              <a:t>⑤技術に関する研究開発及びその成果の</a:t>
            </a:r>
            <a:r>
              <a:rPr kumimoji="0" lang="ja-JP" altLang="en-US" sz="1400" dirty="0" smtClean="0">
                <a:latin typeface="Meiryo UI" panose="020B0604030504040204" pitchFamily="50" charset="-128"/>
                <a:ea typeface="Meiryo UI" panose="020B0604030504040204" pitchFamily="50" charset="-128"/>
              </a:rPr>
              <a:t>利用を追加</a:t>
            </a:r>
          </a:p>
        </p:txBody>
      </p:sp>
    </p:spTree>
    <p:extLst>
      <p:ext uri="{BB962C8B-B14F-4D97-AF65-F5344CB8AC3E}">
        <p14:creationId xmlns:p14="http://schemas.microsoft.com/office/powerpoint/2010/main" val="3168040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4489</Words>
  <Application>Microsoft Office PowerPoint</Application>
  <PresentationFormat>A4 210 x 297 mm</PresentationFormat>
  <Paragraphs>314</Paragraphs>
  <Slides>17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17</vt:i4>
      </vt:variant>
    </vt:vector>
  </HeadingPairs>
  <TitlesOfParts>
    <vt:vector size="27" baseType="lpstr">
      <vt:lpstr>Meiryo UI</vt:lpstr>
      <vt:lpstr>ＭＳ Ｐゴシック</vt:lpstr>
      <vt:lpstr>ＭＳ 明朝</vt:lpstr>
      <vt:lpstr>メイリオ</vt:lpstr>
      <vt:lpstr>Arial</vt:lpstr>
      <vt:lpstr>Calibri</vt:lpstr>
      <vt:lpstr>Century</vt:lpstr>
      <vt:lpstr>Times New Roman</vt:lpstr>
      <vt:lpstr>Wingdings</vt:lpstr>
      <vt:lpstr>【機○・記載例なし】</vt:lpstr>
      <vt:lpstr>中小企業成長促進法に伴う 経営革新計画関係の改正について </vt:lpstr>
      <vt:lpstr>１．中小企業成長促進法について</vt:lpstr>
      <vt:lpstr>PowerPoint プレゼンテーション</vt:lpstr>
      <vt:lpstr>PowerPoint プレゼンテーション</vt:lpstr>
      <vt:lpstr>PowerPoint プレゼンテーション</vt:lpstr>
      <vt:lpstr>２．中小企業成長促進法の施行に伴う経営革新計画関係の経営強化法施行規則や基本方針の改正について</vt:lpstr>
      <vt:lpstr>経営革新計画関係の経営強化法施行規則や基本方針の改正について</vt:lpstr>
      <vt:lpstr>基本方針の主な改正内容①（経営指標）</vt:lpstr>
      <vt:lpstr>基本方針の主な改正内容②（新事業活動、計画期間） ①</vt:lpstr>
      <vt:lpstr>基本方針の主な改正内容②（新事業活動、計画期間） ②</vt:lpstr>
      <vt:lpstr>施行規則（申請様式）の主な改正内容①（記載要領）</vt:lpstr>
      <vt:lpstr>施行規則（申請様式）の主な改正内容②（別表１）①</vt:lpstr>
      <vt:lpstr>施行規則（申請様式）の主な改正内容②（別表１）②</vt:lpstr>
      <vt:lpstr>施行規則（申請様式）の主な改正内容③（別表３）</vt:lpstr>
      <vt:lpstr>経営革新計画の申請・承認に関する経過措置①</vt:lpstr>
      <vt:lpstr>経営革新計画の申請・承認に関する経過措置②</vt:lpstr>
      <vt:lpstr>（参考）基本方針の主な改正内容③（電子申請）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2020-09-07T08:51:51Z</dcterms:created>
  <dcterms:modified xsi:type="dcterms:W3CDTF">2020-09-18T04:24:51Z</dcterms:modified>
</cp:coreProperties>
</file>