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202" cy="495129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989" y="0"/>
            <a:ext cx="2918202" cy="495129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>
              <a:defRPr sz="1200"/>
            </a:lvl1pPr>
          </a:lstStyle>
          <a:p>
            <a:fld id="{73413864-AE07-4E4F-91B6-ED80570765CC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184"/>
            <a:ext cx="2918202" cy="495129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989" y="9371184"/>
            <a:ext cx="2918202" cy="495129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r">
              <a:defRPr sz="1200"/>
            </a:lvl1pPr>
          </a:lstStyle>
          <a:p>
            <a:fld id="{DCADC279-406B-4336-8B60-8763DF2D2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353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301678D-220F-4F3C-A8F4-FF7BDF7E6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7E1F54F8-451F-4BE3-8AB9-3745FA807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A41D8A57-0D22-4FD0-B53D-91CB496CA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FC7A074-5FD2-4482-B52D-47F25063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295FAD4-02E7-4C5C-920F-1F3B8A09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9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A2409B6-4B44-47D5-9DAF-58967828D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A5C03A95-B02D-483C-B662-209036B2A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03D0E8B-6FE8-41E7-A596-BDCA12ACC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6052F4B-0BE3-4BD6-9EBB-51CF8575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57960BE-E1BC-4C46-A137-AA3D388D8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92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6B3E6FED-F8E5-4770-8018-9C363E14D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08E0AB29-9D47-4AED-8488-DE469D8A8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748B750-8CE7-4ECC-860C-FC57FD4E3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02E770A-197C-439C-BA92-9FF034026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9DBDA41-9C78-46D2-9CDF-504FEEF4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04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F09118A-A336-45FC-A899-774B3072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DB3E6DE-B8AF-4429-B771-AFBF0FCF8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61E12C4-E89E-4364-855F-8068F81E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468C29E-4598-441E-9300-EB52FA55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593189F-F9E5-45CF-9919-F1581288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17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4F3C1DE-83E5-47A7-B444-4DDEEAB4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A031396B-D645-4D57-AF39-77AE71295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EAA711B-8786-4649-8641-D18BD657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F9937BC-EE1F-4EEF-AEF9-98DFA785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482C21C-99D4-4D2F-9CE7-407B4642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6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83C1DB3-6A5F-42CF-B0D5-EA021864B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04B1AAD-B3D8-424A-8AF7-E377F986C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015EF41-061B-4095-B2F7-5081489B7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BF462158-C2FF-46A2-BF03-CB967FBE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B0012FF5-FA8A-4B44-8FB9-DD668449E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376BACC0-8952-4825-BB92-FEC2EECBE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19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BC31B73-C780-40FB-BB80-9E61690A7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D5E8FEB5-0716-4C58-B266-0284F169A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DD20BDE0-CB78-4950-808B-8A5A794A0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4170220A-C9AB-4D42-9F15-5E7A0FE70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EA2ADD6C-E998-48CA-9A6C-2187588651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F0A7A6BC-5E4A-4F4E-9586-E5EF2DC0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91DBDD3E-97D5-45E0-9300-38BEEAC05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6EB2821D-3472-4BA1-9E26-C07862B5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84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1C7F20D-D27E-48AE-83AE-FD0FB166C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2609BBC1-5E2A-432E-B60D-103B0FAD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34689D60-4F05-4771-8492-B93828DA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C20AF826-5A91-4367-A2C6-D29B77AB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79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8CD30850-FF3B-41B7-A3E4-D9B57328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47669B6-5004-4F91-8F7F-87CA60BC0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88064F14-0155-45B7-88F9-137F1D782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20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FCE9F73-7F62-4F17-B909-00FD09FA3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FE8FE61-0EB3-459E-BB42-5D33D75B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B06F7AD0-EDA7-4139-BFCA-1B4A0FC58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4EFB42CB-0C6F-4ADF-8F09-F780D208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B34C8A3-BE56-4E6A-B8A8-42FE4FC9F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13911486-5DBC-4F46-A623-337D879D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5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BF31BDB-806A-4540-9E0C-857C89FD7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6F47DF30-7375-4A34-A69B-0E4CFC2C57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1964546D-C2F6-4C00-82CB-8BACB6EAF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8564E2F-B2C1-46E5-80E4-4D121FCD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DEA03F71-E34E-4C67-8EB4-F6A23E814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7FF69507-6B4F-4D14-8131-F21356C7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30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46792853-83F6-4192-AD70-77532AFD1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F114352-7E58-41AE-9D6A-FDA364C6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9C315C6-46D7-4296-A697-238DF186B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8195B-2C1B-45D0-A583-DB2C363974F2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D07D867-05A8-4D7A-8062-386734DD0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520E0B8-4BE3-40B3-8652-C80F85773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8B8B-050F-4FF5-AAF3-084F41EF9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92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xmlns="" id="{1B8E88FD-48F0-4628-8799-FEA7EC90E8C4}"/>
              </a:ext>
            </a:extLst>
          </p:cNvPr>
          <p:cNvSpPr txBox="1"/>
          <p:nvPr/>
        </p:nvSpPr>
        <p:spPr>
          <a:xfrm>
            <a:off x="2241765" y="29315"/>
            <a:ext cx="8313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肥料の分類と</a:t>
            </a:r>
            <a:r>
              <a:rPr kumimoji="1" lang="ja-JP" altLang="en-US" sz="2400" b="1" dirty="0" smtClean="0"/>
              <a:t>生産・販売に</a:t>
            </a:r>
            <a:r>
              <a:rPr kumimoji="1" lang="ja-JP" altLang="en-US" sz="2400" b="1" dirty="0"/>
              <a:t>係る手続き</a:t>
            </a:r>
            <a:r>
              <a:rPr kumimoji="1" lang="zh-TW" altLang="en-US" sz="2400" b="1" dirty="0" smtClean="0"/>
              <a:t>（</a:t>
            </a:r>
            <a:r>
              <a:rPr kumimoji="1" lang="en-US" altLang="zh-TW" sz="2400" b="1" dirty="0" smtClean="0"/>
              <a:t>R2.12.1</a:t>
            </a:r>
            <a:r>
              <a:rPr kumimoji="1" lang="ja-JP" altLang="en-US" sz="2400" b="1" dirty="0"/>
              <a:t>～</a:t>
            </a:r>
            <a:r>
              <a:rPr kumimoji="1" lang="zh-TW" altLang="en-US" sz="2400" b="1" dirty="0"/>
              <a:t>）</a:t>
            </a:r>
            <a:endParaRPr kumimoji="1" lang="ja-JP" altLang="en-US" sz="2400" b="1" dirty="0"/>
          </a:p>
        </p:txBody>
      </p:sp>
      <p:sp>
        <p:nvSpPr>
          <p:cNvPr id="42" name="正方形/長方形 41"/>
          <p:cNvSpPr/>
          <p:nvPr/>
        </p:nvSpPr>
        <p:spPr>
          <a:xfrm>
            <a:off x="3094092" y="2767387"/>
            <a:ext cx="4939119" cy="3201613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">
            <a:extLst>
              <a:ext uri="{FF2B5EF4-FFF2-40B4-BE49-F238E27FC236}">
                <a16:creationId xmlns:a16="http://schemas.microsoft.com/office/drawing/2014/main" xmlns="" id="{4D7C9E9E-8D3E-4E4E-BCDA-12B99B9072F3}"/>
              </a:ext>
            </a:extLst>
          </p:cNvPr>
          <p:cNvSpPr txBox="1"/>
          <p:nvPr/>
        </p:nvSpPr>
        <p:spPr>
          <a:xfrm>
            <a:off x="1759046" y="2109909"/>
            <a:ext cx="809550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普通肥料</a:t>
            </a:r>
          </a:p>
        </p:txBody>
      </p:sp>
      <p:sp>
        <p:nvSpPr>
          <p:cNvPr id="33" name="テキスト ボックス 4">
            <a:extLst>
              <a:ext uri="{FF2B5EF4-FFF2-40B4-BE49-F238E27FC236}">
                <a16:creationId xmlns:a16="http://schemas.microsoft.com/office/drawing/2014/main" xmlns="" id="{BFF87EE5-C276-4D72-83EC-B5B0D9D77482}"/>
              </a:ext>
            </a:extLst>
          </p:cNvPr>
          <p:cNvSpPr txBox="1"/>
          <p:nvPr/>
        </p:nvSpPr>
        <p:spPr>
          <a:xfrm>
            <a:off x="3014966" y="2097030"/>
            <a:ext cx="1180695" cy="3897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>
              <a:spcAft>
                <a:spcPts val="0"/>
              </a:spcAft>
              <a:defRPr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ja-JP" altLang="en-US" dirty="0"/>
              <a:t>登録肥料</a:t>
            </a:r>
            <a:endParaRPr lang="ja-JP" dirty="0"/>
          </a:p>
        </p:txBody>
      </p:sp>
      <p:sp>
        <p:nvSpPr>
          <p:cNvPr id="35" name="テキスト ボックス 6">
            <a:extLst>
              <a:ext uri="{FF2B5EF4-FFF2-40B4-BE49-F238E27FC236}">
                <a16:creationId xmlns:a16="http://schemas.microsoft.com/office/drawing/2014/main" xmlns="" id="{6DC6F5B3-7C3E-4F84-8EF0-5036A0E9FD55}"/>
              </a:ext>
            </a:extLst>
          </p:cNvPr>
          <p:cNvSpPr txBox="1"/>
          <p:nvPr/>
        </p:nvSpPr>
        <p:spPr>
          <a:xfrm>
            <a:off x="3357253" y="3073561"/>
            <a:ext cx="1295816" cy="367360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指定配合肥料</a:t>
            </a:r>
          </a:p>
        </p:txBody>
      </p:sp>
      <p:sp>
        <p:nvSpPr>
          <p:cNvPr id="43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3014967" y="1417341"/>
            <a:ext cx="1180694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混合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特殊肥料</a:t>
            </a:r>
          </a:p>
        </p:txBody>
      </p:sp>
      <p:sp>
        <p:nvSpPr>
          <p:cNvPr id="47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3014967" y="885706"/>
            <a:ext cx="1180694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単体の</a:t>
            </a:r>
            <a:r>
              <a:rPr lang="ja-JP" sz="105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特殊肥料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8" name="テキスト ボックス 3">
            <a:extLst>
              <a:ext uri="{FF2B5EF4-FFF2-40B4-BE49-F238E27FC236}">
                <a16:creationId xmlns:a16="http://schemas.microsoft.com/office/drawing/2014/main" xmlns="" id="{4D7C9E9E-8D3E-4E4E-BCDA-12B99B9072F3}"/>
              </a:ext>
            </a:extLst>
          </p:cNvPr>
          <p:cNvSpPr txBox="1"/>
          <p:nvPr/>
        </p:nvSpPr>
        <p:spPr>
          <a:xfrm>
            <a:off x="1759046" y="894693"/>
            <a:ext cx="809550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特殊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肥料</a:t>
            </a:r>
          </a:p>
        </p:txBody>
      </p:sp>
      <p:sp>
        <p:nvSpPr>
          <p:cNvPr id="49" name="テキスト ボックス 4">
            <a:extLst>
              <a:ext uri="{FF2B5EF4-FFF2-40B4-BE49-F238E27FC236}">
                <a16:creationId xmlns:a16="http://schemas.microsoft.com/office/drawing/2014/main" xmlns="" id="{BFF87EE5-C276-4D72-83EC-B5B0D9D77482}"/>
              </a:ext>
            </a:extLst>
          </p:cNvPr>
          <p:cNvSpPr txBox="1"/>
          <p:nvPr/>
        </p:nvSpPr>
        <p:spPr>
          <a:xfrm>
            <a:off x="3014966" y="2597656"/>
            <a:ext cx="1180695" cy="3897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>
              <a:spcAft>
                <a:spcPts val="0"/>
              </a:spcAft>
              <a:defRPr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ja-JP" altLang="en-US" dirty="0"/>
              <a:t>指定混合肥料</a:t>
            </a:r>
            <a:endParaRPr lang="ja-JP" dirty="0"/>
          </a:p>
        </p:txBody>
      </p:sp>
      <p:sp>
        <p:nvSpPr>
          <p:cNvPr id="50" name="テキスト ボックス 6">
            <a:extLst>
              <a:ext uri="{FF2B5EF4-FFF2-40B4-BE49-F238E27FC236}">
                <a16:creationId xmlns:a16="http://schemas.microsoft.com/office/drawing/2014/main" xmlns="" id="{6DC6F5B3-7C3E-4F84-8EF0-5036A0E9FD55}"/>
              </a:ext>
            </a:extLst>
          </p:cNvPr>
          <p:cNvSpPr txBox="1"/>
          <p:nvPr/>
        </p:nvSpPr>
        <p:spPr>
          <a:xfrm>
            <a:off x="3357253" y="3592860"/>
            <a:ext cx="1295816" cy="367360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指定</a:t>
            </a:r>
            <a:r>
              <a:rPr lang="ja-JP" alt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化成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肥料</a:t>
            </a:r>
          </a:p>
        </p:txBody>
      </p:sp>
      <p:sp>
        <p:nvSpPr>
          <p:cNvPr id="51" name="テキスト ボックス 6">
            <a:extLst>
              <a:ext uri="{FF2B5EF4-FFF2-40B4-BE49-F238E27FC236}">
                <a16:creationId xmlns:a16="http://schemas.microsoft.com/office/drawing/2014/main" xmlns="" id="{6DC6F5B3-7C3E-4F84-8EF0-5036A0E9FD55}"/>
              </a:ext>
            </a:extLst>
          </p:cNvPr>
          <p:cNvSpPr txBox="1"/>
          <p:nvPr/>
        </p:nvSpPr>
        <p:spPr>
          <a:xfrm>
            <a:off x="3357253" y="4096903"/>
            <a:ext cx="1295816" cy="367360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特殊肥料等入り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指定</a:t>
            </a:r>
            <a:r>
              <a:rPr lang="ja-JP" alt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混合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肥料</a:t>
            </a:r>
          </a:p>
        </p:txBody>
      </p:sp>
      <p:sp>
        <p:nvSpPr>
          <p:cNvPr id="54" name="テキスト ボックス 6">
            <a:extLst>
              <a:ext uri="{FF2B5EF4-FFF2-40B4-BE49-F238E27FC236}">
                <a16:creationId xmlns:a16="http://schemas.microsoft.com/office/drawing/2014/main" xmlns="" id="{6DC6F5B3-7C3E-4F84-8EF0-5036A0E9FD55}"/>
              </a:ext>
            </a:extLst>
          </p:cNvPr>
          <p:cNvSpPr txBox="1"/>
          <p:nvPr/>
        </p:nvSpPr>
        <p:spPr>
          <a:xfrm>
            <a:off x="3357253" y="4664446"/>
            <a:ext cx="1295816" cy="367360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土壌改良資材入り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指定</a:t>
            </a:r>
            <a:r>
              <a:rPr lang="ja-JP" alt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混合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肥料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402944" y="90385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県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402945" y="2094989"/>
            <a:ext cx="871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国</a:t>
            </a:r>
            <a:r>
              <a:rPr lang="ja-JP" altLang="en-US" sz="1050" dirty="0"/>
              <a:t>・・</a:t>
            </a:r>
            <a:r>
              <a:rPr lang="ja-JP" altLang="en-US" sz="1050" dirty="0" smtClean="0"/>
              <a:t>・</a:t>
            </a:r>
            <a:endParaRPr kumimoji="1" lang="ja-JP" altLang="en-US" sz="1050" dirty="0"/>
          </a:p>
        </p:txBody>
      </p:sp>
      <p:sp>
        <p:nvSpPr>
          <p:cNvPr id="69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4989935" y="894693"/>
            <a:ext cx="2832100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堆肥、動物の排泄物、魚かす、米ぬか、等</a:t>
            </a:r>
          </a:p>
        </p:txBody>
      </p:sp>
      <p:sp>
        <p:nvSpPr>
          <p:cNvPr id="70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4989935" y="1417341"/>
            <a:ext cx="2832100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届出済み特殊肥料＋届出済み特殊肥料</a:t>
            </a:r>
          </a:p>
        </p:txBody>
      </p:sp>
      <p:sp>
        <p:nvSpPr>
          <p:cNvPr id="71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4989935" y="2109909"/>
            <a:ext cx="2832100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公定規格の定められている肥料</a:t>
            </a:r>
          </a:p>
        </p:txBody>
      </p:sp>
      <p:sp>
        <p:nvSpPr>
          <p:cNvPr id="72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4989935" y="3068798"/>
            <a:ext cx="2832100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登録済み普通肥料＋登録済み普通肥料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で単純配合又は水造粒したもの</a:t>
            </a:r>
          </a:p>
        </p:txBody>
      </p:sp>
      <p:sp>
        <p:nvSpPr>
          <p:cNvPr id="73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4989935" y="3592860"/>
            <a:ext cx="2832100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登録済み普通肥料＋登録済み普通肥料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で造粒したもの</a:t>
            </a:r>
          </a:p>
        </p:txBody>
      </p:sp>
      <p:sp>
        <p:nvSpPr>
          <p:cNvPr id="74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4989935" y="4087378"/>
            <a:ext cx="2832100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登録済み普通肥料＋届出済み特殊肥料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で配合又は造粒したもの</a:t>
            </a:r>
          </a:p>
        </p:txBody>
      </p:sp>
      <p:sp>
        <p:nvSpPr>
          <p:cNvPr id="75" name="テキスト ボックス 2">
            <a:extLst>
              <a:ext uri="{FF2B5EF4-FFF2-40B4-BE49-F238E27FC236}">
                <a16:creationId xmlns:a16="http://schemas.microsoft.com/office/drawing/2014/main" xmlns="" id="{B9C8759C-E937-4152-8F99-397D61B96393}"/>
              </a:ext>
            </a:extLst>
          </p:cNvPr>
          <p:cNvSpPr txBox="1"/>
          <p:nvPr/>
        </p:nvSpPr>
        <p:spPr>
          <a:xfrm>
            <a:off x="4989935" y="4548104"/>
            <a:ext cx="2832100" cy="1329117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登録済み普通肥料</a:t>
            </a:r>
            <a:r>
              <a:rPr lang="ja-JP" altLang="en-US" sz="105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＋指定</a:t>
            </a: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土壌改良資材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  又は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届出済み特殊肥料</a:t>
            </a:r>
            <a:r>
              <a:rPr lang="ja-JP" altLang="en-US" sz="105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＋指定</a:t>
            </a: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土壌改良資材　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  又は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登録済み普通肥料＋届出済み特殊肥料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                         </a:t>
            </a:r>
            <a:r>
              <a:rPr lang="ja-JP" altLang="en-US" sz="105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＋指定</a:t>
            </a: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土壌改良資材</a:t>
            </a:r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で配合又は造粒したもの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9402944" y="154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県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402945" y="2638269"/>
            <a:ext cx="871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県</a:t>
            </a:r>
            <a:r>
              <a:rPr lang="ja-JP" altLang="en-US" sz="1050" dirty="0"/>
              <a:t>・・</a:t>
            </a:r>
            <a:r>
              <a:rPr lang="ja-JP" altLang="en-US" sz="1050" dirty="0" smtClean="0"/>
              <a:t>・</a:t>
            </a:r>
            <a:endParaRPr kumimoji="1" lang="ja-JP" altLang="en-US" sz="105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9402945" y="3796646"/>
            <a:ext cx="871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国</a:t>
            </a:r>
            <a:r>
              <a:rPr lang="ja-JP" altLang="en-US" sz="1050" dirty="0"/>
              <a:t>・・</a:t>
            </a:r>
            <a:r>
              <a:rPr lang="ja-JP" altLang="en-US" sz="1050" dirty="0" smtClean="0"/>
              <a:t>・</a:t>
            </a:r>
            <a:endParaRPr kumimoji="1" lang="ja-JP" altLang="en-US" sz="105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9402943" y="4812328"/>
            <a:ext cx="871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県</a:t>
            </a:r>
            <a:r>
              <a:rPr lang="ja-JP" altLang="en-US" sz="1050" dirty="0"/>
              <a:t>・・</a:t>
            </a:r>
            <a:r>
              <a:rPr lang="ja-JP" altLang="en-US" sz="1050" dirty="0" smtClean="0"/>
              <a:t>・</a:t>
            </a:r>
            <a:endParaRPr kumimoji="1" lang="ja-JP" altLang="en-US" sz="1050" dirty="0"/>
          </a:p>
        </p:txBody>
      </p:sp>
      <p:grpSp>
        <p:nvGrpSpPr>
          <p:cNvPr id="41" name="グループ化 40"/>
          <p:cNvGrpSpPr/>
          <p:nvPr/>
        </p:nvGrpSpPr>
        <p:grpSpPr>
          <a:xfrm>
            <a:off x="8040729" y="844529"/>
            <a:ext cx="1347776" cy="275580"/>
            <a:chOff x="7594739" y="1027237"/>
            <a:chExt cx="888240" cy="182961"/>
          </a:xfrm>
        </p:grpSpPr>
        <p:cxnSp>
          <p:nvCxnSpPr>
            <p:cNvPr id="5" name="直線矢印コネクタ 4"/>
            <p:cNvCxnSpPr/>
            <p:nvPr/>
          </p:nvCxnSpPr>
          <p:spPr>
            <a:xfrm>
              <a:off x="7594739" y="1205619"/>
              <a:ext cx="888240" cy="4579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/>
            <p:cNvSpPr txBox="1"/>
            <p:nvPr/>
          </p:nvSpPr>
          <p:spPr>
            <a:xfrm>
              <a:off x="7669371" y="1027237"/>
              <a:ext cx="683009" cy="1685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 smtClean="0"/>
                <a:t>生産業者届出</a:t>
              </a:r>
              <a:endParaRPr kumimoji="1" lang="ja-JP" altLang="en-US" sz="1050" dirty="0"/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8040725" y="1398733"/>
            <a:ext cx="1347776" cy="293104"/>
            <a:chOff x="7578570" y="992710"/>
            <a:chExt cx="821314" cy="202812"/>
          </a:xfrm>
        </p:grpSpPr>
        <p:cxnSp>
          <p:nvCxnSpPr>
            <p:cNvPr id="81" name="直線矢印コネクタ 80"/>
            <p:cNvCxnSpPr/>
            <p:nvPr/>
          </p:nvCxnSpPr>
          <p:spPr>
            <a:xfrm>
              <a:off x="7578570" y="1190498"/>
              <a:ext cx="821314" cy="5024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テキスト ボックス 81"/>
            <p:cNvSpPr txBox="1"/>
            <p:nvPr/>
          </p:nvSpPr>
          <p:spPr>
            <a:xfrm>
              <a:off x="7647579" y="992710"/>
              <a:ext cx="719559" cy="175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/>
                <a:t>生産業者届出</a:t>
              </a:r>
              <a:endParaRPr kumimoji="1" lang="ja-JP" altLang="en-US" sz="1050" dirty="0"/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073237" y="2014035"/>
            <a:ext cx="1299099" cy="253917"/>
            <a:chOff x="7578570" y="1045820"/>
            <a:chExt cx="888240" cy="158520"/>
          </a:xfrm>
        </p:grpSpPr>
        <p:cxnSp>
          <p:nvCxnSpPr>
            <p:cNvPr id="84" name="直線矢印コネクタ 83"/>
            <p:cNvCxnSpPr/>
            <p:nvPr/>
          </p:nvCxnSpPr>
          <p:spPr>
            <a:xfrm>
              <a:off x="7578570" y="1190498"/>
              <a:ext cx="888240" cy="4579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テキスト ボックス 84"/>
            <p:cNvSpPr txBox="1"/>
            <p:nvPr/>
          </p:nvSpPr>
          <p:spPr>
            <a:xfrm>
              <a:off x="7762880" y="1045820"/>
              <a:ext cx="569626" cy="158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 smtClean="0"/>
                <a:t>登録申請</a:t>
              </a:r>
              <a:endParaRPr kumimoji="1" lang="ja-JP" altLang="en-US" sz="1050" dirty="0"/>
            </a:p>
          </p:txBody>
        </p:sp>
      </p:grpSp>
      <p:grpSp>
        <p:nvGrpSpPr>
          <p:cNvPr id="86" name="グループ化 85"/>
          <p:cNvGrpSpPr/>
          <p:nvPr/>
        </p:nvGrpSpPr>
        <p:grpSpPr>
          <a:xfrm rot="788810">
            <a:off x="8053354" y="2382930"/>
            <a:ext cx="1292286" cy="402991"/>
            <a:chOff x="7589275" y="1043663"/>
            <a:chExt cx="767781" cy="239927"/>
          </a:xfrm>
        </p:grpSpPr>
        <p:cxnSp>
          <p:nvCxnSpPr>
            <p:cNvPr id="87" name="直線矢印コネクタ 86"/>
            <p:cNvCxnSpPr/>
            <p:nvPr/>
          </p:nvCxnSpPr>
          <p:spPr>
            <a:xfrm rot="20811190">
              <a:off x="7589275" y="1100603"/>
              <a:ext cx="767781" cy="182987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テキスト ボックス 87"/>
            <p:cNvSpPr txBox="1"/>
            <p:nvPr/>
          </p:nvSpPr>
          <p:spPr>
            <a:xfrm>
              <a:off x="7764576" y="1043663"/>
              <a:ext cx="569626" cy="1511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 smtClean="0"/>
                <a:t>登録申請</a:t>
              </a:r>
              <a:endParaRPr kumimoji="1" lang="ja-JP" altLang="en-US" sz="1050" dirty="0"/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8140217" y="3650171"/>
            <a:ext cx="1194545" cy="310047"/>
            <a:chOff x="7537294" y="1004468"/>
            <a:chExt cx="722271" cy="190611"/>
          </a:xfrm>
        </p:grpSpPr>
        <p:cxnSp>
          <p:nvCxnSpPr>
            <p:cNvPr id="96" name="直線矢印コネクタ 95"/>
            <p:cNvCxnSpPr/>
            <p:nvPr/>
          </p:nvCxnSpPr>
          <p:spPr>
            <a:xfrm>
              <a:off x="7537294" y="1184750"/>
              <a:ext cx="722271" cy="10329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テキスト ボックス 96"/>
            <p:cNvSpPr txBox="1"/>
            <p:nvPr/>
          </p:nvSpPr>
          <p:spPr>
            <a:xfrm>
              <a:off x="7545609" y="1004468"/>
              <a:ext cx="626628" cy="156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/>
                <a:t>生産業者届出</a:t>
              </a:r>
              <a:endParaRPr kumimoji="1" lang="ja-JP" altLang="en-US" sz="1050" dirty="0"/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8107342" y="4664447"/>
            <a:ext cx="1227421" cy="332550"/>
            <a:chOff x="7516791" y="1003941"/>
            <a:chExt cx="757056" cy="194550"/>
          </a:xfrm>
        </p:grpSpPr>
        <p:cxnSp>
          <p:nvCxnSpPr>
            <p:cNvPr id="99" name="直線矢印コネクタ 98"/>
            <p:cNvCxnSpPr/>
            <p:nvPr/>
          </p:nvCxnSpPr>
          <p:spPr>
            <a:xfrm>
              <a:off x="7516791" y="1198489"/>
              <a:ext cx="757056" cy="2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テキスト ボックス 99"/>
            <p:cNvSpPr txBox="1"/>
            <p:nvPr/>
          </p:nvSpPr>
          <p:spPr>
            <a:xfrm>
              <a:off x="7545549" y="1003941"/>
              <a:ext cx="698974" cy="148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/>
                <a:t>生産業者届出</a:t>
              </a:r>
              <a:endParaRPr kumimoji="1" lang="ja-JP" altLang="en-US" sz="1050" dirty="0"/>
            </a:p>
          </p:txBody>
        </p:sp>
      </p:grp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xmlns="" id="{4D7C9E9E-8D3E-4E4E-BCDA-12B99B9072F3}"/>
              </a:ext>
            </a:extLst>
          </p:cNvPr>
          <p:cNvSpPr txBox="1"/>
          <p:nvPr/>
        </p:nvSpPr>
        <p:spPr>
          <a:xfrm>
            <a:off x="644160" y="1391941"/>
            <a:ext cx="809550" cy="37849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肥料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1453710" y="1572926"/>
            <a:ext cx="119841" cy="101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1572332" y="1074952"/>
            <a:ext cx="898" cy="11929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V="1">
            <a:off x="1573230" y="2254146"/>
            <a:ext cx="180203" cy="294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V="1">
            <a:off x="1560740" y="1099483"/>
            <a:ext cx="180203" cy="294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2573479" y="1074952"/>
            <a:ext cx="426498" cy="442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 flipH="1">
            <a:off x="2768600" y="1095241"/>
            <a:ext cx="870" cy="51765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V="1">
            <a:off x="2757774" y="1593778"/>
            <a:ext cx="259692" cy="454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>
            <a:endCxn id="69" idx="1"/>
          </p:cNvCxnSpPr>
          <p:nvPr/>
        </p:nvCxnSpPr>
        <p:spPr>
          <a:xfrm>
            <a:off x="4195479" y="1082527"/>
            <a:ext cx="794456" cy="141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>
            <a:off x="4213385" y="1620496"/>
            <a:ext cx="794456" cy="141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>
            <a:off x="4195479" y="2332065"/>
            <a:ext cx="794456" cy="141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flipV="1">
            <a:off x="2568597" y="2329527"/>
            <a:ext cx="446370" cy="253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2788018" y="2332693"/>
            <a:ext cx="5982" cy="47400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 flipV="1">
            <a:off x="2786728" y="2784668"/>
            <a:ext cx="233238" cy="788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35" idx="3"/>
            <a:endCxn id="72" idx="1"/>
          </p:cNvCxnSpPr>
          <p:nvPr/>
        </p:nvCxnSpPr>
        <p:spPr>
          <a:xfrm>
            <a:off x="4653069" y="3257241"/>
            <a:ext cx="336866" cy="80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4655857" y="3815409"/>
            <a:ext cx="336866" cy="80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>
            <a:off x="4653069" y="4316162"/>
            <a:ext cx="336866" cy="80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>
            <a:off x="4651696" y="4852650"/>
            <a:ext cx="336866" cy="80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flipH="1">
            <a:off x="3201101" y="2987448"/>
            <a:ext cx="21278" cy="190578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3222469" y="3269729"/>
            <a:ext cx="134784" cy="25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3224798" y="3774038"/>
            <a:ext cx="134784" cy="25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3222469" y="4315638"/>
            <a:ext cx="134784" cy="25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>
            <a:off x="3224798" y="4856797"/>
            <a:ext cx="134784" cy="25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正方形/長方形 101"/>
          <p:cNvSpPr/>
          <p:nvPr/>
        </p:nvSpPr>
        <p:spPr>
          <a:xfrm>
            <a:off x="2907271" y="1347622"/>
            <a:ext cx="5093458" cy="543526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10082468" y="2069589"/>
            <a:ext cx="1309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有機質肥料・</a:t>
            </a:r>
            <a:endParaRPr lang="en-US" altLang="ja-JP" sz="1050" dirty="0" smtClean="0"/>
          </a:p>
          <a:p>
            <a:r>
              <a:rPr lang="ja-JP" altLang="en-US" sz="1050" dirty="0" smtClean="0"/>
              <a:t>石灰質肥料</a:t>
            </a:r>
            <a:r>
              <a:rPr lang="ja-JP" altLang="en-US" sz="1050" dirty="0"/>
              <a:t>　</a:t>
            </a:r>
            <a:r>
              <a:rPr lang="ja-JP" altLang="en-US" sz="1050" dirty="0" smtClean="0"/>
              <a:t>以外</a:t>
            </a:r>
            <a:endParaRPr lang="ja-JP" altLang="en-US" sz="1050" dirty="0"/>
          </a:p>
        </p:txBody>
      </p:sp>
      <p:sp>
        <p:nvSpPr>
          <p:cNvPr id="103" name="正方形/長方形 102"/>
          <p:cNvSpPr/>
          <p:nvPr/>
        </p:nvSpPr>
        <p:spPr>
          <a:xfrm>
            <a:off x="10095168" y="2625913"/>
            <a:ext cx="18809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有機質肥料、</a:t>
            </a:r>
            <a:endParaRPr lang="en-US" altLang="ja-JP" sz="1050" dirty="0" smtClean="0"/>
          </a:p>
          <a:p>
            <a:r>
              <a:rPr lang="ja-JP" altLang="en-US" sz="1050" dirty="0" smtClean="0"/>
              <a:t>石灰質</a:t>
            </a:r>
            <a:r>
              <a:rPr lang="ja-JP" altLang="en-US" sz="1050" dirty="0" smtClean="0"/>
              <a:t>肥料</a:t>
            </a:r>
            <a:r>
              <a:rPr lang="ja-JP" altLang="en-US" sz="1050" dirty="0"/>
              <a:t>　</a:t>
            </a:r>
          </a:p>
        </p:txBody>
      </p:sp>
      <p:sp>
        <p:nvSpPr>
          <p:cNvPr id="104" name="正方形/長方形 103"/>
          <p:cNvSpPr/>
          <p:nvPr/>
        </p:nvSpPr>
        <p:spPr>
          <a:xfrm>
            <a:off x="10095168" y="3816512"/>
            <a:ext cx="12967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国登録・届出肥料</a:t>
            </a:r>
            <a:endParaRPr lang="en-US" altLang="ja-JP" sz="1050" dirty="0" smtClean="0"/>
          </a:p>
          <a:p>
            <a:r>
              <a:rPr lang="ja-JP" altLang="en-US" sz="1050" dirty="0" smtClean="0"/>
              <a:t>が含まれるもの</a:t>
            </a:r>
            <a:r>
              <a:rPr lang="ja-JP" altLang="en-US" sz="1050" dirty="0"/>
              <a:t>　</a:t>
            </a:r>
          </a:p>
        </p:txBody>
      </p:sp>
      <p:sp>
        <p:nvSpPr>
          <p:cNvPr id="107" name="正方形/長方形 106"/>
          <p:cNvSpPr/>
          <p:nvPr/>
        </p:nvSpPr>
        <p:spPr>
          <a:xfrm>
            <a:off x="10095168" y="4834887"/>
            <a:ext cx="12967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国登録・届出肥料</a:t>
            </a:r>
            <a:endParaRPr lang="en-US" altLang="ja-JP" sz="1050" dirty="0" smtClean="0"/>
          </a:p>
          <a:p>
            <a:r>
              <a:rPr lang="ja-JP" altLang="en-US" sz="1050" dirty="0" smtClean="0"/>
              <a:t>が含まれないもの</a:t>
            </a:r>
            <a:r>
              <a:rPr lang="ja-JP" altLang="en-US" sz="1050" dirty="0"/>
              <a:t>　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0199" y="491684"/>
            <a:ext cx="6692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１．生産</a:t>
            </a:r>
            <a:r>
              <a:rPr kumimoji="1" lang="ja-JP" altLang="en-US" b="1" dirty="0" smtClean="0"/>
              <a:t>に</a:t>
            </a:r>
            <a:r>
              <a:rPr lang="ja-JP" altLang="en-US" b="1" dirty="0"/>
              <a:t>係る</a:t>
            </a:r>
            <a:r>
              <a:rPr kumimoji="1" lang="ja-JP" altLang="en-US" b="1" dirty="0" smtClean="0"/>
              <a:t>手続き</a:t>
            </a:r>
            <a:r>
              <a:rPr kumimoji="1" lang="ja-JP" altLang="en-US" b="1" dirty="0" smtClean="0"/>
              <a:t>（肥料の銘柄別に手続きが必要）</a:t>
            </a:r>
            <a:endParaRPr kumimoji="1" lang="ja-JP" altLang="en-US" b="1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30199" y="6041712"/>
            <a:ext cx="10672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２</a:t>
            </a:r>
            <a:r>
              <a:rPr kumimoji="1" lang="ja-JP" altLang="en-US" b="1" dirty="0" smtClean="0"/>
              <a:t>．販売</a:t>
            </a:r>
            <a:r>
              <a:rPr kumimoji="1" lang="ja-JP" altLang="en-US" b="1" dirty="0" smtClean="0"/>
              <a:t>に</a:t>
            </a:r>
            <a:r>
              <a:rPr lang="ja-JP" altLang="en-US" b="1" dirty="0"/>
              <a:t>係る</a:t>
            </a:r>
            <a:r>
              <a:rPr kumimoji="1" lang="ja-JP" altLang="en-US" b="1" dirty="0" smtClean="0"/>
              <a:t>手続き</a:t>
            </a:r>
            <a:endParaRPr kumimoji="1" lang="ja-JP" altLang="en-US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07082" y="6453710"/>
            <a:ext cx="10054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販売業務を行う事業場が存在する全ての都道府県知事</a:t>
            </a:r>
            <a:r>
              <a:rPr lang="ja-JP" altLang="en-US" sz="1600" dirty="0" smtClean="0"/>
              <a:t>に対し、販売業務開始の届出</a:t>
            </a:r>
            <a:r>
              <a:rPr lang="ja-JP" altLang="en-US" sz="1600" dirty="0"/>
              <a:t>が必要</a:t>
            </a:r>
            <a:endParaRPr kumimoji="1" lang="ja-JP" altLang="en-US" sz="1600" dirty="0"/>
          </a:p>
        </p:txBody>
      </p:sp>
      <p:sp>
        <p:nvSpPr>
          <p:cNvPr id="34" name="正方形/長方形 33"/>
          <p:cNvSpPr/>
          <p:nvPr/>
        </p:nvSpPr>
        <p:spPr>
          <a:xfrm>
            <a:off x="9995044" y="817072"/>
            <a:ext cx="2109532" cy="1205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　県とは事業場が存在する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都道府県の知事、国とは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農林水産大臣を指します。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lang="en-US" altLang="ja-JP" sz="1050" dirty="0" smtClean="0">
                <a:solidFill>
                  <a:schemeClr val="tx1"/>
                </a:solidFill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</a:rPr>
              <a:t>　　　　は法改正後（</a:t>
            </a:r>
            <a:r>
              <a:rPr lang="en-US" altLang="ja-JP" sz="1050" dirty="0" smtClean="0">
                <a:solidFill>
                  <a:schemeClr val="tx1"/>
                </a:solidFill>
              </a:rPr>
              <a:t>R2.12.</a:t>
            </a: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　　</a:t>
            </a:r>
            <a:r>
              <a:rPr lang="en-US" altLang="ja-JP" sz="1050" dirty="0" smtClean="0">
                <a:solidFill>
                  <a:schemeClr val="tx1"/>
                </a:solidFill>
              </a:rPr>
              <a:t>1</a:t>
            </a:r>
            <a:r>
              <a:rPr lang="ja-JP" altLang="en-US" sz="1050" dirty="0" smtClean="0">
                <a:solidFill>
                  <a:schemeClr val="tx1"/>
                </a:solidFill>
              </a:rPr>
              <a:t>～）、新たに設けられた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　分類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10334295" y="1466712"/>
            <a:ext cx="402685" cy="1847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9393444" y="2992951"/>
            <a:ext cx="2711131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prstClr val="black"/>
                </a:solidFill>
              </a:rPr>
              <a:t>例外的に、生産業者が県内を地区とする農協である場合は、汚泥肥料以外の登録肥料は全て県に申請する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418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02" grpId="0" animBg="1"/>
      <p:bldP spid="10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3277</TotalTime>
  <Words>259</Words>
  <Application>Microsoft Office PowerPoint</Application>
  <PresentationFormat>ワイド画面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ＭＳ 明朝</vt:lpstr>
      <vt:lpstr>新細明體</vt:lpstr>
      <vt:lpstr>游ゴシック</vt:lpstr>
      <vt:lpstr>游ゴシック Light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NARO Meeboon Jamjan</dc:creator>
  <cp:lastModifiedBy>増田 実</cp:lastModifiedBy>
  <cp:revision>120</cp:revision>
  <cp:lastPrinted>2020-11-26T12:06:33Z</cp:lastPrinted>
  <dcterms:created xsi:type="dcterms:W3CDTF">2019-11-04T07:27:46Z</dcterms:created>
  <dcterms:modified xsi:type="dcterms:W3CDTF">2021-01-05T09:22:46Z</dcterms:modified>
</cp:coreProperties>
</file>