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70" r:id="rId15"/>
    <p:sldId id="271" r:id="rId16"/>
    <p:sldId id="284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61939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9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90648" y="4322110"/>
            <a:ext cx="5954469" cy="5328957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9" name="スライド イメージ プレースホルダー 8"/>
          <p:cNvSpPr>
            <a:spLocks noGrp="1" noRot="1" noChangeAspect="1"/>
          </p:cNvSpPr>
          <p:nvPr>
            <p:ph type="sldImg" idx="2"/>
          </p:nvPr>
        </p:nvSpPr>
        <p:spPr>
          <a:xfrm>
            <a:off x="30163" y="138113"/>
            <a:ext cx="6669087" cy="3752850"/>
          </a:xfrm>
          <a:prstGeom prst="rect">
            <a:avLst/>
          </a:prstGeom>
          <a:noFill/>
          <a:ln w="12700">
            <a:noFill/>
          </a:ln>
        </p:spPr>
        <p:txBody>
          <a:bodyPr vert="horz" lIns="90644" tIns="45322" rIns="90644" bIns="45322"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74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51b5e9b88_0_475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endParaRPr dirty="0"/>
          </a:p>
        </p:txBody>
      </p:sp>
      <p:sp>
        <p:nvSpPr>
          <p:cNvPr id="100" name="Google Shape;100;g1151b5e9b88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5482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46f647f3a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146f647f3a_0_188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6148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46f647f3a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146f647f3a_0_188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 defTabSz="914331">
              <a:buClr>
                <a:srgbClr val="000000"/>
              </a:buClr>
              <a:buSzPts val="1100"/>
              <a:defRPr/>
            </a:pPr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123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46f647f3a_0_659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endParaRPr dirty="0"/>
          </a:p>
        </p:txBody>
      </p:sp>
      <p:sp>
        <p:nvSpPr>
          <p:cNvPr id="158" name="Google Shape;158;g1146f647f3a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462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46f647f3a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1363"/>
            <a:ext cx="6570663" cy="3697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46f647f3a_0_12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0630" tIns="90630" rIns="90630" bIns="90630" anchor="t" anchorCtr="0">
            <a:noAutofit/>
          </a:bodyPr>
          <a:lstStyle/>
          <a:p>
            <a:endParaRPr lang="en-US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033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46f647f3a_0_659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endParaRPr dirty="0"/>
          </a:p>
        </p:txBody>
      </p:sp>
      <p:sp>
        <p:nvSpPr>
          <p:cNvPr id="158" name="Google Shape;158;g1146f647f3a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583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46f647f3a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146f647f3a_0_206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 defTabSz="914331">
              <a:buClr>
                <a:schemeClr val="dk1"/>
              </a:buClr>
              <a:buSzPts val="1100"/>
              <a:defRPr/>
            </a:pPr>
            <a:endParaRPr lang="en-US" altLang="ja-JP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8650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46f647f3a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146f647f3a_0_206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altLang="ja-JP" sz="1100" b="0" dirty="0">
              <a:solidFill>
                <a:schemeClr val="dk1"/>
              </a:solidFill>
              <a:latin typeface="Meiryo UI" panose="020B0604030504040204" pitchFamily="34" charset="-128"/>
              <a:ea typeface="Meiryo UI" panose="020B0604030504040204" pitchFamily="34" charset="-128"/>
              <a:sym typeface="Kosug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altLang="ja-JP" sz="1100" b="0" dirty="0">
              <a:solidFill>
                <a:schemeClr val="dk1"/>
              </a:solidFill>
              <a:latin typeface="Meiryo UI" panose="020B0604030504040204" pitchFamily="34" charset="-128"/>
              <a:ea typeface="Meiryo UI" panose="020B0604030504040204" pitchFamily="34" charset="-128"/>
              <a:sym typeface="Kosugi"/>
            </a:endParaRPr>
          </a:p>
        </p:txBody>
      </p:sp>
    </p:spTree>
    <p:extLst>
      <p:ext uri="{BB962C8B-B14F-4D97-AF65-F5344CB8AC3E}">
        <p14:creationId xmlns:p14="http://schemas.microsoft.com/office/powerpoint/2010/main" val="2563068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46f647f3a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146f647f3a_0_224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89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46f647f3a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146f647f3a_0_224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dirty="0">
              <a:solidFill>
                <a:schemeClr val="dk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8479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46f647f3a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146f647f3a_0_229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endParaRPr lang="en-US" sz="1100" dirty="0">
              <a:solidFill>
                <a:schemeClr val="dk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999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46f647f3a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146f647f3a_0_213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5954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146f647f3a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1146f647f3a_0_318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180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46f647f3a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146f647f3a_0_323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17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146f647f3a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146f647f3a_0_503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3273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146f647f3a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146f647f3a_0_511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4319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46f647f3a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146f647f3a_0_206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endParaRPr lang="en-US" altLang="ja-JP" sz="1100" dirty="0">
              <a:solidFill>
                <a:schemeClr val="tx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4548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146f647f3a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146f647f3a_0_224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28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146f647f3a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146f647f3a_0_511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856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146f647f3a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146f647f3a_0_218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lang="en-US" altLang="ja-JP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0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46f647f3a_0_655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endParaRPr/>
          </a:p>
        </p:txBody>
      </p:sp>
      <p:sp>
        <p:nvSpPr>
          <p:cNvPr id="152" name="Google Shape;152;g1146f647f3a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091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5ba77dd3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15ba77dd37_0_14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endParaRPr lang="en-US" altLang="ja-JP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94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5ba77dd3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15ba77dd37_0_14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endParaRPr lang="en-US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14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46f647f3a_0_659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endParaRPr dirty="0"/>
          </a:p>
        </p:txBody>
      </p:sp>
      <p:sp>
        <p:nvSpPr>
          <p:cNvPr id="158" name="Google Shape;158;g1146f647f3a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7510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46f647f3a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146f647f3a_0_206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endParaRPr lang="en-US" altLang="ja-JP" sz="1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3559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46f647f3a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31775" y="804863"/>
            <a:ext cx="7148513" cy="4021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146f647f3a_0_206:notes"/>
          <p:cNvSpPr txBox="1">
            <a:spLocks noGrp="1"/>
          </p:cNvSpPr>
          <p:nvPr>
            <p:ph type="body" idx="1"/>
          </p:nvPr>
        </p:nvSpPr>
        <p:spPr>
          <a:xfrm>
            <a:off x="668588" y="5094128"/>
            <a:ext cx="5348695" cy="4826015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 lang="en-US" altLang="ja-JP" sz="1100" dirty="0">
              <a:solidFill>
                <a:schemeClr val="dk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5734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50E0-7A60-48B1-92D8-8E4DBEA24A40}" type="datetime1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C66-FDFC-4D34-96B9-6260B7296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29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D34E-62BB-4EFE-8E3B-8EB14F6699C9}" type="datetime1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C66-FDFC-4D34-96B9-6260B7296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27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6CA53-A0C1-4024-8201-FC53962CF904}" type="datetime1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C66-FDFC-4D34-96B9-6260B7296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78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86B8C-1AF6-4180-9D8C-1CA1D2BC99F0}" type="datetime1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C66-FDFC-4D34-96B9-6260B7296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10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DBB2-35DD-4470-AF4E-2A02BDF7E334}" type="datetime1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C66-FDFC-4D34-96B9-6260B7296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14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B71B4-CAF2-459A-8BFB-D31C2314015B}" type="datetime1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C66-FDFC-4D34-96B9-6260B7296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59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F2FF-2D52-4E3B-A2BF-7DCCD6FCAC4B}" type="datetime1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C66-FDFC-4D34-96B9-6260B7296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31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8E8-9027-4913-80F2-48703C685940}" type="datetime1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C66-FDFC-4D34-96B9-6260B7296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54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93FB-6531-467B-8412-720457DC9F06}" type="datetime1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C66-FDFC-4D34-96B9-6260B7296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32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F04D-7A7E-49BD-9DB0-03188F6E44AE}" type="datetime1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C66-FDFC-4D34-96B9-6260B7296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2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B6EA8-388A-41F4-A9AE-042850805579}" type="datetime1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BC66-FDFC-4D34-96B9-6260B7296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692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B3CA9-5CD8-4D46-9EA6-F2D64A7FEFF2}" type="datetime1">
              <a:rPr kumimoji="1" lang="ja-JP" altLang="en-US" smtClean="0"/>
              <a:t>2022/3/30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6BC66-FDFC-4D34-96B9-6260B72968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98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00" b="1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56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男性の育児応援ワークショップ</a:t>
            </a:r>
            <a:endParaRPr sz="56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endParaRPr sz="4800" b="1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sz="4000" b="1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l="55458"/>
          <a:stretch/>
        </p:blipFill>
        <p:spPr>
          <a:xfrm>
            <a:off x="5533732" y="3943243"/>
            <a:ext cx="1124539" cy="11165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4;p17">
            <a:extLst>
              <a:ext uri="{FF2B5EF4-FFF2-40B4-BE49-F238E27FC236}">
                <a16:creationId xmlns:a16="http://schemas.microsoft.com/office/drawing/2014/main" id="{2AE62651-50F5-5B4F-AEBD-1CCAD3D5E9A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1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" name="Google Shape;285;p33">
            <a:extLst>
              <a:ext uri="{FF2B5EF4-FFF2-40B4-BE49-F238E27FC236}">
                <a16:creationId xmlns:a16="http://schemas.microsoft.com/office/drawing/2014/main" id="{E7D19372-1EA6-2543-913A-D114C34811B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1218" y="4641536"/>
            <a:ext cx="1328309" cy="132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育児休暇・育児休業のイラスト（男性）">
            <a:extLst>
              <a:ext uri="{FF2B5EF4-FFF2-40B4-BE49-F238E27FC236}">
                <a16:creationId xmlns:a16="http://schemas.microsoft.com/office/drawing/2014/main" id="{8B03C7A1-801F-E54F-81E0-F36CBDD50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321" y="4526556"/>
            <a:ext cx="1850175" cy="15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777058" y="795497"/>
            <a:ext cx="5267669" cy="1088574"/>
            <a:chOff x="-1" y="1363033"/>
            <a:chExt cx="4727902" cy="1088572"/>
          </a:xfrm>
        </p:grpSpPr>
        <p:sp>
          <p:nvSpPr>
            <p:cNvPr id="8" name="楕円 7"/>
            <p:cNvSpPr/>
            <p:nvPr/>
          </p:nvSpPr>
          <p:spPr>
            <a:xfrm>
              <a:off x="-1" y="1363033"/>
              <a:ext cx="4559268" cy="10885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24743" y="1658070"/>
              <a:ext cx="4503158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改正育児・介護休業対応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6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14;p17">
            <a:extLst>
              <a:ext uri="{FF2B5EF4-FFF2-40B4-BE49-F238E27FC236}">
                <a16:creationId xmlns:a16="http://schemas.microsoft.com/office/drawing/2014/main" id="{07F2F329-18F4-FC49-86F7-E7526D221A8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10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Google Shape;233;p27">
            <a:extLst>
              <a:ext uri="{FF2B5EF4-FFF2-40B4-BE49-F238E27FC236}">
                <a16:creationId xmlns:a16="http://schemas.microsoft.com/office/drawing/2014/main" id="{50C86B96-65DE-46D6-AAE1-797B0BF36A42}"/>
              </a:ext>
            </a:extLst>
          </p:cNvPr>
          <p:cNvSpPr txBox="1"/>
          <p:nvPr/>
        </p:nvSpPr>
        <p:spPr>
          <a:xfrm>
            <a:off x="435433" y="126746"/>
            <a:ext cx="11142807" cy="718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ja-JP" altLang="en-US" sz="37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共働き世帯数の推移</a:t>
            </a:r>
            <a:endParaRPr sz="37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Google Shape;227;p26">
            <a:extLst>
              <a:ext uri="{FF2B5EF4-FFF2-40B4-BE49-F238E27FC236}">
                <a16:creationId xmlns:a16="http://schemas.microsoft.com/office/drawing/2014/main" id="{D6735EF9-AC77-4427-A7F5-D4E02EF8A507}"/>
              </a:ext>
            </a:extLst>
          </p:cNvPr>
          <p:cNvSpPr txBox="1"/>
          <p:nvPr/>
        </p:nvSpPr>
        <p:spPr>
          <a:xfrm>
            <a:off x="1683662" y="940079"/>
            <a:ext cx="9049657" cy="85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t" anchorCtr="0">
            <a:noAutofit/>
          </a:bodyPr>
          <a:lstStyle/>
          <a:p>
            <a:pPr lvl="0"/>
            <a:r>
              <a:rPr lang="ja-JP" altLang="en-US" sz="2400" b="1" dirty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夫婦の家事・育児時間には大きな差があるものの、</a:t>
            </a:r>
            <a:endParaRPr lang="en-US" altLang="ja-JP" sz="2400" b="1" dirty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  <a:p>
            <a:pPr lvl="0"/>
            <a:r>
              <a:rPr lang="ja-JP" altLang="en-US" sz="2400" b="1" dirty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　　　　</a:t>
            </a:r>
            <a:r>
              <a:rPr lang="ja-JP" altLang="en-US" sz="2800" b="1" dirty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共働き世帯は</a:t>
            </a:r>
            <a:r>
              <a:rPr lang="ja-JP" altLang="en-US" sz="34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２倍以上</a:t>
            </a:r>
            <a:r>
              <a:rPr lang="ja-JP" altLang="en-US" sz="32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に増加！</a:t>
            </a:r>
            <a:endParaRPr sz="3200" b="1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356134-D5C3-B043-A98B-C48A2FB5C8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5"/>
          <a:stretch/>
        </p:blipFill>
        <p:spPr bwMode="auto">
          <a:xfrm>
            <a:off x="1475709" y="1889706"/>
            <a:ext cx="9062255" cy="417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50;p28">
            <a:extLst>
              <a:ext uri="{FF2B5EF4-FFF2-40B4-BE49-F238E27FC236}">
                <a16:creationId xmlns:a16="http://schemas.microsoft.com/office/drawing/2014/main" id="{A8629A9A-DA62-4355-8928-F972F7DEFDE5}"/>
              </a:ext>
            </a:extLst>
          </p:cNvPr>
          <p:cNvSpPr txBox="1"/>
          <p:nvPr/>
        </p:nvSpPr>
        <p:spPr>
          <a:xfrm>
            <a:off x="5820655" y="6326104"/>
            <a:ext cx="6153952" cy="52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ja-JP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※</a:t>
            </a:r>
            <a:r>
              <a:rPr lang="ja-JP" altLang="en-US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出典：労働政策研究・研修機構（独立行政法人）</a:t>
            </a:r>
            <a:endParaRPr sz="1801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40961B5-1DEC-4D03-AFE5-593AE8635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66" b="7783"/>
          <a:stretch/>
        </p:blipFill>
        <p:spPr bwMode="auto">
          <a:xfrm>
            <a:off x="1475716" y="1889706"/>
            <a:ext cx="1253641" cy="427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5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8" title="グラフ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7117" y="2739540"/>
            <a:ext cx="5698935" cy="352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8" title="グラフ"/>
          <p:cNvPicPr preferRelativeResize="0"/>
          <p:nvPr/>
        </p:nvPicPr>
        <p:blipFill rotWithShape="1">
          <a:blip r:embed="rId4">
            <a:alphaModFix/>
          </a:blip>
          <a:srcRect l="2685"/>
          <a:stretch/>
        </p:blipFill>
        <p:spPr>
          <a:xfrm>
            <a:off x="98440" y="2670250"/>
            <a:ext cx="5808665" cy="3692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28"/>
          <p:cNvCxnSpPr/>
          <p:nvPr/>
        </p:nvCxnSpPr>
        <p:spPr>
          <a:xfrm>
            <a:off x="3498255" y="3537190"/>
            <a:ext cx="210000" cy="6921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5" name="Google Shape;245;p28"/>
          <p:cNvCxnSpPr/>
          <p:nvPr/>
        </p:nvCxnSpPr>
        <p:spPr>
          <a:xfrm>
            <a:off x="7610603" y="3510919"/>
            <a:ext cx="971700" cy="4692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6" name="Google Shape;246;p28"/>
          <p:cNvCxnSpPr/>
          <p:nvPr/>
        </p:nvCxnSpPr>
        <p:spPr>
          <a:xfrm>
            <a:off x="8566167" y="3984485"/>
            <a:ext cx="1140000" cy="5388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7" name="Google Shape;247;p28"/>
          <p:cNvCxnSpPr/>
          <p:nvPr/>
        </p:nvCxnSpPr>
        <p:spPr>
          <a:xfrm>
            <a:off x="9706127" y="4520634"/>
            <a:ext cx="867600" cy="5385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8" name="Google Shape;248;p28"/>
          <p:cNvCxnSpPr/>
          <p:nvPr/>
        </p:nvCxnSpPr>
        <p:spPr>
          <a:xfrm>
            <a:off x="10573335" y="5059015"/>
            <a:ext cx="324900" cy="5355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9" name="Google Shape;249;p28"/>
          <p:cNvSpPr/>
          <p:nvPr/>
        </p:nvSpPr>
        <p:spPr>
          <a:xfrm>
            <a:off x="4389267" y="5939553"/>
            <a:ext cx="3428400" cy="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401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4150556" y="6176762"/>
            <a:ext cx="8147713" cy="80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ja-JP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※</a:t>
            </a:r>
            <a:r>
              <a:rPr lang="ja-JP" altLang="en-US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出典：仕事と生活の調和</a:t>
            </a:r>
            <a:r>
              <a:rPr lang="en-US" altLang="ja-JP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(</a:t>
            </a:r>
            <a:r>
              <a:rPr lang="ja-JP" altLang="en-US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ワーク・ライフ・バランス</a:t>
            </a:r>
            <a:r>
              <a:rPr lang="en-US" altLang="ja-JP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)</a:t>
            </a:r>
            <a:r>
              <a:rPr lang="ja-JP" altLang="en-US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レポート</a:t>
            </a:r>
            <a:r>
              <a:rPr lang="en-US" altLang="ja-JP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2017</a:t>
            </a:r>
          </a:p>
          <a:p>
            <a:r>
              <a:rPr lang="ja-JP" altLang="en-US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（厚生労働省「第</a:t>
            </a:r>
            <a:r>
              <a:rPr lang="en-US" altLang="ja-JP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14</a:t>
            </a:r>
            <a:r>
              <a:rPr lang="ja-JP" altLang="en-US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回</a:t>
            </a:r>
            <a:r>
              <a:rPr lang="en-US" altLang="ja-JP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21</a:t>
            </a:r>
            <a:r>
              <a:rPr lang="ja-JP" altLang="en-US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世紀成年者縦断調査の概況」）</a:t>
            </a:r>
            <a:endParaRPr sz="1801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3" y="2004423"/>
            <a:ext cx="5877676" cy="81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ja-JP" sz="15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【</a:t>
            </a:r>
            <a:r>
              <a:rPr lang="ja-JP" altLang="en-US" sz="15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夫の平日の家事・育児時間別</a:t>
            </a:r>
            <a:endParaRPr lang="en-US" altLang="ja-JP" sz="1500" b="1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  <a:p>
            <a:r>
              <a:rPr lang="ja-JP" altLang="en-US" sz="15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　　　　　　　　妻の出産前後の</a:t>
            </a:r>
            <a:r>
              <a:rPr lang="ja-JP" altLang="en-US" sz="2201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継続就業割合</a:t>
            </a:r>
            <a:r>
              <a:rPr lang="en-US" altLang="ja-JP" sz="15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】</a:t>
            </a:r>
            <a:r>
              <a:rPr lang="ja-JP" altLang="en-US" sz="15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　</a:t>
            </a:r>
            <a:endParaRPr sz="1500" b="1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6017565" y="2080746"/>
            <a:ext cx="4896311" cy="815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ja-JP" sz="15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【</a:t>
            </a:r>
            <a:r>
              <a:rPr lang="ja-JP" altLang="en-US" sz="15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夫の休日の家事・育児時間別</a:t>
            </a:r>
            <a:endParaRPr lang="en-US" altLang="ja-JP" sz="1500" b="1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  <a:p>
            <a:r>
              <a:rPr lang="ja-JP" altLang="en-US" sz="15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　　　　　　　　</a:t>
            </a:r>
            <a:r>
              <a:rPr lang="ja-JP" altLang="en-US" sz="2201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第二子以降の出生割合</a:t>
            </a:r>
            <a:r>
              <a:rPr lang="en-US" altLang="ja-JP" sz="15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】</a:t>
            </a:r>
            <a:endParaRPr sz="1500" b="1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cxnSp>
        <p:nvCxnSpPr>
          <p:cNvPr id="253" name="Google Shape;253;p28"/>
          <p:cNvCxnSpPr/>
          <p:nvPr/>
        </p:nvCxnSpPr>
        <p:spPr>
          <a:xfrm>
            <a:off x="3708255" y="4170487"/>
            <a:ext cx="392400" cy="7224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4" name="Google Shape;254;p28"/>
          <p:cNvCxnSpPr/>
          <p:nvPr/>
        </p:nvCxnSpPr>
        <p:spPr>
          <a:xfrm>
            <a:off x="4084987" y="4892890"/>
            <a:ext cx="506100" cy="6639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" name="Google Shape;114;p17">
            <a:extLst>
              <a:ext uri="{FF2B5EF4-FFF2-40B4-BE49-F238E27FC236}">
                <a16:creationId xmlns:a16="http://schemas.microsoft.com/office/drawing/2014/main" id="{07F2F329-18F4-FC49-86F7-E7526D221A8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11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Google Shape;233;p27">
            <a:extLst>
              <a:ext uri="{FF2B5EF4-FFF2-40B4-BE49-F238E27FC236}">
                <a16:creationId xmlns:a16="http://schemas.microsoft.com/office/drawing/2014/main" id="{50C86B96-65DE-46D6-AAE1-797B0BF36A42}"/>
              </a:ext>
            </a:extLst>
          </p:cNvPr>
          <p:cNvSpPr txBox="1"/>
          <p:nvPr/>
        </p:nvSpPr>
        <p:spPr>
          <a:xfrm>
            <a:off x="335710" y="140074"/>
            <a:ext cx="11142807" cy="718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ja-JP" altLang="en-US" sz="37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夫の家事・育児時間と妻の継続就業割合・出生割合</a:t>
            </a:r>
            <a:endParaRPr sz="37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8" name="Google Shape;227;p26">
            <a:extLst>
              <a:ext uri="{FF2B5EF4-FFF2-40B4-BE49-F238E27FC236}">
                <a16:creationId xmlns:a16="http://schemas.microsoft.com/office/drawing/2014/main" id="{D6735EF9-AC77-4427-A7F5-D4E02EF8A507}"/>
              </a:ext>
            </a:extLst>
          </p:cNvPr>
          <p:cNvSpPr txBox="1"/>
          <p:nvPr/>
        </p:nvSpPr>
        <p:spPr>
          <a:xfrm>
            <a:off x="503313" y="888295"/>
            <a:ext cx="10467703" cy="123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t" anchorCtr="0">
            <a:noAutofit/>
          </a:bodyPr>
          <a:lstStyle/>
          <a:p>
            <a:r>
              <a:rPr lang="ja-JP" altLang="en-US" sz="3200" b="1" dirty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夫の家事・育児時間が多い</a:t>
            </a:r>
            <a:r>
              <a:rPr lang="ja-JP" altLang="en-US" sz="2400" b="1" dirty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ほど</a:t>
            </a:r>
            <a:endParaRPr lang="en-US" altLang="ja-JP" sz="2400" b="1" dirty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  <a:p>
            <a:r>
              <a:rPr lang="ja-JP" altLang="en-US" sz="2400" b="1" dirty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　　　</a:t>
            </a:r>
            <a:r>
              <a:rPr lang="ja-JP" altLang="en-US" sz="3200" b="1" dirty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妻の継続就業率と第二子以降の出生割合が高く</a:t>
            </a:r>
            <a:r>
              <a:rPr lang="ja-JP" altLang="en-US" sz="2400" b="1" dirty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なる</a:t>
            </a:r>
            <a:endParaRPr sz="2400" b="1" dirty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3664664" y="2959442"/>
            <a:ext cx="2240985" cy="1082307"/>
            <a:chOff x="96239" y="1339501"/>
            <a:chExt cx="2591561" cy="1033134"/>
          </a:xfrm>
        </p:grpSpPr>
        <p:sp>
          <p:nvSpPr>
            <p:cNvPr id="21" name="楕円 20"/>
            <p:cNvSpPr/>
            <p:nvPr/>
          </p:nvSpPr>
          <p:spPr>
            <a:xfrm>
              <a:off x="101577" y="1339501"/>
              <a:ext cx="2448451" cy="103313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96239" y="1618191"/>
              <a:ext cx="2591561" cy="558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女性活躍！</a:t>
              </a: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9509292" y="2820123"/>
            <a:ext cx="2320641" cy="1457529"/>
            <a:chOff x="0" y="1145459"/>
            <a:chExt cx="2934632" cy="1457530"/>
          </a:xfrm>
        </p:grpSpPr>
        <p:sp>
          <p:nvSpPr>
            <p:cNvPr id="24" name="楕円 23"/>
            <p:cNvSpPr/>
            <p:nvPr/>
          </p:nvSpPr>
          <p:spPr>
            <a:xfrm>
              <a:off x="0" y="1145459"/>
              <a:ext cx="2891089" cy="14575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98294" y="1365456"/>
              <a:ext cx="28363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出生割合</a:t>
              </a:r>
              <a:endPara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pPr algn="ctr"/>
              <a:r>
                <a:rPr lang="en-US" altLang="ja-JP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UP</a:t>
              </a:r>
              <a:r>
                <a:rPr lang="ja-JP" altLang="en-US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！</a:t>
              </a:r>
              <a:endPara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3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0" y="6"/>
            <a:ext cx="12192000" cy="6609601"/>
          </a:xfrm>
          <a:prstGeom prst="rect">
            <a:avLst/>
          </a:prstGeom>
          <a:solidFill>
            <a:srgbClr val="3C78D8">
              <a:alpha val="83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500"/>
            </a:pPr>
            <a:r>
              <a:rPr lang="ja-JP" altLang="en-US" sz="4800" b="1" dirty="0">
                <a:solidFill>
                  <a:schemeClr val="l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改正育児・介護休業法のポイント</a:t>
            </a:r>
            <a:endParaRPr sz="4800" b="1" dirty="0">
              <a:solidFill>
                <a:srgbClr val="FFFF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Google Shape;114;p17">
            <a:extLst>
              <a:ext uri="{FF2B5EF4-FFF2-40B4-BE49-F238E27FC236}">
                <a16:creationId xmlns:a16="http://schemas.microsoft.com/office/drawing/2014/main" id="{0BE901E2-C577-4CE9-96CB-8051D8561D1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12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76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;p17">
            <a:extLst>
              <a:ext uri="{FF2B5EF4-FFF2-40B4-BE49-F238E27FC236}">
                <a16:creationId xmlns:a16="http://schemas.microsoft.com/office/drawing/2014/main" id="{A0C7C205-4D33-EB45-ADB9-742D625B3C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780206" y="6587756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675" tIns="43675" rIns="43675" bIns="43675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pPr algn="ctr">
                <a:buClr>
                  <a:srgbClr val="271818"/>
                </a:buClr>
                <a:buSzPts val="1600"/>
              </a:pPr>
              <a:t>13</a:t>
            </a:fld>
            <a:endParaRPr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0" y="2671214"/>
            <a:ext cx="12431486" cy="4265896"/>
            <a:chOff x="-87670" y="3038391"/>
            <a:chExt cx="12431486" cy="426589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-87670" y="3610968"/>
              <a:ext cx="12431486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✔妊娠・出産を申し出た労働者に対して、</a:t>
              </a:r>
              <a:r>
                <a:rPr kumimoji="1" lang="ja-JP" altLang="en-US" sz="2800" dirty="0">
                  <a:solidFill>
                    <a:srgbClr val="0070C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制度の周知・育休取得意向確認</a:t>
              </a:r>
              <a:endParaRPr kumimoji="1" lang="en-US" altLang="ja-JP" sz="280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✔育児休業・産後パパ育休に関する</a:t>
              </a:r>
              <a:r>
                <a:rPr kumimoji="1" lang="ja-JP" altLang="en-US" sz="2800" dirty="0">
                  <a:solidFill>
                    <a:srgbClr val="0070C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研修の実施</a:t>
              </a:r>
              <a:endParaRPr kumimoji="1" lang="en-US" altLang="ja-JP" sz="280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defRPr/>
              </a:pP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✔育児休業・産後パパ育休に関する</a:t>
              </a:r>
              <a:r>
                <a:rPr kumimoji="1" lang="ja-JP" altLang="en-US" sz="2800" dirty="0">
                  <a:solidFill>
                    <a:srgbClr val="0070C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相談体制の整備等（相談窓口設置）</a:t>
              </a:r>
              <a:endParaRPr kumimoji="1" lang="en-US" altLang="ja-JP" sz="280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lvl="0">
                <a:defRPr/>
              </a:pP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✔自社の労働者の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育児休業・産後パパ育休</a:t>
              </a:r>
              <a:r>
                <a:rPr kumimoji="1" lang="ja-JP" altLang="en-US" sz="2800" dirty="0">
                  <a:solidFill>
                    <a:srgbClr val="0070C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取得事例の収集・提供</a:t>
              </a:r>
              <a:endParaRPr kumimoji="1" lang="en-US" altLang="ja-JP" sz="280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lvl="0">
                <a:defRPr/>
              </a:pP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✔自社の労働者へ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育児休業・産後パパ育休制度と</a:t>
              </a:r>
              <a:r>
                <a:rPr kumimoji="1" lang="ja-JP" altLang="en-US" sz="2800" dirty="0">
                  <a:solidFill>
                    <a:srgbClr val="0070C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育休取得促進に関する方針の周知</a:t>
              </a:r>
              <a:endParaRPr kumimoji="1" lang="en-US" altLang="ja-JP" sz="280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lvl="0">
                <a:defRPr/>
              </a:pP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✔育児休業等を理由とする</a:t>
              </a:r>
              <a:r>
                <a:rPr kumimoji="1" lang="ja-JP" altLang="en-US" sz="2800" dirty="0">
                  <a:solidFill>
                    <a:srgbClr val="0070C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不利益取り扱いの禁止・ハラスメント防止 </a:t>
              </a:r>
              <a:endParaRPr kumimoji="1" lang="en-US" altLang="ja-JP" sz="280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lvl="0">
                <a:defRPr/>
              </a:pPr>
              <a:r>
                <a:rPr kumimoji="1" lang="ja-JP" altLang="en-US" sz="24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✔</a:t>
              </a:r>
              <a:r>
                <a:rPr kumimoji="1" lang="ja-JP" altLang="en-US" sz="2800" dirty="0">
                  <a:solidFill>
                    <a:srgbClr val="0070C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育児休業取得状況の公表の義務化</a:t>
              </a:r>
              <a:r>
                <a:rPr kumimoji="1" lang="ja-JP" altLang="en-US" sz="2400" dirty="0">
                  <a:solidFill>
                    <a:srgbClr val="0070C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</a:t>
              </a:r>
              <a:r>
                <a:rPr kumimoji="1" lang="en-US" altLang="ja-JP" sz="24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※R5.4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月～　従業員数</a:t>
              </a:r>
              <a:r>
                <a:rPr kumimoji="1" lang="en-US" altLang="ja-JP" sz="24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1,000</a:t>
              </a:r>
              <a:r>
                <a:rPr kumimoji="1" lang="ja-JP" altLang="en-US" sz="24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人超の企業</a:t>
              </a:r>
            </a:p>
            <a:p>
              <a:endParaRPr kumimoji="1" lang="ja-JP" altLang="en-US" dirty="0"/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78229" y="3038391"/>
              <a:ext cx="1540540" cy="807339"/>
              <a:chOff x="11168" y="2898840"/>
              <a:chExt cx="1540540" cy="807339"/>
            </a:xfrm>
          </p:grpSpPr>
          <p:sp>
            <p:nvSpPr>
              <p:cNvPr id="10" name="角丸四角形 9"/>
              <p:cNvSpPr/>
              <p:nvPr/>
            </p:nvSpPr>
            <p:spPr>
              <a:xfrm>
                <a:off x="11168" y="2898840"/>
                <a:ext cx="1524898" cy="807339"/>
              </a:xfrm>
              <a:prstGeom prst="roundRect">
                <a:avLst/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37012" y="3011220"/>
                <a:ext cx="1514696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kumimoji="1" lang="ja-JP" altLang="en-US" sz="3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事業主</a:t>
                </a:r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>
              <a:off x="2005335" y="3093336"/>
              <a:ext cx="592291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育児休業を取得しやすい環境の整備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個別の周知・意向確認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7366313" y="2505682"/>
            <a:ext cx="1725077" cy="946350"/>
            <a:chOff x="7568855" y="2747555"/>
            <a:chExt cx="1725077" cy="946350"/>
          </a:xfrm>
        </p:grpSpPr>
        <p:sp>
          <p:nvSpPr>
            <p:cNvPr id="15" name="楕円 14"/>
            <p:cNvSpPr/>
            <p:nvPr/>
          </p:nvSpPr>
          <p:spPr>
            <a:xfrm>
              <a:off x="7568855" y="2747555"/>
              <a:ext cx="1668781" cy="9463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 rot="44536">
              <a:off x="7625151" y="2959120"/>
              <a:ext cx="1668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/>
                <a:t>R4.4</a:t>
              </a:r>
              <a:r>
                <a:rPr kumimoji="1" lang="ja-JP" altLang="en-US" sz="2800" b="1" dirty="0"/>
                <a:t>月～</a:t>
              </a: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103230" y="923366"/>
            <a:ext cx="12029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✔</a:t>
            </a:r>
            <a:r>
              <a:rPr kumimoji="1" lang="ja-JP" altLang="en-US" sz="280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産後パパ育休　 </a:t>
            </a:r>
            <a:r>
              <a:rPr kumimoji="1" lang="ja-JP" altLang="en-US" sz="26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出生後８週以内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に２回まで分割して</a:t>
            </a:r>
            <a:r>
              <a:rPr kumimoji="1" lang="ja-JP" altLang="en-US" sz="2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最大４週間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まで取得可能</a:t>
            </a:r>
            <a:endParaRPr kumimoji="1" lang="en-US" altLang="ja-JP" sz="2400" dirty="0">
              <a:solidFill>
                <a:srgbClr val="0070C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✔</a:t>
            </a:r>
            <a:r>
              <a:rPr kumimoji="1" lang="ja-JP" altLang="en-US" sz="280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育児休業　　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  子が１歳までの間で</a:t>
            </a:r>
            <a:r>
              <a:rPr kumimoji="1" lang="ja-JP" altLang="en-US" sz="2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分割して２回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まで取得可能</a:t>
            </a:r>
          </a:p>
          <a:p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✔</a:t>
            </a:r>
            <a:r>
              <a:rPr kumimoji="1" lang="ja-JP" altLang="en-US" sz="2800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有期雇用労働者の育児・介護休業の取得要件の緩和　</a:t>
            </a:r>
            <a:r>
              <a:rPr kumimoji="1" lang="en-US" altLang="ja-JP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※R4.4</a:t>
            </a:r>
            <a:r>
              <a:rPr kumimoji="1"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月～</a:t>
            </a:r>
            <a:endParaRPr kumimoji="1" lang="en-US" altLang="ja-JP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　</a:t>
            </a:r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139470" y="102717"/>
            <a:ext cx="1524898" cy="8073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9470" y="238408"/>
            <a:ext cx="148177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当事者</a:t>
            </a:r>
            <a:endParaRPr kumimoji="1" lang="ja-JP" altLang="en-US" sz="32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2002556" y="114300"/>
            <a:ext cx="2248912" cy="760599"/>
            <a:chOff x="7501317" y="2804235"/>
            <a:chExt cx="2248912" cy="760599"/>
          </a:xfrm>
        </p:grpSpPr>
        <p:sp>
          <p:nvSpPr>
            <p:cNvPr id="18" name="楕円 17"/>
            <p:cNvSpPr/>
            <p:nvPr/>
          </p:nvSpPr>
          <p:spPr>
            <a:xfrm>
              <a:off x="7501317" y="2804235"/>
              <a:ext cx="1990529" cy="76059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7625151" y="2959120"/>
              <a:ext cx="21250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/>
                <a:t>R4.10</a:t>
              </a:r>
              <a:r>
                <a:rPr kumimoji="1" lang="ja-JP" altLang="en-US" sz="2800" b="1" dirty="0"/>
                <a:t>月～</a:t>
              </a:r>
            </a:p>
          </p:txBody>
        </p:sp>
      </p:grpSp>
      <p:cxnSp>
        <p:nvCxnSpPr>
          <p:cNvPr id="21" name="直線コネクタ 20"/>
          <p:cNvCxnSpPr/>
          <p:nvPr/>
        </p:nvCxnSpPr>
        <p:spPr>
          <a:xfrm>
            <a:off x="191743" y="2395681"/>
            <a:ext cx="11782863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0" y="1"/>
            <a:ext cx="12192000" cy="6609600"/>
          </a:xfrm>
          <a:prstGeom prst="rect">
            <a:avLst/>
          </a:prstGeom>
          <a:solidFill>
            <a:srgbClr val="3C78D8">
              <a:alpha val="83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500"/>
            </a:pPr>
            <a:r>
              <a:rPr lang="ja-JP" altLang="en-US" sz="4800" b="1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事業所における男性育休推進</a:t>
            </a:r>
            <a:endParaRPr lang="en-US" altLang="ja-JP" sz="4800" b="1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Google Shape;114;p17">
            <a:extLst>
              <a:ext uri="{FF2B5EF4-FFF2-40B4-BE49-F238E27FC236}">
                <a16:creationId xmlns:a16="http://schemas.microsoft.com/office/drawing/2014/main" id="{6121BFF2-3E77-4142-9E37-2D9E0EC50A3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14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66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4;p17">
            <a:extLst>
              <a:ext uri="{FF2B5EF4-FFF2-40B4-BE49-F238E27FC236}">
                <a16:creationId xmlns:a16="http://schemas.microsoft.com/office/drawing/2014/main" id="{F82CE280-7CDF-8842-B388-25D409C83B3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pPr algn="ctr">
                <a:buClr>
                  <a:srgbClr val="271818"/>
                </a:buClr>
                <a:buSzPts val="1600"/>
              </a:pPr>
              <a:t>15</a:t>
            </a:fld>
            <a:endParaRPr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Google Shape;227;p26">
            <a:extLst>
              <a:ext uri="{FF2B5EF4-FFF2-40B4-BE49-F238E27FC236}">
                <a16:creationId xmlns:a16="http://schemas.microsoft.com/office/drawing/2014/main" id="{3AE25452-5633-4B94-9477-124D7FD88807}"/>
              </a:ext>
            </a:extLst>
          </p:cNvPr>
          <p:cNvSpPr txBox="1"/>
          <p:nvPr/>
        </p:nvSpPr>
        <p:spPr>
          <a:xfrm>
            <a:off x="686909" y="1084960"/>
            <a:ext cx="2326975" cy="31539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pPr algn="ctr"/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強い組織</a:t>
            </a:r>
            <a:r>
              <a:rPr lang="en-US" altLang="ja-JP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/>
            </a:r>
            <a:br>
              <a:rPr lang="en-US" altLang="ja-JP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</a:br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づくり</a:t>
            </a:r>
            <a:endParaRPr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</p:txBody>
      </p:sp>
      <p:sp>
        <p:nvSpPr>
          <p:cNvPr id="18" name="Google Shape;227;p26">
            <a:extLst>
              <a:ext uri="{FF2B5EF4-FFF2-40B4-BE49-F238E27FC236}">
                <a16:creationId xmlns:a16="http://schemas.microsoft.com/office/drawing/2014/main" id="{6B5B3405-1E36-4630-BD56-A762E7D265EA}"/>
              </a:ext>
            </a:extLst>
          </p:cNvPr>
          <p:cNvSpPr txBox="1"/>
          <p:nvPr/>
        </p:nvSpPr>
        <p:spPr>
          <a:xfrm>
            <a:off x="3136488" y="1030169"/>
            <a:ext cx="8576545" cy="320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✔　業務の属人化を防止</a:t>
            </a:r>
            <a:endParaRPr lang="en-US" altLang="ja-JP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✔　長時間労働の抑制、生産性向上</a:t>
            </a:r>
            <a:endParaRPr lang="en-US" altLang="ja-JP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✔　誰もが働きやすい職場となり従業員満足度向上</a:t>
            </a:r>
            <a:endParaRPr lang="en-US" altLang="ja-JP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✔　多様な人材の活躍</a:t>
            </a:r>
            <a:endParaRPr lang="en-US" altLang="ja-JP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✔　人材の定着</a:t>
            </a:r>
            <a:endParaRPr lang="en-US" altLang="ja-JP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✔　後輩・後任者の自立と成長の促進</a:t>
            </a:r>
            <a:endParaRPr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</p:txBody>
      </p:sp>
      <p:sp>
        <p:nvSpPr>
          <p:cNvPr id="15" name="Google Shape;227;p26">
            <a:extLst>
              <a:ext uri="{FF2B5EF4-FFF2-40B4-BE49-F238E27FC236}">
                <a16:creationId xmlns:a16="http://schemas.microsoft.com/office/drawing/2014/main" id="{4A078D17-C265-4BA0-BD5B-1AEB5732FC75}"/>
              </a:ext>
            </a:extLst>
          </p:cNvPr>
          <p:cNvSpPr txBox="1"/>
          <p:nvPr/>
        </p:nvSpPr>
        <p:spPr>
          <a:xfrm>
            <a:off x="686909" y="4416225"/>
            <a:ext cx="2326975" cy="10776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pPr algn="ctr"/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企業ブランド</a:t>
            </a:r>
            <a:r>
              <a:rPr lang="en-US" altLang="ja-JP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/>
            </a:r>
            <a:br>
              <a:rPr lang="en-US" altLang="ja-JP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</a:br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向上</a:t>
            </a:r>
            <a:endParaRPr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</p:txBody>
      </p:sp>
      <p:sp>
        <p:nvSpPr>
          <p:cNvPr id="19" name="Google Shape;227;p26">
            <a:extLst>
              <a:ext uri="{FF2B5EF4-FFF2-40B4-BE49-F238E27FC236}">
                <a16:creationId xmlns:a16="http://schemas.microsoft.com/office/drawing/2014/main" id="{61823245-269C-4FAC-8284-78797FD59D0A}"/>
              </a:ext>
            </a:extLst>
          </p:cNvPr>
          <p:cNvSpPr txBox="1"/>
          <p:nvPr/>
        </p:nvSpPr>
        <p:spPr>
          <a:xfrm>
            <a:off x="3136488" y="4416225"/>
            <a:ext cx="8576545" cy="1077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✔　従業員を大切にする企業としてのブランドイメージ向上</a:t>
            </a:r>
          </a:p>
        </p:txBody>
      </p:sp>
      <p:sp>
        <p:nvSpPr>
          <p:cNvPr id="17" name="Google Shape;227;p26">
            <a:extLst>
              <a:ext uri="{FF2B5EF4-FFF2-40B4-BE49-F238E27FC236}">
                <a16:creationId xmlns:a16="http://schemas.microsoft.com/office/drawing/2014/main" id="{6D6C2E6A-3424-4354-8077-DD48B9240E50}"/>
              </a:ext>
            </a:extLst>
          </p:cNvPr>
          <p:cNvSpPr txBox="1"/>
          <p:nvPr/>
        </p:nvSpPr>
        <p:spPr>
          <a:xfrm>
            <a:off x="686909" y="5671188"/>
            <a:ext cx="2326975" cy="1074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pPr algn="ctr"/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採用力強化</a:t>
            </a:r>
            <a:endParaRPr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</p:txBody>
      </p:sp>
      <p:sp>
        <p:nvSpPr>
          <p:cNvPr id="29" name="Google Shape;227;p26">
            <a:extLst>
              <a:ext uri="{FF2B5EF4-FFF2-40B4-BE49-F238E27FC236}">
                <a16:creationId xmlns:a16="http://schemas.microsoft.com/office/drawing/2014/main" id="{E6BF9808-0D81-49C4-94E0-F148464ED765}"/>
              </a:ext>
            </a:extLst>
          </p:cNvPr>
          <p:cNvSpPr txBox="1"/>
          <p:nvPr/>
        </p:nvSpPr>
        <p:spPr>
          <a:xfrm>
            <a:off x="3136488" y="5671193"/>
            <a:ext cx="8576545" cy="107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✔　仕事と育児の両立に高い関心を持つ新卒学生等からも</a:t>
            </a:r>
            <a:endParaRPr lang="en-US" altLang="ja-JP"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r>
              <a:rPr lang="ja-JP" altLang="en-US" sz="2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　　  選ばれる企業に</a:t>
            </a:r>
            <a:endParaRPr sz="2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</p:txBody>
      </p:sp>
      <p:sp>
        <p:nvSpPr>
          <p:cNvPr id="10" name="Google Shape;233;p27">
            <a:extLst>
              <a:ext uri="{FF2B5EF4-FFF2-40B4-BE49-F238E27FC236}">
                <a16:creationId xmlns:a16="http://schemas.microsoft.com/office/drawing/2014/main" id="{F3B119DD-B475-426A-B6FE-8EA466A69956}"/>
              </a:ext>
            </a:extLst>
          </p:cNvPr>
          <p:cNvSpPr txBox="1"/>
          <p:nvPr/>
        </p:nvSpPr>
        <p:spPr>
          <a:xfrm>
            <a:off x="278422" y="264173"/>
            <a:ext cx="11434607" cy="6277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ja-JP" altLang="en-US" sz="32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育休取得推進は、様々な面で組織を成長させる機会となります！</a:t>
            </a:r>
          </a:p>
        </p:txBody>
      </p:sp>
    </p:spTree>
    <p:extLst>
      <p:ext uri="{BB962C8B-B14F-4D97-AF65-F5344CB8AC3E}">
        <p14:creationId xmlns:p14="http://schemas.microsoft.com/office/powerpoint/2010/main" val="20140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4;p17">
            <a:extLst>
              <a:ext uri="{FF2B5EF4-FFF2-40B4-BE49-F238E27FC236}">
                <a16:creationId xmlns:a16="http://schemas.microsoft.com/office/drawing/2014/main" id="{F82CE280-7CDF-8842-B388-25D409C83B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780206" y="6587756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675" tIns="43675" rIns="43675" bIns="43675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16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Google Shape;233;p27">
            <a:extLst>
              <a:ext uri="{FF2B5EF4-FFF2-40B4-BE49-F238E27FC236}">
                <a16:creationId xmlns:a16="http://schemas.microsoft.com/office/drawing/2014/main" id="{F3B119DD-B475-426A-B6FE-8EA466A69956}"/>
              </a:ext>
            </a:extLst>
          </p:cNvPr>
          <p:cNvSpPr txBox="1"/>
          <p:nvPr/>
        </p:nvSpPr>
        <p:spPr>
          <a:xfrm>
            <a:off x="517012" y="178054"/>
            <a:ext cx="10917300" cy="7189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（補足）新卒学生の育児や家庭に対する意識の変化</a:t>
            </a:r>
            <a:endParaRPr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Google Shape;227;p26">
            <a:extLst>
              <a:ext uri="{FF2B5EF4-FFF2-40B4-BE49-F238E27FC236}">
                <a16:creationId xmlns:a16="http://schemas.microsoft.com/office/drawing/2014/main" id="{5DDB729E-0433-4881-8B59-85EBA8EB3BC7}"/>
              </a:ext>
            </a:extLst>
          </p:cNvPr>
          <p:cNvSpPr txBox="1"/>
          <p:nvPr/>
        </p:nvSpPr>
        <p:spPr>
          <a:xfrm>
            <a:off x="1586352" y="1000927"/>
            <a:ext cx="10513500" cy="85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6" rIns="121900" bIns="60926" anchor="t" anchorCtr="0">
            <a:noAutofit/>
          </a:bodyPr>
          <a:lstStyle/>
          <a:p>
            <a:r>
              <a:rPr lang="ja-JP" altLang="en-US" sz="2800" b="1" dirty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男性育休取得推進は人材採用力強化につながります！</a:t>
            </a:r>
            <a:endParaRPr sz="2800" b="1" dirty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sp>
        <p:nvSpPr>
          <p:cNvPr id="19" name="Google Shape;387;p52">
            <a:extLst>
              <a:ext uri="{FF2B5EF4-FFF2-40B4-BE49-F238E27FC236}">
                <a16:creationId xmlns:a16="http://schemas.microsoft.com/office/drawing/2014/main" id="{DB10B633-9E6C-4359-BADA-63AD97B36E1B}"/>
              </a:ext>
            </a:extLst>
          </p:cNvPr>
          <p:cNvSpPr txBox="1"/>
          <p:nvPr/>
        </p:nvSpPr>
        <p:spPr>
          <a:xfrm>
            <a:off x="3069771" y="6540898"/>
            <a:ext cx="9030081" cy="11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800"/>
            </a:pPr>
            <a:r>
              <a:rPr lang="ja" altLang="en-US" sz="1200" dirty="0">
                <a:solidFill>
                  <a:srgbClr val="434343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出典</a:t>
            </a:r>
            <a:r>
              <a:rPr lang="ja-JP" altLang="en-US" sz="1200" dirty="0">
                <a:solidFill>
                  <a:srgbClr val="434343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：</a:t>
            </a:r>
            <a:r>
              <a:rPr lang="ja" altLang="en-US" sz="1200" dirty="0">
                <a:solidFill>
                  <a:srgbClr val="434343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マイナビ </a:t>
            </a:r>
            <a:r>
              <a:rPr lang="en-US" altLang="ja" sz="1200" dirty="0">
                <a:solidFill>
                  <a:srgbClr val="434343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2022</a:t>
            </a:r>
            <a:r>
              <a:rPr lang="ja" altLang="en-US" sz="1200" dirty="0">
                <a:solidFill>
                  <a:srgbClr val="434343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年卒大学生のライフスタイル調査 </a:t>
            </a:r>
            <a:r>
              <a:rPr lang="en-US" altLang="ja" sz="1200" dirty="0">
                <a:solidFill>
                  <a:srgbClr val="434343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&lt;</a:t>
            </a:r>
            <a:r>
              <a:rPr lang="ja" altLang="en-US" sz="1200" dirty="0">
                <a:solidFill>
                  <a:srgbClr val="434343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今の自分と未来編</a:t>
            </a:r>
            <a:r>
              <a:rPr lang="en-US" altLang="ja" sz="1200" dirty="0">
                <a:solidFill>
                  <a:srgbClr val="434343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&gt;</a:t>
            </a:r>
            <a:r>
              <a:rPr lang="ja" altLang="en-US" sz="1200" dirty="0">
                <a:solidFill>
                  <a:srgbClr val="434343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～ 就活生の今と、思い描く未来のイメージ～</a:t>
            </a:r>
            <a:endParaRPr sz="1200" dirty="0">
              <a:solidFill>
                <a:srgbClr val="434343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sp>
        <p:nvSpPr>
          <p:cNvPr id="30" name="Google Shape;390;p52">
            <a:extLst>
              <a:ext uri="{FF2B5EF4-FFF2-40B4-BE49-F238E27FC236}">
                <a16:creationId xmlns:a16="http://schemas.microsoft.com/office/drawing/2014/main" id="{36B75C56-54F3-4A24-B7B0-5CF4C491E175}"/>
              </a:ext>
            </a:extLst>
          </p:cNvPr>
          <p:cNvSpPr/>
          <p:nvPr/>
        </p:nvSpPr>
        <p:spPr>
          <a:xfrm>
            <a:off x="781095" y="1535621"/>
            <a:ext cx="8799628" cy="91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6" rIns="121900" bIns="60926" anchor="b" anchorCtr="0">
            <a:noAutofit/>
          </a:bodyPr>
          <a:lstStyle/>
          <a:p>
            <a:r>
              <a:rPr lang="en-US" altLang="ja-JP" sz="24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※</a:t>
            </a:r>
            <a:r>
              <a:rPr lang="ja" altLang="en-US" sz="24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「育児休業をとって積極的に子育てしたい</a:t>
            </a:r>
            <a:r>
              <a:rPr lang="ja-JP" altLang="en-US" sz="24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ですか</a:t>
            </a:r>
            <a:r>
              <a:rPr lang="ja" altLang="en-US" sz="24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」</a:t>
            </a:r>
            <a:r>
              <a:rPr lang="ja-JP" altLang="en-US" sz="24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に対し、</a:t>
            </a:r>
            <a:r>
              <a:rPr lang="en-US" altLang="ja" sz="24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/>
            </a:r>
            <a:br>
              <a:rPr lang="en-US" altLang="ja" sz="24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</a:br>
            <a:r>
              <a:rPr lang="ja-JP" altLang="en-US" sz="24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約６割の男子学生</a:t>
            </a:r>
            <a:r>
              <a:rPr lang="ja-JP" altLang="en-US" sz="24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が「したい」と回答</a:t>
            </a:r>
            <a:endParaRPr lang="en-US" altLang="ja-JP" sz="2400" b="1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pic>
        <p:nvPicPr>
          <p:cNvPr id="13" name="Google Shape;381;p52">
            <a:extLst>
              <a:ext uri="{FF2B5EF4-FFF2-40B4-BE49-F238E27FC236}">
                <a16:creationId xmlns:a16="http://schemas.microsoft.com/office/drawing/2014/main" id="{0C607CCF-F4D7-4C3D-8498-C3C1C8D8EB3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0834"/>
          <a:stretch/>
        </p:blipFill>
        <p:spPr>
          <a:xfrm>
            <a:off x="1247544" y="2487886"/>
            <a:ext cx="8338763" cy="3972174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" name="Google Shape;385;p52">
            <a:extLst>
              <a:ext uri="{FF2B5EF4-FFF2-40B4-BE49-F238E27FC236}">
                <a16:creationId xmlns:a16="http://schemas.microsoft.com/office/drawing/2014/main" id="{0F9D288C-F5DC-474B-97C3-B7FCC9BE6CE7}"/>
              </a:ext>
            </a:extLst>
          </p:cNvPr>
          <p:cNvSpPr txBox="1"/>
          <p:nvPr/>
        </p:nvSpPr>
        <p:spPr>
          <a:xfrm>
            <a:off x="8595806" y="3475886"/>
            <a:ext cx="792401" cy="303730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1900"/>
            </a:pPr>
            <a:endParaRPr sz="190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円形吹き出し 1"/>
          <p:cNvSpPr/>
          <p:nvPr/>
        </p:nvSpPr>
        <p:spPr>
          <a:xfrm>
            <a:off x="9201999" y="1428567"/>
            <a:ext cx="2990001" cy="1619679"/>
          </a:xfrm>
          <a:prstGeom prst="wedgeEllipseCallout">
            <a:avLst>
              <a:gd name="adj1" fmla="val -45100"/>
              <a:gd name="adj2" fmla="val 86507"/>
            </a:avLst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Google Shape;390;p52">
            <a:extLst>
              <a:ext uri="{FF2B5EF4-FFF2-40B4-BE49-F238E27FC236}">
                <a16:creationId xmlns:a16="http://schemas.microsoft.com/office/drawing/2014/main" id="{36B75C56-54F3-4A24-B7B0-5CF4C491E175}"/>
              </a:ext>
            </a:extLst>
          </p:cNvPr>
          <p:cNvSpPr/>
          <p:nvPr/>
        </p:nvSpPr>
        <p:spPr>
          <a:xfrm>
            <a:off x="8992006" y="1779960"/>
            <a:ext cx="3382449" cy="91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6" rIns="121900" bIns="60926" anchor="b" anchorCtr="0">
            <a:noAutofit/>
          </a:bodyPr>
          <a:lstStyle/>
          <a:p>
            <a:pPr algn="ctr"/>
            <a:r>
              <a:rPr lang="ja-JP" altLang="en-US" sz="28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８年間で</a:t>
            </a:r>
            <a:endParaRPr lang="en-US" altLang="ja-JP" sz="2800" b="1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  <a:p>
            <a:pPr algn="ctr"/>
            <a:r>
              <a:rPr lang="en-US" altLang="ja-JP" sz="38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20</a:t>
            </a:r>
            <a:r>
              <a:rPr lang="ja-JP" altLang="en-US" sz="32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ポイント増</a:t>
            </a:r>
            <a:endParaRPr sz="3200" b="1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</p:spTree>
    <p:extLst>
      <p:ext uri="{BB962C8B-B14F-4D97-AF65-F5344CB8AC3E}">
        <p14:creationId xmlns:p14="http://schemas.microsoft.com/office/powerpoint/2010/main" val="26684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/>
          <p:nvPr/>
        </p:nvSpPr>
        <p:spPr>
          <a:xfrm>
            <a:off x="128337" y="112295"/>
            <a:ext cx="11903243" cy="6497307"/>
          </a:xfrm>
          <a:prstGeom prst="rect">
            <a:avLst/>
          </a:prstGeom>
          <a:solidFill>
            <a:srgbClr val="3C78D8">
              <a:alpha val="83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ja-JP" altLang="en-US" sz="4500" b="1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ワーク</a:t>
            </a:r>
            <a:endParaRPr sz="4500" b="1" dirty="0">
              <a:solidFill>
                <a:srgbClr val="FFFF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500" b="1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今後のアクションを考えよう</a:t>
            </a:r>
            <a:endParaRPr sz="4500" b="1" dirty="0">
              <a:solidFill>
                <a:srgbClr val="FFFF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Google Shape;114;p17">
            <a:extLst>
              <a:ext uri="{FF2B5EF4-FFF2-40B4-BE49-F238E27FC236}">
                <a16:creationId xmlns:a16="http://schemas.microsoft.com/office/drawing/2014/main" id="{059033B3-2D06-41CF-93CD-7F95C0744326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17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6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2190E5E-0768-48E1-B12E-C252B248984A}"/>
              </a:ext>
            </a:extLst>
          </p:cNvPr>
          <p:cNvCxnSpPr>
            <a:stCxn id="2" idx="4"/>
          </p:cNvCxnSpPr>
          <p:nvPr/>
        </p:nvCxnSpPr>
        <p:spPr>
          <a:xfrm>
            <a:off x="2942367" y="2897596"/>
            <a:ext cx="40640" cy="242824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Google Shape;277;p32"/>
          <p:cNvSpPr/>
          <p:nvPr/>
        </p:nvSpPr>
        <p:spPr>
          <a:xfrm>
            <a:off x="0" y="1"/>
            <a:ext cx="12192000" cy="107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485167" y="1901916"/>
            <a:ext cx="9489440" cy="4165600"/>
            <a:chOff x="1351280" y="1280161"/>
            <a:chExt cx="9489440" cy="4165600"/>
          </a:xfrm>
        </p:grpSpPr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5B3CB579-86AF-4E9D-A6A6-A6BDB377584C}"/>
                </a:ext>
              </a:extLst>
            </p:cNvPr>
            <p:cNvSpPr/>
            <p:nvPr/>
          </p:nvSpPr>
          <p:spPr>
            <a:xfrm>
              <a:off x="1351280" y="1361441"/>
              <a:ext cx="914400" cy="914400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4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1</a:t>
              </a:r>
              <a:endPara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4" name="Google Shape;277;p32">
              <a:extLst>
                <a:ext uri="{FF2B5EF4-FFF2-40B4-BE49-F238E27FC236}">
                  <a16:creationId xmlns:a16="http://schemas.microsoft.com/office/drawing/2014/main" id="{06F694DB-4AA7-4948-B006-B7AB2E16B355}"/>
                </a:ext>
              </a:extLst>
            </p:cNvPr>
            <p:cNvSpPr/>
            <p:nvPr/>
          </p:nvSpPr>
          <p:spPr>
            <a:xfrm>
              <a:off x="2265680" y="1280161"/>
              <a:ext cx="8575040" cy="1076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ja-JP" altLang="en-US" sz="32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個人ワーク（</a:t>
              </a:r>
              <a:r>
                <a:rPr lang="en-US" altLang="ja-JP" sz="32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10</a:t>
              </a:r>
              <a:r>
                <a:rPr lang="ja-JP" altLang="en-US" sz="32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分）</a:t>
              </a:r>
              <a:endParaRPr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80CB2FC4-CD8C-4CF2-BC4B-6F7E59E521EB}"/>
                </a:ext>
              </a:extLst>
            </p:cNvPr>
            <p:cNvSpPr/>
            <p:nvPr/>
          </p:nvSpPr>
          <p:spPr>
            <a:xfrm>
              <a:off x="1351280" y="2905761"/>
              <a:ext cx="914400" cy="914400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4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2</a:t>
              </a:r>
              <a:endPara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6" name="Google Shape;277;p32">
              <a:extLst>
                <a:ext uri="{FF2B5EF4-FFF2-40B4-BE49-F238E27FC236}">
                  <a16:creationId xmlns:a16="http://schemas.microsoft.com/office/drawing/2014/main" id="{02F5634A-E9F9-471E-BB1B-276B5C128D96}"/>
                </a:ext>
              </a:extLst>
            </p:cNvPr>
            <p:cNvSpPr/>
            <p:nvPr/>
          </p:nvSpPr>
          <p:spPr>
            <a:xfrm>
              <a:off x="2265680" y="2824481"/>
              <a:ext cx="8575040" cy="1076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ja-JP" altLang="en-US" sz="32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グループ内共有（</a:t>
              </a:r>
              <a:r>
                <a:rPr lang="en-US" altLang="ja-JP" sz="32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10</a:t>
              </a:r>
              <a:r>
                <a:rPr lang="ja-JP" altLang="en-US" sz="32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分）</a:t>
              </a:r>
              <a:endParaRPr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F0D9AD12-2563-4FE5-A3CE-4A32EEC6E98B}"/>
                </a:ext>
              </a:extLst>
            </p:cNvPr>
            <p:cNvSpPr/>
            <p:nvPr/>
          </p:nvSpPr>
          <p:spPr>
            <a:xfrm>
              <a:off x="1351280" y="4450081"/>
              <a:ext cx="914400" cy="914400"/>
            </a:xfrm>
            <a:prstGeom prst="ellips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40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3</a:t>
              </a:r>
              <a:endParaRPr lang="ja-JP" altLang="en-US" sz="4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8" name="Google Shape;277;p32">
              <a:extLst>
                <a:ext uri="{FF2B5EF4-FFF2-40B4-BE49-F238E27FC236}">
                  <a16:creationId xmlns:a16="http://schemas.microsoft.com/office/drawing/2014/main" id="{48102BBB-98B4-41E4-BD60-71F9C1ACE105}"/>
                </a:ext>
              </a:extLst>
            </p:cNvPr>
            <p:cNvSpPr/>
            <p:nvPr/>
          </p:nvSpPr>
          <p:spPr>
            <a:xfrm>
              <a:off x="2265680" y="4368801"/>
              <a:ext cx="8575040" cy="1076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ja-JP" altLang="en-US" sz="32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全体発表（</a:t>
              </a:r>
              <a:r>
                <a:rPr lang="en-US" altLang="ja-JP" sz="32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5</a:t>
              </a:r>
              <a:r>
                <a:rPr lang="ja-JP" altLang="en-US" sz="32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分）</a:t>
              </a:r>
              <a:endParaRPr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11" name="Google Shape;114;p17">
            <a:extLst>
              <a:ext uri="{FF2B5EF4-FFF2-40B4-BE49-F238E27FC236}">
                <a16:creationId xmlns:a16="http://schemas.microsoft.com/office/drawing/2014/main" id="{9CEF1C51-F470-48BC-8EBB-05DB4064F6E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18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46584" y="234193"/>
            <a:ext cx="10498849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男性の育児参画の推進について</a:t>
            </a:r>
            <a:endParaRPr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私たちができることを考えてみましょう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188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/>
          <p:nvPr/>
        </p:nvSpPr>
        <p:spPr>
          <a:xfrm>
            <a:off x="783777" y="983001"/>
            <a:ext cx="8629649" cy="100836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500"/>
            </a:pPr>
            <a:r>
              <a:rPr lang="en-US" altLang="ja-JP" sz="2400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HiraMaruPro-W4"/>
                <a:sym typeface="HiraMaruPro-W4"/>
              </a:rPr>
              <a:t>Q1</a:t>
            </a:r>
            <a:r>
              <a:rPr lang="ja-JP" altLang="en-US" sz="2400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HiraMaruPro-W4"/>
                <a:sym typeface="HiraMaruPro-W4"/>
              </a:rPr>
              <a:t>：教えて、あなたの失敗談！</a:t>
            </a:r>
            <a:endParaRPr sz="2400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HiraMaruPro-W4"/>
              <a:sym typeface="HiraMaruPro-W4"/>
            </a:endParaRPr>
          </a:p>
        </p:txBody>
      </p:sp>
      <p:pic>
        <p:nvPicPr>
          <p:cNvPr id="285" name="Google Shape;2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8785" y="3370505"/>
            <a:ext cx="1243667" cy="124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4;p17">
            <a:extLst>
              <a:ext uri="{FF2B5EF4-FFF2-40B4-BE49-F238E27FC236}">
                <a16:creationId xmlns:a16="http://schemas.microsoft.com/office/drawing/2014/main" id="{9DC57F36-538A-1345-902F-902007041530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19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Google Shape;283;p33">
            <a:extLst>
              <a:ext uri="{FF2B5EF4-FFF2-40B4-BE49-F238E27FC236}">
                <a16:creationId xmlns:a16="http://schemas.microsoft.com/office/drawing/2014/main" id="{A06BCC3F-8D99-4CAA-8402-E0E3E0C9E6BE}"/>
              </a:ext>
            </a:extLst>
          </p:cNvPr>
          <p:cNvSpPr txBox="1"/>
          <p:nvPr/>
        </p:nvSpPr>
        <p:spPr>
          <a:xfrm>
            <a:off x="637403" y="195342"/>
            <a:ext cx="10917300" cy="6022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個人ワーク　　</a:t>
            </a:r>
            <a:endParaRPr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Google Shape;284;p33">
            <a:extLst>
              <a:ext uri="{FF2B5EF4-FFF2-40B4-BE49-F238E27FC236}">
                <a16:creationId xmlns:a16="http://schemas.microsoft.com/office/drawing/2014/main" id="{E0FA73F9-057A-45B8-BA85-A4F400079DF4}"/>
              </a:ext>
            </a:extLst>
          </p:cNvPr>
          <p:cNvSpPr/>
          <p:nvPr/>
        </p:nvSpPr>
        <p:spPr>
          <a:xfrm>
            <a:off x="783777" y="2362145"/>
            <a:ext cx="8629649" cy="100836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500"/>
            </a:pPr>
            <a:r>
              <a:rPr lang="en-US" altLang="ja-JP" sz="2400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HiraMaruPro-W4"/>
                <a:sym typeface="HiraMaruPro-W4"/>
              </a:rPr>
              <a:t>Q2</a:t>
            </a:r>
            <a:r>
              <a:rPr lang="ja-JP" altLang="en-US" sz="2400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HiraMaruPro-W4"/>
                <a:sym typeface="HiraMaruPro-W4"/>
              </a:rPr>
              <a:t>：今後</a:t>
            </a:r>
            <a:r>
              <a:rPr lang="en-US" altLang="ja-JP" sz="2400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HiraMaruPro-W4"/>
                <a:sym typeface="HiraMaruPro-W4"/>
              </a:rPr>
              <a:t>1</a:t>
            </a:r>
            <a:r>
              <a:rPr lang="ja-JP" altLang="en-US" sz="2400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HiraMaruPro-W4"/>
                <a:sym typeface="HiraMaruPro-W4"/>
              </a:rPr>
              <a:t>年でどのような変化が生じそうですか。</a:t>
            </a:r>
            <a:r>
              <a:rPr lang="en-US" altLang="ja-JP" sz="2400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HiraMaruPro-W4"/>
                <a:sym typeface="HiraMaruPro-W4"/>
              </a:rPr>
              <a:t/>
            </a:r>
            <a:br>
              <a:rPr lang="en-US" altLang="ja-JP" sz="2400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HiraMaruPro-W4"/>
                <a:sym typeface="HiraMaruPro-W4"/>
              </a:rPr>
            </a:br>
            <a:r>
              <a:rPr lang="ja-JP" altLang="en-US" sz="2400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HiraMaruPro-W4"/>
                <a:sym typeface="HiraMaruPro-W4"/>
              </a:rPr>
              <a:t>（育児・家事・職場）</a:t>
            </a:r>
            <a:endParaRPr sz="2400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HiraMaruPro-W4"/>
              <a:sym typeface="HiraMaruPro-W4"/>
            </a:endParaRPr>
          </a:p>
        </p:txBody>
      </p:sp>
      <p:sp>
        <p:nvSpPr>
          <p:cNvPr id="10" name="Google Shape;284;p33">
            <a:extLst>
              <a:ext uri="{FF2B5EF4-FFF2-40B4-BE49-F238E27FC236}">
                <a16:creationId xmlns:a16="http://schemas.microsoft.com/office/drawing/2014/main" id="{03377C36-FCD7-408E-99F3-BC67D846D284}"/>
              </a:ext>
            </a:extLst>
          </p:cNvPr>
          <p:cNvSpPr/>
          <p:nvPr/>
        </p:nvSpPr>
        <p:spPr>
          <a:xfrm>
            <a:off x="783777" y="3741288"/>
            <a:ext cx="8629649" cy="100836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500"/>
            </a:pPr>
            <a:r>
              <a:rPr lang="en-US" altLang="ja-JP" sz="2400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HiraMaruPro-W4"/>
                <a:sym typeface="HiraMaruPro-W4"/>
              </a:rPr>
              <a:t>Q3</a:t>
            </a:r>
            <a:r>
              <a:rPr lang="ja-JP" altLang="en-US" sz="2400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HiraMaruPro-W4"/>
                <a:sym typeface="HiraMaruPro-W4"/>
              </a:rPr>
              <a:t>：変化に対する今のあなたの気持ちを教えてください。</a:t>
            </a:r>
            <a:endParaRPr sz="2400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HiraMaruPro-W4"/>
              <a:sym typeface="HiraMaruPro-W4"/>
            </a:endParaRPr>
          </a:p>
        </p:txBody>
      </p:sp>
      <p:sp>
        <p:nvSpPr>
          <p:cNvPr id="14" name="Google Shape;284;p33">
            <a:extLst>
              <a:ext uri="{FF2B5EF4-FFF2-40B4-BE49-F238E27FC236}">
                <a16:creationId xmlns:a16="http://schemas.microsoft.com/office/drawing/2014/main" id="{6E75DAF7-B392-4A8D-8A41-5EF9D3CF984A}"/>
              </a:ext>
            </a:extLst>
          </p:cNvPr>
          <p:cNvSpPr/>
          <p:nvPr/>
        </p:nvSpPr>
        <p:spPr>
          <a:xfrm>
            <a:off x="783777" y="5120431"/>
            <a:ext cx="8629649" cy="1008363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500"/>
            </a:pPr>
            <a:r>
              <a:rPr lang="en-US" altLang="ja-JP" sz="2400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HiraMaruPro-W4"/>
                <a:sym typeface="HiraMaruPro-W4"/>
              </a:rPr>
              <a:t>Q4</a:t>
            </a:r>
            <a:r>
              <a:rPr lang="ja-JP" altLang="en-US" sz="2400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HiraMaruPro-W4"/>
                <a:sym typeface="HiraMaruPro-W4"/>
              </a:rPr>
              <a:t>：今後どのようなアクションをとっていきたいですか。（家庭・職場）</a:t>
            </a:r>
            <a:endParaRPr sz="2400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HiraMaruPro-W4"/>
              <a:sym typeface="HiraMaruPro-W4"/>
            </a:endParaRPr>
          </a:p>
        </p:txBody>
      </p:sp>
    </p:spTree>
    <p:extLst>
      <p:ext uri="{BB962C8B-B14F-4D97-AF65-F5344CB8AC3E}">
        <p14:creationId xmlns:p14="http://schemas.microsoft.com/office/powerpoint/2010/main" val="1061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/>
          <p:nvPr/>
        </p:nvSpPr>
        <p:spPr>
          <a:xfrm>
            <a:off x="64174" y="74416"/>
            <a:ext cx="12079705" cy="6513343"/>
          </a:xfrm>
          <a:prstGeom prst="rect">
            <a:avLst/>
          </a:prstGeom>
          <a:solidFill>
            <a:srgbClr val="3C78D8">
              <a:alpha val="83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ja-JP" altLang="en-US" sz="4800" b="1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本日のワークショップの目的</a:t>
            </a:r>
            <a:endParaRPr sz="4800" b="1" dirty="0">
              <a:solidFill>
                <a:srgbClr val="FFFF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Google Shape;114;p17">
            <a:extLst>
              <a:ext uri="{FF2B5EF4-FFF2-40B4-BE49-F238E27FC236}">
                <a16:creationId xmlns:a16="http://schemas.microsoft.com/office/drawing/2014/main" id="{77DFA5AA-EDA6-4EEC-965C-18DC5C4EF472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2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83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1"/>
          <p:cNvSpPr/>
          <p:nvPr/>
        </p:nvSpPr>
        <p:spPr>
          <a:xfrm>
            <a:off x="103450" y="1"/>
            <a:ext cx="11871159" cy="6609600"/>
          </a:xfrm>
          <a:prstGeom prst="rect">
            <a:avLst/>
          </a:prstGeom>
          <a:solidFill>
            <a:srgbClr val="3C78D8">
              <a:alpha val="83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ja-JP" altLang="en-US" sz="4800" b="1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続いて</a:t>
            </a:r>
            <a:endParaRPr sz="4800" b="1" dirty="0">
              <a:solidFill>
                <a:srgbClr val="FFFF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800" b="1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グループ内共有にうつります</a:t>
            </a:r>
            <a:endParaRPr sz="4800" b="1" dirty="0">
              <a:solidFill>
                <a:srgbClr val="FFFF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Google Shape;114;p17">
            <a:extLst>
              <a:ext uri="{FF2B5EF4-FFF2-40B4-BE49-F238E27FC236}">
                <a16:creationId xmlns:a16="http://schemas.microsoft.com/office/drawing/2014/main" id="{68A67548-BC28-44B3-AA71-CCCF622504D7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20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29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2"/>
          <p:cNvSpPr txBox="1"/>
          <p:nvPr/>
        </p:nvSpPr>
        <p:spPr>
          <a:xfrm>
            <a:off x="637403" y="125023"/>
            <a:ext cx="10917300" cy="7442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ja-JP" altLang="en-US" sz="37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グループ内共有時ルール</a:t>
            </a:r>
            <a:endParaRPr sz="37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88164" y="1054686"/>
            <a:ext cx="11780843" cy="3273103"/>
            <a:chOff x="637400" y="1726607"/>
            <a:chExt cx="11392042" cy="4051789"/>
          </a:xfrm>
        </p:grpSpPr>
        <p:sp>
          <p:nvSpPr>
            <p:cNvPr id="371" name="Google Shape;371;p42"/>
            <p:cNvSpPr/>
            <p:nvPr/>
          </p:nvSpPr>
          <p:spPr>
            <a:xfrm>
              <a:off x="1728336" y="1820048"/>
              <a:ext cx="10301106" cy="9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575" tIns="78575" rIns="78575" bIns="78575" anchor="ctr" anchorCtr="0">
              <a:noAutofit/>
            </a:bodyPr>
            <a:lstStyle/>
            <a:p>
              <a:pPr>
                <a:buClr>
                  <a:schemeClr val="dk1"/>
                </a:buClr>
                <a:buSzPts val="1500"/>
              </a:pPr>
              <a:r>
                <a:rPr lang="ja-JP" altLang="en-US" sz="2800" b="1" dirty="0">
                  <a:solidFill>
                    <a:srgbClr val="3D9DD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オープンマインド</a:t>
              </a:r>
              <a:r>
                <a:rPr lang="ja-JP" altLang="en-US" sz="2800" b="1" dirty="0">
                  <a:solidFill>
                    <a:schemeClr val="dk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で話しましょう</a:t>
              </a:r>
              <a:endParaRPr sz="2800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201" b="1" dirty="0">
                  <a:solidFill>
                    <a:schemeClr val="dk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→なんでも質問し合える・話し合える雰囲気をみんなでつくりましょう</a:t>
              </a:r>
              <a:endParaRPr sz="2201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72" name="Google Shape;372;p42"/>
            <p:cNvSpPr/>
            <p:nvPr/>
          </p:nvSpPr>
          <p:spPr>
            <a:xfrm>
              <a:off x="637400" y="1726607"/>
              <a:ext cx="975900" cy="974100"/>
            </a:xfrm>
            <a:prstGeom prst="ellipse">
              <a:avLst/>
            </a:prstGeom>
            <a:solidFill>
              <a:srgbClr val="3D9DD0"/>
            </a:solidFill>
            <a:ln>
              <a:noFill/>
            </a:ln>
          </p:spPr>
          <p:txBody>
            <a:bodyPr spcFirstLastPara="1" wrap="square" lIns="78575" tIns="78575" rIns="78575" bIns="78575" anchor="ctr" anchorCtr="0">
              <a:noAutofit/>
            </a:bodyPr>
            <a:lstStyle/>
            <a:p>
              <a:pPr algn="ctr"/>
              <a:r>
                <a:rPr lang="en-US" altLang="ja-JP" sz="4100" b="1">
                  <a:solidFill>
                    <a:schemeClr val="lt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1</a:t>
              </a:r>
              <a:endParaRPr sz="4100" b="1">
                <a:solidFill>
                  <a:schemeClr val="l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73" name="Google Shape;373;p42"/>
            <p:cNvSpPr/>
            <p:nvPr/>
          </p:nvSpPr>
          <p:spPr>
            <a:xfrm>
              <a:off x="1734309" y="3195884"/>
              <a:ext cx="9701100" cy="97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575" tIns="78575" rIns="78575" bIns="78575" anchor="ctr" anchorCtr="0">
              <a:noAutofit/>
            </a:bodyPr>
            <a:lstStyle/>
            <a:p>
              <a:r>
                <a:rPr lang="ja-JP" altLang="en-US" sz="2800" b="1" dirty="0">
                  <a:solidFill>
                    <a:srgbClr val="3D9DD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お互いに積極的にリアクション</a:t>
              </a:r>
              <a:r>
                <a:rPr lang="ja-JP" altLang="en-US" sz="28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しましょう</a:t>
              </a:r>
              <a:endParaRPr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201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→否定せず、</a:t>
              </a:r>
              <a:r>
                <a:rPr lang="ja-JP" altLang="en-US" sz="2201" b="1" dirty="0">
                  <a:solidFill>
                    <a:schemeClr val="dk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フラットな姿勢でリアクションしましょう</a:t>
              </a:r>
              <a:endParaRPr sz="2201" b="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74" name="Google Shape;374;p42"/>
            <p:cNvSpPr/>
            <p:nvPr/>
          </p:nvSpPr>
          <p:spPr>
            <a:xfrm>
              <a:off x="637400" y="3104996"/>
              <a:ext cx="975900" cy="974100"/>
            </a:xfrm>
            <a:prstGeom prst="ellipse">
              <a:avLst/>
            </a:prstGeom>
            <a:solidFill>
              <a:srgbClr val="3D9DD0"/>
            </a:solidFill>
            <a:ln>
              <a:noFill/>
            </a:ln>
          </p:spPr>
          <p:txBody>
            <a:bodyPr spcFirstLastPara="1" wrap="square" lIns="78575" tIns="78575" rIns="78575" bIns="78575" anchor="ctr" anchorCtr="0">
              <a:noAutofit/>
            </a:bodyPr>
            <a:lstStyle/>
            <a:p>
              <a:pPr algn="ctr"/>
              <a:r>
                <a:rPr lang="en-US" altLang="ja-JP" sz="4100" b="1">
                  <a:solidFill>
                    <a:schemeClr val="lt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2</a:t>
              </a:r>
              <a:endParaRPr sz="4100" b="1">
                <a:solidFill>
                  <a:schemeClr val="l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75" name="Google Shape;375;p42"/>
            <p:cNvSpPr/>
            <p:nvPr/>
          </p:nvSpPr>
          <p:spPr>
            <a:xfrm>
              <a:off x="637400" y="4529877"/>
              <a:ext cx="975900" cy="974100"/>
            </a:xfrm>
            <a:prstGeom prst="ellipse">
              <a:avLst/>
            </a:prstGeom>
            <a:solidFill>
              <a:srgbClr val="3D9DD0"/>
            </a:solidFill>
            <a:ln>
              <a:noFill/>
            </a:ln>
          </p:spPr>
          <p:txBody>
            <a:bodyPr spcFirstLastPara="1" wrap="square" lIns="78575" tIns="78575" rIns="78575" bIns="78575" anchor="ctr" anchorCtr="0">
              <a:noAutofit/>
            </a:bodyPr>
            <a:lstStyle/>
            <a:p>
              <a:pPr algn="ctr"/>
              <a:r>
                <a:rPr lang="en-US" altLang="ja-JP" sz="4100" b="1" dirty="0">
                  <a:solidFill>
                    <a:schemeClr val="lt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3</a:t>
              </a:r>
              <a:endParaRPr sz="4100" b="1" dirty="0">
                <a:solidFill>
                  <a:schemeClr val="l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76" name="Google Shape;376;p42"/>
            <p:cNvSpPr/>
            <p:nvPr/>
          </p:nvSpPr>
          <p:spPr>
            <a:xfrm>
              <a:off x="1734309" y="4342315"/>
              <a:ext cx="10295133" cy="1436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575" tIns="78575" rIns="78575" bIns="78575" anchor="ctr" anchorCtr="0">
              <a:noAutofit/>
            </a:bodyPr>
            <a:lstStyle/>
            <a:p>
              <a:pPr>
                <a:buSzPts val="1500"/>
              </a:pPr>
              <a:r>
                <a:rPr lang="ja-JP" altLang="en-US" sz="2800" b="1" dirty="0">
                  <a:solidFill>
                    <a:srgbClr val="3D9DD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具体的に質問</a:t>
              </a:r>
              <a:r>
                <a:rPr lang="ja-JP" altLang="en-US" sz="28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してみましょう</a:t>
              </a:r>
              <a:endParaRPr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buSzPts val="1500"/>
              </a:pPr>
              <a:r>
                <a:rPr lang="ja-JP" altLang="en-US" sz="2201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→「もっと聞きたい！」「詳細が気になる！」など、どんどん聞いてみましょう</a:t>
              </a:r>
              <a:endParaRPr sz="2201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9" name="Google Shape;114;p17">
            <a:extLst>
              <a:ext uri="{FF2B5EF4-FFF2-40B4-BE49-F238E27FC236}">
                <a16:creationId xmlns:a16="http://schemas.microsoft.com/office/drawing/2014/main" id="{7C4A75CF-504E-4942-B922-FE2F19B6C61F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21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1" name="Google Shape;38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2875" y="4452033"/>
            <a:ext cx="1961735" cy="19654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37405" y="4691937"/>
            <a:ext cx="9160121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【10</a:t>
            </a:r>
            <a:r>
              <a:rPr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分後</a:t>
            </a:r>
            <a:r>
              <a:rPr lang="en-US" altLang="ja-JP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各グループ代表</a:t>
            </a:r>
            <a:r>
              <a:rPr lang="en-US" altLang="ja-JP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名から発表をお願いします。</a:t>
            </a:r>
            <a:endParaRPr lang="en-US" altLang="ja-JP" sz="28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新たに発見したこと、学び、感想　</a:t>
            </a:r>
            <a:r>
              <a:rPr lang="en-US" altLang="ja-JP" sz="2800" b="1" dirty="0" err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etc</a:t>
            </a:r>
            <a:endParaRPr lang="en-US" altLang="ja-JP" sz="28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グループの中で発表者を</a:t>
            </a:r>
            <a:r>
              <a:rPr lang="en-US" altLang="ja-JP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名決めておきましょう。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7783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5"/>
          <p:cNvSpPr txBox="1"/>
          <p:nvPr/>
        </p:nvSpPr>
        <p:spPr>
          <a:xfrm>
            <a:off x="637403" y="251173"/>
            <a:ext cx="10917300" cy="1025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ja-JP" altLang="en-US" sz="3700" b="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全体への共有</a:t>
            </a:r>
            <a:endParaRPr sz="3700" b="1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46" name="Google Shape;54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6299" y="4167173"/>
            <a:ext cx="256000" cy="2710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4;p17">
            <a:extLst>
              <a:ext uri="{FF2B5EF4-FFF2-40B4-BE49-F238E27FC236}">
                <a16:creationId xmlns:a16="http://schemas.microsoft.com/office/drawing/2014/main" id="{CF1518FC-EF0E-6544-A801-E73B8A178FB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22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7" name="Google Shape;383;p43">
            <a:extLst>
              <a:ext uri="{FF2B5EF4-FFF2-40B4-BE49-F238E27FC236}">
                <a16:creationId xmlns:a16="http://schemas.microsoft.com/office/drawing/2014/main" id="{2FC82830-C1E5-4DF5-BF52-E05083DC21F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5301" y="2220233"/>
            <a:ext cx="4053267" cy="40532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82;p43">
            <a:extLst>
              <a:ext uri="{FF2B5EF4-FFF2-40B4-BE49-F238E27FC236}">
                <a16:creationId xmlns:a16="http://schemas.microsoft.com/office/drawing/2014/main" id="{4D3113EA-0BE2-46AE-8AA3-35E1FCD5731D}"/>
              </a:ext>
            </a:extLst>
          </p:cNvPr>
          <p:cNvSpPr txBox="1"/>
          <p:nvPr/>
        </p:nvSpPr>
        <p:spPr>
          <a:xfrm>
            <a:off x="637401" y="2591751"/>
            <a:ext cx="10744800" cy="3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新たに発見したこと、学び、感想等を</a:t>
            </a:r>
          </a:p>
          <a:p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各グループ２つずつ発表しましょう。</a:t>
            </a:r>
            <a:endParaRPr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0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6"/>
          <p:cNvSpPr/>
          <p:nvPr/>
        </p:nvSpPr>
        <p:spPr>
          <a:xfrm>
            <a:off x="0" y="1"/>
            <a:ext cx="12192000" cy="6609600"/>
          </a:xfrm>
          <a:prstGeom prst="rect">
            <a:avLst/>
          </a:prstGeom>
          <a:solidFill>
            <a:srgbClr val="3C78D8">
              <a:alpha val="83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ja-JP" altLang="en-US" sz="4800" b="1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さいごに</a:t>
            </a:r>
            <a:endParaRPr sz="4800" b="1" dirty="0">
              <a:solidFill>
                <a:srgbClr val="FFFF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Google Shape;114;p17">
            <a:extLst>
              <a:ext uri="{FF2B5EF4-FFF2-40B4-BE49-F238E27FC236}">
                <a16:creationId xmlns:a16="http://schemas.microsoft.com/office/drawing/2014/main" id="{7EA4CA58-F747-404A-8005-7A3ED9A35F8C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23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4;p17">
            <a:extLst>
              <a:ext uri="{FF2B5EF4-FFF2-40B4-BE49-F238E27FC236}">
                <a16:creationId xmlns:a16="http://schemas.microsoft.com/office/drawing/2014/main" id="{F82CE280-7CDF-8842-B388-25D409C83B3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pPr algn="ctr">
                <a:buClr>
                  <a:srgbClr val="271818"/>
                </a:buClr>
                <a:buSzPts val="1600"/>
              </a:pPr>
              <a:t>24</a:t>
            </a:fld>
            <a:endParaRPr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Google Shape;233;p27">
            <a:extLst>
              <a:ext uri="{FF2B5EF4-FFF2-40B4-BE49-F238E27FC236}">
                <a16:creationId xmlns:a16="http://schemas.microsoft.com/office/drawing/2014/main" id="{F3B119DD-B475-426A-B6FE-8EA466A69956}"/>
              </a:ext>
            </a:extLst>
          </p:cNvPr>
          <p:cNvSpPr txBox="1"/>
          <p:nvPr/>
        </p:nvSpPr>
        <p:spPr>
          <a:xfrm>
            <a:off x="637403" y="150815"/>
            <a:ext cx="10917300" cy="718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ja-JP" altLang="en-US" sz="37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わが社の取り組み</a:t>
            </a:r>
            <a:endParaRPr sz="37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4" name="Google Shape;227;p26">
            <a:extLst>
              <a:ext uri="{FF2B5EF4-FFF2-40B4-BE49-F238E27FC236}">
                <a16:creationId xmlns:a16="http://schemas.microsoft.com/office/drawing/2014/main" id="{3AE25452-5633-4B94-9477-124D7FD88807}"/>
              </a:ext>
            </a:extLst>
          </p:cNvPr>
          <p:cNvSpPr txBox="1"/>
          <p:nvPr/>
        </p:nvSpPr>
        <p:spPr>
          <a:xfrm>
            <a:off x="778452" y="1034483"/>
            <a:ext cx="1807435" cy="1231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pPr algn="ctr"/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育児支援制度</a:t>
            </a:r>
            <a:endParaRPr sz="19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</p:txBody>
      </p:sp>
      <p:sp>
        <p:nvSpPr>
          <p:cNvPr id="15" name="Google Shape;227;p26">
            <a:extLst>
              <a:ext uri="{FF2B5EF4-FFF2-40B4-BE49-F238E27FC236}">
                <a16:creationId xmlns:a16="http://schemas.microsoft.com/office/drawing/2014/main" id="{4A078D17-C265-4BA0-BD5B-1AEB5732FC75}"/>
              </a:ext>
            </a:extLst>
          </p:cNvPr>
          <p:cNvSpPr txBox="1"/>
          <p:nvPr/>
        </p:nvSpPr>
        <p:spPr>
          <a:xfrm>
            <a:off x="778452" y="3865883"/>
            <a:ext cx="1807435" cy="1231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pPr algn="ctr"/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制度利用の</a:t>
            </a:r>
            <a:r>
              <a:rPr lang="en-US" altLang="ja-JP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/>
            </a:r>
            <a:br>
              <a:rPr lang="en-US" altLang="ja-JP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</a:br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事例</a:t>
            </a:r>
            <a:endParaRPr sz="19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</p:txBody>
      </p:sp>
      <p:sp>
        <p:nvSpPr>
          <p:cNvPr id="17" name="Google Shape;227;p26">
            <a:extLst>
              <a:ext uri="{FF2B5EF4-FFF2-40B4-BE49-F238E27FC236}">
                <a16:creationId xmlns:a16="http://schemas.microsoft.com/office/drawing/2014/main" id="{6D6C2E6A-3424-4354-8077-DD48B9240E50}"/>
              </a:ext>
            </a:extLst>
          </p:cNvPr>
          <p:cNvSpPr txBox="1"/>
          <p:nvPr/>
        </p:nvSpPr>
        <p:spPr>
          <a:xfrm>
            <a:off x="778452" y="5222609"/>
            <a:ext cx="1807435" cy="1231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pPr algn="ctr"/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相談窓口の</a:t>
            </a:r>
            <a:r>
              <a:rPr lang="en-US" altLang="ja-JP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/>
            </a:r>
            <a:br>
              <a:rPr lang="en-US" altLang="ja-JP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</a:br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ご案内</a:t>
            </a:r>
            <a:endParaRPr sz="19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</p:txBody>
      </p:sp>
      <p:sp>
        <p:nvSpPr>
          <p:cNvPr id="18" name="Google Shape;227;p26">
            <a:extLst>
              <a:ext uri="{FF2B5EF4-FFF2-40B4-BE49-F238E27FC236}">
                <a16:creationId xmlns:a16="http://schemas.microsoft.com/office/drawing/2014/main" id="{6B5B3405-1E36-4630-BD56-A762E7D265EA}"/>
              </a:ext>
            </a:extLst>
          </p:cNvPr>
          <p:cNvSpPr txBox="1"/>
          <p:nvPr/>
        </p:nvSpPr>
        <p:spPr>
          <a:xfrm>
            <a:off x="2715416" y="1073801"/>
            <a:ext cx="8576545" cy="1231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（記載例）</a:t>
            </a:r>
            <a:endParaRPr lang="en-US" altLang="ja-JP" sz="19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・育児休暇　（有給）　出生後</a:t>
            </a:r>
            <a:r>
              <a:rPr lang="en-US" altLang="ja-JP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1</a:t>
            </a:r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か月以内に〇日</a:t>
            </a:r>
          </a:p>
          <a:p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・早出遅出勤務制度　末子が○歳まで利用可</a:t>
            </a:r>
          </a:p>
          <a:p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・育児短時間勤務　　　○○歳まで利用可</a:t>
            </a:r>
            <a:endParaRPr sz="19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</p:txBody>
      </p:sp>
      <p:sp>
        <p:nvSpPr>
          <p:cNvPr id="19" name="Google Shape;227;p26">
            <a:extLst>
              <a:ext uri="{FF2B5EF4-FFF2-40B4-BE49-F238E27FC236}">
                <a16:creationId xmlns:a16="http://schemas.microsoft.com/office/drawing/2014/main" id="{61823245-269C-4FAC-8284-78797FD59D0A}"/>
              </a:ext>
            </a:extLst>
          </p:cNvPr>
          <p:cNvSpPr txBox="1"/>
          <p:nvPr/>
        </p:nvSpPr>
        <p:spPr>
          <a:xfrm>
            <a:off x="2715416" y="3865883"/>
            <a:ext cx="8576545" cy="1231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（記載例）</a:t>
            </a:r>
            <a:endParaRPr lang="en-US" altLang="ja-JP" sz="19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・第</a:t>
            </a:r>
            <a:r>
              <a:rPr lang="en-US" altLang="ja-JP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1</a:t>
            </a:r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子出生にともない、〇〇カ月間の育児休暇を取得</a:t>
            </a:r>
            <a:endParaRPr lang="en-US" altLang="ja-JP" sz="19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　社内イントラネットで詳細を掲載しています。</a:t>
            </a:r>
          </a:p>
        </p:txBody>
      </p:sp>
      <p:sp>
        <p:nvSpPr>
          <p:cNvPr id="29" name="Google Shape;227;p26">
            <a:extLst>
              <a:ext uri="{FF2B5EF4-FFF2-40B4-BE49-F238E27FC236}">
                <a16:creationId xmlns:a16="http://schemas.microsoft.com/office/drawing/2014/main" id="{E6BF9808-0D81-49C4-94E0-F148464ED765}"/>
              </a:ext>
            </a:extLst>
          </p:cNvPr>
          <p:cNvSpPr txBox="1"/>
          <p:nvPr/>
        </p:nvSpPr>
        <p:spPr>
          <a:xfrm>
            <a:off x="2715416" y="5222609"/>
            <a:ext cx="8576545" cy="1231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（記載例）</a:t>
            </a:r>
            <a:endParaRPr lang="en-US" altLang="ja-JP" sz="19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人事企画部 育児・介護担当 ☎　</a:t>
            </a:r>
            <a:r>
              <a:rPr lang="ja-JP" altLang="en-US" sz="1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〇〇〇ー〇〇〇ー〇〇〇〇</a:t>
            </a:r>
            <a:endParaRPr lang="en-US" altLang="ja-JP" sz="19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  <a:p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　　　　　　　　　　　　　　　　　　　　　　</a:t>
            </a:r>
            <a:r>
              <a:rPr lang="en-US" altLang="ja-JP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Mail</a:t>
            </a:r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　</a:t>
            </a:r>
            <a:r>
              <a:rPr lang="en-US" altLang="ja-JP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XX@XX.com</a:t>
            </a:r>
            <a:endParaRPr sz="19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</p:txBody>
      </p:sp>
      <p:sp>
        <p:nvSpPr>
          <p:cNvPr id="11" name="Google Shape;227;p26">
            <a:extLst>
              <a:ext uri="{FF2B5EF4-FFF2-40B4-BE49-F238E27FC236}">
                <a16:creationId xmlns:a16="http://schemas.microsoft.com/office/drawing/2014/main" id="{C57ED7E8-735A-48C0-9D61-CB600CA32D64}"/>
              </a:ext>
            </a:extLst>
          </p:cNvPr>
          <p:cNvSpPr txBox="1"/>
          <p:nvPr/>
        </p:nvSpPr>
        <p:spPr>
          <a:xfrm>
            <a:off x="778452" y="2475855"/>
            <a:ext cx="1807435" cy="12313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pPr algn="ctr"/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各種研修など</a:t>
            </a:r>
            <a:endParaRPr sz="19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</p:txBody>
      </p:sp>
      <p:sp>
        <p:nvSpPr>
          <p:cNvPr id="12" name="Google Shape;227;p26">
            <a:extLst>
              <a:ext uri="{FF2B5EF4-FFF2-40B4-BE49-F238E27FC236}">
                <a16:creationId xmlns:a16="http://schemas.microsoft.com/office/drawing/2014/main" id="{6DA3CA9C-FF38-4367-A1AB-C02C63175C37}"/>
              </a:ext>
            </a:extLst>
          </p:cNvPr>
          <p:cNvSpPr txBox="1"/>
          <p:nvPr/>
        </p:nvSpPr>
        <p:spPr>
          <a:xfrm>
            <a:off x="2715416" y="2430526"/>
            <a:ext cx="8576545" cy="1231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（記載例）</a:t>
            </a:r>
            <a:endParaRPr lang="en-US" altLang="ja-JP" sz="19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・ 育休からの復職者向け研修（〇〇</a:t>
            </a:r>
            <a:r>
              <a:rPr lang="en-US" altLang="ja-JP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/</a:t>
            </a:r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○○開催）</a:t>
            </a:r>
            <a:endParaRPr lang="en-US" altLang="ja-JP" sz="19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・ 社内パパママ研修　（対象：未就学児がいる従業員）　〇／○開催予定</a:t>
            </a:r>
            <a:endParaRPr lang="en-US" altLang="ja-JP" sz="19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r>
              <a:rPr lang="ja-JP" altLang="en-US" sz="19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・ 子ども参観　（毎年夏休み期間に実施予定）</a:t>
            </a:r>
            <a:endParaRPr sz="19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73495" y="423528"/>
            <a:ext cx="6206719" cy="8928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60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lang="ja-JP" altLang="en-US" sz="260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各社の制度等を記載して</a:t>
            </a:r>
            <a:endParaRPr lang="en-US" altLang="ja-JP" sz="260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60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従業員への周知にご利用ください</a:t>
            </a:r>
            <a:r>
              <a:rPr lang="en-US" altLang="ja-JP" sz="260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endParaRPr lang="ja-JP" altLang="en-US" sz="260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82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/>
          <p:nvPr/>
        </p:nvSpPr>
        <p:spPr>
          <a:xfrm>
            <a:off x="1197432" y="631378"/>
            <a:ext cx="10798629" cy="415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本日のワークショップの学びを活かし、</a:t>
            </a:r>
            <a:r>
              <a:rPr lang="en-US" altLang="ja-JP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/>
            </a:r>
            <a:br>
              <a:rPr lang="en-US" altLang="ja-JP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</a:br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男性の育児参画の推進をはじめ</a:t>
            </a:r>
            <a:endParaRPr lang="en-US" altLang="ja-JP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201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仕事と育児等の両立ができる職場風土を</a:t>
            </a:r>
            <a:endParaRPr lang="en-US" altLang="ja-JP" sz="4201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201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みんなで作っていきましょう！</a:t>
            </a:r>
            <a:endParaRPr sz="4201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Google Shape;114;p17">
            <a:extLst>
              <a:ext uri="{FF2B5EF4-FFF2-40B4-BE49-F238E27FC236}">
                <a16:creationId xmlns:a16="http://schemas.microsoft.com/office/drawing/2014/main" id="{9F144541-5F37-4A72-9216-5F6A2CB86304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25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26" name="Picture 2" descr="仲の良い会社のイラスト">
            <a:extLst>
              <a:ext uri="{FF2B5EF4-FFF2-40B4-BE49-F238E27FC236}">
                <a16:creationId xmlns:a16="http://schemas.microsoft.com/office/drawing/2014/main" id="{FFA897B6-287B-49DF-B218-E65CBEE11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321" y="4641496"/>
            <a:ext cx="2381251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6"/>
          <p:cNvSpPr/>
          <p:nvPr/>
        </p:nvSpPr>
        <p:spPr>
          <a:xfrm>
            <a:off x="0" y="22315"/>
            <a:ext cx="12192000" cy="6565444"/>
          </a:xfrm>
          <a:prstGeom prst="rect">
            <a:avLst/>
          </a:prstGeom>
          <a:solidFill>
            <a:srgbClr val="3C78D8">
              <a:alpha val="83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ja-JP" altLang="en-US" sz="4800" b="1" dirty="0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おつかれさまでした</a:t>
            </a:r>
            <a:endParaRPr sz="4800" b="1" dirty="0">
              <a:solidFill>
                <a:srgbClr val="FFFF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Google Shape;114;p17">
            <a:extLst>
              <a:ext uri="{FF2B5EF4-FFF2-40B4-BE49-F238E27FC236}">
                <a16:creationId xmlns:a16="http://schemas.microsoft.com/office/drawing/2014/main" id="{CA8DE49C-EA63-497B-AB39-08B13BF42BBB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26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Google Shape;588;p62"/>
          <p:cNvSpPr/>
          <p:nvPr/>
        </p:nvSpPr>
        <p:spPr>
          <a:xfrm>
            <a:off x="4659870" y="4891801"/>
            <a:ext cx="7746321" cy="2366831"/>
          </a:xfrm>
          <a:prstGeom prst="flowChartProcess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ja-JP" altLang="ja-JP" sz="28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三重県子ども・福祉部少子化対策課　　</a:t>
            </a:r>
            <a:endParaRPr lang="en-US" altLang="ja-JP" sz="28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令和４年３月</a:t>
            </a:r>
            <a:r>
              <a:rPr lang="en-US" altLang="ja-JP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2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教材制作：コネヒト株式会社</a:t>
            </a:r>
          </a:p>
        </p:txBody>
      </p:sp>
    </p:spTree>
    <p:extLst>
      <p:ext uri="{BB962C8B-B14F-4D97-AF65-F5344CB8AC3E}">
        <p14:creationId xmlns:p14="http://schemas.microsoft.com/office/powerpoint/2010/main" val="42025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/>
          <p:nvPr/>
        </p:nvSpPr>
        <p:spPr>
          <a:xfrm>
            <a:off x="424042" y="304803"/>
            <a:ext cx="11356165" cy="59089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457211" indent="-457211">
              <a:buFont typeface="Wingdings" pitchFamily="2" charset="2"/>
              <a:buChar char="l"/>
            </a:pPr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改正育児・介護休業法における育休制度を理解しよう</a:t>
            </a:r>
          </a:p>
          <a:p>
            <a:endParaRPr lang="ja-JP" altLang="en-US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457211" indent="-457211">
              <a:buFont typeface="Wingdings" pitchFamily="2" charset="2"/>
              <a:buChar char="l"/>
            </a:pPr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男性の育児参画への理解を深めよう</a:t>
            </a:r>
          </a:p>
          <a:p>
            <a:pPr marL="457211" indent="-457211">
              <a:buFont typeface="Wingdings" pitchFamily="2" charset="2"/>
              <a:buChar char="l"/>
            </a:pPr>
            <a:endParaRPr lang="ja-JP" altLang="en-US"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marL="457211" indent="-457211">
              <a:buFont typeface="Wingdings" pitchFamily="2" charset="2"/>
              <a:buChar char="l"/>
            </a:pPr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育児を行う従業員へのサポートを考えよう</a:t>
            </a:r>
          </a:p>
          <a:p>
            <a:pPr marL="457211" indent="-457211">
              <a:buFont typeface="Wingdings" pitchFamily="2" charset="2"/>
              <a:buChar char="l"/>
            </a:pPr>
            <a:endParaRPr lang="ja-JP" altLang="en-US" sz="28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en-US" altLang="ja-JP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</a:t>
            </a:r>
            <a:r>
              <a:rPr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</a:t>
            </a:r>
            <a:endParaRPr lang="en-US" altLang="ja-JP" sz="28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</a:t>
            </a:r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仕事と育児等の両立支援に向けた</a:t>
            </a:r>
            <a:endParaRPr lang="en-US" altLang="ja-JP" sz="36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3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職場風土づくりにつなげましょう</a:t>
            </a:r>
          </a:p>
        </p:txBody>
      </p:sp>
      <p:sp>
        <p:nvSpPr>
          <p:cNvPr id="4" name="Google Shape;114;p17">
            <a:extLst>
              <a:ext uri="{FF2B5EF4-FFF2-40B4-BE49-F238E27FC236}">
                <a16:creationId xmlns:a16="http://schemas.microsoft.com/office/drawing/2014/main" id="{362E69CC-0A33-C54D-B65A-E62AF11BF15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3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883921" y="4263905"/>
            <a:ext cx="1371600" cy="9144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75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/>
        </p:nvSpPr>
        <p:spPr>
          <a:xfrm>
            <a:off x="0" y="1"/>
            <a:ext cx="12192000" cy="6609600"/>
          </a:xfrm>
          <a:prstGeom prst="rect">
            <a:avLst/>
          </a:prstGeom>
          <a:solidFill>
            <a:srgbClr val="3C78D8">
              <a:alpha val="83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ja-JP" altLang="en-US" sz="4800" b="1">
                <a:solidFill>
                  <a:srgbClr val="FFFFFF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はじめに</a:t>
            </a:r>
            <a:endParaRPr sz="4800" b="1">
              <a:solidFill>
                <a:srgbClr val="FFFF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" name="Google Shape;114;p17">
            <a:extLst>
              <a:ext uri="{FF2B5EF4-FFF2-40B4-BE49-F238E27FC236}">
                <a16:creationId xmlns:a16="http://schemas.microsoft.com/office/drawing/2014/main" id="{135F42FD-E72D-43A3-B056-BCE645D7B0B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4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63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4;p17">
            <a:extLst>
              <a:ext uri="{FF2B5EF4-FFF2-40B4-BE49-F238E27FC236}">
                <a16:creationId xmlns:a16="http://schemas.microsoft.com/office/drawing/2014/main" id="{27D14CB8-947C-AD41-8218-4D8A49C8BFB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5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Google Shape;233;p27">
            <a:extLst>
              <a:ext uri="{FF2B5EF4-FFF2-40B4-BE49-F238E27FC236}">
                <a16:creationId xmlns:a16="http://schemas.microsoft.com/office/drawing/2014/main" id="{BC65E28E-93A8-4D37-900D-3184325B9952}"/>
              </a:ext>
            </a:extLst>
          </p:cNvPr>
          <p:cNvSpPr txBox="1"/>
          <p:nvPr/>
        </p:nvSpPr>
        <p:spPr>
          <a:xfrm>
            <a:off x="637403" y="150815"/>
            <a:ext cx="10917300" cy="718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妻と夫の平均家事・育児時間</a:t>
            </a:r>
            <a:endParaRPr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7" name="Google Shape;227;p26">
            <a:extLst>
              <a:ext uri="{FF2B5EF4-FFF2-40B4-BE49-F238E27FC236}">
                <a16:creationId xmlns:a16="http://schemas.microsoft.com/office/drawing/2014/main" id="{BF15F777-B779-42F6-95E5-81AA9B921C47}"/>
              </a:ext>
            </a:extLst>
          </p:cNvPr>
          <p:cNvSpPr txBox="1"/>
          <p:nvPr/>
        </p:nvSpPr>
        <p:spPr>
          <a:xfrm>
            <a:off x="370118" y="1002651"/>
            <a:ext cx="11798892" cy="85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t" anchorCtr="0">
            <a:noAutofit/>
          </a:bodyPr>
          <a:lstStyle/>
          <a:p>
            <a:r>
              <a:rPr lang="ja-JP" altLang="en-US" sz="2800" b="1" dirty="0">
                <a:solidFill>
                  <a:srgbClr val="7030A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平日の夫の家事時間や育児時間はどのくらいでしょうか。（単位：分）</a:t>
            </a:r>
            <a:endParaRPr lang="en-US" altLang="ja-JP" sz="2800" b="1" dirty="0">
              <a:solidFill>
                <a:srgbClr val="7030A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sp>
        <p:nvSpPr>
          <p:cNvPr id="15" name="Google Shape;227;p26">
            <a:extLst>
              <a:ext uri="{FF2B5EF4-FFF2-40B4-BE49-F238E27FC236}">
                <a16:creationId xmlns:a16="http://schemas.microsoft.com/office/drawing/2014/main" id="{A80BE28E-C026-4769-9AD5-FE5F50F13946}"/>
              </a:ext>
            </a:extLst>
          </p:cNvPr>
          <p:cNvSpPr txBox="1"/>
          <p:nvPr/>
        </p:nvSpPr>
        <p:spPr>
          <a:xfrm>
            <a:off x="216290" y="1289769"/>
            <a:ext cx="5775071" cy="94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pPr algn="ctr"/>
            <a:r>
              <a:rPr lang="ja-JP" altLang="en-US" sz="1900" b="1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妻と夫の平均家事時間</a:t>
            </a:r>
            <a:endParaRPr sz="1900" b="1" u="sng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9500" y="1814297"/>
            <a:ext cx="5921257" cy="4262945"/>
            <a:chOff x="441838" y="2884538"/>
            <a:chExt cx="5349363" cy="3155176"/>
          </a:xfrm>
        </p:grpSpPr>
        <p:sp>
          <p:nvSpPr>
            <p:cNvPr id="24" name="Google Shape;227;p26">
              <a:extLst>
                <a:ext uri="{FF2B5EF4-FFF2-40B4-BE49-F238E27FC236}">
                  <a16:creationId xmlns:a16="http://schemas.microsoft.com/office/drawing/2014/main" id="{7F3B92CE-A532-437D-A32A-B49D098BBCE0}"/>
                </a:ext>
              </a:extLst>
            </p:cNvPr>
            <p:cNvSpPr txBox="1"/>
            <p:nvPr/>
          </p:nvSpPr>
          <p:spPr>
            <a:xfrm>
              <a:off x="1545880" y="5348288"/>
              <a:ext cx="1757680" cy="691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7" rIns="121900" bIns="60927" anchor="ctr" anchorCtr="0">
              <a:noAutofit/>
            </a:bodyPr>
            <a:lstStyle/>
            <a:p>
              <a:pPr algn="ctr"/>
              <a:r>
                <a:rPr lang="ja-JP" altLang="en-US" sz="19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Kosugi"/>
                  <a:sym typeface="Kosugi"/>
                </a:rPr>
                <a:t>妻</a:t>
              </a:r>
              <a:endParaRPr sz="1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endParaRPr>
            </a:p>
          </p:txBody>
        </p:sp>
        <p:sp>
          <p:nvSpPr>
            <p:cNvPr id="25" name="Google Shape;227;p26">
              <a:extLst>
                <a:ext uri="{FF2B5EF4-FFF2-40B4-BE49-F238E27FC236}">
                  <a16:creationId xmlns:a16="http://schemas.microsoft.com/office/drawing/2014/main" id="{A060545C-184A-49DF-B8A1-3CDBFC90B8C3}"/>
                </a:ext>
              </a:extLst>
            </p:cNvPr>
            <p:cNvSpPr txBox="1"/>
            <p:nvPr/>
          </p:nvSpPr>
          <p:spPr>
            <a:xfrm>
              <a:off x="3616938" y="5345261"/>
              <a:ext cx="1757680" cy="691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7" rIns="121900" bIns="60927" anchor="ctr" anchorCtr="0">
              <a:noAutofit/>
            </a:bodyPr>
            <a:lstStyle/>
            <a:p>
              <a:pPr algn="ctr"/>
              <a:r>
                <a:rPr lang="ja-JP" altLang="en-US" sz="19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Kosugi"/>
                  <a:sym typeface="Kosugi"/>
                </a:rPr>
                <a:t>夫</a:t>
              </a:r>
              <a:endParaRPr sz="1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endParaRP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1BBA7FF8-D073-4092-986F-E9DA1FBCDFD7}"/>
                </a:ext>
              </a:extLst>
            </p:cNvPr>
            <p:cNvCxnSpPr/>
            <p:nvPr/>
          </p:nvCxnSpPr>
          <p:spPr>
            <a:xfrm>
              <a:off x="1066801" y="5424264"/>
              <a:ext cx="4724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4E60E22C-EEE7-4B26-9835-33CBF4E2D3BB}"/>
                </a:ext>
              </a:extLst>
            </p:cNvPr>
            <p:cNvCxnSpPr/>
            <p:nvPr/>
          </p:nvCxnSpPr>
          <p:spPr>
            <a:xfrm>
              <a:off x="1066801" y="4638038"/>
              <a:ext cx="47244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8C452024-99B7-4EC4-8BBE-70EF3DECC9DF}"/>
                </a:ext>
              </a:extLst>
            </p:cNvPr>
            <p:cNvCxnSpPr/>
            <p:nvPr/>
          </p:nvCxnSpPr>
          <p:spPr>
            <a:xfrm>
              <a:off x="1066801" y="3851809"/>
              <a:ext cx="47244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C5010521-819C-498F-9B4C-8A9ADBE1AEB2}"/>
                </a:ext>
              </a:extLst>
            </p:cNvPr>
            <p:cNvCxnSpPr/>
            <p:nvPr/>
          </p:nvCxnSpPr>
          <p:spPr>
            <a:xfrm>
              <a:off x="1066801" y="3065581"/>
              <a:ext cx="47244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3DCC3B5D-9C1C-4623-8516-017B0C8268E9}"/>
                </a:ext>
              </a:extLst>
            </p:cNvPr>
            <p:cNvSpPr/>
            <p:nvPr/>
          </p:nvSpPr>
          <p:spPr>
            <a:xfrm>
              <a:off x="1991653" y="3441395"/>
              <a:ext cx="908682" cy="19727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ja-JP" sz="3600" b="1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263</a:t>
              </a:r>
              <a:endParaRPr lang="ja-JP" altLang="en-US" sz="36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E4E5CB13-C581-4BB4-96EB-37072434A0D5}"/>
                </a:ext>
              </a:extLst>
            </p:cNvPr>
            <p:cNvSpPr/>
            <p:nvPr/>
          </p:nvSpPr>
          <p:spPr>
            <a:xfrm>
              <a:off x="4018789" y="3429002"/>
              <a:ext cx="908682" cy="1985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24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？</a:t>
              </a:r>
            </a:p>
          </p:txBody>
        </p:sp>
        <p:sp>
          <p:nvSpPr>
            <p:cNvPr id="37" name="Google Shape;408;p42">
              <a:extLst>
                <a:ext uri="{FF2B5EF4-FFF2-40B4-BE49-F238E27FC236}">
                  <a16:creationId xmlns:a16="http://schemas.microsoft.com/office/drawing/2014/main" id="{D4F00819-A44E-45D7-B957-1513DD288E18}"/>
                </a:ext>
              </a:extLst>
            </p:cNvPr>
            <p:cNvSpPr txBox="1"/>
            <p:nvPr/>
          </p:nvSpPr>
          <p:spPr>
            <a:xfrm>
              <a:off x="441838" y="4447613"/>
              <a:ext cx="729828" cy="3188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altLang="ja-JP" sz="16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sym typeface="Kosugi"/>
                </a:rPr>
                <a:t>100</a:t>
              </a:r>
              <a:endParaRPr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8" name="Google Shape;408;p42">
              <a:extLst>
                <a:ext uri="{FF2B5EF4-FFF2-40B4-BE49-F238E27FC236}">
                  <a16:creationId xmlns:a16="http://schemas.microsoft.com/office/drawing/2014/main" id="{FB225BBD-7AA0-4BDF-B8C3-CEC9DCA4E635}"/>
                </a:ext>
              </a:extLst>
            </p:cNvPr>
            <p:cNvSpPr txBox="1"/>
            <p:nvPr/>
          </p:nvSpPr>
          <p:spPr>
            <a:xfrm>
              <a:off x="441838" y="3636378"/>
              <a:ext cx="729828" cy="3188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altLang="ja-JP" sz="16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sym typeface="Kosugi"/>
                </a:rPr>
                <a:t>200</a:t>
              </a:r>
              <a:endParaRPr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9" name="Google Shape;408;p42">
              <a:extLst>
                <a:ext uri="{FF2B5EF4-FFF2-40B4-BE49-F238E27FC236}">
                  <a16:creationId xmlns:a16="http://schemas.microsoft.com/office/drawing/2014/main" id="{95E6BF5B-5126-4D6C-B526-6CD71F44DCEA}"/>
                </a:ext>
              </a:extLst>
            </p:cNvPr>
            <p:cNvSpPr txBox="1"/>
            <p:nvPr/>
          </p:nvSpPr>
          <p:spPr>
            <a:xfrm>
              <a:off x="441838" y="2884538"/>
              <a:ext cx="729828" cy="3188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altLang="ja-JP" sz="16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sym typeface="Kosugi"/>
                </a:rPr>
                <a:t>300</a:t>
              </a:r>
              <a:endParaRPr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43" name="Google Shape;227;p26">
            <a:extLst>
              <a:ext uri="{FF2B5EF4-FFF2-40B4-BE49-F238E27FC236}">
                <a16:creationId xmlns:a16="http://schemas.microsoft.com/office/drawing/2014/main" id="{C217BFFB-74D9-4962-9D76-4E6F7B7A4AF5}"/>
              </a:ext>
            </a:extLst>
          </p:cNvPr>
          <p:cNvSpPr txBox="1"/>
          <p:nvPr/>
        </p:nvSpPr>
        <p:spPr>
          <a:xfrm>
            <a:off x="6236737" y="1409357"/>
            <a:ext cx="5332319" cy="69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pPr algn="ctr"/>
            <a:r>
              <a:rPr lang="ja-JP" altLang="en-US" sz="1900" b="1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妻と夫の平均育児時間</a:t>
            </a:r>
            <a:endParaRPr sz="1900" b="1" u="sng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6014173" y="1944828"/>
            <a:ext cx="6289383" cy="4540523"/>
            <a:chOff x="6038391" y="2884541"/>
            <a:chExt cx="5349362" cy="3476891"/>
          </a:xfrm>
        </p:grpSpPr>
        <p:sp>
          <p:nvSpPr>
            <p:cNvPr id="45" name="Google Shape;227;p26">
              <a:extLst>
                <a:ext uri="{FF2B5EF4-FFF2-40B4-BE49-F238E27FC236}">
                  <a16:creationId xmlns:a16="http://schemas.microsoft.com/office/drawing/2014/main" id="{E425182C-23B7-47A4-AD24-286BF394F53C}"/>
                </a:ext>
              </a:extLst>
            </p:cNvPr>
            <p:cNvSpPr txBox="1"/>
            <p:nvPr/>
          </p:nvSpPr>
          <p:spPr>
            <a:xfrm>
              <a:off x="7142431" y="5670006"/>
              <a:ext cx="1757680" cy="691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7" rIns="121900" bIns="60927" anchor="ctr" anchorCtr="0">
              <a:noAutofit/>
            </a:bodyPr>
            <a:lstStyle/>
            <a:p>
              <a:pPr algn="ctr"/>
              <a:r>
                <a:rPr lang="ja-JP" altLang="en-US" sz="19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Kosugi"/>
                  <a:sym typeface="Kosugi"/>
                </a:rPr>
                <a:t>妻</a:t>
              </a:r>
              <a:endParaRPr sz="1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endParaRPr>
            </a:p>
          </p:txBody>
        </p:sp>
        <p:sp>
          <p:nvSpPr>
            <p:cNvPr id="46" name="Google Shape;227;p26">
              <a:extLst>
                <a:ext uri="{FF2B5EF4-FFF2-40B4-BE49-F238E27FC236}">
                  <a16:creationId xmlns:a16="http://schemas.microsoft.com/office/drawing/2014/main" id="{937EFB44-0F51-43CE-9DB3-8D37411B54D0}"/>
                </a:ext>
              </a:extLst>
            </p:cNvPr>
            <p:cNvSpPr txBox="1"/>
            <p:nvPr/>
          </p:nvSpPr>
          <p:spPr>
            <a:xfrm>
              <a:off x="9190842" y="5670006"/>
              <a:ext cx="1757680" cy="691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7" rIns="121900" bIns="60927" anchor="ctr" anchorCtr="0">
              <a:noAutofit/>
            </a:bodyPr>
            <a:lstStyle/>
            <a:p>
              <a:pPr algn="ctr"/>
              <a:r>
                <a:rPr lang="ja-JP" altLang="en-US" sz="19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Kosugi"/>
                  <a:sym typeface="Kosugi"/>
                </a:rPr>
                <a:t>夫</a:t>
              </a:r>
              <a:endParaRPr sz="1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endParaRPr>
            </a:p>
          </p:txBody>
        </p: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1B8E3CA9-2B40-475F-BA43-9F68B45C569D}"/>
                </a:ext>
              </a:extLst>
            </p:cNvPr>
            <p:cNvCxnSpPr/>
            <p:nvPr/>
          </p:nvCxnSpPr>
          <p:spPr>
            <a:xfrm>
              <a:off x="6663353" y="5424264"/>
              <a:ext cx="4724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CA10BF5F-E8C9-4887-A749-D1AF3E43042C}"/>
                </a:ext>
              </a:extLst>
            </p:cNvPr>
            <p:cNvCxnSpPr/>
            <p:nvPr/>
          </p:nvCxnSpPr>
          <p:spPr>
            <a:xfrm>
              <a:off x="6663353" y="4638038"/>
              <a:ext cx="47244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220D2B4D-749A-41DB-AC89-90E728FB90A7}"/>
                </a:ext>
              </a:extLst>
            </p:cNvPr>
            <p:cNvCxnSpPr/>
            <p:nvPr/>
          </p:nvCxnSpPr>
          <p:spPr>
            <a:xfrm>
              <a:off x="6663353" y="3851809"/>
              <a:ext cx="47244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201E9E88-FA25-429F-842D-4CB8A6B6B604}"/>
                </a:ext>
              </a:extLst>
            </p:cNvPr>
            <p:cNvCxnSpPr/>
            <p:nvPr/>
          </p:nvCxnSpPr>
          <p:spPr>
            <a:xfrm>
              <a:off x="6663353" y="3065581"/>
              <a:ext cx="47244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08ABA8E8-DDE2-48E7-8563-54E1D605D6BB}"/>
                </a:ext>
              </a:extLst>
            </p:cNvPr>
            <p:cNvSpPr/>
            <p:nvPr/>
          </p:nvSpPr>
          <p:spPr>
            <a:xfrm>
              <a:off x="7588205" y="3515363"/>
              <a:ext cx="908682" cy="18987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/>
              <a:r>
                <a:rPr lang="en-US" altLang="ja-JP" sz="3600" b="1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532</a:t>
              </a:r>
              <a:endParaRPr lang="ja-JP" altLang="en-US" sz="3600" b="1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F45C415B-CE8B-4AA8-BCE8-829372C30B3B}"/>
                </a:ext>
              </a:extLst>
            </p:cNvPr>
            <p:cNvSpPr/>
            <p:nvPr/>
          </p:nvSpPr>
          <p:spPr>
            <a:xfrm>
              <a:off x="9615341" y="3515363"/>
              <a:ext cx="908682" cy="18987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ja-JP" altLang="en-US" sz="240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？</a:t>
              </a:r>
              <a:endPara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3" name="Google Shape;408;p42">
              <a:extLst>
                <a:ext uri="{FF2B5EF4-FFF2-40B4-BE49-F238E27FC236}">
                  <a16:creationId xmlns:a16="http://schemas.microsoft.com/office/drawing/2014/main" id="{6C3CA36F-8EDC-4F01-8375-73126925C627}"/>
                </a:ext>
              </a:extLst>
            </p:cNvPr>
            <p:cNvSpPr txBox="1"/>
            <p:nvPr/>
          </p:nvSpPr>
          <p:spPr>
            <a:xfrm>
              <a:off x="6038391" y="4447615"/>
              <a:ext cx="729829" cy="329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altLang="ja-JP" sz="16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sym typeface="Kosugi"/>
                </a:rPr>
                <a:t>250</a:t>
              </a:r>
              <a:endParaRPr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4" name="Google Shape;408;p42">
              <a:extLst>
                <a:ext uri="{FF2B5EF4-FFF2-40B4-BE49-F238E27FC236}">
                  <a16:creationId xmlns:a16="http://schemas.microsoft.com/office/drawing/2014/main" id="{959E8B3D-5C8C-4A1D-9AD6-6774D4B1D491}"/>
                </a:ext>
              </a:extLst>
            </p:cNvPr>
            <p:cNvSpPr txBox="1"/>
            <p:nvPr/>
          </p:nvSpPr>
          <p:spPr>
            <a:xfrm>
              <a:off x="6038391" y="3636381"/>
              <a:ext cx="729829" cy="329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altLang="ja-JP" sz="16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sym typeface="Kosugi"/>
                </a:rPr>
                <a:t>500</a:t>
              </a:r>
              <a:endParaRPr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5" name="Google Shape;408;p42">
              <a:extLst>
                <a:ext uri="{FF2B5EF4-FFF2-40B4-BE49-F238E27FC236}">
                  <a16:creationId xmlns:a16="http://schemas.microsoft.com/office/drawing/2014/main" id="{C7D4E8EB-E104-419B-884C-5C4397AA5DF2}"/>
                </a:ext>
              </a:extLst>
            </p:cNvPr>
            <p:cNvSpPr txBox="1"/>
            <p:nvPr/>
          </p:nvSpPr>
          <p:spPr>
            <a:xfrm>
              <a:off x="6038391" y="2884541"/>
              <a:ext cx="729829" cy="3299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altLang="ja-JP" sz="16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sym typeface="Kosugi"/>
                </a:rPr>
                <a:t>750</a:t>
              </a:r>
              <a:endParaRPr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40" name="Google Shape;227;p26">
            <a:extLst>
              <a:ext uri="{FF2B5EF4-FFF2-40B4-BE49-F238E27FC236}">
                <a16:creationId xmlns:a16="http://schemas.microsoft.com/office/drawing/2014/main" id="{7F3B92CE-A532-437D-A32A-B49D098BBCE0}"/>
              </a:ext>
            </a:extLst>
          </p:cNvPr>
          <p:cNvSpPr txBox="1"/>
          <p:nvPr/>
        </p:nvSpPr>
        <p:spPr>
          <a:xfrm>
            <a:off x="-190875" y="5009427"/>
            <a:ext cx="1346858" cy="64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pPr algn="ctr"/>
            <a:r>
              <a:rPr lang="ja-JP" altLang="en-US" sz="1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（分）</a:t>
            </a:r>
            <a:endParaRPr sz="19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sp>
        <p:nvSpPr>
          <p:cNvPr id="41" name="Google Shape;227;p26">
            <a:extLst>
              <a:ext uri="{FF2B5EF4-FFF2-40B4-BE49-F238E27FC236}">
                <a16:creationId xmlns:a16="http://schemas.microsoft.com/office/drawing/2014/main" id="{7F3B92CE-A532-437D-A32A-B49D098BBCE0}"/>
              </a:ext>
            </a:extLst>
          </p:cNvPr>
          <p:cNvSpPr txBox="1"/>
          <p:nvPr/>
        </p:nvSpPr>
        <p:spPr>
          <a:xfrm>
            <a:off x="5792239" y="5085613"/>
            <a:ext cx="1346859" cy="64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pPr algn="ctr"/>
            <a:r>
              <a:rPr lang="ja-JP" altLang="en-US" sz="1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（分）</a:t>
            </a:r>
            <a:endParaRPr sz="19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sp>
        <p:nvSpPr>
          <p:cNvPr id="42" name="Google Shape;250;p28">
            <a:extLst>
              <a:ext uri="{FF2B5EF4-FFF2-40B4-BE49-F238E27FC236}">
                <a16:creationId xmlns:a16="http://schemas.microsoft.com/office/drawing/2014/main" id="{EAE287F5-6046-4CCC-946D-2944507C4BDE}"/>
              </a:ext>
            </a:extLst>
          </p:cNvPr>
          <p:cNvSpPr txBox="1"/>
          <p:nvPr/>
        </p:nvSpPr>
        <p:spPr>
          <a:xfrm>
            <a:off x="4018858" y="6405200"/>
            <a:ext cx="7702089" cy="52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ja-JP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※</a:t>
            </a:r>
            <a:r>
              <a:rPr lang="ja-JP" altLang="en-US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出典：</a:t>
            </a:r>
            <a:r>
              <a:rPr lang="en-US" altLang="ja-JP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2018 </a:t>
            </a:r>
            <a:r>
              <a:rPr lang="ja-JP" altLang="en-US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年社会保障・人口問題基本調査第 </a:t>
            </a:r>
            <a:r>
              <a:rPr lang="en-US" altLang="ja-JP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6 </a:t>
            </a:r>
            <a:r>
              <a:rPr lang="ja-JP" altLang="en-US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回全国家庭動向調査</a:t>
            </a:r>
            <a:endParaRPr sz="1801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</p:spTree>
    <p:extLst>
      <p:ext uri="{BB962C8B-B14F-4D97-AF65-F5344CB8AC3E}">
        <p14:creationId xmlns:p14="http://schemas.microsoft.com/office/powerpoint/2010/main" val="22265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雲 39"/>
          <p:cNvSpPr/>
          <p:nvPr/>
        </p:nvSpPr>
        <p:spPr>
          <a:xfrm>
            <a:off x="9146465" y="1640587"/>
            <a:ext cx="2572555" cy="1871727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7" name="雲 6"/>
          <p:cNvSpPr/>
          <p:nvPr/>
        </p:nvSpPr>
        <p:spPr>
          <a:xfrm>
            <a:off x="3348554" y="1550633"/>
            <a:ext cx="2742844" cy="1871727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Google Shape;114;p17">
            <a:extLst>
              <a:ext uri="{FF2B5EF4-FFF2-40B4-BE49-F238E27FC236}">
                <a16:creationId xmlns:a16="http://schemas.microsoft.com/office/drawing/2014/main" id="{27D14CB8-947C-AD41-8218-4D8A49C8BFB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6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Google Shape;233;p27">
            <a:extLst>
              <a:ext uri="{FF2B5EF4-FFF2-40B4-BE49-F238E27FC236}">
                <a16:creationId xmlns:a16="http://schemas.microsoft.com/office/drawing/2014/main" id="{BC65E28E-93A8-4D37-900D-3184325B9952}"/>
              </a:ext>
            </a:extLst>
          </p:cNvPr>
          <p:cNvSpPr txBox="1"/>
          <p:nvPr/>
        </p:nvSpPr>
        <p:spPr>
          <a:xfrm>
            <a:off x="637403" y="150815"/>
            <a:ext cx="10917300" cy="718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ja-JP" altLang="en-US" sz="3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妻と夫の平均家事育児時間</a:t>
            </a:r>
            <a:endParaRPr sz="32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Google Shape;227;p26">
            <a:extLst>
              <a:ext uri="{FF2B5EF4-FFF2-40B4-BE49-F238E27FC236}">
                <a16:creationId xmlns:a16="http://schemas.microsoft.com/office/drawing/2014/main" id="{A80BE28E-C026-4769-9AD5-FE5F50F13946}"/>
              </a:ext>
            </a:extLst>
          </p:cNvPr>
          <p:cNvSpPr txBox="1"/>
          <p:nvPr/>
        </p:nvSpPr>
        <p:spPr>
          <a:xfrm>
            <a:off x="280841" y="921916"/>
            <a:ext cx="5332319" cy="69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pPr algn="ctr"/>
            <a:r>
              <a:rPr lang="ja-JP" altLang="en-US" sz="2400" b="1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妻と夫の平均</a:t>
            </a:r>
            <a:r>
              <a:rPr lang="ja-JP" altLang="en-US" sz="3200" b="1" u="sng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家事</a:t>
            </a:r>
            <a:r>
              <a:rPr lang="ja-JP" altLang="en-US" sz="2400" b="1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時間</a:t>
            </a:r>
            <a:endParaRPr sz="2400" b="1" u="sng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cxnSp>
        <p:nvCxnSpPr>
          <p:cNvPr id="21" name="Google Shape;406;p42">
            <a:extLst>
              <a:ext uri="{FF2B5EF4-FFF2-40B4-BE49-F238E27FC236}">
                <a16:creationId xmlns:a16="http://schemas.microsoft.com/office/drawing/2014/main" id="{D34A09E6-7630-47CB-8EA1-6F5D40C9BFA8}"/>
              </a:ext>
            </a:extLst>
          </p:cNvPr>
          <p:cNvCxnSpPr>
            <a:cxnSpLocks/>
          </p:cNvCxnSpPr>
          <p:nvPr/>
        </p:nvCxnSpPr>
        <p:spPr>
          <a:xfrm>
            <a:off x="2992170" y="3127145"/>
            <a:ext cx="1118455" cy="1284431"/>
          </a:xfrm>
          <a:prstGeom prst="straightConnector1">
            <a:avLst/>
          </a:prstGeom>
          <a:noFill/>
          <a:ln w="38100" cap="flat" cmpd="sng">
            <a:solidFill>
              <a:srgbClr val="0B5394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" name="グループ化 2"/>
          <p:cNvGrpSpPr/>
          <p:nvPr/>
        </p:nvGrpSpPr>
        <p:grpSpPr>
          <a:xfrm>
            <a:off x="153341" y="1693342"/>
            <a:ext cx="6044771" cy="4308033"/>
            <a:chOff x="215475" y="2065393"/>
            <a:chExt cx="6076160" cy="3839668"/>
          </a:xfrm>
        </p:grpSpPr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8C452024-99B7-4EC4-8BBE-70EF3DECC9DF}"/>
                </a:ext>
              </a:extLst>
            </p:cNvPr>
            <p:cNvCxnSpPr/>
            <p:nvPr/>
          </p:nvCxnSpPr>
          <p:spPr>
            <a:xfrm>
              <a:off x="1044463" y="3213255"/>
              <a:ext cx="47244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グループ化 1"/>
            <p:cNvGrpSpPr/>
            <p:nvPr/>
          </p:nvGrpSpPr>
          <p:grpSpPr>
            <a:xfrm>
              <a:off x="215475" y="2065393"/>
              <a:ext cx="6076160" cy="3839668"/>
              <a:chOff x="441838" y="2884538"/>
              <a:chExt cx="5349363" cy="3235570"/>
            </a:xfrm>
          </p:grpSpPr>
          <p:sp>
            <p:nvSpPr>
              <p:cNvPr id="24" name="Google Shape;227;p26">
                <a:extLst>
                  <a:ext uri="{FF2B5EF4-FFF2-40B4-BE49-F238E27FC236}">
                    <a16:creationId xmlns:a16="http://schemas.microsoft.com/office/drawing/2014/main" id="{7F3B92CE-A532-437D-A32A-B49D098BBCE0}"/>
                  </a:ext>
                </a:extLst>
              </p:cNvPr>
              <p:cNvSpPr txBox="1"/>
              <p:nvPr/>
            </p:nvSpPr>
            <p:spPr>
              <a:xfrm>
                <a:off x="1545880" y="5434424"/>
                <a:ext cx="1790249" cy="5504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27" rIns="121900" bIns="60927" anchor="ctr" anchorCtr="0">
                <a:noAutofit/>
              </a:bodyPr>
              <a:lstStyle/>
              <a:p>
                <a:pPr algn="ctr"/>
                <a:r>
                  <a:rPr lang="ja-JP" altLang="en-US" sz="1900" b="1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  <a:cs typeface="Kosugi"/>
                    <a:sym typeface="Kosugi"/>
                  </a:rPr>
                  <a:t>妻</a:t>
                </a:r>
                <a:endParaRPr sz="19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Kosugi"/>
                  <a:sym typeface="Kosugi"/>
                </a:endParaRPr>
              </a:p>
            </p:txBody>
          </p:sp>
          <p:sp>
            <p:nvSpPr>
              <p:cNvPr id="25" name="Google Shape;227;p26">
                <a:extLst>
                  <a:ext uri="{FF2B5EF4-FFF2-40B4-BE49-F238E27FC236}">
                    <a16:creationId xmlns:a16="http://schemas.microsoft.com/office/drawing/2014/main" id="{A060545C-184A-49DF-B8A1-3CDBFC90B8C3}"/>
                  </a:ext>
                </a:extLst>
              </p:cNvPr>
              <p:cNvSpPr txBox="1"/>
              <p:nvPr/>
            </p:nvSpPr>
            <p:spPr>
              <a:xfrm>
                <a:off x="3626299" y="5428682"/>
                <a:ext cx="1757680" cy="691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27" rIns="121900" bIns="60927" anchor="ctr" anchorCtr="0">
                <a:noAutofit/>
              </a:bodyPr>
              <a:lstStyle/>
              <a:p>
                <a:pPr algn="ctr"/>
                <a:r>
                  <a:rPr lang="ja-JP" altLang="en-US" sz="1900" b="1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  <a:cs typeface="Kosugi"/>
                    <a:sym typeface="Kosugi"/>
                  </a:rPr>
                  <a:t>夫</a:t>
                </a:r>
                <a:endParaRPr sz="19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Kosugi"/>
                  <a:sym typeface="Kosugi"/>
                </a:endParaRPr>
              </a:p>
            </p:txBody>
          </p: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1BBA7FF8-D073-4092-986F-E9DA1FBCDFD7}"/>
                  </a:ext>
                </a:extLst>
              </p:cNvPr>
              <p:cNvCxnSpPr/>
              <p:nvPr/>
            </p:nvCxnSpPr>
            <p:spPr>
              <a:xfrm>
                <a:off x="1066801" y="5424264"/>
                <a:ext cx="4724400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4E60E22C-EEE7-4B26-9835-33CBF4E2D3BB}"/>
                  </a:ext>
                </a:extLst>
              </p:cNvPr>
              <p:cNvCxnSpPr/>
              <p:nvPr/>
            </p:nvCxnSpPr>
            <p:spPr>
              <a:xfrm>
                <a:off x="1066801" y="4638038"/>
                <a:ext cx="4724400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C5010521-819C-498F-9B4C-8A9ADBE1AEB2}"/>
                  </a:ext>
                </a:extLst>
              </p:cNvPr>
              <p:cNvCxnSpPr/>
              <p:nvPr/>
            </p:nvCxnSpPr>
            <p:spPr>
              <a:xfrm>
                <a:off x="1066801" y="3065581"/>
                <a:ext cx="4724400" cy="0"/>
              </a:xfrm>
              <a:prstGeom prst="line">
                <a:avLst/>
              </a:prstGeom>
              <a:ln w="9525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3DCC3B5D-9C1C-4623-8516-017B0C8268E9}"/>
                  </a:ext>
                </a:extLst>
              </p:cNvPr>
              <p:cNvSpPr/>
              <p:nvPr/>
            </p:nvSpPr>
            <p:spPr>
              <a:xfrm>
                <a:off x="1991653" y="3441395"/>
                <a:ext cx="908682" cy="197270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ja-JP" sz="3600" dirty="0">
                    <a:solidFill>
                      <a:schemeClr val="tx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263</a:t>
                </a:r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E4E5CB13-C581-4BB4-96EB-37072434A0D5}"/>
                  </a:ext>
                </a:extLst>
              </p:cNvPr>
              <p:cNvSpPr/>
              <p:nvPr/>
            </p:nvSpPr>
            <p:spPr>
              <a:xfrm>
                <a:off x="4018789" y="5008882"/>
                <a:ext cx="908682" cy="405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ja-JP" sz="3600" dirty="0">
                    <a:solidFill>
                      <a:schemeClr val="bg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37</a:t>
                </a:r>
                <a:endParaRPr lang="ja-JP" altLang="en-US" sz="3600" dirty="0">
                  <a:solidFill>
                    <a:schemeClr val="bg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37" name="Google Shape;408;p42">
                <a:extLst>
                  <a:ext uri="{FF2B5EF4-FFF2-40B4-BE49-F238E27FC236}">
                    <a16:creationId xmlns:a16="http://schemas.microsoft.com/office/drawing/2014/main" id="{D4F00819-A44E-45D7-B957-1513DD288E18}"/>
                  </a:ext>
                </a:extLst>
              </p:cNvPr>
              <p:cNvSpPr txBox="1"/>
              <p:nvPr/>
            </p:nvSpPr>
            <p:spPr>
              <a:xfrm>
                <a:off x="441838" y="4447613"/>
                <a:ext cx="729829" cy="3235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/>
                <a:r>
                  <a:rPr lang="en-US" altLang="ja-JP" sz="1600" b="1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  <a:sym typeface="Kosugi"/>
                  </a:rPr>
                  <a:t>100</a:t>
                </a:r>
                <a:endParaRPr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38" name="Google Shape;408;p42">
                <a:extLst>
                  <a:ext uri="{FF2B5EF4-FFF2-40B4-BE49-F238E27FC236}">
                    <a16:creationId xmlns:a16="http://schemas.microsoft.com/office/drawing/2014/main" id="{FB225BBD-7AA0-4BDF-B8C3-CEC9DCA4E635}"/>
                  </a:ext>
                </a:extLst>
              </p:cNvPr>
              <p:cNvSpPr txBox="1"/>
              <p:nvPr/>
            </p:nvSpPr>
            <p:spPr>
              <a:xfrm>
                <a:off x="441838" y="3636378"/>
                <a:ext cx="729829" cy="3235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/>
                <a:r>
                  <a:rPr lang="en-US" altLang="ja-JP" sz="1600" b="1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  <a:sym typeface="Kosugi"/>
                  </a:rPr>
                  <a:t>200</a:t>
                </a:r>
                <a:endParaRPr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39" name="Google Shape;408;p42">
                <a:extLst>
                  <a:ext uri="{FF2B5EF4-FFF2-40B4-BE49-F238E27FC236}">
                    <a16:creationId xmlns:a16="http://schemas.microsoft.com/office/drawing/2014/main" id="{95E6BF5B-5126-4D6C-B526-6CD71F44DCEA}"/>
                  </a:ext>
                </a:extLst>
              </p:cNvPr>
              <p:cNvSpPr txBox="1"/>
              <p:nvPr/>
            </p:nvSpPr>
            <p:spPr>
              <a:xfrm>
                <a:off x="441838" y="2884538"/>
                <a:ext cx="729829" cy="3235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algn="ctr"/>
                <a:r>
                  <a:rPr lang="en-US" altLang="ja-JP" sz="1600" b="1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  <a:sym typeface="Kosugi"/>
                  </a:rPr>
                  <a:t>300</a:t>
                </a:r>
                <a:endParaRPr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41" name="Google Shape;407;p42">
                <a:extLst>
                  <a:ext uri="{FF2B5EF4-FFF2-40B4-BE49-F238E27FC236}">
                    <a16:creationId xmlns:a16="http://schemas.microsoft.com/office/drawing/2014/main" id="{B719753E-5411-4A39-9620-B2EBCC312EC3}"/>
                  </a:ext>
                </a:extLst>
              </p:cNvPr>
              <p:cNvSpPr txBox="1"/>
              <p:nvPr/>
            </p:nvSpPr>
            <p:spPr>
              <a:xfrm>
                <a:off x="3752936" y="2987312"/>
                <a:ext cx="1832497" cy="9940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r>
                  <a:rPr lang="ja-JP" altLang="en-US" sz="3200" dirty="0">
                    <a:solidFill>
                      <a:srgbClr val="0B5394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妻の</a:t>
                </a:r>
                <a:endParaRPr lang="en-US" altLang="ja-JP" sz="3200" dirty="0">
                  <a:solidFill>
                    <a:srgbClr val="0B5394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lang="ja-JP" altLang="en-US" sz="4201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１／７</a:t>
                </a:r>
                <a:endParaRPr lang="en-US" altLang="ja-JP" sz="4201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</p:grpSp>
      <p:sp>
        <p:nvSpPr>
          <p:cNvPr id="43" name="Google Shape;227;p26">
            <a:extLst>
              <a:ext uri="{FF2B5EF4-FFF2-40B4-BE49-F238E27FC236}">
                <a16:creationId xmlns:a16="http://schemas.microsoft.com/office/drawing/2014/main" id="{C217BFFB-74D9-4962-9D76-4E6F7B7A4AF5}"/>
              </a:ext>
            </a:extLst>
          </p:cNvPr>
          <p:cNvSpPr txBox="1"/>
          <p:nvPr/>
        </p:nvSpPr>
        <p:spPr>
          <a:xfrm>
            <a:off x="6447891" y="955033"/>
            <a:ext cx="5332319" cy="69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pPr algn="ctr"/>
            <a:r>
              <a:rPr lang="ja-JP" altLang="en-US" sz="2400" b="1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妻と夫の平均</a:t>
            </a:r>
            <a:r>
              <a:rPr lang="ja-JP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育児</a:t>
            </a:r>
            <a:r>
              <a:rPr lang="ja-JP" altLang="en-US" sz="2400" b="1" u="sng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時間</a:t>
            </a:r>
            <a:endParaRPr sz="2400" b="1" u="sng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F45C415B-CE8B-4AA8-BCE8-829372C30B3B}"/>
              </a:ext>
            </a:extLst>
          </p:cNvPr>
          <p:cNvSpPr/>
          <p:nvPr/>
        </p:nvSpPr>
        <p:spPr>
          <a:xfrm>
            <a:off x="9615341" y="4521813"/>
            <a:ext cx="908683" cy="5251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86</a:t>
            </a:r>
            <a:endParaRPr lang="ja-JP" altLang="en-US" sz="36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6149122" y="1640584"/>
            <a:ext cx="5521948" cy="4313477"/>
            <a:chOff x="6038391" y="2884541"/>
            <a:chExt cx="5503184" cy="3203592"/>
          </a:xfrm>
        </p:grpSpPr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220D2B4D-749A-41DB-AC89-90E728FB90A7}"/>
                </a:ext>
              </a:extLst>
            </p:cNvPr>
            <p:cNvCxnSpPr/>
            <p:nvPr/>
          </p:nvCxnSpPr>
          <p:spPr>
            <a:xfrm>
              <a:off x="6663353" y="3851809"/>
              <a:ext cx="47244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oogle Shape;406;p42">
              <a:extLst>
                <a:ext uri="{FF2B5EF4-FFF2-40B4-BE49-F238E27FC236}">
                  <a16:creationId xmlns:a16="http://schemas.microsoft.com/office/drawing/2014/main" id="{9599B97F-CA0F-4A83-A675-599E53A2AE20}"/>
                </a:ext>
              </a:extLst>
            </p:cNvPr>
            <p:cNvCxnSpPr>
              <a:cxnSpLocks/>
            </p:cNvCxnSpPr>
            <p:nvPr/>
          </p:nvCxnSpPr>
          <p:spPr>
            <a:xfrm>
              <a:off x="8496887" y="3611376"/>
              <a:ext cx="886206" cy="1325774"/>
            </a:xfrm>
            <a:prstGeom prst="straightConnector1">
              <a:avLst/>
            </a:prstGeom>
            <a:noFill/>
            <a:ln w="38100" cap="flat" cmpd="sng">
              <a:solidFill>
                <a:srgbClr val="0B5394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5" name="Google Shape;227;p26">
              <a:extLst>
                <a:ext uri="{FF2B5EF4-FFF2-40B4-BE49-F238E27FC236}">
                  <a16:creationId xmlns:a16="http://schemas.microsoft.com/office/drawing/2014/main" id="{E425182C-23B7-47A4-AD24-286BF394F53C}"/>
                </a:ext>
              </a:extLst>
            </p:cNvPr>
            <p:cNvSpPr txBox="1"/>
            <p:nvPr/>
          </p:nvSpPr>
          <p:spPr>
            <a:xfrm>
              <a:off x="7172509" y="5396707"/>
              <a:ext cx="1757680" cy="691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7" rIns="121900" bIns="60927" anchor="ctr" anchorCtr="0">
              <a:noAutofit/>
            </a:bodyPr>
            <a:lstStyle/>
            <a:p>
              <a:pPr algn="ctr"/>
              <a:r>
                <a:rPr lang="ja-JP" altLang="en-US" sz="19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Kosugi"/>
                  <a:sym typeface="Kosugi"/>
                </a:rPr>
                <a:t>妻</a:t>
              </a:r>
              <a:endParaRPr sz="1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endParaRPr>
            </a:p>
          </p:txBody>
        </p:sp>
        <p:sp>
          <p:nvSpPr>
            <p:cNvPr id="46" name="Google Shape;227;p26">
              <a:extLst>
                <a:ext uri="{FF2B5EF4-FFF2-40B4-BE49-F238E27FC236}">
                  <a16:creationId xmlns:a16="http://schemas.microsoft.com/office/drawing/2014/main" id="{937EFB44-0F51-43CE-9DB3-8D37411B54D0}"/>
                </a:ext>
              </a:extLst>
            </p:cNvPr>
            <p:cNvSpPr txBox="1"/>
            <p:nvPr/>
          </p:nvSpPr>
          <p:spPr>
            <a:xfrm>
              <a:off x="9086097" y="5388497"/>
              <a:ext cx="1757680" cy="6914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27" rIns="121900" bIns="60927" anchor="ctr" anchorCtr="0">
              <a:noAutofit/>
            </a:bodyPr>
            <a:lstStyle/>
            <a:p>
              <a:pPr algn="ctr"/>
              <a:r>
                <a:rPr lang="ja-JP" altLang="en-US" sz="19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Kosugi"/>
                  <a:sym typeface="Kosugi"/>
                </a:rPr>
                <a:t>夫</a:t>
              </a:r>
              <a:endParaRPr sz="1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endParaRPr>
            </a:p>
          </p:txBody>
        </p: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1B8E3CA9-2B40-475F-BA43-9F68B45C569D}"/>
                </a:ext>
              </a:extLst>
            </p:cNvPr>
            <p:cNvCxnSpPr/>
            <p:nvPr/>
          </p:nvCxnSpPr>
          <p:spPr>
            <a:xfrm>
              <a:off x="6663353" y="5424264"/>
              <a:ext cx="472440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CA10BF5F-E8C9-4887-A749-D1AF3E43042C}"/>
                </a:ext>
              </a:extLst>
            </p:cNvPr>
            <p:cNvCxnSpPr/>
            <p:nvPr/>
          </p:nvCxnSpPr>
          <p:spPr>
            <a:xfrm>
              <a:off x="6663353" y="4638038"/>
              <a:ext cx="47244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201E9E88-FA25-429F-842D-4CB8A6B6B604}"/>
                </a:ext>
              </a:extLst>
            </p:cNvPr>
            <p:cNvCxnSpPr/>
            <p:nvPr/>
          </p:nvCxnSpPr>
          <p:spPr>
            <a:xfrm>
              <a:off x="6663353" y="3065581"/>
              <a:ext cx="4724400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08ABA8E8-DDE2-48E7-8563-54E1D605D6BB}"/>
                </a:ext>
              </a:extLst>
            </p:cNvPr>
            <p:cNvSpPr/>
            <p:nvPr/>
          </p:nvSpPr>
          <p:spPr>
            <a:xfrm>
              <a:off x="7588205" y="3515363"/>
              <a:ext cx="908682" cy="18987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/>
              <a:r>
                <a:rPr lang="en-US" altLang="ja-JP" sz="36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532</a:t>
              </a:r>
              <a:endParaRPr lang="ja-JP" altLang="en-US" sz="36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3" name="Google Shape;408;p42">
              <a:extLst>
                <a:ext uri="{FF2B5EF4-FFF2-40B4-BE49-F238E27FC236}">
                  <a16:creationId xmlns:a16="http://schemas.microsoft.com/office/drawing/2014/main" id="{6C3CA36F-8EDC-4F01-8375-73126925C627}"/>
                </a:ext>
              </a:extLst>
            </p:cNvPr>
            <p:cNvSpPr txBox="1"/>
            <p:nvPr/>
          </p:nvSpPr>
          <p:spPr>
            <a:xfrm>
              <a:off x="6038391" y="4447615"/>
              <a:ext cx="729829" cy="319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altLang="ja-JP" sz="16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sym typeface="Kosugi"/>
                </a:rPr>
                <a:t>250</a:t>
              </a:r>
              <a:endParaRPr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4" name="Google Shape;408;p42">
              <a:extLst>
                <a:ext uri="{FF2B5EF4-FFF2-40B4-BE49-F238E27FC236}">
                  <a16:creationId xmlns:a16="http://schemas.microsoft.com/office/drawing/2014/main" id="{959E8B3D-5C8C-4A1D-9AD6-6774D4B1D491}"/>
                </a:ext>
              </a:extLst>
            </p:cNvPr>
            <p:cNvSpPr txBox="1"/>
            <p:nvPr/>
          </p:nvSpPr>
          <p:spPr>
            <a:xfrm>
              <a:off x="6038391" y="3636381"/>
              <a:ext cx="729829" cy="319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altLang="ja-JP" sz="16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sym typeface="Kosugi"/>
                </a:rPr>
                <a:t>500</a:t>
              </a:r>
              <a:endParaRPr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5" name="Google Shape;408;p42">
              <a:extLst>
                <a:ext uri="{FF2B5EF4-FFF2-40B4-BE49-F238E27FC236}">
                  <a16:creationId xmlns:a16="http://schemas.microsoft.com/office/drawing/2014/main" id="{C7D4E8EB-E104-419B-884C-5C4397AA5DF2}"/>
                </a:ext>
              </a:extLst>
            </p:cNvPr>
            <p:cNvSpPr txBox="1"/>
            <p:nvPr/>
          </p:nvSpPr>
          <p:spPr>
            <a:xfrm>
              <a:off x="6038391" y="2884541"/>
              <a:ext cx="729829" cy="319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altLang="ja-JP" sz="16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sym typeface="Kosugi"/>
                </a:rPr>
                <a:t>750</a:t>
              </a:r>
              <a:endParaRPr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56" name="Google Shape;407;p42">
              <a:extLst>
                <a:ext uri="{FF2B5EF4-FFF2-40B4-BE49-F238E27FC236}">
                  <a16:creationId xmlns:a16="http://schemas.microsoft.com/office/drawing/2014/main" id="{488992D9-E993-401D-95E5-55E3AECD56C5}"/>
                </a:ext>
              </a:extLst>
            </p:cNvPr>
            <p:cNvSpPr txBox="1"/>
            <p:nvPr/>
          </p:nvSpPr>
          <p:spPr>
            <a:xfrm>
              <a:off x="9209000" y="3106106"/>
              <a:ext cx="2332575" cy="9829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r>
                <a:rPr lang="ja-JP" altLang="en-US" sz="3200" dirty="0">
                  <a:solidFill>
                    <a:srgbClr val="0B5394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妻の</a:t>
              </a:r>
              <a:endParaRPr lang="en-US" altLang="ja-JP" sz="3200" dirty="0">
                <a:solidFill>
                  <a:srgbClr val="0B5394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3200" dirty="0">
                  <a:solidFill>
                    <a:srgbClr val="0B5394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</a:t>
              </a:r>
              <a:r>
                <a:rPr lang="ja-JP" altLang="en-US" sz="4201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１／６</a:t>
              </a:r>
              <a:endParaRPr sz="4201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42" name="Google Shape;227;p26">
            <a:extLst>
              <a:ext uri="{FF2B5EF4-FFF2-40B4-BE49-F238E27FC236}">
                <a16:creationId xmlns:a16="http://schemas.microsoft.com/office/drawing/2014/main" id="{7F3B92CE-A532-437D-A32A-B49D098BBCE0}"/>
              </a:ext>
            </a:extLst>
          </p:cNvPr>
          <p:cNvSpPr txBox="1"/>
          <p:nvPr/>
        </p:nvSpPr>
        <p:spPr>
          <a:xfrm>
            <a:off x="-60405" y="4761998"/>
            <a:ext cx="1346858" cy="64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pPr algn="ctr"/>
            <a:r>
              <a:rPr lang="ja-JP" altLang="en-US" sz="1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（分）</a:t>
            </a:r>
            <a:endParaRPr sz="19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sp>
        <p:nvSpPr>
          <p:cNvPr id="57" name="Google Shape;227;p26">
            <a:extLst>
              <a:ext uri="{FF2B5EF4-FFF2-40B4-BE49-F238E27FC236}">
                <a16:creationId xmlns:a16="http://schemas.microsoft.com/office/drawing/2014/main" id="{7F3B92CE-A532-437D-A32A-B49D098BBCE0}"/>
              </a:ext>
            </a:extLst>
          </p:cNvPr>
          <p:cNvSpPr txBox="1"/>
          <p:nvPr/>
        </p:nvSpPr>
        <p:spPr>
          <a:xfrm>
            <a:off x="5928113" y="4764729"/>
            <a:ext cx="1346859" cy="64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ctr" anchorCtr="0">
            <a:noAutofit/>
          </a:bodyPr>
          <a:lstStyle/>
          <a:p>
            <a:pPr algn="ctr"/>
            <a:r>
              <a:rPr lang="ja-JP" altLang="en-US" sz="19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（分）</a:t>
            </a:r>
            <a:endParaRPr sz="19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  <p:sp>
        <p:nvSpPr>
          <p:cNvPr id="59" name="Google Shape;250;p28">
            <a:extLst>
              <a:ext uri="{FF2B5EF4-FFF2-40B4-BE49-F238E27FC236}">
                <a16:creationId xmlns:a16="http://schemas.microsoft.com/office/drawing/2014/main" id="{0D1A31B2-C25B-4323-BD0C-7495F523108C}"/>
              </a:ext>
            </a:extLst>
          </p:cNvPr>
          <p:cNvSpPr txBox="1"/>
          <p:nvPr/>
        </p:nvSpPr>
        <p:spPr>
          <a:xfrm>
            <a:off x="3751778" y="6405200"/>
            <a:ext cx="7969167" cy="52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ja-JP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※</a:t>
            </a:r>
            <a:r>
              <a:rPr lang="ja-JP" altLang="en-US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出典：</a:t>
            </a:r>
            <a:r>
              <a:rPr lang="en-US" altLang="ja-JP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2018 </a:t>
            </a:r>
            <a:r>
              <a:rPr lang="ja-JP" altLang="en-US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年社会保障・人口問題基本調査第 </a:t>
            </a:r>
            <a:r>
              <a:rPr lang="en-US" altLang="ja-JP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6 </a:t>
            </a:r>
            <a:r>
              <a:rPr lang="ja-JP" altLang="en-US" sz="1801" dirty="0">
                <a:solidFill>
                  <a:schemeClr val="dk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Kosugi"/>
                <a:sym typeface="Kosugi"/>
              </a:rPr>
              <a:t>回全国家庭動向調査</a:t>
            </a:r>
            <a:endParaRPr sz="1801" dirty="0">
              <a:solidFill>
                <a:schemeClr val="dk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Kosugi"/>
              <a:sym typeface="Kosugi"/>
            </a:endParaRPr>
          </a:p>
        </p:txBody>
      </p:sp>
    </p:spTree>
    <p:extLst>
      <p:ext uri="{BB962C8B-B14F-4D97-AF65-F5344CB8AC3E}">
        <p14:creationId xmlns:p14="http://schemas.microsoft.com/office/powerpoint/2010/main" val="2954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0" y="1"/>
            <a:ext cx="12192000" cy="6609600"/>
          </a:xfrm>
          <a:prstGeom prst="rect">
            <a:avLst/>
          </a:prstGeom>
          <a:solidFill>
            <a:srgbClr val="3C78D8">
              <a:alpha val="833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500"/>
            </a:pPr>
            <a:r>
              <a:rPr lang="ja-JP" altLang="en-US" sz="4800" b="1" dirty="0">
                <a:solidFill>
                  <a:schemeClr val="lt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男性の育児参画について</a:t>
            </a:r>
            <a:endParaRPr sz="4800" b="1" dirty="0">
              <a:solidFill>
                <a:srgbClr val="FFFFFF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Google Shape;114;p17">
            <a:extLst>
              <a:ext uri="{FF2B5EF4-FFF2-40B4-BE49-F238E27FC236}">
                <a16:creationId xmlns:a16="http://schemas.microsoft.com/office/drawing/2014/main" id="{B5160474-6E5A-4B03-94C3-322E91F916BD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7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53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11650"/>
          <a:stretch/>
        </p:blipFill>
        <p:spPr>
          <a:xfrm>
            <a:off x="6" y="964710"/>
            <a:ext cx="11780204" cy="59847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4;p17">
            <a:extLst>
              <a:ext uri="{FF2B5EF4-FFF2-40B4-BE49-F238E27FC236}">
                <a16:creationId xmlns:a16="http://schemas.microsoft.com/office/drawing/2014/main" id="{F82CE280-7CDF-8842-B388-25D409C83B3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pPr algn="ctr">
                <a:buClr>
                  <a:srgbClr val="271818"/>
                </a:buClr>
                <a:buSzPts val="1600"/>
              </a:pPr>
              <a:t>8</a:t>
            </a:fld>
            <a:endParaRPr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Google Shape;233;p27">
            <a:extLst>
              <a:ext uri="{FF2B5EF4-FFF2-40B4-BE49-F238E27FC236}">
                <a16:creationId xmlns:a16="http://schemas.microsoft.com/office/drawing/2014/main" id="{400E1A18-07D6-A547-A6D1-E2D75F2974CE}"/>
              </a:ext>
            </a:extLst>
          </p:cNvPr>
          <p:cNvSpPr txBox="1"/>
          <p:nvPr/>
        </p:nvSpPr>
        <p:spPr>
          <a:xfrm>
            <a:off x="374654" y="80626"/>
            <a:ext cx="10917300" cy="718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ja-JP" altLang="en-US" sz="37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妻の夫に対する愛情曲線</a:t>
            </a:r>
            <a:endParaRPr sz="37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374233" y="873244"/>
            <a:ext cx="3801979" cy="571451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3575819" y="5364480"/>
            <a:ext cx="1542859" cy="1493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出産</a:t>
            </a:r>
            <a:endParaRPr lang="en-US" altLang="ja-JP" sz="28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直後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8054163" y="891081"/>
            <a:ext cx="3459248" cy="2368863"/>
            <a:chOff x="13328214" y="2287952"/>
            <a:chExt cx="3829937" cy="2474361"/>
          </a:xfrm>
        </p:grpSpPr>
        <p:sp>
          <p:nvSpPr>
            <p:cNvPr id="8" name="円形吹き出し 7"/>
            <p:cNvSpPr/>
            <p:nvPr/>
          </p:nvSpPr>
          <p:spPr>
            <a:xfrm>
              <a:off x="13328214" y="2287952"/>
              <a:ext cx="3829937" cy="2474361"/>
            </a:xfrm>
            <a:prstGeom prst="wedgeEllipseCallout">
              <a:avLst>
                <a:gd name="adj1" fmla="val -49469"/>
                <a:gd name="adj2" fmla="val 89995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13634904" y="2605332"/>
              <a:ext cx="3523247" cy="1896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産後１年、特に</a:t>
              </a:r>
              <a:endParaRPr lang="en-US" altLang="ja-JP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lang="ja-JP" altLang="en-US" sz="28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幼児期まで積極的に育児をした夫</a:t>
              </a:r>
              <a:endParaRPr lang="en-US" altLang="ja-JP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endParaRPr lang="ja-JP" altLang="en-US" sz="28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8543507" y="2502978"/>
            <a:ext cx="2793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→</a:t>
            </a:r>
            <a:r>
              <a:rPr lang="ja-JP" altLang="en-US" sz="2800" b="1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順調に</a:t>
            </a:r>
            <a:r>
              <a:rPr lang="ja-JP" altLang="en-US" sz="3200" b="1" dirty="0">
                <a:solidFill>
                  <a:srgbClr val="0070C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回復</a:t>
            </a:r>
            <a:endParaRPr lang="en-US" altLang="ja-JP" sz="3200" b="1" dirty="0">
              <a:solidFill>
                <a:srgbClr val="0070C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ja-JP" altLang="en-US" sz="2800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01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4;p17">
            <a:extLst>
              <a:ext uri="{FF2B5EF4-FFF2-40B4-BE49-F238E27FC236}">
                <a16:creationId xmlns:a16="http://schemas.microsoft.com/office/drawing/2014/main" id="{F82CE280-7CDF-8842-B388-25D409C83B33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780207" y="6587759"/>
            <a:ext cx="388800" cy="232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3675" tIns="43675" rIns="43675" bIns="43675" rtlCol="0" anchor="t" anchorCtr="0">
            <a:noAutofit/>
          </a:bodyPr>
          <a:lstStyle/>
          <a:p>
            <a:pPr algn="ctr">
              <a:buClr>
                <a:srgbClr val="271818"/>
              </a:buClr>
              <a:buSzPts val="1600"/>
            </a:pPr>
            <a:fld id="{00000000-1234-1234-1234-123412341234}" type="slidenum">
              <a:rPr lang="en-US" altLang="ja-JP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pPr algn="ctr">
                <a:buClr>
                  <a:srgbClr val="271818"/>
                </a:buClr>
                <a:buSzPts val="1600"/>
              </a:pPr>
              <a:t>9</a:t>
            </a:fld>
            <a:endParaRPr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Google Shape;233;p27">
            <a:extLst>
              <a:ext uri="{FF2B5EF4-FFF2-40B4-BE49-F238E27FC236}">
                <a16:creationId xmlns:a16="http://schemas.microsoft.com/office/drawing/2014/main" id="{F3B119DD-B475-426A-B6FE-8EA466A69956}"/>
              </a:ext>
            </a:extLst>
          </p:cNvPr>
          <p:cNvSpPr txBox="1"/>
          <p:nvPr/>
        </p:nvSpPr>
        <p:spPr>
          <a:xfrm>
            <a:off x="290074" y="150815"/>
            <a:ext cx="10917300" cy="718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ja-JP" altLang="en-US" sz="37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産後サポートの重要性</a:t>
            </a:r>
            <a:endParaRPr sz="37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2" name="Google Shape;227;p26">
            <a:extLst>
              <a:ext uri="{FF2B5EF4-FFF2-40B4-BE49-F238E27FC236}">
                <a16:creationId xmlns:a16="http://schemas.microsoft.com/office/drawing/2014/main" id="{5DDB729E-0433-4881-8B59-85EBA8EB3BC7}"/>
              </a:ext>
            </a:extLst>
          </p:cNvPr>
          <p:cNvSpPr txBox="1"/>
          <p:nvPr/>
        </p:nvSpPr>
        <p:spPr>
          <a:xfrm>
            <a:off x="6717861" y="4433253"/>
            <a:ext cx="10513500" cy="2270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7" rIns="121900" bIns="60927" anchor="t" anchorCtr="0">
            <a:noAutofit/>
          </a:bodyPr>
          <a:lstStyle/>
          <a:p>
            <a:r>
              <a:rPr lang="ja-JP" altLang="en-US" sz="3200" b="1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男性の育児参画は</a:t>
            </a:r>
            <a:endParaRPr lang="en-US" altLang="ja-JP" sz="3200" b="1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r>
              <a:rPr lang="ja-JP" altLang="en-US" sz="3200" b="1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　ママの産後サポートに</a:t>
            </a:r>
            <a:endParaRPr lang="en-US" altLang="ja-JP" sz="3200" b="1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r>
              <a:rPr lang="ja-JP" altLang="en-US" sz="3200" b="1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　　　　　</a:t>
            </a:r>
            <a:r>
              <a:rPr lang="ja-JP" altLang="en-US" sz="4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大切</a:t>
            </a:r>
            <a:r>
              <a:rPr lang="ja-JP" altLang="en-US" sz="2800" b="1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で</a:t>
            </a:r>
            <a:r>
              <a:rPr lang="ja-JP" altLang="en-US" sz="3200" b="1" dirty="0">
                <a:solidFill>
                  <a:srgbClr val="7030A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す！！</a:t>
            </a:r>
            <a:endParaRPr sz="3200" b="1" dirty="0">
              <a:solidFill>
                <a:srgbClr val="7030A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320841" y="944910"/>
            <a:ext cx="5968771" cy="2709132"/>
            <a:chOff x="408001" y="944906"/>
            <a:chExt cx="5763291" cy="2709131"/>
          </a:xfrm>
        </p:grpSpPr>
        <p:sp>
          <p:nvSpPr>
            <p:cNvPr id="29" name="角丸四角形 28"/>
            <p:cNvSpPr/>
            <p:nvPr/>
          </p:nvSpPr>
          <p:spPr>
            <a:xfrm>
              <a:off x="408001" y="944906"/>
              <a:ext cx="5711649" cy="2511419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537127" y="1114881"/>
              <a:ext cx="5634165" cy="2539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　</a:t>
              </a:r>
              <a:r>
                <a:rPr lang="ja-JP" altLang="en-US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産後のママ</a:t>
              </a:r>
              <a:endPara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endParaRPr lang="en-US" altLang="ja-JP" sz="15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✔出産後の体には大きなダメージ</a:t>
              </a:r>
              <a:endPara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✔ホルモンの変化や子育ての不安等</a:t>
              </a:r>
              <a:endPara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で精神的に不安定に・・・</a:t>
              </a:r>
              <a:endPara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endPara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 rot="21051246">
            <a:off x="313007" y="3278271"/>
            <a:ext cx="2529113" cy="1720004"/>
            <a:chOff x="2432411" y="3641577"/>
            <a:chExt cx="2529113" cy="1720004"/>
          </a:xfrm>
        </p:grpSpPr>
        <p:sp>
          <p:nvSpPr>
            <p:cNvPr id="11" name="爆発 1 10"/>
            <p:cNvSpPr/>
            <p:nvPr/>
          </p:nvSpPr>
          <p:spPr>
            <a:xfrm>
              <a:off x="2432411" y="3641577"/>
              <a:ext cx="2507195" cy="1720004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537157" y="3806825"/>
              <a:ext cx="2424367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</a:t>
              </a:r>
              <a:endParaRPr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産後うつ</a:t>
              </a:r>
              <a:endPara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　　　</a:t>
              </a:r>
              <a:endPara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  <p:sp>
        <p:nvSpPr>
          <p:cNvPr id="23" name="Google Shape;316;p46">
            <a:extLst>
              <a:ext uri="{FF2B5EF4-FFF2-40B4-BE49-F238E27FC236}">
                <a16:creationId xmlns:a16="http://schemas.microsoft.com/office/drawing/2014/main" id="{219CC1A8-369F-9B4F-BAD5-B53CEC26F8A2}"/>
              </a:ext>
            </a:extLst>
          </p:cNvPr>
          <p:cNvSpPr txBox="1"/>
          <p:nvPr/>
        </p:nvSpPr>
        <p:spPr>
          <a:xfrm>
            <a:off x="2454082" y="3561755"/>
            <a:ext cx="5001028" cy="3253172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ctr" anchorCtr="0">
            <a:noAutofit/>
          </a:bodyPr>
          <a:lstStyle/>
          <a:p>
            <a:pPr>
              <a:lnSpc>
                <a:spcPts val="3200"/>
              </a:lnSpc>
            </a:pPr>
            <a:r>
              <a:rPr lang="ja-JP" altLang="en-US" sz="2201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□ 極度の悲しみ</a:t>
            </a:r>
            <a:endParaRPr lang="en-US" altLang="ja-JP" sz="2201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pPr>
              <a:lnSpc>
                <a:spcPts val="3200"/>
              </a:lnSpc>
            </a:pPr>
            <a:r>
              <a:rPr lang="ja-JP" altLang="en-US" sz="2201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□ 気分の変動が激しくなる</a:t>
            </a:r>
            <a:r>
              <a:rPr lang="en-US" altLang="ja-JP" sz="2201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/>
            </a:r>
            <a:br>
              <a:rPr lang="en-US" altLang="ja-JP" sz="2201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</a:br>
            <a:r>
              <a:rPr lang="ja-JP" altLang="en-US" sz="2201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□ イライラしやすくなる　</a:t>
            </a:r>
            <a:endParaRPr lang="en-US" altLang="ja-JP" sz="2201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pPr>
              <a:lnSpc>
                <a:spcPts val="3200"/>
              </a:lnSpc>
            </a:pPr>
            <a:r>
              <a:rPr lang="ja-JP" altLang="en-US" sz="2201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□ 極度の疲労感、睡眠障害</a:t>
            </a:r>
            <a:endParaRPr lang="en-US" altLang="ja-JP" sz="2201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pPr>
              <a:lnSpc>
                <a:spcPts val="3200"/>
              </a:lnSpc>
            </a:pPr>
            <a:r>
              <a:rPr lang="ja-JP" altLang="en-US" sz="2201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□ 無力感、絶望感、自殺願望</a:t>
            </a:r>
            <a:endParaRPr lang="en-US" altLang="ja-JP" sz="2201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pPr>
              <a:lnSpc>
                <a:spcPts val="3200"/>
              </a:lnSpc>
            </a:pPr>
            <a:r>
              <a:rPr lang="ja-JP" altLang="en-US" sz="2201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□ 子どもに対する関心の喪失</a:t>
            </a:r>
            <a:endParaRPr lang="en-US" altLang="ja-JP" sz="2201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  <a:p>
            <a:pPr>
              <a:lnSpc>
                <a:spcPts val="3200"/>
              </a:lnSpc>
            </a:pPr>
            <a:r>
              <a:rPr lang="ja-JP" altLang="en-US" sz="2201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Kosugi"/>
                <a:sym typeface="Kosugi"/>
              </a:rPr>
              <a:t>□ 児童虐待　など</a:t>
            </a:r>
            <a:endParaRPr lang="en-US" altLang="ja-JP" sz="2201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Kosugi"/>
              <a:sym typeface="Kosugi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6930701" y="1114884"/>
            <a:ext cx="2286208" cy="1609997"/>
            <a:chOff x="0" y="1145459"/>
            <a:chExt cx="2891089" cy="1609996"/>
          </a:xfrm>
        </p:grpSpPr>
        <p:sp>
          <p:nvSpPr>
            <p:cNvPr id="13" name="楕円 12"/>
            <p:cNvSpPr/>
            <p:nvPr/>
          </p:nvSpPr>
          <p:spPr>
            <a:xfrm>
              <a:off x="0" y="1145459"/>
              <a:ext cx="2891089" cy="160999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61528" y="1365456"/>
              <a:ext cx="2529561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パパの</a:t>
              </a:r>
              <a:endPara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  <a:p>
              <a:r>
                <a:rPr lang="ja-JP" altLang="en-US" sz="32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育休取得</a:t>
              </a: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8692509" y="2618727"/>
            <a:ext cx="2907055" cy="1609996"/>
            <a:chOff x="8931" y="4759931"/>
            <a:chExt cx="2907055" cy="1609996"/>
          </a:xfrm>
        </p:grpSpPr>
        <p:sp>
          <p:nvSpPr>
            <p:cNvPr id="25" name="楕円 24"/>
            <p:cNvSpPr/>
            <p:nvPr/>
          </p:nvSpPr>
          <p:spPr>
            <a:xfrm>
              <a:off x="8931" y="4759931"/>
              <a:ext cx="2729536" cy="160999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37744" y="5117042"/>
              <a:ext cx="257824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定時帰宅など両立サポート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42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1490</Words>
  <Application>Microsoft Office PowerPoint</Application>
  <PresentationFormat>ワイド画面</PresentationFormat>
  <Paragraphs>230</Paragraphs>
  <Slides>26</Slides>
  <Notes>26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9" baseType="lpstr">
      <vt:lpstr>BIZ UDゴシック</vt:lpstr>
      <vt:lpstr>HiraMaruPro-W4</vt:lpstr>
      <vt:lpstr>Kosugi</vt:lpstr>
      <vt:lpstr>Meiryo UI</vt:lpstr>
      <vt:lpstr>UD デジタル 教科書体 N-B</vt:lpstr>
      <vt:lpstr>UD デジタル 教科書体 NK-B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mieken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mieken</dc:creator>
  <cp:lastModifiedBy>mieken</cp:lastModifiedBy>
  <cp:revision>16</cp:revision>
  <cp:lastPrinted>2022-03-30T04:34:02Z</cp:lastPrinted>
  <dcterms:created xsi:type="dcterms:W3CDTF">2022-03-29T04:56:55Z</dcterms:created>
  <dcterms:modified xsi:type="dcterms:W3CDTF">2022-03-30T05:03:12Z</dcterms:modified>
</cp:coreProperties>
</file>