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DE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12" autoAdjust="0"/>
  </p:normalViewPr>
  <p:slideViewPr>
    <p:cSldViewPr snapToGrid="0">
      <p:cViewPr varScale="1">
        <p:scale>
          <a:sx n="70" d="100"/>
          <a:sy n="70" d="100"/>
        </p:scale>
        <p:origin x="121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3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3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spcFirstLastPara="1" wrap="square" lIns="91393" tIns="45697" rIns="91393" bIns="45697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894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spcFirstLastPara="1" wrap="square" lIns="91393" tIns="45697" rIns="91393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058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2286000" y="45064"/>
            <a:ext cx="73334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altLang="ja-JP" sz="1600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b="1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タ</a:t>
            </a:r>
            <a:r>
              <a:rPr lang="ja-JP" altLang="en-US" sz="16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イプ</a:t>
            </a:r>
            <a:r>
              <a:rPr lang="en-US" altLang="ja-JP" sz="16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</a:t>
            </a:r>
            <a:r>
              <a:rPr lang="ja-JP" altLang="en-US" sz="16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600" b="1" kern="10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新しい</a:t>
            </a:r>
            <a:r>
              <a:rPr lang="ja-JP" altLang="ja-JP" sz="1600" b="1" kern="10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体験</a:t>
            </a:r>
            <a:r>
              <a:rPr lang="ja-JP" altLang="en-US" sz="1600" b="1" kern="10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型</a:t>
            </a:r>
            <a:r>
              <a:rPr lang="ja-JP" altLang="ja-JP" sz="1600" b="1" kern="10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コンテンツ</a:t>
            </a:r>
            <a:r>
              <a:rPr lang="ja-JP" altLang="en-US" sz="1600" b="1" kern="10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600" b="1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造成</a:t>
            </a:r>
            <a:r>
              <a:rPr lang="ja-JP" altLang="ja-JP" sz="1600" b="1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379426" y="1460554"/>
            <a:ext cx="242627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体験コンテンツの内容が分かる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18165" y="476672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809019" y="94964"/>
            <a:ext cx="10102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様式４</a:t>
            </a: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678256"/>
            <a:ext cx="2199267" cy="2153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体験型コンテンツ</a:t>
            </a:r>
            <a:r>
              <a:rPr lang="ja-JP" altLang="en-US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名称</a:t>
            </a:r>
            <a:endParaRPr sz="14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75571" y="926656"/>
            <a:ext cx="9187301" cy="4486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3405907701"/>
              </p:ext>
            </p:extLst>
          </p:nvPr>
        </p:nvGraphicFramePr>
        <p:xfrm>
          <a:off x="86729" y="1408358"/>
          <a:ext cx="7305638" cy="5328435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5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33">
                  <a:extLst>
                    <a:ext uri="{9D8B030D-6E8A-4147-A177-3AD203B41FA5}">
                      <a16:colId xmlns:a16="http://schemas.microsoft.com/office/drawing/2014/main" val="1614508403"/>
                    </a:ext>
                  </a:extLst>
                </a:gridCol>
                <a:gridCol w="671107">
                  <a:extLst>
                    <a:ext uri="{9D8B030D-6E8A-4147-A177-3AD203B41FA5}">
                      <a16:colId xmlns:a16="http://schemas.microsoft.com/office/drawing/2014/main" val="2915478712"/>
                    </a:ext>
                  </a:extLst>
                </a:gridCol>
                <a:gridCol w="705012">
                  <a:extLst>
                    <a:ext uri="{9D8B030D-6E8A-4147-A177-3AD203B41FA5}">
                      <a16:colId xmlns:a16="http://schemas.microsoft.com/office/drawing/2014/main" val="2822843933"/>
                    </a:ext>
                  </a:extLst>
                </a:gridCol>
                <a:gridCol w="1928678">
                  <a:extLst>
                    <a:ext uri="{9D8B030D-6E8A-4147-A177-3AD203B41FA5}">
                      <a16:colId xmlns:a16="http://schemas.microsoft.com/office/drawing/2014/main" val="2232244592"/>
                    </a:ext>
                  </a:extLst>
                </a:gridCol>
              </a:tblGrid>
              <a:tr h="62460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実施する市町名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                         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6525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観光資源と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その選定理由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55652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申請テーマ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ターゲット層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</a:t>
                      </a:r>
                      <a:r>
                        <a:rPr lang="ja-JP" altLang="en-US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の概要</a:t>
                      </a:r>
                      <a:endParaRPr lang="en-US" altLang="ja-JP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990285"/>
                  </a:ext>
                </a:extLst>
              </a:tr>
              <a:tr h="6367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独自性・新規性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7961134"/>
                  </a:ext>
                </a:extLst>
              </a:tr>
              <a:tr h="5240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造成スケジュール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490149"/>
                  </a:ext>
                </a:extLst>
              </a:tr>
              <a:tr h="6246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次年度以降の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79358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自治体、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DMO</a:t>
                      </a:r>
                      <a:r>
                        <a:rPr lang="ja-JP" altLang="en-US" sz="12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、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観光協会との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　　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highlight>
                            <a:srgbClr val="F2F2F2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宿泊施設との連携策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</a:tbl>
          </a:graphicData>
        </a:graphic>
      </p:graphicFrame>
      <p:sp>
        <p:nvSpPr>
          <p:cNvPr id="25" name="Google Shape;92;p1"/>
          <p:cNvSpPr txBox="1">
            <a:spLocks/>
          </p:cNvSpPr>
          <p:nvPr/>
        </p:nvSpPr>
        <p:spPr>
          <a:xfrm>
            <a:off x="86729" y="30163"/>
            <a:ext cx="2619895" cy="3871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体験型コンテンツ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企画シート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Google Shape;105;p1">
            <a:extLst>
              <a:ext uri="{FF2B5EF4-FFF2-40B4-BE49-F238E27FC236}">
                <a16:creationId xmlns:a16="http://schemas.microsoft.com/office/drawing/2014/main" id="{6DDFE8DA-5BE0-43AB-8D7B-FCC9E8660621}"/>
              </a:ext>
            </a:extLst>
          </p:cNvPr>
          <p:cNvSpPr txBox="1"/>
          <p:nvPr/>
        </p:nvSpPr>
        <p:spPr>
          <a:xfrm>
            <a:off x="7447858" y="2298393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6" name="Google Shape;93;p1">
            <a:extLst>
              <a:ext uri="{FF2B5EF4-FFF2-40B4-BE49-F238E27FC236}">
                <a16:creationId xmlns:a16="http://schemas.microsoft.com/office/drawing/2014/main" id="{D9DFA72C-11A1-4AEB-83B9-B6FE27B5F9F7}"/>
              </a:ext>
            </a:extLst>
          </p:cNvPr>
          <p:cNvSpPr txBox="1"/>
          <p:nvPr/>
        </p:nvSpPr>
        <p:spPr>
          <a:xfrm>
            <a:off x="7379425" y="1971806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＜図または写真①＞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476372FA-A1BF-44D3-B6D4-D010EC4DE80A}"/>
              </a:ext>
            </a:extLst>
          </p:cNvPr>
          <p:cNvSpPr txBox="1"/>
          <p:nvPr/>
        </p:nvSpPr>
        <p:spPr>
          <a:xfrm>
            <a:off x="7447858" y="4332277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＜図または写真②＞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8" name="Google Shape;105;p1">
            <a:extLst>
              <a:ext uri="{FF2B5EF4-FFF2-40B4-BE49-F238E27FC236}">
                <a16:creationId xmlns:a16="http://schemas.microsoft.com/office/drawing/2014/main" id="{F3FD125F-6EDD-4977-B24F-04C3833C2596}"/>
              </a:ext>
            </a:extLst>
          </p:cNvPr>
          <p:cNvSpPr txBox="1"/>
          <p:nvPr/>
        </p:nvSpPr>
        <p:spPr>
          <a:xfrm>
            <a:off x="7482074" y="4642555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93;p1">
            <a:extLst>
              <a:ext uri="{FF2B5EF4-FFF2-40B4-BE49-F238E27FC236}">
                <a16:creationId xmlns:a16="http://schemas.microsoft.com/office/drawing/2014/main" id="{715E246F-6220-41A4-A07B-029450B7EDC8}"/>
              </a:ext>
            </a:extLst>
          </p:cNvPr>
          <p:cNvSpPr txBox="1"/>
          <p:nvPr/>
        </p:nvSpPr>
        <p:spPr>
          <a:xfrm>
            <a:off x="6826543" y="1408357"/>
            <a:ext cx="368589" cy="646290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市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ctr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・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町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0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45890" y="1998500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＜観光資源名＞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1" name="Google Shape;93;p1">
            <a:extLst>
              <a:ext uri="{FF2B5EF4-FFF2-40B4-BE49-F238E27FC236}">
                <a16:creationId xmlns:a16="http://schemas.microsoft.com/office/drawing/2014/main" id="{AF64AF5A-9CA1-4F74-B075-635F472DC73C}"/>
              </a:ext>
            </a:extLst>
          </p:cNvPr>
          <p:cNvSpPr txBox="1"/>
          <p:nvPr/>
        </p:nvSpPr>
        <p:spPr>
          <a:xfrm>
            <a:off x="3360303" y="1993112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＜選定理由＞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2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45889" y="2688086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＜申請テーマ＞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3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3217396" y="2701929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＜ターゲット層＞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56759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/>
        </p:nvSpPr>
        <p:spPr>
          <a:xfrm>
            <a:off x="7392680" y="1428052"/>
            <a:ext cx="242627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体験コンテンツの内容が分かる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91535" y="411280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809019" y="94964"/>
            <a:ext cx="10102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様式４</a:t>
            </a: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577269"/>
            <a:ext cx="2199267" cy="2153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体験型コンテンツ</a:t>
            </a:r>
            <a:r>
              <a:rPr lang="ja-JP" altLang="en-US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名称</a:t>
            </a:r>
            <a:endParaRPr sz="14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86729" y="808225"/>
            <a:ext cx="9187301" cy="30083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</a:pPr>
            <a:r>
              <a:rPr lang="ja-JP" altLang="en-US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   お茶でマインドフルネス！モーニングヨガ＆利き伊勢茶体験　　　</a:t>
            </a: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573287288"/>
              </p:ext>
            </p:extLst>
          </p:nvPr>
        </p:nvGraphicFramePr>
        <p:xfrm>
          <a:off x="100297" y="1124624"/>
          <a:ext cx="7305638" cy="5678541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5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33">
                  <a:extLst>
                    <a:ext uri="{9D8B030D-6E8A-4147-A177-3AD203B41FA5}">
                      <a16:colId xmlns:a16="http://schemas.microsoft.com/office/drawing/2014/main" val="1614508403"/>
                    </a:ext>
                  </a:extLst>
                </a:gridCol>
                <a:gridCol w="671107">
                  <a:extLst>
                    <a:ext uri="{9D8B030D-6E8A-4147-A177-3AD203B41FA5}">
                      <a16:colId xmlns:a16="http://schemas.microsoft.com/office/drawing/2014/main" val="2915478712"/>
                    </a:ext>
                  </a:extLst>
                </a:gridCol>
                <a:gridCol w="705012">
                  <a:extLst>
                    <a:ext uri="{9D8B030D-6E8A-4147-A177-3AD203B41FA5}">
                      <a16:colId xmlns:a16="http://schemas.microsoft.com/office/drawing/2014/main" val="2822843933"/>
                    </a:ext>
                  </a:extLst>
                </a:gridCol>
                <a:gridCol w="1928678">
                  <a:extLst>
                    <a:ext uri="{9D8B030D-6E8A-4147-A177-3AD203B41FA5}">
                      <a16:colId xmlns:a16="http://schemas.microsoft.com/office/drawing/2014/main" val="2232244592"/>
                    </a:ext>
                  </a:extLst>
                </a:gridCol>
              </a:tblGrid>
              <a:tr h="64773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zh-CN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株式会社〇〇農園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実施する市町名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                         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6767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観光資源と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その選定理由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67765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申請テーマ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ターゲット層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</a:t>
                      </a: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の概要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伊勢湾を望む茶畑で、モーニングヨガを行い、心身ともにリフレッシュした後に、三重県名物の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伊勢茶（かぶせ茶）とお茶で作ったお菓子を味わいます。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テアニンにより、さらに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リラックス効果が増します。３種類の利き茶体験もできます。（体験約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時間）気に入ったお茶は購入できます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。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94302"/>
                  </a:ext>
                </a:extLst>
              </a:tr>
              <a:tr h="66028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独自性・新規性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茶畑でヨガ体験ができます。旅ナカでも気軽に、手ぶらで参加できるように、タオルやヨガマットがすべて付いたフルパッケージのプラン。湯の山温泉までの送迎も付いています。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7961134"/>
                  </a:ext>
                </a:extLst>
              </a:tr>
              <a:tr h="71263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造成スケジュール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月上旬）ヨガ体験エリア準備　→（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月中旬）　お茶体験場所準備→（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月上旬）プログラム内容確定　→（８月中旬）スタッフ接客レクチャーとレンタル用備品準備　→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８月下旬）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完成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490149"/>
                  </a:ext>
                </a:extLst>
              </a:tr>
              <a:tr h="647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次年度以降の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今年度は農園スタッフは２名体制ですが、次年度は１名増員をして半年間で実施します。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独自に体験者へのアンケート調査も実施し、ブラッシュアップできる体制をとります。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83280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自治体、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DMO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、観光協会との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四日市観光協会や湯の山温泉協会と連携。宿泊施設での広報等に掲載予定。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highlight>
                            <a:srgbClr val="F2F2F2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宿泊施設との連携策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近隣の湯の山温泉のホテル●●や▲▲と体験付き宿泊プランの造成を予定。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</a:tbl>
          </a:graphicData>
        </a:graphic>
      </p:graphicFrame>
      <p:sp>
        <p:nvSpPr>
          <p:cNvPr id="17" name="Google Shape;105;p1">
            <a:extLst>
              <a:ext uri="{FF2B5EF4-FFF2-40B4-BE49-F238E27FC236}">
                <a16:creationId xmlns:a16="http://schemas.microsoft.com/office/drawing/2014/main" id="{6DDFE8DA-5BE0-43AB-8D7B-FCC9E8660621}"/>
              </a:ext>
            </a:extLst>
          </p:cNvPr>
          <p:cNvSpPr txBox="1"/>
          <p:nvPr/>
        </p:nvSpPr>
        <p:spPr>
          <a:xfrm>
            <a:off x="7447858" y="2298393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茶畑の写真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6" name="Google Shape;93;p1">
            <a:extLst>
              <a:ext uri="{FF2B5EF4-FFF2-40B4-BE49-F238E27FC236}">
                <a16:creationId xmlns:a16="http://schemas.microsoft.com/office/drawing/2014/main" id="{D9DFA72C-11A1-4AEB-83B9-B6FE27B5F9F7}"/>
              </a:ext>
            </a:extLst>
          </p:cNvPr>
          <p:cNvSpPr txBox="1"/>
          <p:nvPr/>
        </p:nvSpPr>
        <p:spPr>
          <a:xfrm>
            <a:off x="7379425" y="1971806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＜図または写真①＞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476372FA-A1BF-44D3-B6D4-D010EC4DE80A}"/>
              </a:ext>
            </a:extLst>
          </p:cNvPr>
          <p:cNvSpPr txBox="1"/>
          <p:nvPr/>
        </p:nvSpPr>
        <p:spPr>
          <a:xfrm>
            <a:off x="7447858" y="4332277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＜図または写真②＞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8" name="Google Shape;105;p1">
            <a:extLst>
              <a:ext uri="{FF2B5EF4-FFF2-40B4-BE49-F238E27FC236}">
                <a16:creationId xmlns:a16="http://schemas.microsoft.com/office/drawing/2014/main" id="{F3FD125F-6EDD-4977-B24F-04C3833C2596}"/>
              </a:ext>
            </a:extLst>
          </p:cNvPr>
          <p:cNvSpPr txBox="1"/>
          <p:nvPr/>
        </p:nvSpPr>
        <p:spPr>
          <a:xfrm>
            <a:off x="7482074" y="4609236"/>
            <a:ext cx="2357844" cy="212048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ヨガの写真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93;p1">
            <a:extLst>
              <a:ext uri="{FF2B5EF4-FFF2-40B4-BE49-F238E27FC236}">
                <a16:creationId xmlns:a16="http://schemas.microsoft.com/office/drawing/2014/main" id="{715E246F-6220-41A4-A07B-029450B7EDC8}"/>
              </a:ext>
            </a:extLst>
          </p:cNvPr>
          <p:cNvSpPr txBox="1"/>
          <p:nvPr/>
        </p:nvSpPr>
        <p:spPr>
          <a:xfrm>
            <a:off x="5538309" y="1376726"/>
            <a:ext cx="1764978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四日市市　・　水沢町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0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488116" y="1836769"/>
            <a:ext cx="1900112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＜観光資源名＞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伊勢茶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1" name="Google Shape;93;p1">
            <a:extLst>
              <a:ext uri="{FF2B5EF4-FFF2-40B4-BE49-F238E27FC236}">
                <a16:creationId xmlns:a16="http://schemas.microsoft.com/office/drawing/2014/main" id="{AF64AF5A-9CA1-4F74-B075-635F472DC73C}"/>
              </a:ext>
            </a:extLst>
          </p:cNvPr>
          <p:cNvSpPr txBox="1"/>
          <p:nvPr/>
        </p:nvSpPr>
        <p:spPr>
          <a:xfrm>
            <a:off x="3061256" y="1769571"/>
            <a:ext cx="4331424" cy="646290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＜選定理由＞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湯の山温泉への誘客および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三重県の食文化である伊勢茶の認知度を上げるため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C1744BE-C3A3-456F-B8A1-21F97CC04B1C}"/>
              </a:ext>
            </a:extLst>
          </p:cNvPr>
          <p:cNvSpPr/>
          <p:nvPr/>
        </p:nvSpPr>
        <p:spPr>
          <a:xfrm>
            <a:off x="6338502" y="643735"/>
            <a:ext cx="3206439" cy="5812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記入見本</a:t>
            </a:r>
          </a:p>
        </p:txBody>
      </p:sp>
      <p:sp>
        <p:nvSpPr>
          <p:cNvPr id="32" name="Google Shape;92;p1">
            <a:extLst>
              <a:ext uri="{FF2B5EF4-FFF2-40B4-BE49-F238E27FC236}">
                <a16:creationId xmlns:a16="http://schemas.microsoft.com/office/drawing/2014/main" id="{76B4CC7B-D224-4918-8245-777B6FB0CCCA}"/>
              </a:ext>
            </a:extLst>
          </p:cNvPr>
          <p:cNvSpPr txBox="1">
            <a:spLocks/>
          </p:cNvSpPr>
          <p:nvPr/>
        </p:nvSpPr>
        <p:spPr>
          <a:xfrm>
            <a:off x="2286000" y="45064"/>
            <a:ext cx="73334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altLang="ja-JP" sz="1600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タイプ</a:t>
            </a:r>
            <a:r>
              <a:rPr lang="en-US" altLang="ja-JP" sz="16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A</a:t>
            </a:r>
            <a:r>
              <a:rPr lang="ja-JP" altLang="en-US" sz="16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lang="ja-JP" altLang="en-US" sz="16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新しい</a:t>
            </a:r>
            <a:r>
              <a:rPr lang="ja-JP" altLang="ja-JP" sz="16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体験</a:t>
            </a:r>
            <a:r>
              <a:rPr lang="ja-JP" altLang="en-US" sz="16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型</a:t>
            </a:r>
            <a:r>
              <a:rPr lang="ja-JP" altLang="ja-JP" sz="16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コンテンツ</a:t>
            </a:r>
            <a:r>
              <a:rPr lang="ja-JP" altLang="en-US" sz="1600" b="1" kern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6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造成</a:t>
            </a:r>
            <a:r>
              <a:rPr lang="ja-JP" altLang="ja-JP" sz="16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Google Shape;92;p1">
            <a:extLst>
              <a:ext uri="{FF2B5EF4-FFF2-40B4-BE49-F238E27FC236}">
                <a16:creationId xmlns:a16="http://schemas.microsoft.com/office/drawing/2014/main" id="{8A09F796-A168-4D87-BCC2-37F2EED02FDC}"/>
              </a:ext>
            </a:extLst>
          </p:cNvPr>
          <p:cNvSpPr txBox="1">
            <a:spLocks/>
          </p:cNvSpPr>
          <p:nvPr/>
        </p:nvSpPr>
        <p:spPr>
          <a:xfrm>
            <a:off x="86729" y="30163"/>
            <a:ext cx="2619895" cy="3871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体験型コンテンツ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企画シート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Google Shape;93;p1">
            <a:extLst>
              <a:ext uri="{FF2B5EF4-FFF2-40B4-BE49-F238E27FC236}">
                <a16:creationId xmlns:a16="http://schemas.microsoft.com/office/drawing/2014/main" id="{0522A4F0-A2AC-49A7-8760-389F4CC45963}"/>
              </a:ext>
            </a:extLst>
          </p:cNvPr>
          <p:cNvSpPr txBox="1"/>
          <p:nvPr/>
        </p:nvSpPr>
        <p:spPr>
          <a:xfrm>
            <a:off x="1488116" y="2548514"/>
            <a:ext cx="1451825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＜申請テーマ＞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食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6" name="Google Shape;93;p1">
            <a:extLst>
              <a:ext uri="{FF2B5EF4-FFF2-40B4-BE49-F238E27FC236}">
                <a16:creationId xmlns:a16="http://schemas.microsoft.com/office/drawing/2014/main" id="{57D2B568-4CEB-4C68-A775-D59809B5460E}"/>
              </a:ext>
            </a:extLst>
          </p:cNvPr>
          <p:cNvSpPr txBox="1"/>
          <p:nvPr/>
        </p:nvSpPr>
        <p:spPr>
          <a:xfrm>
            <a:off x="3009932" y="2548514"/>
            <a:ext cx="382894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＜ターゲット層＞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都会に住む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30-40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代女性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89616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539</Words>
  <Application>Microsoft Office PowerPoint</Application>
  <PresentationFormat>A4 210 x 297 mm</PresentationFormat>
  <Paragraphs>92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Yu Gothic UI Semilight</vt:lpstr>
      <vt:lpstr>Meiryo</vt:lpstr>
      <vt:lpstr>Meiryo</vt:lpstr>
      <vt:lpstr>游ゴシック</vt:lpstr>
      <vt:lpstr>Arial</vt:lpstr>
      <vt:lpstr>Times New Roman</vt:lpstr>
      <vt:lpstr>Office テーマ</vt:lpstr>
      <vt:lpstr>【タイプA：新しい体験型コンテンツの造成】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mieken</cp:lastModifiedBy>
  <cp:revision>80</cp:revision>
  <cp:lastPrinted>2022-05-17T14:56:29Z</cp:lastPrinted>
  <dcterms:created xsi:type="dcterms:W3CDTF">2007-11-06T12:19:33Z</dcterms:created>
  <dcterms:modified xsi:type="dcterms:W3CDTF">2022-05-19T00:46:51Z</dcterms:modified>
</cp:coreProperties>
</file>