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8" roundtripDataSignature="AMtx7miQ6qibgGiLkD+JlYLm7jKNpspJ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2F2"/>
    <a:srgbClr val="FDE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12" autoAdjust="0"/>
  </p:normalViewPr>
  <p:slideViewPr>
    <p:cSldViewPr snapToGrid="0">
      <p:cViewPr varScale="1">
        <p:scale>
          <a:sx n="70" d="100"/>
          <a:sy n="70" d="100"/>
        </p:scale>
        <p:origin x="121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4" Type="http://schemas.openxmlformats.org/officeDocument/2006/relationships/notesMaster" Target="notesMasters/notes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3" y="3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3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3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3" tIns="45697" rIns="91393" bIns="45697" anchor="b" anchorCtr="0">
            <a:noAutofit/>
          </a:bodyPr>
          <a:lstStyle/>
          <a:p>
            <a:pPr algn="r"/>
            <a:fld id="{00000000-1234-1234-1234-123412341234}" type="slidenum">
              <a:rPr lang="en-US" altLang="ja-JP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spcFirstLastPara="1" wrap="square" lIns="91393" tIns="45697" rIns="91393" bIns="45697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3894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3" y="4686300"/>
            <a:ext cx="5389563" cy="4440238"/>
          </a:xfrm>
          <a:prstGeom prst="rect">
            <a:avLst/>
          </a:prstGeom>
        </p:spPr>
        <p:txBody>
          <a:bodyPr spcFirstLastPara="1" wrap="square" lIns="91393" tIns="45697" rIns="91393" bIns="45697" anchor="t" anchorCtr="0">
            <a:noAutofit/>
          </a:bodyPr>
          <a:lstStyle/>
          <a:p>
            <a:pPr marL="0" indent="0"/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05877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2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69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"/>
          <p:cNvSpPr txBox="1">
            <a:spLocks noGrp="1"/>
          </p:cNvSpPr>
          <p:nvPr>
            <p:ph type="title"/>
          </p:nvPr>
        </p:nvSpPr>
        <p:spPr>
          <a:xfrm>
            <a:off x="2212848" y="56024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ja-JP" altLang="en-US" sz="1600" b="1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三重ならでは</a:t>
            </a:r>
            <a:r>
              <a:rPr lang="ja-JP" altLang="ja-JP" sz="16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」の体験コンテンツ</a:t>
            </a:r>
            <a:r>
              <a:rPr lang="ja-JP" altLang="en-US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磨き上げ支援プログラム</a:t>
            </a:r>
            <a:r>
              <a:rPr lang="ja-JP" altLang="ja-JP" sz="16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7379426" y="1460554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105104" y="494096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863883" y="121261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様式３</a:t>
            </a:r>
            <a:r>
              <a:rPr lang="en-US" altLang="ja-JP" sz="1200" dirty="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678256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75571" y="926656"/>
            <a:ext cx="9187301" cy="44869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1552670271"/>
              </p:ext>
            </p:extLst>
          </p:nvPr>
        </p:nvGraphicFramePr>
        <p:xfrm>
          <a:off x="86729" y="1408358"/>
          <a:ext cx="7305638" cy="5328435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2460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52552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55652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542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体験コンテンツの</a:t>
                      </a: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内容（販売価格も含む）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990285"/>
                  </a:ext>
                </a:extLst>
              </a:tr>
              <a:tr h="63671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体験コンテンツ実施時の課題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52406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課題に対する支援の提案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2460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79358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 err="1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、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観光協会との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　　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25" name="Google Shape;92;p1"/>
          <p:cNvSpPr txBox="1">
            <a:spLocks/>
          </p:cNvSpPr>
          <p:nvPr/>
        </p:nvSpPr>
        <p:spPr>
          <a:xfrm>
            <a:off x="86729" y="30163"/>
            <a:ext cx="2482735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体験コンテンツ企画シート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42555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6826543" y="1408357"/>
            <a:ext cx="368589" cy="646290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市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ctr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・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90" y="1998500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360303" y="1993112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2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45889" y="2688086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3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3217396" y="2701929"/>
            <a:ext cx="1451825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2567592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/>
          <p:nvPr/>
        </p:nvSpPr>
        <p:spPr>
          <a:xfrm>
            <a:off x="7392680" y="1428052"/>
            <a:ext cx="242627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体験コンテンツの内容が分かる</a:t>
            </a:r>
            <a:r>
              <a:rPr 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イメージ図、写真等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grpSp>
        <p:nvGrpSpPr>
          <p:cNvPr id="99" name="Google Shape;99;p1"/>
          <p:cNvGrpSpPr/>
          <p:nvPr/>
        </p:nvGrpSpPr>
        <p:grpSpPr>
          <a:xfrm>
            <a:off x="-91535" y="411280"/>
            <a:ext cx="9910806" cy="110465"/>
            <a:chOff x="-3175" y="476672"/>
            <a:chExt cx="9910806" cy="110465"/>
          </a:xfrm>
        </p:grpSpPr>
        <p:cxnSp>
          <p:nvCxnSpPr>
            <p:cNvPr id="100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1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02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03" name="Google Shape;103;p1"/>
          <p:cNvSpPr txBox="1"/>
          <p:nvPr/>
        </p:nvSpPr>
        <p:spPr>
          <a:xfrm>
            <a:off x="8809019" y="94964"/>
            <a:ext cx="101025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ja-JP" sz="1200" dirty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【</a:t>
            </a:r>
            <a:r>
              <a:rPr lang="ja-JP" altLang="en-US" sz="120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様式３</a:t>
            </a:r>
            <a:r>
              <a:rPr lang="en-US" altLang="ja-JP" sz="1200" smtClean="0">
                <a:solidFill>
                  <a:schemeClr val="dk1"/>
                </a:solidFill>
                <a:latin typeface="Yu Gothic UI Semilight" panose="020B0400000000000000" pitchFamily="50" charset="-128"/>
                <a:ea typeface="Yu Gothic UI Semilight" panose="020B0400000000000000" pitchFamily="50" charset="-128"/>
                <a:cs typeface="Meiryo"/>
                <a:sym typeface="Meiryo"/>
              </a:rPr>
              <a:t>】</a:t>
            </a:r>
            <a:endParaRPr dirty="0">
              <a:latin typeface="Yu Gothic UI Semilight" panose="020B0400000000000000" pitchFamily="50" charset="-128"/>
              <a:ea typeface="Yu Gothic UI Semilight" panose="020B0400000000000000" pitchFamily="50" charset="-128"/>
            </a:endParaRPr>
          </a:p>
        </p:txBody>
      </p:sp>
      <p:sp>
        <p:nvSpPr>
          <p:cNvPr id="20" name="Google Shape;104;p1"/>
          <p:cNvSpPr/>
          <p:nvPr/>
        </p:nvSpPr>
        <p:spPr>
          <a:xfrm>
            <a:off x="86733" y="577269"/>
            <a:ext cx="2199267" cy="21539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b="1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体験コンテンツ名称</a:t>
            </a:r>
            <a:endParaRPr sz="1400" b="1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1" name="Google Shape;105;p1"/>
          <p:cNvSpPr txBox="1"/>
          <p:nvPr/>
        </p:nvSpPr>
        <p:spPr>
          <a:xfrm>
            <a:off x="86729" y="808225"/>
            <a:ext cx="9187301" cy="30083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rtl="0">
              <a:spcBef>
                <a:spcPts val="0"/>
              </a:spcBef>
              <a:spcAft>
                <a:spcPts val="0"/>
              </a:spcAft>
            </a:pPr>
            <a:r>
              <a:rPr lang="ja-JP" altLang="en-US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  お茶でマインドフルネス！モーニングヨガ＆利き伊勢茶体験　　　</a:t>
            </a:r>
          </a:p>
        </p:txBody>
      </p:sp>
      <p:graphicFrame>
        <p:nvGraphicFramePr>
          <p:cNvPr id="24" name="Google Shape;88;p1"/>
          <p:cNvGraphicFramePr/>
          <p:nvPr>
            <p:extLst>
              <p:ext uri="{D42A27DB-BD31-4B8C-83A1-F6EECF244321}">
                <p14:modId xmlns:p14="http://schemas.microsoft.com/office/powerpoint/2010/main" val="3007056442"/>
              </p:ext>
            </p:extLst>
          </p:nvPr>
        </p:nvGraphicFramePr>
        <p:xfrm>
          <a:off x="100297" y="1124624"/>
          <a:ext cx="7305638" cy="5509379"/>
        </p:xfrm>
        <a:graphic>
          <a:graphicData uri="http://schemas.openxmlformats.org/drawingml/2006/table">
            <a:tbl>
              <a:tblPr firstRow="1" bandRow="1">
                <a:noFill/>
                <a:tableStyleId>{69F0F748-7AA5-4B90-91AD-3F4FFDBD375E}</a:tableStyleId>
              </a:tblPr>
              <a:tblGrid>
                <a:gridCol w="1352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34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4733">
                  <a:extLst>
                    <a:ext uri="{9D8B030D-6E8A-4147-A177-3AD203B41FA5}">
                      <a16:colId xmlns:a16="http://schemas.microsoft.com/office/drawing/2014/main" val="1614508403"/>
                    </a:ext>
                  </a:extLst>
                </a:gridCol>
                <a:gridCol w="671107">
                  <a:extLst>
                    <a:ext uri="{9D8B030D-6E8A-4147-A177-3AD203B41FA5}">
                      <a16:colId xmlns:a16="http://schemas.microsoft.com/office/drawing/2014/main" val="2915478712"/>
                    </a:ext>
                  </a:extLst>
                </a:gridCol>
                <a:gridCol w="705012">
                  <a:extLst>
                    <a:ext uri="{9D8B030D-6E8A-4147-A177-3AD203B41FA5}">
                      <a16:colId xmlns:a16="http://schemas.microsoft.com/office/drawing/2014/main" val="2822843933"/>
                    </a:ext>
                  </a:extLst>
                </a:gridCol>
                <a:gridCol w="1928678">
                  <a:extLst>
                    <a:ext uri="{9D8B030D-6E8A-4147-A177-3AD203B41FA5}">
                      <a16:colId xmlns:a16="http://schemas.microsoft.com/office/drawing/2014/main" val="2232244592"/>
                    </a:ext>
                  </a:extLst>
                </a:gridCol>
              </a:tblGrid>
              <a:tr h="647736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申請者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zh-CN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株式会社〇〇農園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実施する市町名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highlight>
                          <a:srgbClr val="C0C0C0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                         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1863330"/>
                  </a:ext>
                </a:extLst>
              </a:tr>
              <a:tr h="67671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観光資源と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Meiryo"/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その選定理由</a:t>
                      </a:r>
                      <a:endParaRPr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841528834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申請テーマ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/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ターゲット層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76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体験コンテンツの内容（販売価格も含む）</a:t>
                      </a:r>
                      <a:endParaRPr lang="en-US" altLang="ja-JP" sz="12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伊勢湾を望む茶畑で、モーニングヨガを行い、心身ともにリフレッシュした後に、三重県名物の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伊勢茶（かぶせ茶）とお茶で作ったお菓子を味わいます。テアニンよるさらにリラックス効果が増します。３種類の利き茶体験もできます。（体験約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時間）気に入ったお茶は購入できます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。</a:t>
                      </a:r>
                      <a:endParaRPr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大人１名あたり</a:t>
                      </a:r>
                      <a:r>
                        <a:rPr lang="en-US" altLang="ja-JP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4,500</a:t>
                      </a:r>
                      <a:r>
                        <a:rPr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円程度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394302"/>
                  </a:ext>
                </a:extLst>
              </a:tr>
              <a:tr h="66028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体験コンテンツ実施時の課題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現在の体験者の９割が女性の小グループだが、湯の山温泉はファミリーの宿泊も多いため、小さい子供を連れたファミリー層を取り込める新プログラムの考案が課題。</a:t>
                      </a:r>
                      <a:endParaRPr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187961134"/>
                  </a:ext>
                </a:extLst>
              </a:tr>
              <a:tr h="54347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課題に対する支援の提案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endParaRPr kumimoji="1" lang="ja-JP" altLang="en-US" strike="sngStrike" dirty="0"/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7490149"/>
                  </a:ext>
                </a:extLst>
              </a:tr>
              <a:tr h="647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次年度以降の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実施体制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今年度は農園スタッフは２名体制ですが、次年度は１名増員をして通年で実施します。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独自に体験者へのアンケート調査も実施し、ブラッシュアップできる体制をとります。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81183781"/>
                  </a:ext>
                </a:extLst>
              </a:tr>
              <a:tr h="83280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自治体、</a:t>
                      </a:r>
                      <a:r>
                        <a:rPr lang="en-US" altLang="ja-JP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DMO</a:t>
                      </a: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、観光協会との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四日市観光協会や湯の山温泉協会と連携。宿泊施設での広報等に掲載予定。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1" dirty="0">
                          <a:solidFill>
                            <a:schemeClr val="tx1"/>
                          </a:solidFill>
                          <a:highlight>
                            <a:srgbClr val="F2F2F2"/>
                          </a:highlight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宿泊施設との連携策</a:t>
                      </a:r>
                      <a:endParaRPr lang="en-US" altLang="ja-JP" sz="1200" b="1" dirty="0">
                        <a:solidFill>
                          <a:schemeClr val="tx1"/>
                        </a:solidFill>
                        <a:highlight>
                          <a:srgbClr val="F2F2F2"/>
                        </a:highlight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"/>
                          <a:sym typeface="Meiryo"/>
                        </a:rPr>
                        <a:t>近隣の湯の山温泉のホテル●●や▲▲と体験付き宿泊プランの造成を予定。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"/>
                        <a:sym typeface="Meiryo"/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l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97688855"/>
                  </a:ext>
                </a:extLst>
              </a:tr>
            </a:tbl>
          </a:graphicData>
        </a:graphic>
      </p:graphicFrame>
      <p:sp>
        <p:nvSpPr>
          <p:cNvPr id="17" name="Google Shape;105;p1">
            <a:extLst>
              <a:ext uri="{FF2B5EF4-FFF2-40B4-BE49-F238E27FC236}">
                <a16:creationId xmlns:a16="http://schemas.microsoft.com/office/drawing/2014/main" id="{6DDFE8DA-5BE0-43AB-8D7B-FCC9E8660621}"/>
              </a:ext>
            </a:extLst>
          </p:cNvPr>
          <p:cNvSpPr txBox="1"/>
          <p:nvPr/>
        </p:nvSpPr>
        <p:spPr>
          <a:xfrm>
            <a:off x="7447858" y="2298393"/>
            <a:ext cx="2357844" cy="203388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茶畑の写真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6" name="Google Shape;93;p1">
            <a:extLst>
              <a:ext uri="{FF2B5EF4-FFF2-40B4-BE49-F238E27FC236}">
                <a16:creationId xmlns:a16="http://schemas.microsoft.com/office/drawing/2014/main" id="{D9DFA72C-11A1-4AEB-83B9-B6FE27B5F9F7}"/>
              </a:ext>
            </a:extLst>
          </p:cNvPr>
          <p:cNvSpPr txBox="1"/>
          <p:nvPr/>
        </p:nvSpPr>
        <p:spPr>
          <a:xfrm>
            <a:off x="7379425" y="1971806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＜図または写真①＞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7" name="Google Shape;93;p1">
            <a:extLst>
              <a:ext uri="{FF2B5EF4-FFF2-40B4-BE49-F238E27FC236}">
                <a16:creationId xmlns:a16="http://schemas.microsoft.com/office/drawing/2014/main" id="{476372FA-A1BF-44D3-B6D4-D010EC4DE80A}"/>
              </a:ext>
            </a:extLst>
          </p:cNvPr>
          <p:cNvSpPr txBox="1"/>
          <p:nvPr/>
        </p:nvSpPr>
        <p:spPr>
          <a:xfrm>
            <a:off x="7447858" y="4332277"/>
            <a:ext cx="2426277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＜図または写真②＞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8" name="Google Shape;105;p1">
            <a:extLst>
              <a:ext uri="{FF2B5EF4-FFF2-40B4-BE49-F238E27FC236}">
                <a16:creationId xmlns:a16="http://schemas.microsoft.com/office/drawing/2014/main" id="{F3FD125F-6EDD-4977-B24F-04C3833C2596}"/>
              </a:ext>
            </a:extLst>
          </p:cNvPr>
          <p:cNvSpPr txBox="1"/>
          <p:nvPr/>
        </p:nvSpPr>
        <p:spPr>
          <a:xfrm>
            <a:off x="7482074" y="4609236"/>
            <a:ext cx="2357844" cy="212048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bg1">
                <a:lumMod val="50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ヨガの写真</a:t>
            </a:r>
            <a:endParaRPr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9" name="Google Shape;93;p1">
            <a:extLst>
              <a:ext uri="{FF2B5EF4-FFF2-40B4-BE49-F238E27FC236}">
                <a16:creationId xmlns:a16="http://schemas.microsoft.com/office/drawing/2014/main" id="{715E246F-6220-41A4-A07B-029450B7EDC8}"/>
              </a:ext>
            </a:extLst>
          </p:cNvPr>
          <p:cNvSpPr txBox="1"/>
          <p:nvPr/>
        </p:nvSpPr>
        <p:spPr>
          <a:xfrm>
            <a:off x="5538309" y="1376726"/>
            <a:ext cx="1764978" cy="276959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四日市市　・　水沢町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0" name="Google Shape;93;p1">
            <a:extLst>
              <a:ext uri="{FF2B5EF4-FFF2-40B4-BE49-F238E27FC236}">
                <a16:creationId xmlns:a16="http://schemas.microsoft.com/office/drawing/2014/main" id="{E20442AA-BD15-4F5E-86CA-0DF363411F23}"/>
              </a:ext>
            </a:extLst>
          </p:cNvPr>
          <p:cNvSpPr txBox="1"/>
          <p:nvPr/>
        </p:nvSpPr>
        <p:spPr>
          <a:xfrm>
            <a:off x="1396676" y="1836569"/>
            <a:ext cx="1900112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＜観光資源名＞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伊勢茶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1" name="Google Shape;93;p1">
            <a:extLst>
              <a:ext uri="{FF2B5EF4-FFF2-40B4-BE49-F238E27FC236}">
                <a16:creationId xmlns:a16="http://schemas.microsoft.com/office/drawing/2014/main" id="{AF64AF5A-9CA1-4F74-B075-635F472DC73C}"/>
              </a:ext>
            </a:extLst>
          </p:cNvPr>
          <p:cNvSpPr txBox="1"/>
          <p:nvPr/>
        </p:nvSpPr>
        <p:spPr>
          <a:xfrm>
            <a:off x="3009932" y="1805966"/>
            <a:ext cx="4331424" cy="6001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＜選定理由＞</a:t>
            </a:r>
            <a:endParaRPr lang="en-US" altLang="ja-JP" sz="11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湯の山温泉への誘客および</a:t>
            </a:r>
            <a:endParaRPr lang="en-US" altLang="ja-JP" sz="11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1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三重県の食文化である伊勢茶の認知度を上げるため</a:t>
            </a:r>
            <a:endParaRPr lang="en-US" sz="11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C8B862C-78A1-40AF-8B0C-C5F75F660847}"/>
              </a:ext>
            </a:extLst>
          </p:cNvPr>
          <p:cNvSpPr txBox="1"/>
          <p:nvPr/>
        </p:nvSpPr>
        <p:spPr>
          <a:xfrm>
            <a:off x="1396676" y="4659578"/>
            <a:ext cx="5816588" cy="461665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・親子で楽しめる体験への磨き上げ、・雨天でも受け入れ</a:t>
            </a:r>
            <a:r>
              <a:rPr kumimoji="1" lang="ja-JP" altLang="en-US" sz="1200" dirty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</a:t>
            </a:r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なコンテンツ</a:t>
            </a:r>
            <a:endParaRPr kumimoji="1" lang="en-US" altLang="ja-JP" sz="1200" dirty="0" smtClean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・商品単価アップに向けた提案、オンライン等、適切な販売チャネルの活用の支援</a:t>
            </a:r>
            <a:endParaRPr kumimoji="1" lang="ja-JP" altLang="en-US" sz="1200" dirty="0">
              <a:solidFill>
                <a:schemeClr val="tx1">
                  <a:lumMod val="95000"/>
                  <a:lumOff val="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6C1744BE-C3A3-456F-B8A1-21F97CC04B1C}"/>
              </a:ext>
            </a:extLst>
          </p:cNvPr>
          <p:cNvSpPr/>
          <p:nvPr/>
        </p:nvSpPr>
        <p:spPr>
          <a:xfrm>
            <a:off x="6338502" y="643735"/>
            <a:ext cx="3206439" cy="58127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記入見本</a:t>
            </a:r>
          </a:p>
        </p:txBody>
      </p:sp>
      <p:sp>
        <p:nvSpPr>
          <p:cNvPr id="34" name="Google Shape;93;p1">
            <a:extLst>
              <a:ext uri="{FF2B5EF4-FFF2-40B4-BE49-F238E27FC236}">
                <a16:creationId xmlns:a16="http://schemas.microsoft.com/office/drawing/2014/main" id="{0522A4F0-A2AC-49A7-8760-389F4CC45963}"/>
              </a:ext>
            </a:extLst>
          </p:cNvPr>
          <p:cNvSpPr txBox="1"/>
          <p:nvPr/>
        </p:nvSpPr>
        <p:spPr>
          <a:xfrm>
            <a:off x="1488116" y="2548514"/>
            <a:ext cx="1451825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＜申請テーマ＞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食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6" name="Google Shape;93;p1">
            <a:extLst>
              <a:ext uri="{FF2B5EF4-FFF2-40B4-BE49-F238E27FC236}">
                <a16:creationId xmlns:a16="http://schemas.microsoft.com/office/drawing/2014/main" id="{57D2B568-4CEB-4C68-A775-D59809B5460E}"/>
              </a:ext>
            </a:extLst>
          </p:cNvPr>
          <p:cNvSpPr txBox="1"/>
          <p:nvPr/>
        </p:nvSpPr>
        <p:spPr>
          <a:xfrm>
            <a:off x="3212744" y="2479007"/>
            <a:ext cx="3828947" cy="461624"/>
          </a:xfrm>
          <a:prstGeom prst="rect">
            <a:avLst/>
          </a:prstGeom>
          <a:noFill/>
          <a:ln w="12700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＜ターゲット層＞</a:t>
            </a:r>
            <a:endParaRPr lang="en-US" altLang="ja-JP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R="0" lvl="0" algn="l" rtl="0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都会に住む</a:t>
            </a:r>
            <a:r>
              <a:rPr lang="en-US" altLang="ja-JP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30-40</a:t>
            </a:r>
            <a:r>
              <a:rPr lang="ja-JP" altLang="en-US" sz="1200" dirty="0">
                <a:solidFill>
                  <a:schemeClr val="dk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代女性やファミリー</a:t>
            </a:r>
            <a:endParaRPr lang="en-US" sz="1200" dirty="0">
              <a:solidFill>
                <a:schemeClr val="dk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5" name="Google Shape;92;p1">
            <a:extLst>
              <a:ext uri="{FF2B5EF4-FFF2-40B4-BE49-F238E27FC236}">
                <a16:creationId xmlns:a16="http://schemas.microsoft.com/office/drawing/2014/main" id="{380447B1-2AB6-423E-BF1D-E0414E50399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11453" y="14734"/>
            <a:ext cx="7333488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/>
            <a:r>
              <a:rPr lang="en-US" altLang="ja-JP" sz="1600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【</a:t>
            </a:r>
            <a:r>
              <a:rPr lang="ja-JP" altLang="en-US" sz="1600" b="1" kern="100" dirty="0" smtClean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</a:t>
            </a:r>
            <a:r>
              <a:rPr lang="ja-JP" altLang="ja-JP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三重ならでは</a:t>
            </a:r>
            <a:r>
              <a:rPr lang="ja-JP" altLang="ja-JP" sz="16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」の体験コンテンツ</a:t>
            </a:r>
            <a:r>
              <a:rPr lang="ja-JP" altLang="en-US" sz="1600" b="1" kern="100" dirty="0"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磨き上げ支援プログラム</a:t>
            </a:r>
            <a:r>
              <a:rPr lang="ja-JP" altLang="ja-JP" sz="1600" b="1" kern="100" dirty="0">
                <a:solidFill>
                  <a:srgbClr val="00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】</a:t>
            </a:r>
            <a:endParaRPr lang="ja-JP" altLang="ja-JP" sz="1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3" name="Google Shape;92;p1"/>
          <p:cNvSpPr txBox="1">
            <a:spLocks/>
          </p:cNvSpPr>
          <p:nvPr/>
        </p:nvSpPr>
        <p:spPr>
          <a:xfrm>
            <a:off x="86729" y="30163"/>
            <a:ext cx="2482735" cy="38719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1900"/>
              <a:buFont typeface="Meiryo"/>
              <a:buNone/>
            </a:pPr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体験コンテンツ企画シート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96165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556</Words>
  <Application>Microsoft Office PowerPoint</Application>
  <PresentationFormat>A4 210 x 297 mm</PresentationFormat>
  <Paragraphs>94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Meiryo UI</vt:lpstr>
      <vt:lpstr>ＭＳ Ｐゴシック</vt:lpstr>
      <vt:lpstr>Yu Gothic UI Semilight</vt:lpstr>
      <vt:lpstr>Meiryo</vt:lpstr>
      <vt:lpstr>Meiryo</vt:lpstr>
      <vt:lpstr>游ゴシック</vt:lpstr>
      <vt:lpstr>Arial</vt:lpstr>
      <vt:lpstr>Times New Roman</vt:lpstr>
      <vt:lpstr>Office テーマ</vt:lpstr>
      <vt:lpstr>「三重ならでは」の体験コンテンツ磨き上げ支援プログラム】</vt:lpstr>
      <vt:lpstr>【「三重ならでは」の体験コンテンツ磨き上げ支援プログラム】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Setup</cp:lastModifiedBy>
  <cp:revision>76</cp:revision>
  <cp:lastPrinted>2022-05-17T14:55:17Z</cp:lastPrinted>
  <dcterms:created xsi:type="dcterms:W3CDTF">2007-11-06T12:19:33Z</dcterms:created>
  <dcterms:modified xsi:type="dcterms:W3CDTF">2022-09-12T01:33:43Z</dcterms:modified>
</cp:coreProperties>
</file>