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57" r:id="rId2"/>
    <p:sldId id="258" r:id="rId3"/>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233"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77D0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showGuides="1">
      <p:cViewPr>
        <p:scale>
          <a:sx n="100" d="100"/>
          <a:sy n="100" d="100"/>
        </p:scale>
        <p:origin x="1260" y="72"/>
      </p:cViewPr>
      <p:guideLst>
        <p:guide orient="horz" pos="3233"/>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633" cy="498287"/>
          </a:xfrm>
          <a:prstGeom prst="rect">
            <a:avLst/>
          </a:prstGeom>
        </p:spPr>
        <p:txBody>
          <a:bodyPr vert="horz" lIns="89012" tIns="44506" rIns="89012" bIns="4450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0" y="0"/>
            <a:ext cx="2949633" cy="498287"/>
          </a:xfrm>
          <a:prstGeom prst="rect">
            <a:avLst/>
          </a:prstGeom>
        </p:spPr>
        <p:txBody>
          <a:bodyPr vert="horz" lIns="89012" tIns="44506" rIns="89012" bIns="44506" rtlCol="0"/>
          <a:lstStyle>
            <a:lvl1pPr algn="r">
              <a:defRPr sz="1200"/>
            </a:lvl1pPr>
          </a:lstStyle>
          <a:p>
            <a:fld id="{D237A604-50D1-4744-A38C-5F6517223C5B}" type="datetimeFigureOut">
              <a:rPr kumimoji="1" lang="ja-JP" altLang="en-US" smtClean="0"/>
              <a:t>2022/10/20</a:t>
            </a:fld>
            <a:endParaRPr kumimoji="1" lang="ja-JP" altLang="en-US"/>
          </a:p>
        </p:txBody>
      </p:sp>
      <p:sp>
        <p:nvSpPr>
          <p:cNvPr id="4" name="スライド イメージ プレースホルダー 3"/>
          <p:cNvSpPr>
            <a:spLocks noGrp="1" noRot="1" noChangeAspect="1"/>
          </p:cNvSpPr>
          <p:nvPr>
            <p:ph type="sldImg" idx="2"/>
          </p:nvPr>
        </p:nvSpPr>
        <p:spPr>
          <a:xfrm>
            <a:off x="2243138" y="1243013"/>
            <a:ext cx="2320925" cy="3352800"/>
          </a:xfrm>
          <a:prstGeom prst="rect">
            <a:avLst/>
          </a:prstGeom>
          <a:noFill/>
          <a:ln w="12700">
            <a:solidFill>
              <a:prstClr val="black"/>
            </a:solidFill>
          </a:ln>
        </p:spPr>
        <p:txBody>
          <a:bodyPr vert="horz" lIns="89012" tIns="44506" rIns="89012" bIns="44506" rtlCol="0" anchor="ctr"/>
          <a:lstStyle/>
          <a:p>
            <a:endParaRPr lang="ja-JP" altLang="en-US"/>
          </a:p>
        </p:txBody>
      </p:sp>
      <p:sp>
        <p:nvSpPr>
          <p:cNvPr id="5" name="ノート プレースホルダー 4"/>
          <p:cNvSpPr>
            <a:spLocks noGrp="1"/>
          </p:cNvSpPr>
          <p:nvPr>
            <p:ph type="body" sz="quarter" idx="3"/>
          </p:nvPr>
        </p:nvSpPr>
        <p:spPr>
          <a:xfrm>
            <a:off x="680568" y="4782618"/>
            <a:ext cx="5446066" cy="3914885"/>
          </a:xfrm>
          <a:prstGeom prst="rect">
            <a:avLst/>
          </a:prstGeom>
        </p:spPr>
        <p:txBody>
          <a:bodyPr vert="horz" lIns="89012" tIns="44506" rIns="89012" bIns="4450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1051"/>
            <a:ext cx="2949633" cy="498287"/>
          </a:xfrm>
          <a:prstGeom prst="rect">
            <a:avLst/>
          </a:prstGeom>
        </p:spPr>
        <p:txBody>
          <a:bodyPr vert="horz" lIns="89012" tIns="44506" rIns="89012" bIns="4450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0" y="9441051"/>
            <a:ext cx="2949633" cy="498287"/>
          </a:xfrm>
          <a:prstGeom prst="rect">
            <a:avLst/>
          </a:prstGeom>
        </p:spPr>
        <p:txBody>
          <a:bodyPr vert="horz" lIns="89012" tIns="44506" rIns="89012" bIns="44506" rtlCol="0" anchor="b"/>
          <a:lstStyle>
            <a:lvl1pPr algn="r">
              <a:defRPr sz="1200"/>
            </a:lvl1pPr>
          </a:lstStyle>
          <a:p>
            <a:fld id="{3824B2AD-9318-4AAB-A24C-0DB7D60F6A6F}" type="slidenum">
              <a:rPr kumimoji="1" lang="ja-JP" altLang="en-US" smtClean="0"/>
              <a:t>‹#›</a:t>
            </a:fld>
            <a:endParaRPr kumimoji="1" lang="ja-JP" altLang="en-US"/>
          </a:p>
        </p:txBody>
      </p:sp>
    </p:spTree>
    <p:extLst>
      <p:ext uri="{BB962C8B-B14F-4D97-AF65-F5344CB8AC3E}">
        <p14:creationId xmlns:p14="http://schemas.microsoft.com/office/powerpoint/2010/main" val="177985530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9AECE44-4983-4AA9-BE55-9DF3D6098A38}" type="datetimeFigureOut">
              <a:rPr kumimoji="1" lang="ja-JP" altLang="en-US" smtClean="0"/>
              <a:t>2022/10/20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3C38718-DF13-415B-B9C0-C033553987A8}" type="slidenum">
              <a:rPr kumimoji="1" lang="ja-JP" altLang="en-US" smtClean="0"/>
              <a:t>‹#›</a:t>
            </a:fld>
            <a:endParaRPr kumimoji="1" lang="ja-JP" altLang="en-US"/>
          </a:p>
        </p:txBody>
      </p:sp>
    </p:spTree>
    <p:extLst>
      <p:ext uri="{BB962C8B-B14F-4D97-AF65-F5344CB8AC3E}">
        <p14:creationId xmlns:p14="http://schemas.microsoft.com/office/powerpoint/2010/main" val="2049903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9AECE44-4983-4AA9-BE55-9DF3D6098A38}" type="datetimeFigureOut">
              <a:rPr kumimoji="1" lang="ja-JP" altLang="en-US" smtClean="0"/>
              <a:t>2022/10/20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3C38718-DF13-415B-B9C0-C033553987A8}" type="slidenum">
              <a:rPr kumimoji="1" lang="ja-JP" altLang="en-US" smtClean="0"/>
              <a:t>‹#›</a:t>
            </a:fld>
            <a:endParaRPr kumimoji="1" lang="ja-JP" altLang="en-US"/>
          </a:p>
        </p:txBody>
      </p:sp>
    </p:spTree>
    <p:extLst>
      <p:ext uri="{BB962C8B-B14F-4D97-AF65-F5344CB8AC3E}">
        <p14:creationId xmlns:p14="http://schemas.microsoft.com/office/powerpoint/2010/main" val="36407178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9AECE44-4983-4AA9-BE55-9DF3D6098A38}" type="datetimeFigureOut">
              <a:rPr kumimoji="1" lang="ja-JP" altLang="en-US" smtClean="0"/>
              <a:t>2022/10/20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3C38718-DF13-415B-B9C0-C033553987A8}" type="slidenum">
              <a:rPr kumimoji="1" lang="ja-JP" altLang="en-US" smtClean="0"/>
              <a:t>‹#›</a:t>
            </a:fld>
            <a:endParaRPr kumimoji="1" lang="ja-JP" altLang="en-US"/>
          </a:p>
        </p:txBody>
      </p:sp>
    </p:spTree>
    <p:extLst>
      <p:ext uri="{BB962C8B-B14F-4D97-AF65-F5344CB8AC3E}">
        <p14:creationId xmlns:p14="http://schemas.microsoft.com/office/powerpoint/2010/main" val="39013803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9AECE44-4983-4AA9-BE55-9DF3D6098A38}" type="datetimeFigureOut">
              <a:rPr kumimoji="1" lang="ja-JP" altLang="en-US" smtClean="0"/>
              <a:t>2022/10/20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3C38718-DF13-415B-B9C0-C033553987A8}" type="slidenum">
              <a:rPr kumimoji="1" lang="ja-JP" altLang="en-US" smtClean="0"/>
              <a:t>‹#›</a:t>
            </a:fld>
            <a:endParaRPr kumimoji="1" lang="ja-JP" altLang="en-US"/>
          </a:p>
        </p:txBody>
      </p:sp>
    </p:spTree>
    <p:extLst>
      <p:ext uri="{BB962C8B-B14F-4D97-AF65-F5344CB8AC3E}">
        <p14:creationId xmlns:p14="http://schemas.microsoft.com/office/powerpoint/2010/main" val="24054018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9AECE44-4983-4AA9-BE55-9DF3D6098A38}" type="datetimeFigureOut">
              <a:rPr kumimoji="1" lang="ja-JP" altLang="en-US" smtClean="0"/>
              <a:t>2022/10/20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3C38718-DF13-415B-B9C0-C033553987A8}" type="slidenum">
              <a:rPr kumimoji="1" lang="ja-JP" altLang="en-US" smtClean="0"/>
              <a:t>‹#›</a:t>
            </a:fld>
            <a:endParaRPr kumimoji="1" lang="ja-JP" altLang="en-US"/>
          </a:p>
        </p:txBody>
      </p:sp>
    </p:spTree>
    <p:extLst>
      <p:ext uri="{BB962C8B-B14F-4D97-AF65-F5344CB8AC3E}">
        <p14:creationId xmlns:p14="http://schemas.microsoft.com/office/powerpoint/2010/main" val="6322072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9AECE44-4983-4AA9-BE55-9DF3D6098A38}" type="datetimeFigureOut">
              <a:rPr kumimoji="1" lang="ja-JP" altLang="en-US" smtClean="0"/>
              <a:t>2022/10/20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3C38718-DF13-415B-B9C0-C033553987A8}" type="slidenum">
              <a:rPr kumimoji="1" lang="ja-JP" altLang="en-US" smtClean="0"/>
              <a:t>‹#›</a:t>
            </a:fld>
            <a:endParaRPr kumimoji="1" lang="ja-JP" altLang="en-US"/>
          </a:p>
        </p:txBody>
      </p:sp>
    </p:spTree>
    <p:extLst>
      <p:ext uri="{BB962C8B-B14F-4D97-AF65-F5344CB8AC3E}">
        <p14:creationId xmlns:p14="http://schemas.microsoft.com/office/powerpoint/2010/main" val="12080375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9AECE44-4983-4AA9-BE55-9DF3D6098A38}" type="datetimeFigureOut">
              <a:rPr kumimoji="1" lang="ja-JP" altLang="en-US" smtClean="0"/>
              <a:t>2022/10/20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3C38718-DF13-415B-B9C0-C033553987A8}" type="slidenum">
              <a:rPr kumimoji="1" lang="ja-JP" altLang="en-US" smtClean="0"/>
              <a:t>‹#›</a:t>
            </a:fld>
            <a:endParaRPr kumimoji="1" lang="ja-JP" altLang="en-US"/>
          </a:p>
        </p:txBody>
      </p:sp>
    </p:spTree>
    <p:extLst>
      <p:ext uri="{BB962C8B-B14F-4D97-AF65-F5344CB8AC3E}">
        <p14:creationId xmlns:p14="http://schemas.microsoft.com/office/powerpoint/2010/main" val="22756824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9AECE44-4983-4AA9-BE55-9DF3D6098A38}" type="datetimeFigureOut">
              <a:rPr kumimoji="1" lang="ja-JP" altLang="en-US" smtClean="0"/>
              <a:t>2022/10/20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3C38718-DF13-415B-B9C0-C033553987A8}" type="slidenum">
              <a:rPr kumimoji="1" lang="ja-JP" altLang="en-US" smtClean="0"/>
              <a:t>‹#›</a:t>
            </a:fld>
            <a:endParaRPr kumimoji="1" lang="ja-JP" altLang="en-US"/>
          </a:p>
        </p:txBody>
      </p:sp>
    </p:spTree>
    <p:extLst>
      <p:ext uri="{BB962C8B-B14F-4D97-AF65-F5344CB8AC3E}">
        <p14:creationId xmlns:p14="http://schemas.microsoft.com/office/powerpoint/2010/main" val="15892525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AECE44-4983-4AA9-BE55-9DF3D6098A38}" type="datetimeFigureOut">
              <a:rPr kumimoji="1" lang="ja-JP" altLang="en-US" smtClean="0"/>
              <a:t>2022/10/20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3C38718-DF13-415B-B9C0-C033553987A8}" type="slidenum">
              <a:rPr kumimoji="1" lang="ja-JP" altLang="en-US" smtClean="0"/>
              <a:t>‹#›</a:t>
            </a:fld>
            <a:endParaRPr kumimoji="1" lang="ja-JP" altLang="en-US"/>
          </a:p>
        </p:txBody>
      </p:sp>
    </p:spTree>
    <p:extLst>
      <p:ext uri="{BB962C8B-B14F-4D97-AF65-F5344CB8AC3E}">
        <p14:creationId xmlns:p14="http://schemas.microsoft.com/office/powerpoint/2010/main" val="20474256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9AECE44-4983-4AA9-BE55-9DF3D6098A38}" type="datetimeFigureOut">
              <a:rPr kumimoji="1" lang="ja-JP" altLang="en-US" smtClean="0"/>
              <a:t>2022/10/20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3C38718-DF13-415B-B9C0-C033553987A8}" type="slidenum">
              <a:rPr kumimoji="1" lang="ja-JP" altLang="en-US" smtClean="0"/>
              <a:t>‹#›</a:t>
            </a:fld>
            <a:endParaRPr kumimoji="1" lang="ja-JP" altLang="en-US"/>
          </a:p>
        </p:txBody>
      </p:sp>
    </p:spTree>
    <p:extLst>
      <p:ext uri="{BB962C8B-B14F-4D97-AF65-F5344CB8AC3E}">
        <p14:creationId xmlns:p14="http://schemas.microsoft.com/office/powerpoint/2010/main" val="9324429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9AECE44-4983-4AA9-BE55-9DF3D6098A38}" type="datetimeFigureOut">
              <a:rPr kumimoji="1" lang="ja-JP" altLang="en-US" smtClean="0"/>
              <a:t>2022/10/20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3C38718-DF13-415B-B9C0-C033553987A8}" type="slidenum">
              <a:rPr kumimoji="1" lang="ja-JP" altLang="en-US" smtClean="0"/>
              <a:t>‹#›</a:t>
            </a:fld>
            <a:endParaRPr kumimoji="1" lang="ja-JP" altLang="en-US"/>
          </a:p>
        </p:txBody>
      </p:sp>
    </p:spTree>
    <p:extLst>
      <p:ext uri="{BB962C8B-B14F-4D97-AF65-F5344CB8AC3E}">
        <p14:creationId xmlns:p14="http://schemas.microsoft.com/office/powerpoint/2010/main" val="29749834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A9AECE44-4983-4AA9-BE55-9DF3D6098A38}" type="datetimeFigureOut">
              <a:rPr kumimoji="1" lang="ja-JP" altLang="en-US" smtClean="0"/>
              <a:t>2022/10/20</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53C38718-DF13-415B-B9C0-C033553987A8}" type="slidenum">
              <a:rPr kumimoji="1" lang="ja-JP" altLang="en-US" smtClean="0"/>
              <a:t>‹#›</a:t>
            </a:fld>
            <a:endParaRPr kumimoji="1" lang="ja-JP" altLang="en-US"/>
          </a:p>
        </p:txBody>
      </p:sp>
    </p:spTree>
    <p:extLst>
      <p:ext uri="{BB962C8B-B14F-4D97-AF65-F5344CB8AC3E}">
        <p14:creationId xmlns:p14="http://schemas.microsoft.com/office/powerpoint/2010/main" val="30073854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四角形: 角を丸くする 35">
            <a:extLst>
              <a:ext uri="{FF2B5EF4-FFF2-40B4-BE49-F238E27FC236}">
                <a16:creationId xmlns:a16="http://schemas.microsoft.com/office/drawing/2014/main" id="{0ACE7841-8F50-515D-891C-09E3E3BF2DDA}"/>
              </a:ext>
            </a:extLst>
          </p:cNvPr>
          <p:cNvSpPr/>
          <p:nvPr/>
        </p:nvSpPr>
        <p:spPr>
          <a:xfrm>
            <a:off x="3512346" y="7767036"/>
            <a:ext cx="3248025" cy="1050312"/>
          </a:xfrm>
          <a:prstGeom prst="roundRect">
            <a:avLst/>
          </a:prstGeom>
          <a:solidFill>
            <a:schemeClr val="accent4">
              <a:lumMod val="20000"/>
              <a:lumOff val="80000"/>
            </a:schemeClr>
          </a:solidFill>
          <a:ln w="28575">
            <a:solidFill>
              <a:srgbClr val="F77D03"/>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a:extLst>
              <a:ext uri="{FF2B5EF4-FFF2-40B4-BE49-F238E27FC236}">
                <a16:creationId xmlns:a16="http://schemas.microsoft.com/office/drawing/2014/main" id="{370FC8D2-8F88-7240-837C-30D821FA511D}"/>
              </a:ext>
            </a:extLst>
          </p:cNvPr>
          <p:cNvSpPr/>
          <p:nvPr/>
        </p:nvSpPr>
        <p:spPr>
          <a:xfrm>
            <a:off x="-15161" y="2488032"/>
            <a:ext cx="6864673" cy="926728"/>
          </a:xfrm>
          <a:prstGeom prst="rect">
            <a:avLst/>
          </a:prstGeom>
          <a:solidFill>
            <a:srgbClr val="F77D03"/>
          </a:solidFill>
          <a:ln>
            <a:solidFill>
              <a:srgbClr val="F77D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a:extLst>
              <a:ext uri="{FF2B5EF4-FFF2-40B4-BE49-F238E27FC236}">
                <a16:creationId xmlns:a16="http://schemas.microsoft.com/office/drawing/2014/main" id="{2467ACFA-35FA-B2BD-8B18-2C9CA68DAE32}"/>
              </a:ext>
            </a:extLst>
          </p:cNvPr>
          <p:cNvSpPr/>
          <p:nvPr/>
        </p:nvSpPr>
        <p:spPr>
          <a:xfrm>
            <a:off x="-1" y="582955"/>
            <a:ext cx="6864673" cy="402203"/>
          </a:xfrm>
          <a:prstGeom prst="rect">
            <a:avLst/>
          </a:prstGeom>
          <a:solidFill>
            <a:srgbClr val="F77D03"/>
          </a:solidFill>
          <a:ln>
            <a:solidFill>
              <a:srgbClr val="F77D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テキスト ボックス 1">
            <a:extLst>
              <a:ext uri="{FF2B5EF4-FFF2-40B4-BE49-F238E27FC236}">
                <a16:creationId xmlns:a16="http://schemas.microsoft.com/office/drawing/2014/main" id="{07148E0D-289E-013C-49B3-E81A06E06223}"/>
              </a:ext>
            </a:extLst>
          </p:cNvPr>
          <p:cNvSpPr txBox="1"/>
          <p:nvPr/>
        </p:nvSpPr>
        <p:spPr>
          <a:xfrm>
            <a:off x="0" y="605098"/>
            <a:ext cx="6857999" cy="369332"/>
          </a:xfrm>
          <a:prstGeom prst="rect">
            <a:avLst/>
          </a:prstGeom>
          <a:noFill/>
        </p:spPr>
        <p:txBody>
          <a:bodyPr wrap="square" rtlCol="0">
            <a:spAutoFit/>
          </a:bodyPr>
          <a:lstStyle/>
          <a:p>
            <a:pPr algn="ctr"/>
            <a:r>
              <a:rPr kumimoji="1" lang="ja-JP" altLang="en-US" dirty="0">
                <a:solidFill>
                  <a:schemeClr val="bg1"/>
                </a:solidFill>
                <a:latin typeface="UD デジタル 教科書体 NP-B" panose="02020700000000000000" pitchFamily="18" charset="-128"/>
                <a:ea typeface="UD デジタル 教科書体 NP-B" panose="02020700000000000000" pitchFamily="18" charset="-128"/>
              </a:rPr>
              <a:t>子ども達のための“居場所”づくりを考えているあなたへ</a:t>
            </a:r>
          </a:p>
        </p:txBody>
      </p:sp>
      <p:sp>
        <p:nvSpPr>
          <p:cNvPr id="3" name="テキスト ボックス 2">
            <a:extLst>
              <a:ext uri="{FF2B5EF4-FFF2-40B4-BE49-F238E27FC236}">
                <a16:creationId xmlns:a16="http://schemas.microsoft.com/office/drawing/2014/main" id="{97933318-061A-EA75-31CD-E2F2565D1883}"/>
              </a:ext>
            </a:extLst>
          </p:cNvPr>
          <p:cNvSpPr txBox="1"/>
          <p:nvPr/>
        </p:nvSpPr>
        <p:spPr>
          <a:xfrm>
            <a:off x="95250" y="114300"/>
            <a:ext cx="2095500" cy="415498"/>
          </a:xfrm>
          <a:prstGeom prst="rect">
            <a:avLst/>
          </a:prstGeom>
          <a:noFill/>
        </p:spPr>
        <p:txBody>
          <a:bodyPr wrap="square" rtlCol="0">
            <a:spAutoFit/>
          </a:bodyPr>
          <a:lstStyle/>
          <a:p>
            <a:r>
              <a:rPr kumimoji="1" lang="ja-JP" altLang="en-US" sz="1000" dirty="0"/>
              <a:t>三重県「子どもの居場所」継続的な運営のための人材育成支援事業</a:t>
            </a:r>
          </a:p>
        </p:txBody>
      </p:sp>
      <p:sp>
        <p:nvSpPr>
          <p:cNvPr id="4" name="テキスト ボックス 3">
            <a:extLst>
              <a:ext uri="{FF2B5EF4-FFF2-40B4-BE49-F238E27FC236}">
                <a16:creationId xmlns:a16="http://schemas.microsoft.com/office/drawing/2014/main" id="{3D626B5E-8156-F22E-7FEC-90F93A6CDCB3}"/>
              </a:ext>
            </a:extLst>
          </p:cNvPr>
          <p:cNvSpPr txBox="1"/>
          <p:nvPr/>
        </p:nvSpPr>
        <p:spPr>
          <a:xfrm>
            <a:off x="7300" y="1073784"/>
            <a:ext cx="6858000" cy="1323439"/>
          </a:xfrm>
          <a:prstGeom prst="rect">
            <a:avLst/>
          </a:prstGeom>
          <a:noFill/>
        </p:spPr>
        <p:txBody>
          <a:bodyPr wrap="square" rtlCol="0">
            <a:spAutoFit/>
          </a:bodyPr>
          <a:lstStyle/>
          <a:p>
            <a:r>
              <a:rPr kumimoji="1" lang="ja-JP" altLang="en-US" sz="4000" dirty="0">
                <a:solidFill>
                  <a:sysClr val="windowText" lastClr="000000"/>
                </a:solidFill>
                <a:latin typeface="UD デジタル 教科書体 NP-B" panose="02020700000000000000" pitchFamily="18" charset="-128"/>
                <a:ea typeface="UD デジタル 教科書体 NP-B" panose="02020700000000000000" pitchFamily="18" charset="-128"/>
              </a:rPr>
              <a:t>子ども食堂のスタッフを</a:t>
            </a:r>
            <a:endParaRPr kumimoji="1" lang="en-US" altLang="ja-JP" sz="4000" dirty="0">
              <a:solidFill>
                <a:sysClr val="windowText" lastClr="000000"/>
              </a:solidFill>
              <a:latin typeface="UD デジタル 教科書体 NP-B" panose="02020700000000000000" pitchFamily="18" charset="-128"/>
              <a:ea typeface="UD デジタル 教科書体 NP-B" panose="02020700000000000000" pitchFamily="18" charset="-128"/>
            </a:endParaRPr>
          </a:p>
          <a:p>
            <a:r>
              <a:rPr kumimoji="1" lang="ja-JP" altLang="en-US" sz="4000" dirty="0">
                <a:solidFill>
                  <a:sysClr val="windowText" lastClr="000000"/>
                </a:solidFill>
                <a:latin typeface="UD デジタル 教科書体 NP-B" panose="02020700000000000000" pitchFamily="18" charset="-128"/>
                <a:ea typeface="UD デジタル 教科書体 NP-B" panose="02020700000000000000" pitchFamily="18" charset="-128"/>
              </a:rPr>
              <a:t>　 </a:t>
            </a:r>
            <a:r>
              <a:rPr kumimoji="1" lang="en-US" altLang="ja-JP" sz="4000" dirty="0">
                <a:solidFill>
                  <a:sysClr val="windowText" lastClr="000000"/>
                </a:solidFill>
                <a:latin typeface="UD デジタル 教科書体 NP-B" panose="02020700000000000000" pitchFamily="18" charset="-128"/>
                <a:ea typeface="UD デジタル 教科書体 NP-B" panose="02020700000000000000" pitchFamily="18" charset="-128"/>
              </a:rPr>
              <a:t>1</a:t>
            </a:r>
            <a:r>
              <a:rPr kumimoji="1" lang="ja-JP" altLang="en-US" sz="4000" dirty="0">
                <a:solidFill>
                  <a:sysClr val="windowText" lastClr="000000"/>
                </a:solidFill>
                <a:latin typeface="UD デジタル 教科書体 NP-B" panose="02020700000000000000" pitchFamily="18" charset="-128"/>
                <a:ea typeface="UD デジタル 教科書体 NP-B" panose="02020700000000000000" pitchFamily="18" charset="-128"/>
              </a:rPr>
              <a:t>日体験してみませんか？</a:t>
            </a:r>
          </a:p>
        </p:txBody>
      </p:sp>
      <p:sp>
        <p:nvSpPr>
          <p:cNvPr id="5" name="テキスト ボックス 4">
            <a:extLst>
              <a:ext uri="{FF2B5EF4-FFF2-40B4-BE49-F238E27FC236}">
                <a16:creationId xmlns:a16="http://schemas.microsoft.com/office/drawing/2014/main" id="{7285A5FA-D87A-07AA-DBED-8E8F1AD5F9C1}"/>
              </a:ext>
            </a:extLst>
          </p:cNvPr>
          <p:cNvSpPr txBox="1"/>
          <p:nvPr/>
        </p:nvSpPr>
        <p:spPr>
          <a:xfrm>
            <a:off x="2509805" y="3564178"/>
            <a:ext cx="4592420" cy="1532334"/>
          </a:xfrm>
          <a:prstGeom prst="roundRect">
            <a:avLst/>
          </a:prstGeom>
          <a:noFill/>
          <a:ln>
            <a:noFill/>
          </a:ln>
        </p:spPr>
        <p:style>
          <a:lnRef idx="0">
            <a:scrgbClr r="0" g="0" b="0"/>
          </a:lnRef>
          <a:fillRef idx="0">
            <a:scrgbClr r="0" g="0" b="0"/>
          </a:fillRef>
          <a:effectRef idx="0">
            <a:scrgbClr r="0" g="0" b="0"/>
          </a:effectRef>
          <a:fontRef idx="minor">
            <a:schemeClr val="dk1"/>
          </a:fontRef>
        </p:style>
        <p:txBody>
          <a:bodyPr wrap="square" rtlCol="0">
            <a:spAutoFit/>
          </a:bodyPr>
          <a:lstStyle/>
          <a:p>
            <a:r>
              <a:rPr kumimoji="1" lang="ja-JP" altLang="en-US" sz="1200" dirty="0">
                <a:solidFill>
                  <a:sysClr val="windowText" lastClr="000000"/>
                </a:solidFill>
                <a:latin typeface="UD デジタル 教科書体 N-R" panose="02020400000000000000" pitchFamily="17" charset="-128"/>
                <a:ea typeface="UD デジタル 教科書体 N-R" panose="02020400000000000000" pitchFamily="17" charset="-128"/>
              </a:rPr>
              <a:t>「子ども食堂」の活動を体験することで</a:t>
            </a:r>
            <a:r>
              <a:rPr kumimoji="1" lang="ja-JP" altLang="en-US" sz="1200" dirty="0" smtClean="0">
                <a:solidFill>
                  <a:sysClr val="windowText" lastClr="000000"/>
                </a:solidFill>
                <a:latin typeface="UD デジタル 教科書体 N-R" panose="02020400000000000000" pitchFamily="17" charset="-128"/>
                <a:ea typeface="UD デジタル 教科書体 N-R" panose="02020400000000000000" pitchFamily="17" charset="-128"/>
              </a:rPr>
              <a:t>、</a:t>
            </a:r>
            <a:endParaRPr kumimoji="1" lang="en-US" altLang="ja-JP" sz="1200" dirty="0" smtClean="0">
              <a:solidFill>
                <a:sysClr val="windowText" lastClr="000000"/>
              </a:solidFill>
              <a:latin typeface="UD デジタル 教科書体 N-R" panose="02020400000000000000" pitchFamily="17" charset="-128"/>
              <a:ea typeface="UD デジタル 教科書体 N-R" panose="02020400000000000000" pitchFamily="17" charset="-128"/>
            </a:endParaRPr>
          </a:p>
          <a:p>
            <a:r>
              <a:rPr kumimoji="1" lang="ja-JP" altLang="en-US" sz="1200" dirty="0" smtClean="0">
                <a:solidFill>
                  <a:sysClr val="windowText" lastClr="000000"/>
                </a:solidFill>
                <a:latin typeface="UD デジタル 教科書体 N-R" panose="02020400000000000000" pitchFamily="17" charset="-128"/>
                <a:ea typeface="UD デジタル 教科書体 N-R" panose="02020400000000000000" pitchFamily="17" charset="-128"/>
              </a:rPr>
              <a:t>これから開きたい「</a:t>
            </a:r>
            <a:r>
              <a:rPr kumimoji="1" lang="ja-JP" altLang="en-US" sz="1200" dirty="0">
                <a:solidFill>
                  <a:sysClr val="windowText" lastClr="000000"/>
                </a:solidFill>
                <a:latin typeface="UD デジタル 教科書体 N-R" panose="02020400000000000000" pitchFamily="17" charset="-128"/>
                <a:ea typeface="UD デジタル 教科書体 N-R" panose="02020400000000000000" pitchFamily="17" charset="-128"/>
              </a:rPr>
              <a:t>子どもの居場所」</a:t>
            </a:r>
            <a:r>
              <a:rPr kumimoji="1" lang="ja-JP" altLang="en-US" sz="1200" dirty="0" err="1">
                <a:solidFill>
                  <a:sysClr val="windowText" lastClr="000000"/>
                </a:solidFill>
                <a:latin typeface="UD デジタル 教科書体 N-R" panose="02020400000000000000" pitchFamily="17" charset="-128"/>
                <a:ea typeface="UD デジタル 教科書体 N-R" panose="02020400000000000000" pitchFamily="17" charset="-128"/>
              </a:rPr>
              <a:t>づ</a:t>
            </a:r>
            <a:r>
              <a:rPr kumimoji="1" lang="ja-JP" altLang="en-US" sz="1200" dirty="0">
                <a:solidFill>
                  <a:sysClr val="windowText" lastClr="000000"/>
                </a:solidFill>
                <a:latin typeface="UD デジタル 教科書体 N-R" panose="02020400000000000000" pitchFamily="17" charset="-128"/>
                <a:ea typeface="UD デジタル 教科書体 N-R" panose="02020400000000000000" pitchFamily="17" charset="-128"/>
              </a:rPr>
              <a:t>くりのプラン</a:t>
            </a:r>
            <a:r>
              <a:rPr kumimoji="1" lang="ja-JP" altLang="en-US" sz="1200" dirty="0" smtClean="0">
                <a:solidFill>
                  <a:sysClr val="windowText" lastClr="000000"/>
                </a:solidFill>
                <a:latin typeface="UD デジタル 教科書体 N-R" panose="02020400000000000000" pitchFamily="17" charset="-128"/>
                <a:ea typeface="UD デジタル 教科書体 N-R" panose="02020400000000000000" pitchFamily="17" charset="-128"/>
              </a:rPr>
              <a:t>を</a:t>
            </a:r>
            <a:endParaRPr kumimoji="1" lang="en-US" altLang="ja-JP" sz="1200" dirty="0" smtClean="0">
              <a:solidFill>
                <a:sysClr val="windowText" lastClr="000000"/>
              </a:solidFill>
              <a:latin typeface="UD デジタル 教科書体 N-R" panose="02020400000000000000" pitchFamily="17" charset="-128"/>
              <a:ea typeface="UD デジタル 教科書体 N-R" panose="02020400000000000000" pitchFamily="17" charset="-128"/>
            </a:endParaRPr>
          </a:p>
          <a:p>
            <a:r>
              <a:rPr kumimoji="1" lang="ja-JP" altLang="en-US" sz="1200" dirty="0" smtClean="0">
                <a:solidFill>
                  <a:sysClr val="windowText" lastClr="000000"/>
                </a:solidFill>
                <a:latin typeface="UD デジタル 教科書体 N-R" panose="02020400000000000000" pitchFamily="17" charset="-128"/>
                <a:ea typeface="UD デジタル 教科書体 N-R" panose="02020400000000000000" pitchFamily="17" charset="-128"/>
              </a:rPr>
              <a:t>しっかり固めていきましょう！</a:t>
            </a:r>
            <a:endParaRPr kumimoji="1" lang="en-US" altLang="ja-JP" sz="1200" dirty="0" smtClean="0">
              <a:solidFill>
                <a:sysClr val="windowText" lastClr="000000"/>
              </a:solidFill>
              <a:latin typeface="UD デジタル 教科書体 N-R" panose="02020400000000000000" pitchFamily="17" charset="-128"/>
              <a:ea typeface="UD デジタル 教科書体 N-R" panose="02020400000000000000" pitchFamily="17" charset="-128"/>
            </a:endParaRPr>
          </a:p>
          <a:p>
            <a:endParaRPr kumimoji="1" lang="ja-JP" altLang="en-US" sz="1200" dirty="0">
              <a:solidFill>
                <a:sysClr val="windowText" lastClr="000000"/>
              </a:solidFill>
              <a:latin typeface="UD デジタル 教科書体 N-R" panose="02020400000000000000" pitchFamily="17" charset="-128"/>
              <a:ea typeface="UD デジタル 教科書体 N-R" panose="02020400000000000000" pitchFamily="17" charset="-128"/>
            </a:endParaRPr>
          </a:p>
          <a:p>
            <a:r>
              <a:rPr kumimoji="1" lang="ja-JP" altLang="en-US" sz="1200" dirty="0">
                <a:solidFill>
                  <a:sysClr val="windowText" lastClr="000000"/>
                </a:solidFill>
                <a:latin typeface="UD デジタル 教科書体 N-R" panose="02020400000000000000" pitchFamily="17" charset="-128"/>
                <a:ea typeface="UD デジタル 教科書体 N-R" panose="02020400000000000000" pitchFamily="17" charset="-128"/>
              </a:rPr>
              <a:t>インターンシップ受入先の“先輩”の皆さんと</a:t>
            </a:r>
            <a:r>
              <a:rPr kumimoji="1" lang="ja-JP" altLang="en-US" sz="1200" dirty="0" smtClean="0">
                <a:solidFill>
                  <a:sysClr val="windowText" lastClr="000000"/>
                </a:solidFill>
                <a:latin typeface="UD デジタル 教科書体 N-R" panose="02020400000000000000" pitchFamily="17" charset="-128"/>
                <a:ea typeface="UD デジタル 教科書体 N-R" panose="02020400000000000000" pitchFamily="17" charset="-128"/>
              </a:rPr>
              <a:t>、</a:t>
            </a:r>
            <a:endParaRPr kumimoji="1" lang="en-US" altLang="ja-JP" sz="1200" dirty="0" smtClean="0">
              <a:solidFill>
                <a:sysClr val="windowText" lastClr="000000"/>
              </a:solidFill>
              <a:latin typeface="UD デジタル 教科書体 N-R" panose="02020400000000000000" pitchFamily="17" charset="-128"/>
              <a:ea typeface="UD デジタル 教科書体 N-R" panose="02020400000000000000" pitchFamily="17" charset="-128"/>
            </a:endParaRPr>
          </a:p>
          <a:p>
            <a:r>
              <a:rPr kumimoji="1" lang="ja-JP" altLang="en-US" sz="1200" dirty="0" smtClean="0">
                <a:solidFill>
                  <a:sysClr val="windowText" lastClr="000000"/>
                </a:solidFill>
                <a:latin typeface="UD デジタル 教科書体 N-R" panose="02020400000000000000" pitchFamily="17" charset="-128"/>
                <a:ea typeface="UD デジタル 教科書体 N-R" panose="02020400000000000000" pitchFamily="17" charset="-128"/>
              </a:rPr>
              <a:t>ぜひ意見</a:t>
            </a:r>
            <a:r>
              <a:rPr kumimoji="1" lang="ja-JP" altLang="en-US" sz="1200" dirty="0">
                <a:solidFill>
                  <a:sysClr val="windowText" lastClr="000000"/>
                </a:solidFill>
                <a:latin typeface="UD デジタル 教科書体 N-R" panose="02020400000000000000" pitchFamily="17" charset="-128"/>
                <a:ea typeface="UD デジタル 教科書体 N-R" panose="02020400000000000000" pitchFamily="17" charset="-128"/>
              </a:rPr>
              <a:t>交換もしてくださいね！</a:t>
            </a:r>
            <a:endParaRPr kumimoji="1" lang="en-US" altLang="ja-JP" sz="1200" dirty="0">
              <a:solidFill>
                <a:sysClr val="windowText" lastClr="000000"/>
              </a:solidFill>
              <a:latin typeface="UD デジタル 教科書体 N-R" panose="02020400000000000000" pitchFamily="17" charset="-128"/>
              <a:ea typeface="UD デジタル 教科書体 N-R" panose="02020400000000000000" pitchFamily="17" charset="-128"/>
            </a:endParaRPr>
          </a:p>
          <a:p>
            <a:r>
              <a:rPr kumimoji="1" lang="ja-JP" altLang="en-US" sz="1200" dirty="0">
                <a:solidFill>
                  <a:sysClr val="windowText" lastClr="000000"/>
                </a:solidFill>
                <a:latin typeface="UD デジタル 教科書体 N-R" panose="02020400000000000000" pitchFamily="17" charset="-128"/>
                <a:ea typeface="UD デジタル 教科書体 N-R" panose="02020400000000000000" pitchFamily="17" charset="-128"/>
              </a:rPr>
              <a:t>　</a:t>
            </a:r>
            <a:r>
              <a:rPr kumimoji="1" lang="ja-JP" altLang="en-US" sz="1200" dirty="0">
                <a:solidFill>
                  <a:sysClr val="windowText" lastClr="000000"/>
                </a:solidFill>
                <a:latin typeface="UD デジタル 教科書体 N-R" panose="02020400000000000000" pitchFamily="17" charset="-128"/>
                <a:ea typeface="UD デジタル 教科書体 N-R" panose="02020400000000000000" pitchFamily="17" charset="-128"/>
              </a:rPr>
              <a:t>　</a:t>
            </a:r>
            <a:r>
              <a:rPr kumimoji="1" lang="ja-JP" altLang="en-US" sz="1200" dirty="0">
                <a:solidFill>
                  <a:sysClr val="windowText" lastClr="000000"/>
                </a:solidFill>
                <a:latin typeface="UD デジタル 教科書体 N-R" panose="02020400000000000000" pitchFamily="17" charset="-128"/>
                <a:ea typeface="UD デジタル 教科書体 N-R" panose="02020400000000000000" pitchFamily="17" charset="-128"/>
              </a:rPr>
              <a:t>　　　　　　　　　　　　</a:t>
            </a:r>
            <a:r>
              <a:rPr kumimoji="1" lang="ja-JP" altLang="en-US" sz="1100" dirty="0">
                <a:solidFill>
                  <a:sysClr val="windowText" lastClr="000000"/>
                </a:solidFill>
                <a:latin typeface="UD デジタル 教科書体 N-R" panose="02020400000000000000" pitchFamily="17" charset="-128"/>
                <a:ea typeface="UD デジタル 教科書体 N-R" panose="02020400000000000000" pitchFamily="17" charset="-128"/>
              </a:rPr>
              <a:t>　　　　　</a:t>
            </a:r>
            <a:r>
              <a:rPr kumimoji="1" lang="en-US" altLang="ja-JP" sz="1100" dirty="0">
                <a:solidFill>
                  <a:sysClr val="windowText" lastClr="000000"/>
                </a:solidFill>
                <a:latin typeface="UD デジタル 教科書体 N-R" panose="02020400000000000000" pitchFamily="17" charset="-128"/>
                <a:ea typeface="UD デジタル 教科書体 N-R" panose="02020400000000000000" pitchFamily="17" charset="-128"/>
              </a:rPr>
              <a:t>※</a:t>
            </a:r>
            <a:r>
              <a:rPr kumimoji="1" lang="ja-JP" altLang="en-US" sz="1100" dirty="0">
                <a:solidFill>
                  <a:sysClr val="windowText" lastClr="000000"/>
                </a:solidFill>
                <a:latin typeface="UD デジタル 教科書体 N-R" panose="02020400000000000000" pitchFamily="17" charset="-128"/>
                <a:ea typeface="UD デジタル 教科書体 N-R" panose="02020400000000000000" pitchFamily="17" charset="-128"/>
              </a:rPr>
              <a:t>申込は裏面参照</a:t>
            </a:r>
            <a:endParaRPr kumimoji="1" lang="en-US" altLang="ja-JP" sz="1100" dirty="0">
              <a:solidFill>
                <a:sysClr val="windowText" lastClr="000000"/>
              </a:solidFill>
              <a:latin typeface="UD デジタル 教科書体 N-R" panose="02020400000000000000" pitchFamily="17" charset="-128"/>
              <a:ea typeface="UD デジタル 教科書体 N-R" panose="02020400000000000000" pitchFamily="17" charset="-128"/>
            </a:endParaRPr>
          </a:p>
        </p:txBody>
      </p:sp>
      <p:sp>
        <p:nvSpPr>
          <p:cNvPr id="7" name="四角形: 角を丸くする 6">
            <a:extLst>
              <a:ext uri="{FF2B5EF4-FFF2-40B4-BE49-F238E27FC236}">
                <a16:creationId xmlns:a16="http://schemas.microsoft.com/office/drawing/2014/main" id="{6E029409-BB1A-4910-20BC-FE52531F7517}"/>
              </a:ext>
            </a:extLst>
          </p:cNvPr>
          <p:cNvSpPr/>
          <p:nvPr/>
        </p:nvSpPr>
        <p:spPr>
          <a:xfrm>
            <a:off x="375005" y="2060838"/>
            <a:ext cx="2371725" cy="1532334"/>
          </a:xfrm>
          <a:prstGeom prst="roundRect">
            <a:avLst/>
          </a:prstGeom>
          <a:noFill/>
          <a:ln>
            <a:noFill/>
          </a:ln>
        </p:spPr>
        <p:style>
          <a:lnRef idx="3">
            <a:schemeClr val="lt1"/>
          </a:lnRef>
          <a:fillRef idx="1">
            <a:schemeClr val="accent4"/>
          </a:fillRef>
          <a:effectRef idx="1">
            <a:schemeClr val="accent4"/>
          </a:effectRef>
          <a:fontRef idx="minor">
            <a:schemeClr val="lt1"/>
          </a:fontRef>
        </p:style>
        <p:txBody>
          <a:bodyPr rtlCol="0" anchor="ctr"/>
          <a:lstStyle/>
          <a:p>
            <a:pPr algn="ctr"/>
            <a:r>
              <a:rPr kumimoji="1" lang="ja-JP" altLang="en-US" sz="3600" b="1" dirty="0">
                <a:solidFill>
                  <a:schemeClr val="bg1"/>
                </a:solidFill>
                <a:latin typeface="UD デジタル 教科書体 NP-B" panose="02020700000000000000" pitchFamily="18" charset="-128"/>
                <a:ea typeface="UD デジタル 教科書体 NP-B" panose="02020700000000000000" pitchFamily="18" charset="-128"/>
              </a:rPr>
              <a:t>参加無料</a:t>
            </a:r>
            <a:endParaRPr kumimoji="1" lang="en-US" altLang="ja-JP" sz="3600" b="1" dirty="0">
              <a:solidFill>
                <a:schemeClr val="bg1"/>
              </a:solidFill>
              <a:latin typeface="UD デジタル 教科書体 NP-B" panose="02020700000000000000" pitchFamily="18" charset="-128"/>
              <a:ea typeface="UD デジタル 教科書体 NP-B" panose="02020700000000000000" pitchFamily="18" charset="-128"/>
            </a:endParaRPr>
          </a:p>
        </p:txBody>
      </p:sp>
      <p:sp>
        <p:nvSpPr>
          <p:cNvPr id="8" name="テキスト ボックス 7">
            <a:extLst>
              <a:ext uri="{FF2B5EF4-FFF2-40B4-BE49-F238E27FC236}">
                <a16:creationId xmlns:a16="http://schemas.microsoft.com/office/drawing/2014/main" id="{891C8FF0-9F4C-8C4C-F55E-408636409F7F}"/>
              </a:ext>
            </a:extLst>
          </p:cNvPr>
          <p:cNvSpPr txBox="1"/>
          <p:nvPr/>
        </p:nvSpPr>
        <p:spPr>
          <a:xfrm>
            <a:off x="342899" y="4816491"/>
            <a:ext cx="2735581" cy="307777"/>
          </a:xfrm>
          <a:prstGeom prst="rect">
            <a:avLst/>
          </a:prstGeom>
          <a:noFill/>
        </p:spPr>
        <p:txBody>
          <a:bodyPr wrap="square" rtlCol="0">
            <a:spAutoFit/>
          </a:bodyPr>
          <a:lstStyle/>
          <a:p>
            <a:r>
              <a:rPr kumimoji="1" lang="en-US" altLang="ja-JP" sz="1400" dirty="0">
                <a:latin typeface="UD デジタル 教科書体 N-R" panose="02020400000000000000" pitchFamily="17" charset="-128"/>
                <a:ea typeface="UD デジタル 教科書体 N-R" panose="02020400000000000000" pitchFamily="17" charset="-128"/>
              </a:rPr>
              <a:t>【</a:t>
            </a:r>
            <a:r>
              <a:rPr kumimoji="1" lang="ja-JP" altLang="en-US" sz="1400" dirty="0">
                <a:latin typeface="UD デジタル 教科書体 N-R" panose="02020400000000000000" pitchFamily="17" charset="-128"/>
                <a:ea typeface="UD デジタル 教科書体 N-R" panose="02020400000000000000" pitchFamily="17" charset="-128"/>
              </a:rPr>
              <a:t>インターンシップ先</a:t>
            </a:r>
            <a:r>
              <a:rPr kumimoji="1" lang="en-US" altLang="ja-JP" sz="1400" dirty="0">
                <a:latin typeface="UD デジタル 教科書体 N-R" panose="02020400000000000000" pitchFamily="17" charset="-128"/>
                <a:ea typeface="UD デジタル 教科書体 N-R" panose="02020400000000000000" pitchFamily="17" charset="-128"/>
              </a:rPr>
              <a:t>】</a:t>
            </a:r>
            <a:endParaRPr kumimoji="1" lang="ja-JP" altLang="en-US" sz="1400" dirty="0">
              <a:latin typeface="UD デジタル 教科書体 N-R" panose="02020400000000000000" pitchFamily="17" charset="-128"/>
              <a:ea typeface="UD デジタル 教科書体 N-R" panose="02020400000000000000" pitchFamily="17" charset="-128"/>
            </a:endParaRPr>
          </a:p>
        </p:txBody>
      </p:sp>
      <p:sp>
        <p:nvSpPr>
          <p:cNvPr id="10" name="四角形: 角を丸くする 9">
            <a:extLst>
              <a:ext uri="{FF2B5EF4-FFF2-40B4-BE49-F238E27FC236}">
                <a16:creationId xmlns:a16="http://schemas.microsoft.com/office/drawing/2014/main" id="{AFE5435F-08D3-B6C5-C3D9-CB7061277074}"/>
              </a:ext>
            </a:extLst>
          </p:cNvPr>
          <p:cNvSpPr/>
          <p:nvPr/>
        </p:nvSpPr>
        <p:spPr>
          <a:xfrm>
            <a:off x="95249" y="5161866"/>
            <a:ext cx="3248025" cy="1050312"/>
          </a:xfrm>
          <a:prstGeom prst="roundRect">
            <a:avLst/>
          </a:prstGeom>
          <a:noFill/>
          <a:ln w="28575">
            <a:solidFill>
              <a:srgbClr val="F77D03"/>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楕円 15">
            <a:extLst>
              <a:ext uri="{FF2B5EF4-FFF2-40B4-BE49-F238E27FC236}">
                <a16:creationId xmlns:a16="http://schemas.microsoft.com/office/drawing/2014/main" id="{69B39D78-36B7-1F9A-4E0A-F0600B919BBE}"/>
              </a:ext>
            </a:extLst>
          </p:cNvPr>
          <p:cNvSpPr/>
          <p:nvPr/>
        </p:nvSpPr>
        <p:spPr>
          <a:xfrm>
            <a:off x="27020" y="5143952"/>
            <a:ext cx="474348" cy="403268"/>
          </a:xfrm>
          <a:prstGeom prst="ellipse">
            <a:avLst/>
          </a:prstGeom>
          <a:solidFill>
            <a:srgbClr val="F77D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100" dirty="0">
              <a:latin typeface="UD デジタル 教科書体 NP-B" panose="02020700000000000000" pitchFamily="18" charset="-128"/>
              <a:ea typeface="UD デジタル 教科書体 NP-B" panose="02020700000000000000" pitchFamily="18" charset="-128"/>
            </a:endParaRPr>
          </a:p>
        </p:txBody>
      </p:sp>
      <p:sp>
        <p:nvSpPr>
          <p:cNvPr id="20" name="テキスト ボックス 19">
            <a:extLst>
              <a:ext uri="{FF2B5EF4-FFF2-40B4-BE49-F238E27FC236}">
                <a16:creationId xmlns:a16="http://schemas.microsoft.com/office/drawing/2014/main" id="{550A0F4A-99C0-F037-61E4-516737D80529}"/>
              </a:ext>
            </a:extLst>
          </p:cNvPr>
          <p:cNvSpPr txBox="1"/>
          <p:nvPr/>
        </p:nvSpPr>
        <p:spPr>
          <a:xfrm>
            <a:off x="27020" y="5200793"/>
            <a:ext cx="474348" cy="307777"/>
          </a:xfrm>
          <a:prstGeom prst="rect">
            <a:avLst/>
          </a:prstGeom>
          <a:noFill/>
        </p:spPr>
        <p:txBody>
          <a:bodyPr wrap="square" rtlCol="0">
            <a:spAutoFit/>
          </a:bodyPr>
          <a:lstStyle/>
          <a:p>
            <a:pPr algn="ctr"/>
            <a:r>
              <a:rPr kumimoji="1" lang="en-US" altLang="ja-JP" sz="1400" dirty="0">
                <a:solidFill>
                  <a:schemeClr val="bg1"/>
                </a:solidFill>
                <a:latin typeface="UD デジタル 教科書体 NP-B" panose="02020700000000000000" pitchFamily="18" charset="-128"/>
                <a:ea typeface="UD デジタル 教科書体 NP-B" panose="02020700000000000000" pitchFamily="18" charset="-128"/>
              </a:rPr>
              <a:t>A</a:t>
            </a:r>
            <a:endParaRPr kumimoji="1" lang="ja-JP" altLang="en-US" sz="1400" dirty="0">
              <a:solidFill>
                <a:schemeClr val="bg1"/>
              </a:solidFill>
              <a:latin typeface="UD デジタル 教科書体 NP-B" panose="02020700000000000000" pitchFamily="18" charset="-128"/>
              <a:ea typeface="UD デジタル 教科書体 NP-B" panose="02020700000000000000" pitchFamily="18" charset="-128"/>
            </a:endParaRPr>
          </a:p>
        </p:txBody>
      </p:sp>
      <p:pic>
        <p:nvPicPr>
          <p:cNvPr id="27" name="図 26">
            <a:extLst>
              <a:ext uri="{FF2B5EF4-FFF2-40B4-BE49-F238E27FC236}">
                <a16:creationId xmlns:a16="http://schemas.microsoft.com/office/drawing/2014/main" id="{E731570E-81AA-EFEE-99FB-B3CFB285658F}"/>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342899" y="3486223"/>
            <a:ext cx="1809892" cy="1273165"/>
          </a:xfrm>
          <a:prstGeom prst="rect">
            <a:avLst/>
          </a:prstGeom>
        </p:spPr>
      </p:pic>
      <p:sp>
        <p:nvSpPr>
          <p:cNvPr id="47" name="テキスト ボックス 46">
            <a:extLst>
              <a:ext uri="{FF2B5EF4-FFF2-40B4-BE49-F238E27FC236}">
                <a16:creationId xmlns:a16="http://schemas.microsoft.com/office/drawing/2014/main" id="{DBCC66F6-EF1D-218A-16B5-E5C214BB8A42}"/>
              </a:ext>
            </a:extLst>
          </p:cNvPr>
          <p:cNvSpPr txBox="1"/>
          <p:nvPr/>
        </p:nvSpPr>
        <p:spPr>
          <a:xfrm>
            <a:off x="27020" y="9172444"/>
            <a:ext cx="6858000" cy="461665"/>
          </a:xfrm>
          <a:prstGeom prst="rect">
            <a:avLst/>
          </a:prstGeom>
          <a:noFill/>
        </p:spPr>
        <p:txBody>
          <a:bodyPr wrap="square" rtlCol="0">
            <a:spAutoFit/>
          </a:bodyPr>
          <a:lstStyle/>
          <a:p>
            <a:pPr algn="ctr"/>
            <a:r>
              <a:rPr kumimoji="1" lang="ja-JP" altLang="en-US" sz="1200" dirty="0">
                <a:latin typeface="UD デジタル 教科書体 N-R" panose="02020400000000000000" pitchFamily="17" charset="-128"/>
                <a:ea typeface="UD デジタル 教科書体 N-R" panose="02020400000000000000" pitchFamily="17" charset="-128"/>
              </a:rPr>
              <a:t>三重県社会福祉協議会（〒</a:t>
            </a:r>
            <a:r>
              <a:rPr kumimoji="1" lang="en-US" altLang="ja-JP" sz="1200" dirty="0">
                <a:latin typeface="UD デジタル 教科書体 N-R" panose="02020400000000000000" pitchFamily="17" charset="-128"/>
                <a:ea typeface="UD デジタル 教科書体 N-R" panose="02020400000000000000" pitchFamily="17" charset="-128"/>
              </a:rPr>
              <a:t>514-8552</a:t>
            </a:r>
            <a:r>
              <a:rPr kumimoji="1" lang="ja-JP" altLang="en-US" sz="1200" dirty="0">
                <a:latin typeface="UD デジタル 教科書体 N-R" panose="02020400000000000000" pitchFamily="17" charset="-128"/>
                <a:ea typeface="UD デジタル 教科書体 N-R" panose="02020400000000000000" pitchFamily="17" charset="-128"/>
              </a:rPr>
              <a:t>　津市桜橋</a:t>
            </a:r>
            <a:r>
              <a:rPr kumimoji="1" lang="en-US" altLang="ja-JP" sz="1200" dirty="0">
                <a:latin typeface="UD デジタル 教科書体 N-R" panose="02020400000000000000" pitchFamily="17" charset="-128"/>
                <a:ea typeface="UD デジタル 教科書体 N-R" panose="02020400000000000000" pitchFamily="17" charset="-128"/>
              </a:rPr>
              <a:t>2</a:t>
            </a:r>
            <a:r>
              <a:rPr kumimoji="1" lang="ja-JP" altLang="en-US" sz="1200" dirty="0">
                <a:latin typeface="UD デジタル 教科書体 N-R" panose="02020400000000000000" pitchFamily="17" charset="-128"/>
                <a:ea typeface="UD デジタル 教科書体 N-R" panose="02020400000000000000" pitchFamily="17" charset="-128"/>
              </a:rPr>
              <a:t>丁目</a:t>
            </a:r>
            <a:r>
              <a:rPr kumimoji="1" lang="en-US" altLang="ja-JP" sz="1200" dirty="0">
                <a:latin typeface="UD デジタル 教科書体 N-R" panose="02020400000000000000" pitchFamily="17" charset="-128"/>
                <a:ea typeface="UD デジタル 教科書体 N-R" panose="02020400000000000000" pitchFamily="17" charset="-128"/>
              </a:rPr>
              <a:t>131</a:t>
            </a:r>
            <a:r>
              <a:rPr kumimoji="1" lang="ja-JP" altLang="en-US" sz="1200" dirty="0">
                <a:latin typeface="UD デジタル 教科書体 N-R" panose="02020400000000000000" pitchFamily="17" charset="-128"/>
                <a:ea typeface="UD デジタル 教科書体 N-R" panose="02020400000000000000" pitchFamily="17" charset="-128"/>
              </a:rPr>
              <a:t>）　地域福祉課</a:t>
            </a:r>
            <a:endParaRPr kumimoji="1" lang="en-US" altLang="ja-JP" sz="1200" dirty="0">
              <a:latin typeface="UD デジタル 教科書体 N-R" panose="02020400000000000000" pitchFamily="17" charset="-128"/>
              <a:ea typeface="UD デジタル 教科書体 N-R" panose="02020400000000000000" pitchFamily="17" charset="-128"/>
            </a:endParaRPr>
          </a:p>
          <a:p>
            <a:pPr algn="ctr"/>
            <a:r>
              <a:rPr kumimoji="1" lang="en-US" altLang="ja-JP" sz="1200" dirty="0">
                <a:latin typeface="UD デジタル 教科書体 N-R" panose="02020400000000000000" pitchFamily="17" charset="-128"/>
                <a:ea typeface="UD デジタル 教科書体 N-R" panose="02020400000000000000" pitchFamily="17" charset="-128"/>
              </a:rPr>
              <a:t>TEL:059-227-5145 FAX:059-227-6618 Mail: chiiki@miewel.or.jp</a:t>
            </a:r>
          </a:p>
        </p:txBody>
      </p:sp>
      <p:sp>
        <p:nvSpPr>
          <p:cNvPr id="6" name="テキスト ボックス 5">
            <a:extLst>
              <a:ext uri="{FF2B5EF4-FFF2-40B4-BE49-F238E27FC236}">
                <a16:creationId xmlns:a16="http://schemas.microsoft.com/office/drawing/2014/main" id="{525F0E35-0F67-A416-F77E-6BB30E6FC328}"/>
              </a:ext>
            </a:extLst>
          </p:cNvPr>
          <p:cNvSpPr txBox="1"/>
          <p:nvPr/>
        </p:nvSpPr>
        <p:spPr>
          <a:xfrm>
            <a:off x="3580605" y="7767392"/>
            <a:ext cx="3111505" cy="1282274"/>
          </a:xfrm>
          <a:prstGeom prst="rect">
            <a:avLst/>
          </a:prstGeom>
          <a:noFill/>
        </p:spPr>
        <p:txBody>
          <a:bodyPr wrap="square" rtlCol="0">
            <a:spAutoFit/>
          </a:bodyPr>
          <a:lstStyle/>
          <a:p>
            <a:pPr>
              <a:lnSpc>
                <a:spcPct val="150000"/>
              </a:lnSpc>
            </a:pPr>
            <a:r>
              <a:rPr kumimoji="1" lang="en-US" altLang="ja-JP" sz="1050" dirty="0">
                <a:latin typeface="UD デジタル 教科書体 N-R" panose="02020400000000000000" pitchFamily="17" charset="-128"/>
                <a:ea typeface="UD デジタル 教科書体 N-R" panose="02020400000000000000" pitchFamily="17" charset="-128"/>
              </a:rPr>
              <a:t>※</a:t>
            </a:r>
            <a:r>
              <a:rPr kumimoji="1" lang="ja-JP" altLang="en-US" sz="1050" dirty="0">
                <a:latin typeface="UD デジタル 教科書体 N-R" panose="02020400000000000000" pitchFamily="17" charset="-128"/>
                <a:ea typeface="UD デジタル 教科書体 N-R" panose="02020400000000000000" pitchFamily="17" charset="-128"/>
              </a:rPr>
              <a:t>インターン参加者には、ボランティア行事用</a:t>
            </a:r>
            <a:endParaRPr kumimoji="1" lang="en-US" altLang="ja-JP" sz="1050" dirty="0">
              <a:latin typeface="UD デジタル 教科書体 N-R" panose="02020400000000000000" pitchFamily="17" charset="-128"/>
              <a:ea typeface="UD デジタル 教科書体 N-R" panose="02020400000000000000" pitchFamily="17" charset="-128"/>
            </a:endParaRPr>
          </a:p>
          <a:p>
            <a:pPr>
              <a:lnSpc>
                <a:spcPct val="150000"/>
              </a:lnSpc>
            </a:pPr>
            <a:r>
              <a:rPr kumimoji="1" lang="ja-JP" altLang="en-US" sz="1050" dirty="0">
                <a:latin typeface="UD デジタル 教科書体 N-R" panose="02020400000000000000" pitchFamily="17" charset="-128"/>
                <a:ea typeface="UD デジタル 教科書体 N-R" panose="02020400000000000000" pitchFamily="17" charset="-128"/>
              </a:rPr>
              <a:t>　保険に加入していただきます（事務局負担）</a:t>
            </a:r>
            <a:endParaRPr kumimoji="1" lang="en-US" altLang="ja-JP" sz="1050" dirty="0">
              <a:latin typeface="UD デジタル 教科書体 N-R" panose="02020400000000000000" pitchFamily="17" charset="-128"/>
              <a:ea typeface="UD デジタル 教科書体 N-R" panose="02020400000000000000" pitchFamily="17" charset="-128"/>
            </a:endParaRPr>
          </a:p>
          <a:p>
            <a:pPr>
              <a:lnSpc>
                <a:spcPct val="150000"/>
              </a:lnSpc>
            </a:pPr>
            <a:r>
              <a:rPr kumimoji="1" lang="en-US" altLang="ja-JP" sz="1050" dirty="0">
                <a:latin typeface="UD デジタル 教科書体 N-R" panose="02020400000000000000" pitchFamily="17" charset="-128"/>
                <a:ea typeface="UD デジタル 教科書体 N-R" panose="02020400000000000000" pitchFamily="17" charset="-128"/>
              </a:rPr>
              <a:t>※</a:t>
            </a:r>
            <a:r>
              <a:rPr kumimoji="1" lang="ja-JP" altLang="en-US" sz="1050" dirty="0">
                <a:latin typeface="UD デジタル 教科書体 N-R" panose="02020400000000000000" pitchFamily="17" charset="-128"/>
                <a:ea typeface="UD デジタル 教科書体 N-R" panose="02020400000000000000" pitchFamily="17" charset="-128"/>
              </a:rPr>
              <a:t>日時や持ち物などについて詳細を知りたい　</a:t>
            </a:r>
            <a:endParaRPr kumimoji="1" lang="en-US" altLang="ja-JP" sz="1050" dirty="0">
              <a:latin typeface="UD デジタル 教科書体 N-R" panose="02020400000000000000" pitchFamily="17" charset="-128"/>
              <a:ea typeface="UD デジタル 教科書体 N-R" panose="02020400000000000000" pitchFamily="17" charset="-128"/>
            </a:endParaRPr>
          </a:p>
          <a:p>
            <a:pPr>
              <a:lnSpc>
                <a:spcPct val="150000"/>
              </a:lnSpc>
            </a:pPr>
            <a:r>
              <a:rPr kumimoji="1" lang="ja-JP" altLang="en-US" sz="1050" dirty="0">
                <a:latin typeface="UD デジタル 教科書体 N-R" panose="02020400000000000000" pitchFamily="17" charset="-128"/>
                <a:ea typeface="UD デジタル 教科書体 N-R" panose="02020400000000000000" pitchFamily="17" charset="-128"/>
              </a:rPr>
              <a:t>　方は、事務局までご連絡ください。</a:t>
            </a:r>
            <a:endParaRPr kumimoji="1" lang="en-US" altLang="ja-JP" sz="1050" dirty="0">
              <a:latin typeface="UD デジタル 教科書体 N-R" panose="02020400000000000000" pitchFamily="17" charset="-128"/>
              <a:ea typeface="UD デジタル 教科書体 N-R" panose="02020400000000000000" pitchFamily="17" charset="-128"/>
            </a:endParaRPr>
          </a:p>
          <a:p>
            <a:pPr>
              <a:lnSpc>
                <a:spcPct val="150000"/>
              </a:lnSpc>
            </a:pPr>
            <a:endParaRPr kumimoji="1" lang="ja-JP" altLang="en-US" sz="1050" dirty="0">
              <a:latin typeface="UD デジタル 教科書体 N-R" panose="02020400000000000000" pitchFamily="17" charset="-128"/>
              <a:ea typeface="UD デジタル 教科書体 N-R" panose="02020400000000000000" pitchFamily="17" charset="-128"/>
            </a:endParaRPr>
          </a:p>
        </p:txBody>
      </p:sp>
      <p:sp>
        <p:nvSpPr>
          <p:cNvPr id="9" name="四角形: 角を丸くする 8">
            <a:extLst>
              <a:ext uri="{FF2B5EF4-FFF2-40B4-BE49-F238E27FC236}">
                <a16:creationId xmlns:a16="http://schemas.microsoft.com/office/drawing/2014/main" id="{263FF8B4-252D-151C-BA7D-30ADFF331270}"/>
              </a:ext>
            </a:extLst>
          </p:cNvPr>
          <p:cNvSpPr/>
          <p:nvPr/>
        </p:nvSpPr>
        <p:spPr>
          <a:xfrm>
            <a:off x="97631" y="6466033"/>
            <a:ext cx="3248025" cy="1050312"/>
          </a:xfrm>
          <a:prstGeom prst="roundRect">
            <a:avLst/>
          </a:prstGeom>
          <a:noFill/>
          <a:ln w="28575">
            <a:solidFill>
              <a:srgbClr val="F77D03"/>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四角形: 角を丸くする 14">
            <a:extLst>
              <a:ext uri="{FF2B5EF4-FFF2-40B4-BE49-F238E27FC236}">
                <a16:creationId xmlns:a16="http://schemas.microsoft.com/office/drawing/2014/main" id="{AD8AFAA3-484B-AF0B-CBC5-A5115BFB63B9}"/>
              </a:ext>
            </a:extLst>
          </p:cNvPr>
          <p:cNvSpPr/>
          <p:nvPr/>
        </p:nvSpPr>
        <p:spPr>
          <a:xfrm>
            <a:off x="95249" y="7767036"/>
            <a:ext cx="3248025" cy="1050312"/>
          </a:xfrm>
          <a:prstGeom prst="roundRect">
            <a:avLst/>
          </a:prstGeom>
          <a:noFill/>
          <a:ln w="28575">
            <a:solidFill>
              <a:srgbClr val="F77D03"/>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四角形: 角を丸くする 22">
            <a:extLst>
              <a:ext uri="{FF2B5EF4-FFF2-40B4-BE49-F238E27FC236}">
                <a16:creationId xmlns:a16="http://schemas.microsoft.com/office/drawing/2014/main" id="{E6ADBCC7-35D0-4C94-FBA4-4206F96249D5}"/>
              </a:ext>
            </a:extLst>
          </p:cNvPr>
          <p:cNvSpPr/>
          <p:nvPr/>
        </p:nvSpPr>
        <p:spPr>
          <a:xfrm>
            <a:off x="3512346" y="5161866"/>
            <a:ext cx="3248025" cy="1050312"/>
          </a:xfrm>
          <a:prstGeom prst="roundRect">
            <a:avLst/>
          </a:prstGeom>
          <a:noFill/>
          <a:ln w="28575">
            <a:solidFill>
              <a:srgbClr val="F77D03"/>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四角形: 角を丸くする 28">
            <a:extLst>
              <a:ext uri="{FF2B5EF4-FFF2-40B4-BE49-F238E27FC236}">
                <a16:creationId xmlns:a16="http://schemas.microsoft.com/office/drawing/2014/main" id="{C830D264-D85B-F15E-CCD7-935703BE6FC5}"/>
              </a:ext>
            </a:extLst>
          </p:cNvPr>
          <p:cNvSpPr/>
          <p:nvPr/>
        </p:nvSpPr>
        <p:spPr>
          <a:xfrm>
            <a:off x="3514728" y="6466033"/>
            <a:ext cx="3248025" cy="1050312"/>
          </a:xfrm>
          <a:prstGeom prst="roundRect">
            <a:avLst/>
          </a:prstGeom>
          <a:noFill/>
          <a:ln w="28575">
            <a:solidFill>
              <a:srgbClr val="F77D03"/>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楕円 17">
            <a:extLst>
              <a:ext uri="{FF2B5EF4-FFF2-40B4-BE49-F238E27FC236}">
                <a16:creationId xmlns:a16="http://schemas.microsoft.com/office/drawing/2014/main" id="{E6FDF10F-EEE7-081E-7C00-BE752A71C9F1}"/>
              </a:ext>
            </a:extLst>
          </p:cNvPr>
          <p:cNvSpPr/>
          <p:nvPr/>
        </p:nvSpPr>
        <p:spPr>
          <a:xfrm>
            <a:off x="27020" y="6456654"/>
            <a:ext cx="474348" cy="403268"/>
          </a:xfrm>
          <a:prstGeom prst="ellipse">
            <a:avLst/>
          </a:prstGeom>
          <a:solidFill>
            <a:srgbClr val="F77D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100" dirty="0">
              <a:latin typeface="UD デジタル 教科書体 NP-B" panose="02020700000000000000" pitchFamily="18" charset="-128"/>
              <a:ea typeface="UD デジタル 教科書体 NP-B" panose="02020700000000000000" pitchFamily="18" charset="-128"/>
            </a:endParaRPr>
          </a:p>
        </p:txBody>
      </p:sp>
      <p:sp>
        <p:nvSpPr>
          <p:cNvPr id="22" name="テキスト ボックス 21">
            <a:extLst>
              <a:ext uri="{FF2B5EF4-FFF2-40B4-BE49-F238E27FC236}">
                <a16:creationId xmlns:a16="http://schemas.microsoft.com/office/drawing/2014/main" id="{CCC14DD5-58E2-7789-DA9C-9D6D17754239}"/>
              </a:ext>
            </a:extLst>
          </p:cNvPr>
          <p:cNvSpPr txBox="1"/>
          <p:nvPr/>
        </p:nvSpPr>
        <p:spPr>
          <a:xfrm>
            <a:off x="27020" y="6527627"/>
            <a:ext cx="474348" cy="307777"/>
          </a:xfrm>
          <a:prstGeom prst="rect">
            <a:avLst/>
          </a:prstGeom>
          <a:noFill/>
        </p:spPr>
        <p:txBody>
          <a:bodyPr wrap="square" rtlCol="0">
            <a:spAutoFit/>
          </a:bodyPr>
          <a:lstStyle/>
          <a:p>
            <a:pPr algn="ctr"/>
            <a:r>
              <a:rPr kumimoji="1" lang="en-US" altLang="ja-JP" sz="1400" dirty="0">
                <a:solidFill>
                  <a:schemeClr val="bg1"/>
                </a:solidFill>
                <a:latin typeface="UD デジタル 教科書体 NP-B" panose="02020700000000000000" pitchFamily="18" charset="-128"/>
                <a:ea typeface="UD デジタル 教科書体 NP-B" panose="02020700000000000000" pitchFamily="18" charset="-128"/>
              </a:rPr>
              <a:t>C</a:t>
            </a:r>
            <a:endParaRPr kumimoji="1" lang="ja-JP" altLang="en-US" sz="1400" dirty="0">
              <a:solidFill>
                <a:schemeClr val="bg1"/>
              </a:solidFill>
              <a:latin typeface="UD デジタル 教科書体 NP-B" panose="02020700000000000000" pitchFamily="18" charset="-128"/>
              <a:ea typeface="UD デジタル 教科書体 NP-B" panose="02020700000000000000" pitchFamily="18" charset="-128"/>
            </a:endParaRPr>
          </a:p>
        </p:txBody>
      </p:sp>
      <p:sp>
        <p:nvSpPr>
          <p:cNvPr id="30" name="楕円 29">
            <a:extLst>
              <a:ext uri="{FF2B5EF4-FFF2-40B4-BE49-F238E27FC236}">
                <a16:creationId xmlns:a16="http://schemas.microsoft.com/office/drawing/2014/main" id="{393D79AB-D384-D9E6-60D7-FDB70CA63537}"/>
              </a:ext>
            </a:extLst>
          </p:cNvPr>
          <p:cNvSpPr/>
          <p:nvPr/>
        </p:nvSpPr>
        <p:spPr>
          <a:xfrm>
            <a:off x="0" y="7743382"/>
            <a:ext cx="474348" cy="403268"/>
          </a:xfrm>
          <a:prstGeom prst="ellipse">
            <a:avLst/>
          </a:prstGeom>
          <a:solidFill>
            <a:srgbClr val="F77D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100" dirty="0">
              <a:latin typeface="UD デジタル 教科書体 NP-B" panose="02020700000000000000" pitchFamily="18" charset="-128"/>
              <a:ea typeface="UD デジタル 教科書体 NP-B" panose="02020700000000000000" pitchFamily="18" charset="-128"/>
            </a:endParaRPr>
          </a:p>
        </p:txBody>
      </p:sp>
      <p:sp>
        <p:nvSpPr>
          <p:cNvPr id="32" name="テキスト ボックス 31">
            <a:extLst>
              <a:ext uri="{FF2B5EF4-FFF2-40B4-BE49-F238E27FC236}">
                <a16:creationId xmlns:a16="http://schemas.microsoft.com/office/drawing/2014/main" id="{0222CD5D-0FF4-F44E-C620-9304D9FA14C9}"/>
              </a:ext>
            </a:extLst>
          </p:cNvPr>
          <p:cNvSpPr txBox="1"/>
          <p:nvPr/>
        </p:nvSpPr>
        <p:spPr>
          <a:xfrm>
            <a:off x="0" y="7814355"/>
            <a:ext cx="474348" cy="307777"/>
          </a:xfrm>
          <a:prstGeom prst="rect">
            <a:avLst/>
          </a:prstGeom>
          <a:noFill/>
        </p:spPr>
        <p:txBody>
          <a:bodyPr wrap="square" rtlCol="0">
            <a:spAutoFit/>
          </a:bodyPr>
          <a:lstStyle/>
          <a:p>
            <a:pPr algn="ctr"/>
            <a:r>
              <a:rPr kumimoji="1" lang="en-US" altLang="ja-JP" sz="1400" dirty="0">
                <a:solidFill>
                  <a:schemeClr val="bg1"/>
                </a:solidFill>
                <a:latin typeface="UD デジタル 教科書体 NP-B" panose="02020700000000000000" pitchFamily="18" charset="-128"/>
                <a:ea typeface="UD デジタル 教科書体 NP-B" panose="02020700000000000000" pitchFamily="18" charset="-128"/>
              </a:rPr>
              <a:t>E</a:t>
            </a:r>
            <a:endParaRPr kumimoji="1" lang="ja-JP" altLang="en-US" sz="1400" dirty="0">
              <a:solidFill>
                <a:schemeClr val="bg1"/>
              </a:solidFill>
              <a:latin typeface="UD デジタル 教科書体 NP-B" panose="02020700000000000000" pitchFamily="18" charset="-128"/>
              <a:ea typeface="UD デジタル 教科書体 NP-B" panose="02020700000000000000" pitchFamily="18" charset="-128"/>
            </a:endParaRPr>
          </a:p>
        </p:txBody>
      </p:sp>
      <p:sp>
        <p:nvSpPr>
          <p:cNvPr id="34" name="楕円 33">
            <a:extLst>
              <a:ext uri="{FF2B5EF4-FFF2-40B4-BE49-F238E27FC236}">
                <a16:creationId xmlns:a16="http://schemas.microsoft.com/office/drawing/2014/main" id="{FD59DB42-5C11-3541-2C9A-079AACEAC4E5}"/>
              </a:ext>
            </a:extLst>
          </p:cNvPr>
          <p:cNvSpPr/>
          <p:nvPr/>
        </p:nvSpPr>
        <p:spPr>
          <a:xfrm>
            <a:off x="3413549" y="5132810"/>
            <a:ext cx="474348" cy="403268"/>
          </a:xfrm>
          <a:prstGeom prst="ellipse">
            <a:avLst/>
          </a:prstGeom>
          <a:solidFill>
            <a:srgbClr val="F77D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100" dirty="0">
              <a:latin typeface="UD デジタル 教科書体 NP-B" panose="02020700000000000000" pitchFamily="18" charset="-128"/>
              <a:ea typeface="UD デジタル 教科書体 NP-B" panose="02020700000000000000" pitchFamily="18" charset="-128"/>
            </a:endParaRPr>
          </a:p>
        </p:txBody>
      </p:sp>
      <p:sp>
        <p:nvSpPr>
          <p:cNvPr id="37" name="テキスト ボックス 36">
            <a:extLst>
              <a:ext uri="{FF2B5EF4-FFF2-40B4-BE49-F238E27FC236}">
                <a16:creationId xmlns:a16="http://schemas.microsoft.com/office/drawing/2014/main" id="{AE7BC5BF-1AF7-13CA-C283-0FCA70489DB7}"/>
              </a:ext>
            </a:extLst>
          </p:cNvPr>
          <p:cNvSpPr txBox="1"/>
          <p:nvPr/>
        </p:nvSpPr>
        <p:spPr>
          <a:xfrm>
            <a:off x="3413549" y="5203783"/>
            <a:ext cx="474348" cy="307777"/>
          </a:xfrm>
          <a:prstGeom prst="rect">
            <a:avLst/>
          </a:prstGeom>
          <a:noFill/>
        </p:spPr>
        <p:txBody>
          <a:bodyPr wrap="square" rtlCol="0">
            <a:spAutoFit/>
          </a:bodyPr>
          <a:lstStyle/>
          <a:p>
            <a:pPr algn="ctr"/>
            <a:r>
              <a:rPr kumimoji="1" lang="en-US" altLang="ja-JP" sz="1400" dirty="0">
                <a:solidFill>
                  <a:schemeClr val="bg1"/>
                </a:solidFill>
                <a:latin typeface="UD デジタル 教科書体 NP-B" panose="02020700000000000000" pitchFamily="18" charset="-128"/>
                <a:ea typeface="UD デジタル 教科書体 NP-B" panose="02020700000000000000" pitchFamily="18" charset="-128"/>
              </a:rPr>
              <a:t>B</a:t>
            </a:r>
            <a:endParaRPr kumimoji="1" lang="ja-JP" altLang="en-US" sz="1400" dirty="0">
              <a:solidFill>
                <a:schemeClr val="bg1"/>
              </a:solidFill>
              <a:latin typeface="UD デジタル 教科書体 NP-B" panose="02020700000000000000" pitchFamily="18" charset="-128"/>
              <a:ea typeface="UD デジタル 教科書体 NP-B" panose="02020700000000000000" pitchFamily="18" charset="-128"/>
            </a:endParaRPr>
          </a:p>
        </p:txBody>
      </p:sp>
      <p:sp>
        <p:nvSpPr>
          <p:cNvPr id="38" name="楕円 37">
            <a:extLst>
              <a:ext uri="{FF2B5EF4-FFF2-40B4-BE49-F238E27FC236}">
                <a16:creationId xmlns:a16="http://schemas.microsoft.com/office/drawing/2014/main" id="{9F1CA922-5DA3-82B7-CB38-555735B701F9}"/>
              </a:ext>
            </a:extLst>
          </p:cNvPr>
          <p:cNvSpPr/>
          <p:nvPr/>
        </p:nvSpPr>
        <p:spPr>
          <a:xfrm>
            <a:off x="3429000" y="6445143"/>
            <a:ext cx="474348" cy="403268"/>
          </a:xfrm>
          <a:prstGeom prst="ellipse">
            <a:avLst/>
          </a:prstGeom>
          <a:solidFill>
            <a:srgbClr val="F77D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100" dirty="0">
              <a:latin typeface="UD デジタル 教科書体 NP-B" panose="02020700000000000000" pitchFamily="18" charset="-128"/>
              <a:ea typeface="UD デジタル 教科書体 NP-B" panose="02020700000000000000" pitchFamily="18" charset="-128"/>
            </a:endParaRPr>
          </a:p>
        </p:txBody>
      </p:sp>
      <p:sp>
        <p:nvSpPr>
          <p:cNvPr id="39" name="テキスト ボックス 38">
            <a:extLst>
              <a:ext uri="{FF2B5EF4-FFF2-40B4-BE49-F238E27FC236}">
                <a16:creationId xmlns:a16="http://schemas.microsoft.com/office/drawing/2014/main" id="{113B46AF-2B74-8A52-26A6-DD6A01D4909E}"/>
              </a:ext>
            </a:extLst>
          </p:cNvPr>
          <p:cNvSpPr txBox="1"/>
          <p:nvPr/>
        </p:nvSpPr>
        <p:spPr>
          <a:xfrm>
            <a:off x="3429000" y="6516116"/>
            <a:ext cx="474348" cy="307777"/>
          </a:xfrm>
          <a:prstGeom prst="rect">
            <a:avLst/>
          </a:prstGeom>
          <a:noFill/>
        </p:spPr>
        <p:txBody>
          <a:bodyPr wrap="square" rtlCol="0">
            <a:spAutoFit/>
          </a:bodyPr>
          <a:lstStyle/>
          <a:p>
            <a:pPr algn="ctr"/>
            <a:r>
              <a:rPr kumimoji="1" lang="en-US" altLang="ja-JP" sz="1400" dirty="0">
                <a:solidFill>
                  <a:schemeClr val="bg1"/>
                </a:solidFill>
                <a:latin typeface="UD デジタル 教科書体 NP-B" panose="02020700000000000000" pitchFamily="18" charset="-128"/>
                <a:ea typeface="UD デジタル 教科書体 NP-B" panose="02020700000000000000" pitchFamily="18" charset="-128"/>
              </a:rPr>
              <a:t>D</a:t>
            </a:r>
            <a:endParaRPr kumimoji="1" lang="ja-JP" altLang="en-US" sz="1400" dirty="0">
              <a:solidFill>
                <a:schemeClr val="bg1"/>
              </a:solidFill>
              <a:latin typeface="UD デジタル 教科書体 NP-B" panose="02020700000000000000" pitchFamily="18" charset="-128"/>
              <a:ea typeface="UD デジタル 教科書体 NP-B" panose="02020700000000000000" pitchFamily="18" charset="-128"/>
            </a:endParaRPr>
          </a:p>
        </p:txBody>
      </p:sp>
      <p:sp>
        <p:nvSpPr>
          <p:cNvPr id="12" name="四角形: 角を丸くする 11">
            <a:extLst>
              <a:ext uri="{FF2B5EF4-FFF2-40B4-BE49-F238E27FC236}">
                <a16:creationId xmlns:a16="http://schemas.microsoft.com/office/drawing/2014/main" id="{871210B3-17D8-A022-AC08-C265ED0D9EA6}"/>
              </a:ext>
            </a:extLst>
          </p:cNvPr>
          <p:cNvSpPr/>
          <p:nvPr/>
        </p:nvSpPr>
        <p:spPr>
          <a:xfrm>
            <a:off x="2251930" y="2226610"/>
            <a:ext cx="4592420" cy="1532334"/>
          </a:xfrm>
          <a:prstGeom prst="roundRect">
            <a:avLst/>
          </a:prstGeom>
          <a:noFill/>
          <a:ln>
            <a:noFill/>
          </a:ln>
        </p:spPr>
        <p:style>
          <a:lnRef idx="3">
            <a:schemeClr val="lt1"/>
          </a:lnRef>
          <a:fillRef idx="1">
            <a:schemeClr val="accent4"/>
          </a:fillRef>
          <a:effectRef idx="1">
            <a:schemeClr val="accent4"/>
          </a:effectRef>
          <a:fontRef idx="minor">
            <a:schemeClr val="lt1"/>
          </a:fontRef>
        </p:style>
        <p:txBody>
          <a:bodyPr rtlCol="0" anchor="ctr"/>
          <a:lstStyle/>
          <a:p>
            <a:pPr algn="ctr"/>
            <a:r>
              <a:rPr kumimoji="1" lang="ja-JP" altLang="en-US" b="1" dirty="0">
                <a:solidFill>
                  <a:schemeClr val="bg1"/>
                </a:solidFill>
                <a:latin typeface="UD デジタル 教科書体 NP-B" panose="02020700000000000000" pitchFamily="18" charset="-128"/>
                <a:ea typeface="UD デジタル 教科書体 NP-B" panose="02020700000000000000" pitchFamily="18" charset="-128"/>
              </a:rPr>
              <a:t>子ども食堂インターンシップ</a:t>
            </a:r>
            <a:endParaRPr kumimoji="1" lang="en-US" altLang="ja-JP" b="1" dirty="0">
              <a:solidFill>
                <a:schemeClr val="bg1"/>
              </a:solidFill>
              <a:latin typeface="UD デジタル 教科書体 NP-B" panose="02020700000000000000" pitchFamily="18" charset="-128"/>
              <a:ea typeface="UD デジタル 教科書体 NP-B" panose="02020700000000000000" pitchFamily="18" charset="-128"/>
            </a:endParaRPr>
          </a:p>
          <a:p>
            <a:pPr algn="ctr"/>
            <a:r>
              <a:rPr kumimoji="1" lang="ja-JP" altLang="en-US" sz="2000" b="1" dirty="0">
                <a:solidFill>
                  <a:schemeClr val="bg1"/>
                </a:solidFill>
                <a:latin typeface="UD デジタル 教科書体 NP-B" panose="02020700000000000000" pitchFamily="18" charset="-128"/>
                <a:ea typeface="UD デジタル 教科書体 NP-B" panose="02020700000000000000" pitchFamily="18" charset="-128"/>
              </a:rPr>
              <a:t>参加者募集！</a:t>
            </a:r>
            <a:endParaRPr kumimoji="1" lang="en-US" altLang="ja-JP" b="1" dirty="0">
              <a:solidFill>
                <a:schemeClr val="bg1"/>
              </a:solidFill>
              <a:latin typeface="UD デジタル 教科書体 NP-B" panose="02020700000000000000" pitchFamily="18" charset="-128"/>
              <a:ea typeface="UD デジタル 教科書体 NP-B" panose="02020700000000000000" pitchFamily="18" charset="-128"/>
            </a:endParaRPr>
          </a:p>
        </p:txBody>
      </p:sp>
      <p:sp>
        <p:nvSpPr>
          <p:cNvPr id="19" name="テキスト ボックス 18">
            <a:extLst>
              <a:ext uri="{FF2B5EF4-FFF2-40B4-BE49-F238E27FC236}">
                <a16:creationId xmlns:a16="http://schemas.microsoft.com/office/drawing/2014/main" id="{582F8C78-2DEB-A114-A41B-818B24F01F9E}"/>
              </a:ext>
            </a:extLst>
          </p:cNvPr>
          <p:cNvSpPr txBox="1"/>
          <p:nvPr/>
        </p:nvSpPr>
        <p:spPr>
          <a:xfrm>
            <a:off x="3878658" y="5225698"/>
            <a:ext cx="2742612" cy="338554"/>
          </a:xfrm>
          <a:prstGeom prst="rect">
            <a:avLst/>
          </a:prstGeom>
          <a:noFill/>
        </p:spPr>
        <p:txBody>
          <a:bodyPr wrap="square" rtlCol="0">
            <a:spAutoFit/>
          </a:bodyPr>
          <a:lstStyle/>
          <a:p>
            <a:pPr algn="ctr"/>
            <a:r>
              <a:rPr kumimoji="1" lang="ja-JP" altLang="en-US" sz="1600" dirty="0">
                <a:latin typeface="UD デジタル 教科書体 NP-B" panose="02020700000000000000" pitchFamily="18" charset="-128"/>
                <a:ea typeface="UD デジタル 教科書体 NP-B" panose="02020700000000000000" pitchFamily="18" charset="-128"/>
              </a:rPr>
              <a:t>鈴鹿子ども食堂りんごの家　</a:t>
            </a:r>
          </a:p>
        </p:txBody>
      </p:sp>
      <p:sp>
        <p:nvSpPr>
          <p:cNvPr id="24" name="テキスト ボックス 23">
            <a:extLst>
              <a:ext uri="{FF2B5EF4-FFF2-40B4-BE49-F238E27FC236}">
                <a16:creationId xmlns:a16="http://schemas.microsoft.com/office/drawing/2014/main" id="{F6BE56AF-C00C-DE23-1B30-2756AF138A76}"/>
              </a:ext>
            </a:extLst>
          </p:cNvPr>
          <p:cNvSpPr txBox="1"/>
          <p:nvPr/>
        </p:nvSpPr>
        <p:spPr>
          <a:xfrm>
            <a:off x="3458922" y="5577696"/>
            <a:ext cx="1871663" cy="253916"/>
          </a:xfrm>
          <a:prstGeom prst="rect">
            <a:avLst/>
          </a:prstGeom>
          <a:noFill/>
        </p:spPr>
        <p:txBody>
          <a:bodyPr wrap="square" rtlCol="0">
            <a:spAutoFit/>
          </a:bodyPr>
          <a:lstStyle/>
          <a:p>
            <a:r>
              <a:rPr kumimoji="1" lang="en-US" altLang="ja-JP" sz="1050" dirty="0">
                <a:latin typeface="UD デジタル 教科書体 N-R" panose="02020400000000000000" pitchFamily="17" charset="-128"/>
                <a:ea typeface="UD デジタル 教科書体 N-R" panose="02020400000000000000" pitchFamily="17" charset="-128"/>
              </a:rPr>
              <a:t>【</a:t>
            </a:r>
            <a:r>
              <a:rPr kumimoji="1" lang="ja-JP" altLang="en-US" sz="1050" dirty="0">
                <a:latin typeface="UD デジタル 教科書体 N-R" panose="02020400000000000000" pitchFamily="17" charset="-128"/>
                <a:ea typeface="UD デジタル 教科書体 N-R" panose="02020400000000000000" pitchFamily="17" charset="-128"/>
              </a:rPr>
              <a:t>子ども食堂</a:t>
            </a:r>
            <a:r>
              <a:rPr kumimoji="1" lang="en-US" altLang="ja-JP" sz="1050" dirty="0">
                <a:latin typeface="UD デジタル 教科書体 N-R" panose="02020400000000000000" pitchFamily="17" charset="-128"/>
                <a:ea typeface="UD デジタル 教科書体 N-R" panose="02020400000000000000" pitchFamily="17" charset="-128"/>
              </a:rPr>
              <a:t>】</a:t>
            </a:r>
            <a:r>
              <a:rPr kumimoji="1" lang="ja-JP" altLang="en-US" sz="1050" dirty="0">
                <a:latin typeface="UD デジタル 教科書体 N-R" panose="02020400000000000000" pitchFamily="17" charset="-128"/>
                <a:ea typeface="UD デジタル 教科書体 N-R" panose="02020400000000000000" pitchFamily="17" charset="-128"/>
              </a:rPr>
              <a:t>鈴鹿市</a:t>
            </a:r>
          </a:p>
        </p:txBody>
      </p:sp>
      <p:sp>
        <p:nvSpPr>
          <p:cNvPr id="25" name="テキスト ボックス 24">
            <a:extLst>
              <a:ext uri="{FF2B5EF4-FFF2-40B4-BE49-F238E27FC236}">
                <a16:creationId xmlns:a16="http://schemas.microsoft.com/office/drawing/2014/main" id="{1BA35052-2186-C385-95C1-0C6E067A6A21}"/>
              </a:ext>
            </a:extLst>
          </p:cNvPr>
          <p:cNvSpPr txBox="1"/>
          <p:nvPr/>
        </p:nvSpPr>
        <p:spPr>
          <a:xfrm>
            <a:off x="3763130" y="5794987"/>
            <a:ext cx="2435938" cy="369332"/>
          </a:xfrm>
          <a:prstGeom prst="rect">
            <a:avLst/>
          </a:prstGeom>
          <a:noFill/>
        </p:spPr>
        <p:txBody>
          <a:bodyPr wrap="square" rtlCol="0">
            <a:spAutoFit/>
          </a:bodyPr>
          <a:lstStyle/>
          <a:p>
            <a:r>
              <a:rPr kumimoji="1" lang="ja-JP" altLang="en-US" sz="900" dirty="0">
                <a:latin typeface="UD デジタル 教科書体 N-R" panose="02020400000000000000" pitchFamily="17" charset="-128"/>
                <a:ea typeface="UD デジタル 教科書体 N-R" panose="02020400000000000000" pitchFamily="17" charset="-128"/>
              </a:rPr>
              <a:t>① </a:t>
            </a:r>
            <a:r>
              <a:rPr kumimoji="1" lang="en-US" altLang="ja-JP" sz="900" dirty="0">
                <a:latin typeface="UD デジタル 教科書体 N-R" panose="02020400000000000000" pitchFamily="17" charset="-128"/>
                <a:ea typeface="UD デジタル 教科書体 N-R" panose="02020400000000000000" pitchFamily="17" charset="-128"/>
              </a:rPr>
              <a:t>12</a:t>
            </a:r>
            <a:r>
              <a:rPr kumimoji="1" lang="ja-JP" altLang="en-US" sz="900" dirty="0">
                <a:latin typeface="UD デジタル 教科書体 N-R" panose="02020400000000000000" pitchFamily="17" charset="-128"/>
                <a:ea typeface="UD デジタル 教科書体 N-R" panose="02020400000000000000" pitchFamily="17" charset="-128"/>
              </a:rPr>
              <a:t>月</a:t>
            </a:r>
            <a:r>
              <a:rPr kumimoji="1" lang="en-US" altLang="ja-JP" sz="900" dirty="0">
                <a:latin typeface="UD デジタル 教科書体 N-R" panose="02020400000000000000" pitchFamily="17" charset="-128"/>
                <a:ea typeface="UD デジタル 教科書体 N-R" panose="02020400000000000000" pitchFamily="17" charset="-128"/>
              </a:rPr>
              <a:t>17</a:t>
            </a:r>
            <a:r>
              <a:rPr kumimoji="1" lang="ja-JP" altLang="en-US" sz="900" dirty="0">
                <a:latin typeface="UD デジタル 教科書体 N-R" panose="02020400000000000000" pitchFamily="17" charset="-128"/>
                <a:ea typeface="UD デジタル 教科書体 N-R" panose="02020400000000000000" pitchFamily="17" charset="-128"/>
              </a:rPr>
              <a:t>日（土）　</a:t>
            </a:r>
            <a:r>
              <a:rPr kumimoji="1" lang="en-US" altLang="ja-JP" sz="900" dirty="0">
                <a:latin typeface="UD デジタル 教科書体 N-R" panose="02020400000000000000" pitchFamily="17" charset="-128"/>
                <a:ea typeface="UD デジタル 教科書体 N-R" panose="02020400000000000000" pitchFamily="17" charset="-128"/>
              </a:rPr>
              <a:t>9</a:t>
            </a:r>
            <a:r>
              <a:rPr kumimoji="1" lang="ja-JP" altLang="en-US" sz="900" dirty="0">
                <a:latin typeface="UD デジタル 教科書体 N-R" panose="02020400000000000000" pitchFamily="17" charset="-128"/>
                <a:ea typeface="UD デジタル 教科書体 N-R" panose="02020400000000000000" pitchFamily="17" charset="-128"/>
              </a:rPr>
              <a:t>：</a:t>
            </a:r>
            <a:r>
              <a:rPr kumimoji="1" lang="en-US" altLang="ja-JP" sz="900" dirty="0">
                <a:latin typeface="UD デジタル 教科書体 N-R" panose="02020400000000000000" pitchFamily="17" charset="-128"/>
                <a:ea typeface="UD デジタル 教科書体 N-R" panose="02020400000000000000" pitchFamily="17" charset="-128"/>
              </a:rPr>
              <a:t>00</a:t>
            </a:r>
            <a:r>
              <a:rPr kumimoji="1" lang="ja-JP" altLang="en-US" sz="900" dirty="0">
                <a:latin typeface="UD デジタル 教科書体 N-R" panose="02020400000000000000" pitchFamily="17" charset="-128"/>
                <a:ea typeface="UD デジタル 教科書体 N-R" panose="02020400000000000000" pitchFamily="17" charset="-128"/>
              </a:rPr>
              <a:t>～</a:t>
            </a:r>
            <a:r>
              <a:rPr kumimoji="1" lang="en-US" altLang="ja-JP" sz="900" dirty="0">
                <a:latin typeface="UD デジタル 教科書体 N-R" panose="02020400000000000000" pitchFamily="17" charset="-128"/>
                <a:ea typeface="UD デジタル 教科書体 N-R" panose="02020400000000000000" pitchFamily="17" charset="-128"/>
              </a:rPr>
              <a:t>14</a:t>
            </a:r>
            <a:r>
              <a:rPr kumimoji="1" lang="ja-JP" altLang="en-US" sz="900" dirty="0">
                <a:latin typeface="UD デジタル 教科書体 N-R" panose="02020400000000000000" pitchFamily="17" charset="-128"/>
                <a:ea typeface="UD デジタル 教科書体 N-R" panose="02020400000000000000" pitchFamily="17" charset="-128"/>
              </a:rPr>
              <a:t>：</a:t>
            </a:r>
            <a:r>
              <a:rPr kumimoji="1" lang="en-US" altLang="ja-JP" sz="900" dirty="0">
                <a:latin typeface="UD デジタル 教科書体 N-R" panose="02020400000000000000" pitchFamily="17" charset="-128"/>
                <a:ea typeface="UD デジタル 教科書体 N-R" panose="02020400000000000000" pitchFamily="17" charset="-128"/>
              </a:rPr>
              <a:t>00</a:t>
            </a:r>
          </a:p>
          <a:p>
            <a:r>
              <a:rPr kumimoji="1" lang="ja-JP" altLang="en-US" sz="900" dirty="0">
                <a:latin typeface="UD デジタル 教科書体 N-R" panose="02020400000000000000" pitchFamily="17" charset="-128"/>
                <a:ea typeface="UD デジタル 教科書体 N-R" panose="02020400000000000000" pitchFamily="17" charset="-128"/>
              </a:rPr>
              <a:t>②  </a:t>
            </a:r>
            <a:r>
              <a:rPr kumimoji="1" lang="en-US" altLang="ja-JP" sz="900" dirty="0">
                <a:latin typeface="UD デジタル 教科書体 N-R" panose="02020400000000000000" pitchFamily="17" charset="-128"/>
                <a:ea typeface="UD デジタル 教科書体 N-R" panose="02020400000000000000" pitchFamily="17" charset="-128"/>
              </a:rPr>
              <a:t>1</a:t>
            </a:r>
            <a:r>
              <a:rPr kumimoji="1" lang="ja-JP" altLang="en-US" sz="900" dirty="0">
                <a:latin typeface="UD デジタル 教科書体 N-R" panose="02020400000000000000" pitchFamily="17" charset="-128"/>
                <a:ea typeface="UD デジタル 教科書体 N-R" panose="02020400000000000000" pitchFamily="17" charset="-128"/>
              </a:rPr>
              <a:t>月</a:t>
            </a:r>
            <a:r>
              <a:rPr kumimoji="1" lang="en-US" altLang="ja-JP" sz="900" dirty="0">
                <a:latin typeface="UD デジタル 教科書体 N-R" panose="02020400000000000000" pitchFamily="17" charset="-128"/>
                <a:ea typeface="UD デジタル 教科書体 N-R" panose="02020400000000000000" pitchFamily="17" charset="-128"/>
              </a:rPr>
              <a:t>21</a:t>
            </a:r>
            <a:r>
              <a:rPr kumimoji="1" lang="ja-JP" altLang="en-US" sz="900" dirty="0">
                <a:latin typeface="UD デジタル 教科書体 N-R" panose="02020400000000000000" pitchFamily="17" charset="-128"/>
                <a:ea typeface="UD デジタル 教科書体 N-R" panose="02020400000000000000" pitchFamily="17" charset="-128"/>
              </a:rPr>
              <a:t>日（土）　</a:t>
            </a:r>
            <a:r>
              <a:rPr kumimoji="1" lang="en-US" altLang="ja-JP" sz="900" dirty="0">
                <a:latin typeface="UD デジタル 教科書体 N-R" panose="02020400000000000000" pitchFamily="17" charset="-128"/>
                <a:ea typeface="UD デジタル 教科書体 N-R" panose="02020400000000000000" pitchFamily="17" charset="-128"/>
              </a:rPr>
              <a:t>9</a:t>
            </a:r>
            <a:r>
              <a:rPr kumimoji="1" lang="ja-JP" altLang="en-US" sz="900" dirty="0">
                <a:latin typeface="UD デジタル 教科書体 N-R" panose="02020400000000000000" pitchFamily="17" charset="-128"/>
                <a:ea typeface="UD デジタル 教科書体 N-R" panose="02020400000000000000" pitchFamily="17" charset="-128"/>
              </a:rPr>
              <a:t>：</a:t>
            </a:r>
            <a:r>
              <a:rPr kumimoji="1" lang="en-US" altLang="ja-JP" sz="900" dirty="0">
                <a:latin typeface="UD デジタル 教科書体 N-R" panose="02020400000000000000" pitchFamily="17" charset="-128"/>
                <a:ea typeface="UD デジタル 教科書体 N-R" panose="02020400000000000000" pitchFamily="17" charset="-128"/>
              </a:rPr>
              <a:t>00</a:t>
            </a:r>
            <a:r>
              <a:rPr kumimoji="1" lang="ja-JP" altLang="en-US" sz="900" dirty="0">
                <a:latin typeface="UD デジタル 教科書体 N-R" panose="02020400000000000000" pitchFamily="17" charset="-128"/>
                <a:ea typeface="UD デジタル 教科書体 N-R" panose="02020400000000000000" pitchFamily="17" charset="-128"/>
              </a:rPr>
              <a:t>～</a:t>
            </a:r>
            <a:r>
              <a:rPr kumimoji="1" lang="en-US" altLang="ja-JP" sz="900" dirty="0">
                <a:latin typeface="UD デジタル 教科書体 N-R" panose="02020400000000000000" pitchFamily="17" charset="-128"/>
                <a:ea typeface="UD デジタル 教科書体 N-R" panose="02020400000000000000" pitchFamily="17" charset="-128"/>
              </a:rPr>
              <a:t>14</a:t>
            </a:r>
            <a:r>
              <a:rPr kumimoji="1" lang="ja-JP" altLang="en-US" sz="900" dirty="0">
                <a:latin typeface="UD デジタル 教科書体 N-R" panose="02020400000000000000" pitchFamily="17" charset="-128"/>
                <a:ea typeface="UD デジタル 教科書体 N-R" panose="02020400000000000000" pitchFamily="17" charset="-128"/>
              </a:rPr>
              <a:t>：</a:t>
            </a:r>
            <a:r>
              <a:rPr kumimoji="1" lang="en-US" altLang="ja-JP" sz="900" dirty="0">
                <a:latin typeface="UD デジタル 教科書体 N-R" panose="02020400000000000000" pitchFamily="17" charset="-128"/>
                <a:ea typeface="UD デジタル 教科書体 N-R" panose="02020400000000000000" pitchFamily="17" charset="-128"/>
              </a:rPr>
              <a:t>00</a:t>
            </a:r>
            <a:endParaRPr kumimoji="1" lang="ja-JP" altLang="en-US" sz="900" dirty="0">
              <a:latin typeface="UD デジタル 教科書体 N-R" panose="02020400000000000000" pitchFamily="17" charset="-128"/>
              <a:ea typeface="UD デジタル 教科書体 N-R" panose="02020400000000000000" pitchFamily="17" charset="-128"/>
            </a:endParaRPr>
          </a:p>
        </p:txBody>
      </p:sp>
      <p:sp>
        <p:nvSpPr>
          <p:cNvPr id="33" name="テキスト ボックス 32">
            <a:extLst>
              <a:ext uri="{FF2B5EF4-FFF2-40B4-BE49-F238E27FC236}">
                <a16:creationId xmlns:a16="http://schemas.microsoft.com/office/drawing/2014/main" id="{76A07028-D55F-16A5-32CE-B3D2B1CABFD4}"/>
              </a:ext>
            </a:extLst>
          </p:cNvPr>
          <p:cNvSpPr txBox="1"/>
          <p:nvPr/>
        </p:nvSpPr>
        <p:spPr>
          <a:xfrm>
            <a:off x="3931221" y="6521368"/>
            <a:ext cx="2742612" cy="338554"/>
          </a:xfrm>
          <a:prstGeom prst="rect">
            <a:avLst/>
          </a:prstGeom>
          <a:noFill/>
        </p:spPr>
        <p:txBody>
          <a:bodyPr wrap="square" rtlCol="0">
            <a:spAutoFit/>
          </a:bodyPr>
          <a:lstStyle/>
          <a:p>
            <a:pPr algn="ctr"/>
            <a:r>
              <a:rPr kumimoji="1" lang="ja-JP" altLang="en-US" sz="1600" dirty="0">
                <a:latin typeface="UD デジタル 教科書体 NP-B" panose="02020700000000000000" pitchFamily="18" charset="-128"/>
                <a:ea typeface="UD デジタル 教科書体 NP-B" panose="02020700000000000000" pitchFamily="18" charset="-128"/>
              </a:rPr>
              <a:t>けいわっこカレー食堂</a:t>
            </a:r>
          </a:p>
        </p:txBody>
      </p:sp>
      <p:sp>
        <p:nvSpPr>
          <p:cNvPr id="35" name="テキスト ボックス 34">
            <a:extLst>
              <a:ext uri="{FF2B5EF4-FFF2-40B4-BE49-F238E27FC236}">
                <a16:creationId xmlns:a16="http://schemas.microsoft.com/office/drawing/2014/main" id="{B610A2D7-ABF0-0AF4-0A6F-5119FC2A438E}"/>
              </a:ext>
            </a:extLst>
          </p:cNvPr>
          <p:cNvSpPr txBox="1"/>
          <p:nvPr/>
        </p:nvSpPr>
        <p:spPr>
          <a:xfrm>
            <a:off x="3436300" y="6973064"/>
            <a:ext cx="1871663" cy="253916"/>
          </a:xfrm>
          <a:prstGeom prst="rect">
            <a:avLst/>
          </a:prstGeom>
          <a:noFill/>
        </p:spPr>
        <p:txBody>
          <a:bodyPr wrap="square" rtlCol="0">
            <a:spAutoFit/>
          </a:bodyPr>
          <a:lstStyle/>
          <a:p>
            <a:r>
              <a:rPr kumimoji="1" lang="en-US" altLang="ja-JP" sz="1050" dirty="0">
                <a:latin typeface="UD デジタル 教科書体 N-R" panose="02020400000000000000" pitchFamily="17" charset="-128"/>
                <a:ea typeface="UD デジタル 教科書体 N-R" panose="02020400000000000000" pitchFamily="17" charset="-128"/>
              </a:rPr>
              <a:t>【</a:t>
            </a:r>
            <a:r>
              <a:rPr kumimoji="1" lang="ja-JP" altLang="en-US" sz="1050" dirty="0">
                <a:latin typeface="UD デジタル 教科書体 N-R" panose="02020400000000000000" pitchFamily="17" charset="-128"/>
                <a:ea typeface="UD デジタル 教科書体 N-R" panose="02020400000000000000" pitchFamily="17" charset="-128"/>
              </a:rPr>
              <a:t>子ども食堂</a:t>
            </a:r>
            <a:r>
              <a:rPr kumimoji="1" lang="en-US" altLang="ja-JP" sz="1050" dirty="0">
                <a:latin typeface="UD デジタル 教科書体 N-R" panose="02020400000000000000" pitchFamily="17" charset="-128"/>
                <a:ea typeface="UD デジタル 教科書体 N-R" panose="02020400000000000000" pitchFamily="17" charset="-128"/>
              </a:rPr>
              <a:t>】</a:t>
            </a:r>
            <a:r>
              <a:rPr kumimoji="1" lang="ja-JP" altLang="en-US" sz="1050" dirty="0">
                <a:latin typeface="UD デジタル 教科書体 N-R" panose="02020400000000000000" pitchFamily="17" charset="-128"/>
                <a:ea typeface="UD デジタル 教科書体 N-R" panose="02020400000000000000" pitchFamily="17" charset="-128"/>
              </a:rPr>
              <a:t>津市</a:t>
            </a:r>
          </a:p>
        </p:txBody>
      </p:sp>
      <p:sp>
        <p:nvSpPr>
          <p:cNvPr id="42" name="テキスト ボックス 41">
            <a:extLst>
              <a:ext uri="{FF2B5EF4-FFF2-40B4-BE49-F238E27FC236}">
                <a16:creationId xmlns:a16="http://schemas.microsoft.com/office/drawing/2014/main" id="{8525127F-238A-03C6-3B75-E875B08DD7C6}"/>
              </a:ext>
            </a:extLst>
          </p:cNvPr>
          <p:cNvSpPr txBox="1"/>
          <p:nvPr/>
        </p:nvSpPr>
        <p:spPr>
          <a:xfrm>
            <a:off x="3774896" y="7155456"/>
            <a:ext cx="2041704" cy="369332"/>
          </a:xfrm>
          <a:prstGeom prst="rect">
            <a:avLst/>
          </a:prstGeom>
          <a:noFill/>
        </p:spPr>
        <p:txBody>
          <a:bodyPr wrap="square" rtlCol="0">
            <a:spAutoFit/>
          </a:bodyPr>
          <a:lstStyle/>
          <a:p>
            <a:r>
              <a:rPr kumimoji="1" lang="ja-JP" altLang="en-US" sz="900" dirty="0">
                <a:latin typeface="UD デジタル 教科書体 N-R" panose="02020400000000000000" pitchFamily="17" charset="-128"/>
                <a:ea typeface="UD デジタル 教科書体 N-R" panose="02020400000000000000" pitchFamily="17" charset="-128"/>
              </a:rPr>
              <a:t>① </a:t>
            </a:r>
            <a:r>
              <a:rPr kumimoji="1" lang="en-US" altLang="ja-JP" sz="900" dirty="0">
                <a:latin typeface="UD デジタル 教科書体 N-R" panose="02020400000000000000" pitchFamily="17" charset="-128"/>
                <a:ea typeface="UD デジタル 教科書体 N-R" panose="02020400000000000000" pitchFamily="17" charset="-128"/>
              </a:rPr>
              <a:t>12</a:t>
            </a:r>
            <a:r>
              <a:rPr kumimoji="1" lang="ja-JP" altLang="en-US" sz="900" dirty="0">
                <a:latin typeface="UD デジタル 教科書体 N-R" panose="02020400000000000000" pitchFamily="17" charset="-128"/>
                <a:ea typeface="UD デジタル 教科書体 N-R" panose="02020400000000000000" pitchFamily="17" charset="-128"/>
              </a:rPr>
              <a:t>月</a:t>
            </a:r>
            <a:r>
              <a:rPr kumimoji="1" lang="en-US" altLang="ja-JP" sz="900" dirty="0">
                <a:latin typeface="UD デジタル 教科書体 N-R" panose="02020400000000000000" pitchFamily="17" charset="-128"/>
                <a:ea typeface="UD デジタル 教科書体 N-R" panose="02020400000000000000" pitchFamily="17" charset="-128"/>
              </a:rPr>
              <a:t>10</a:t>
            </a:r>
            <a:r>
              <a:rPr kumimoji="1" lang="ja-JP" altLang="en-US" sz="900" dirty="0">
                <a:latin typeface="UD デジタル 教科書体 N-R" panose="02020400000000000000" pitchFamily="17" charset="-128"/>
                <a:ea typeface="UD デジタル 教科書体 N-R" panose="02020400000000000000" pitchFamily="17" charset="-128"/>
              </a:rPr>
              <a:t>日（土）　</a:t>
            </a:r>
            <a:r>
              <a:rPr kumimoji="1" lang="en-US" altLang="ja-JP" sz="900" dirty="0">
                <a:latin typeface="UD デジタル 教科書体 N-R" panose="02020400000000000000" pitchFamily="17" charset="-128"/>
                <a:ea typeface="UD デジタル 教科書体 N-R" panose="02020400000000000000" pitchFamily="17" charset="-128"/>
              </a:rPr>
              <a:t>9</a:t>
            </a:r>
            <a:r>
              <a:rPr kumimoji="1" lang="ja-JP" altLang="en-US" sz="900" dirty="0">
                <a:latin typeface="UD デジタル 教科書体 N-R" panose="02020400000000000000" pitchFamily="17" charset="-128"/>
                <a:ea typeface="UD デジタル 教科書体 N-R" panose="02020400000000000000" pitchFamily="17" charset="-128"/>
              </a:rPr>
              <a:t>：</a:t>
            </a:r>
            <a:r>
              <a:rPr kumimoji="1" lang="en-US" altLang="ja-JP" sz="900" dirty="0">
                <a:latin typeface="UD デジタル 教科書体 N-R" panose="02020400000000000000" pitchFamily="17" charset="-128"/>
                <a:ea typeface="UD デジタル 教科書体 N-R" panose="02020400000000000000" pitchFamily="17" charset="-128"/>
              </a:rPr>
              <a:t>30</a:t>
            </a:r>
            <a:r>
              <a:rPr kumimoji="1" lang="ja-JP" altLang="en-US" sz="900" dirty="0">
                <a:latin typeface="UD デジタル 教科書体 N-R" panose="02020400000000000000" pitchFamily="17" charset="-128"/>
                <a:ea typeface="UD デジタル 教科書体 N-R" panose="02020400000000000000" pitchFamily="17" charset="-128"/>
              </a:rPr>
              <a:t>～</a:t>
            </a:r>
            <a:r>
              <a:rPr kumimoji="1" lang="en-US" altLang="ja-JP" sz="900" dirty="0">
                <a:latin typeface="UD デジタル 教科書体 N-R" panose="02020400000000000000" pitchFamily="17" charset="-128"/>
                <a:ea typeface="UD デジタル 教科書体 N-R" panose="02020400000000000000" pitchFamily="17" charset="-128"/>
              </a:rPr>
              <a:t>14</a:t>
            </a:r>
            <a:r>
              <a:rPr kumimoji="1" lang="ja-JP" altLang="en-US" sz="900" dirty="0">
                <a:latin typeface="UD デジタル 教科書体 N-R" panose="02020400000000000000" pitchFamily="17" charset="-128"/>
                <a:ea typeface="UD デジタル 教科書体 N-R" panose="02020400000000000000" pitchFamily="17" charset="-128"/>
              </a:rPr>
              <a:t>：</a:t>
            </a:r>
            <a:r>
              <a:rPr kumimoji="1" lang="en-US" altLang="ja-JP" sz="900" dirty="0">
                <a:latin typeface="UD デジタル 教科書体 N-R" panose="02020400000000000000" pitchFamily="17" charset="-128"/>
                <a:ea typeface="UD デジタル 教科書体 N-R" panose="02020400000000000000" pitchFamily="17" charset="-128"/>
              </a:rPr>
              <a:t>00</a:t>
            </a:r>
          </a:p>
          <a:p>
            <a:r>
              <a:rPr kumimoji="1" lang="ja-JP" altLang="en-US" sz="900" dirty="0">
                <a:latin typeface="UD デジタル 教科書体 N-R" panose="02020400000000000000" pitchFamily="17" charset="-128"/>
                <a:ea typeface="UD デジタル 教科書体 N-R" panose="02020400000000000000" pitchFamily="17" charset="-128"/>
              </a:rPr>
              <a:t>②  </a:t>
            </a:r>
            <a:r>
              <a:rPr kumimoji="1" lang="en-US" altLang="ja-JP" sz="900" dirty="0">
                <a:latin typeface="UD デジタル 教科書体 N-R" panose="02020400000000000000" pitchFamily="17" charset="-128"/>
                <a:ea typeface="UD デジタル 教科書体 N-R" panose="02020400000000000000" pitchFamily="17" charset="-128"/>
              </a:rPr>
              <a:t>1</a:t>
            </a:r>
            <a:r>
              <a:rPr kumimoji="1" lang="ja-JP" altLang="en-US" sz="900" dirty="0">
                <a:latin typeface="UD デジタル 教科書体 N-R" panose="02020400000000000000" pitchFamily="17" charset="-128"/>
                <a:ea typeface="UD デジタル 教科書体 N-R" panose="02020400000000000000" pitchFamily="17" charset="-128"/>
              </a:rPr>
              <a:t>月</a:t>
            </a:r>
            <a:r>
              <a:rPr kumimoji="1" lang="en-US" altLang="ja-JP" sz="900" dirty="0">
                <a:latin typeface="UD デジタル 教科書体 N-R" panose="02020400000000000000" pitchFamily="17" charset="-128"/>
                <a:ea typeface="UD デジタル 教科書体 N-R" panose="02020400000000000000" pitchFamily="17" charset="-128"/>
              </a:rPr>
              <a:t>14</a:t>
            </a:r>
            <a:r>
              <a:rPr kumimoji="1" lang="ja-JP" altLang="en-US" sz="900" dirty="0">
                <a:latin typeface="UD デジタル 教科書体 N-R" panose="02020400000000000000" pitchFamily="17" charset="-128"/>
                <a:ea typeface="UD デジタル 教科書体 N-R" panose="02020400000000000000" pitchFamily="17" charset="-128"/>
              </a:rPr>
              <a:t>日（土）　</a:t>
            </a:r>
            <a:r>
              <a:rPr kumimoji="1" lang="en-US" altLang="ja-JP" sz="900" dirty="0">
                <a:latin typeface="UD デジタル 教科書体 N-R" panose="02020400000000000000" pitchFamily="17" charset="-128"/>
                <a:ea typeface="UD デジタル 教科書体 N-R" panose="02020400000000000000" pitchFamily="17" charset="-128"/>
              </a:rPr>
              <a:t>9</a:t>
            </a:r>
            <a:r>
              <a:rPr kumimoji="1" lang="ja-JP" altLang="en-US" sz="900" dirty="0">
                <a:latin typeface="UD デジタル 教科書体 N-R" panose="02020400000000000000" pitchFamily="17" charset="-128"/>
                <a:ea typeface="UD デジタル 教科書体 N-R" panose="02020400000000000000" pitchFamily="17" charset="-128"/>
              </a:rPr>
              <a:t>：</a:t>
            </a:r>
            <a:r>
              <a:rPr kumimoji="1" lang="en-US" altLang="ja-JP" sz="900" dirty="0">
                <a:latin typeface="UD デジタル 教科書体 N-R" panose="02020400000000000000" pitchFamily="17" charset="-128"/>
                <a:ea typeface="UD デジタル 教科書体 N-R" panose="02020400000000000000" pitchFamily="17" charset="-128"/>
              </a:rPr>
              <a:t>30</a:t>
            </a:r>
            <a:r>
              <a:rPr kumimoji="1" lang="ja-JP" altLang="en-US" sz="900" dirty="0">
                <a:latin typeface="UD デジタル 教科書体 N-R" panose="02020400000000000000" pitchFamily="17" charset="-128"/>
                <a:ea typeface="UD デジタル 教科書体 N-R" panose="02020400000000000000" pitchFamily="17" charset="-128"/>
              </a:rPr>
              <a:t>～</a:t>
            </a:r>
            <a:r>
              <a:rPr kumimoji="1" lang="en-US" altLang="ja-JP" sz="900" dirty="0">
                <a:latin typeface="UD デジタル 教科書体 N-R" panose="02020400000000000000" pitchFamily="17" charset="-128"/>
                <a:ea typeface="UD デジタル 教科書体 N-R" panose="02020400000000000000" pitchFamily="17" charset="-128"/>
              </a:rPr>
              <a:t>14</a:t>
            </a:r>
            <a:r>
              <a:rPr kumimoji="1" lang="ja-JP" altLang="en-US" sz="900" dirty="0">
                <a:latin typeface="UD デジタル 教科書体 N-R" panose="02020400000000000000" pitchFamily="17" charset="-128"/>
                <a:ea typeface="UD デジタル 教科書体 N-R" panose="02020400000000000000" pitchFamily="17" charset="-128"/>
              </a:rPr>
              <a:t>：</a:t>
            </a:r>
            <a:r>
              <a:rPr kumimoji="1" lang="en-US" altLang="ja-JP" sz="900" dirty="0">
                <a:latin typeface="UD デジタル 教科書体 N-R" panose="02020400000000000000" pitchFamily="17" charset="-128"/>
                <a:ea typeface="UD デジタル 教科書体 N-R" panose="02020400000000000000" pitchFamily="17" charset="-128"/>
              </a:rPr>
              <a:t>00</a:t>
            </a:r>
            <a:endParaRPr kumimoji="1" lang="ja-JP" altLang="en-US" sz="900" dirty="0">
              <a:latin typeface="UD デジタル 教科書体 N-R" panose="02020400000000000000" pitchFamily="17" charset="-128"/>
              <a:ea typeface="UD デジタル 教科書体 N-R" panose="02020400000000000000" pitchFamily="17" charset="-128"/>
            </a:endParaRPr>
          </a:p>
        </p:txBody>
      </p:sp>
      <p:sp>
        <p:nvSpPr>
          <p:cNvPr id="43" name="テキスト ボックス 42">
            <a:extLst>
              <a:ext uri="{FF2B5EF4-FFF2-40B4-BE49-F238E27FC236}">
                <a16:creationId xmlns:a16="http://schemas.microsoft.com/office/drawing/2014/main" id="{5F4E7DB9-9761-8B30-B639-75F6E298C5D2}"/>
              </a:ext>
            </a:extLst>
          </p:cNvPr>
          <p:cNvSpPr txBox="1"/>
          <p:nvPr/>
        </p:nvSpPr>
        <p:spPr>
          <a:xfrm>
            <a:off x="5763046" y="6859451"/>
            <a:ext cx="1067934" cy="584775"/>
          </a:xfrm>
          <a:prstGeom prst="rect">
            <a:avLst/>
          </a:prstGeom>
          <a:noFill/>
        </p:spPr>
        <p:txBody>
          <a:bodyPr wrap="square" rtlCol="0">
            <a:spAutoFit/>
          </a:bodyPr>
          <a:lstStyle/>
          <a:p>
            <a:r>
              <a:rPr kumimoji="1" lang="ja-JP" altLang="en-US" sz="800" dirty="0">
                <a:latin typeface="UD デジタル 教科書体 N-R" panose="02020400000000000000" pitchFamily="17" charset="-128"/>
                <a:ea typeface="UD デジタル 教科書体 N-R" panose="02020400000000000000" pitchFamily="17" charset="-128"/>
              </a:rPr>
              <a:t>持ち物</a:t>
            </a:r>
            <a:endParaRPr kumimoji="1" lang="en-US" altLang="ja-JP" sz="800" dirty="0">
              <a:latin typeface="UD デジタル 教科書体 N-R" panose="02020400000000000000" pitchFamily="17" charset="-128"/>
              <a:ea typeface="UD デジタル 教科書体 N-R" panose="02020400000000000000" pitchFamily="17" charset="-128"/>
            </a:endParaRPr>
          </a:p>
          <a:p>
            <a:r>
              <a:rPr kumimoji="1" lang="ja-JP" altLang="en-US" sz="800" dirty="0">
                <a:latin typeface="UD デジタル 教科書体 N-R" panose="02020400000000000000" pitchFamily="17" charset="-128"/>
                <a:ea typeface="UD デジタル 教科書体 N-R" panose="02020400000000000000" pitchFamily="17" charset="-128"/>
              </a:rPr>
              <a:t>・スリッパ</a:t>
            </a:r>
            <a:endParaRPr kumimoji="1" lang="en-US" altLang="ja-JP" sz="800" dirty="0">
              <a:latin typeface="UD デジタル 教科書体 N-R" panose="02020400000000000000" pitchFamily="17" charset="-128"/>
              <a:ea typeface="UD デジタル 教科書体 N-R" panose="02020400000000000000" pitchFamily="17" charset="-128"/>
            </a:endParaRPr>
          </a:p>
          <a:p>
            <a:r>
              <a:rPr kumimoji="1" lang="ja-JP" altLang="en-US" sz="800" dirty="0">
                <a:latin typeface="UD デジタル 教科書体 N-R" panose="02020400000000000000" pitchFamily="17" charset="-128"/>
                <a:ea typeface="UD デジタル 教科書体 N-R" panose="02020400000000000000" pitchFamily="17" charset="-128"/>
              </a:rPr>
              <a:t>服装</a:t>
            </a:r>
            <a:endParaRPr kumimoji="1" lang="en-US" altLang="ja-JP" sz="800" dirty="0">
              <a:latin typeface="UD デジタル 教科書体 N-R" panose="02020400000000000000" pitchFamily="17" charset="-128"/>
              <a:ea typeface="UD デジタル 教科書体 N-R" panose="02020400000000000000" pitchFamily="17" charset="-128"/>
            </a:endParaRPr>
          </a:p>
          <a:p>
            <a:r>
              <a:rPr kumimoji="1" lang="ja-JP" altLang="en-US" sz="800" dirty="0">
                <a:latin typeface="UD デジタル 教科書体 N-R" panose="02020400000000000000" pitchFamily="17" charset="-128"/>
                <a:ea typeface="UD デジタル 教科書体 N-R" panose="02020400000000000000" pitchFamily="17" charset="-128"/>
              </a:rPr>
              <a:t>・動きやすい服装</a:t>
            </a:r>
          </a:p>
        </p:txBody>
      </p:sp>
      <p:sp>
        <p:nvSpPr>
          <p:cNvPr id="44" name="四角形: 角を丸くする 43">
            <a:extLst>
              <a:ext uri="{FF2B5EF4-FFF2-40B4-BE49-F238E27FC236}">
                <a16:creationId xmlns:a16="http://schemas.microsoft.com/office/drawing/2014/main" id="{B0710573-9951-322B-0143-138B6370D2F5}"/>
              </a:ext>
            </a:extLst>
          </p:cNvPr>
          <p:cNvSpPr/>
          <p:nvPr/>
        </p:nvSpPr>
        <p:spPr>
          <a:xfrm>
            <a:off x="588786" y="3019453"/>
            <a:ext cx="2489694" cy="453828"/>
          </a:xfrm>
          <a:prstGeom prst="roundRect">
            <a:avLst/>
          </a:prstGeom>
          <a:noFill/>
          <a:ln>
            <a:noFill/>
          </a:ln>
        </p:spPr>
        <p:style>
          <a:lnRef idx="3">
            <a:schemeClr val="lt1"/>
          </a:lnRef>
          <a:fillRef idx="1">
            <a:schemeClr val="accent4"/>
          </a:fillRef>
          <a:effectRef idx="1">
            <a:schemeClr val="accent4"/>
          </a:effectRef>
          <a:fontRef idx="minor">
            <a:schemeClr val="lt1"/>
          </a:fontRef>
        </p:style>
        <p:txBody>
          <a:bodyPr rtlCol="0" anchor="ctr"/>
          <a:lstStyle/>
          <a:p>
            <a:r>
              <a:rPr kumimoji="1" lang="ja-JP" altLang="en-US" sz="900" b="1" dirty="0">
                <a:solidFill>
                  <a:schemeClr val="bg1"/>
                </a:solidFill>
                <a:latin typeface="UD デジタル 教科書体 NP-B" panose="02020700000000000000" pitchFamily="18" charset="-128"/>
                <a:ea typeface="UD デジタル 教科書体 NP-B" panose="02020700000000000000" pitchFamily="18" charset="-128"/>
              </a:rPr>
              <a:t>各回人数に制限がございます。</a:t>
            </a:r>
            <a:endParaRPr kumimoji="1" lang="en-US" altLang="ja-JP" sz="900" b="1" dirty="0">
              <a:solidFill>
                <a:schemeClr val="bg1"/>
              </a:solidFill>
              <a:latin typeface="UD デジタル 教科書体 NP-B" panose="02020700000000000000" pitchFamily="18" charset="-128"/>
              <a:ea typeface="UD デジタル 教科書体 NP-B" panose="02020700000000000000" pitchFamily="18" charset="-128"/>
            </a:endParaRPr>
          </a:p>
          <a:p>
            <a:r>
              <a:rPr kumimoji="1" lang="ja-JP" altLang="en-US" sz="900" b="1" dirty="0">
                <a:solidFill>
                  <a:schemeClr val="bg1"/>
                </a:solidFill>
                <a:latin typeface="UD デジタル 教科書体 NP-B" panose="02020700000000000000" pitchFamily="18" charset="-128"/>
                <a:ea typeface="UD デジタル 教科書体 NP-B" panose="02020700000000000000" pitchFamily="18" charset="-128"/>
              </a:rPr>
              <a:t>先着順ですので、お早めにご応募ください。</a:t>
            </a:r>
            <a:endParaRPr kumimoji="1" lang="en-US" altLang="ja-JP" sz="900" b="1" dirty="0">
              <a:solidFill>
                <a:schemeClr val="bg1"/>
              </a:solidFill>
              <a:latin typeface="UD デジタル 教科書体 NP-B" panose="02020700000000000000" pitchFamily="18" charset="-128"/>
              <a:ea typeface="UD デジタル 教科書体 NP-B" panose="02020700000000000000" pitchFamily="18" charset="-128"/>
            </a:endParaRPr>
          </a:p>
        </p:txBody>
      </p:sp>
      <p:sp>
        <p:nvSpPr>
          <p:cNvPr id="14" name="テキスト ボックス 13">
            <a:extLst>
              <a:ext uri="{FF2B5EF4-FFF2-40B4-BE49-F238E27FC236}">
                <a16:creationId xmlns:a16="http://schemas.microsoft.com/office/drawing/2014/main" id="{F7B25520-3C22-9BC0-AA67-7FCAE9C34BE8}"/>
              </a:ext>
            </a:extLst>
          </p:cNvPr>
          <p:cNvSpPr txBox="1"/>
          <p:nvPr/>
        </p:nvSpPr>
        <p:spPr>
          <a:xfrm>
            <a:off x="444575" y="7830897"/>
            <a:ext cx="2742612" cy="338554"/>
          </a:xfrm>
          <a:prstGeom prst="rect">
            <a:avLst/>
          </a:prstGeom>
          <a:noFill/>
        </p:spPr>
        <p:txBody>
          <a:bodyPr wrap="square" rtlCol="0">
            <a:spAutoFit/>
          </a:bodyPr>
          <a:lstStyle/>
          <a:p>
            <a:pPr algn="ctr"/>
            <a:r>
              <a:rPr kumimoji="1" lang="ja-JP" altLang="en-US" sz="1600" dirty="0">
                <a:latin typeface="UD デジタル 教科書体 NP-B" panose="02020700000000000000" pitchFamily="18" charset="-128"/>
                <a:ea typeface="UD デジタル 教科書体 NP-B" panose="02020700000000000000" pitchFamily="18" charset="-128"/>
              </a:rPr>
              <a:t>尾鷲みんなの食堂</a:t>
            </a:r>
          </a:p>
        </p:txBody>
      </p:sp>
      <p:sp>
        <p:nvSpPr>
          <p:cNvPr id="21" name="テキスト ボックス 20">
            <a:extLst>
              <a:ext uri="{FF2B5EF4-FFF2-40B4-BE49-F238E27FC236}">
                <a16:creationId xmlns:a16="http://schemas.microsoft.com/office/drawing/2014/main" id="{C357D618-DEDB-6A90-8CF2-B2816B6FB5AE}"/>
              </a:ext>
            </a:extLst>
          </p:cNvPr>
          <p:cNvSpPr txBox="1"/>
          <p:nvPr/>
        </p:nvSpPr>
        <p:spPr>
          <a:xfrm>
            <a:off x="-1" y="8193105"/>
            <a:ext cx="1871663" cy="253916"/>
          </a:xfrm>
          <a:prstGeom prst="rect">
            <a:avLst/>
          </a:prstGeom>
          <a:noFill/>
        </p:spPr>
        <p:txBody>
          <a:bodyPr wrap="square" rtlCol="0">
            <a:spAutoFit/>
          </a:bodyPr>
          <a:lstStyle/>
          <a:p>
            <a:r>
              <a:rPr kumimoji="1" lang="en-US" altLang="ja-JP" sz="1050" dirty="0">
                <a:latin typeface="UD デジタル 教科書体 N-R" panose="02020400000000000000" pitchFamily="17" charset="-128"/>
                <a:ea typeface="UD デジタル 教科書体 N-R" panose="02020400000000000000" pitchFamily="17" charset="-128"/>
              </a:rPr>
              <a:t>【</a:t>
            </a:r>
            <a:r>
              <a:rPr kumimoji="1" lang="ja-JP" altLang="en-US" sz="1050" dirty="0">
                <a:latin typeface="UD デジタル 教科書体 N-R" panose="02020400000000000000" pitchFamily="17" charset="-128"/>
                <a:ea typeface="UD デジタル 教科書体 N-R" panose="02020400000000000000" pitchFamily="17" charset="-128"/>
              </a:rPr>
              <a:t>お弁当配食</a:t>
            </a:r>
            <a:r>
              <a:rPr kumimoji="1" lang="en-US" altLang="ja-JP" sz="1050" dirty="0">
                <a:latin typeface="UD デジタル 教科書体 N-R" panose="02020400000000000000" pitchFamily="17" charset="-128"/>
                <a:ea typeface="UD デジタル 教科書体 N-R" panose="02020400000000000000" pitchFamily="17" charset="-128"/>
              </a:rPr>
              <a:t>】</a:t>
            </a:r>
            <a:r>
              <a:rPr kumimoji="1" lang="ja-JP" altLang="en-US" sz="1050" dirty="0">
                <a:latin typeface="UD デジタル 教科書体 N-R" panose="02020400000000000000" pitchFamily="17" charset="-128"/>
                <a:ea typeface="UD デジタル 教科書体 N-R" panose="02020400000000000000" pitchFamily="17" charset="-128"/>
              </a:rPr>
              <a:t>尾鷲市</a:t>
            </a:r>
          </a:p>
        </p:txBody>
      </p:sp>
      <p:sp>
        <p:nvSpPr>
          <p:cNvPr id="26" name="テキスト ボックス 25">
            <a:extLst>
              <a:ext uri="{FF2B5EF4-FFF2-40B4-BE49-F238E27FC236}">
                <a16:creationId xmlns:a16="http://schemas.microsoft.com/office/drawing/2014/main" id="{2B007D66-1551-356E-9A9E-62DE32B4F5D9}"/>
              </a:ext>
            </a:extLst>
          </p:cNvPr>
          <p:cNvSpPr txBox="1"/>
          <p:nvPr/>
        </p:nvSpPr>
        <p:spPr>
          <a:xfrm>
            <a:off x="360690" y="8404566"/>
            <a:ext cx="2041704" cy="369332"/>
          </a:xfrm>
          <a:prstGeom prst="rect">
            <a:avLst/>
          </a:prstGeom>
          <a:noFill/>
        </p:spPr>
        <p:txBody>
          <a:bodyPr wrap="square" rtlCol="0">
            <a:spAutoFit/>
          </a:bodyPr>
          <a:lstStyle/>
          <a:p>
            <a:r>
              <a:rPr kumimoji="1" lang="ja-JP" altLang="en-US" sz="900" dirty="0">
                <a:latin typeface="UD デジタル 教科書体 N-R" panose="02020400000000000000" pitchFamily="17" charset="-128"/>
                <a:ea typeface="UD デジタル 教科書体 N-R" panose="02020400000000000000" pitchFamily="17" charset="-128"/>
              </a:rPr>
              <a:t>① 第</a:t>
            </a:r>
            <a:r>
              <a:rPr kumimoji="1" lang="en-US" altLang="ja-JP" sz="900" dirty="0">
                <a:latin typeface="UD デジタル 教科書体 N-R" panose="02020400000000000000" pitchFamily="17" charset="-128"/>
                <a:ea typeface="UD デジタル 教科書体 N-R" panose="02020400000000000000" pitchFamily="17" charset="-128"/>
              </a:rPr>
              <a:t>3</a:t>
            </a:r>
            <a:r>
              <a:rPr kumimoji="1" lang="ja-JP" altLang="en-US" sz="900" dirty="0">
                <a:latin typeface="UD デジタル 教科書体 N-R" panose="02020400000000000000" pitchFamily="17" charset="-128"/>
                <a:ea typeface="UD デジタル 教科書体 N-R" panose="02020400000000000000" pitchFamily="17" charset="-128"/>
              </a:rPr>
              <a:t>土曜日</a:t>
            </a:r>
            <a:endParaRPr kumimoji="1" lang="en-US" altLang="ja-JP" sz="900" dirty="0">
              <a:latin typeface="UD デジタル 教科書体 N-R" panose="02020400000000000000" pitchFamily="17" charset="-128"/>
              <a:ea typeface="UD デジタル 教科書体 N-R" panose="02020400000000000000" pitchFamily="17" charset="-128"/>
            </a:endParaRPr>
          </a:p>
          <a:p>
            <a:r>
              <a:rPr kumimoji="1" lang="ja-JP" altLang="en-US" sz="900" dirty="0">
                <a:latin typeface="UD デジタル 教科書体 N-R" panose="02020400000000000000" pitchFamily="17" charset="-128"/>
                <a:ea typeface="UD デジタル 教科書体 N-R" panose="02020400000000000000" pitchFamily="17" charset="-128"/>
              </a:rPr>
              <a:t>詳細は</a:t>
            </a:r>
            <a:r>
              <a:rPr kumimoji="1" lang="en-US" altLang="ja-JP" sz="900" dirty="0">
                <a:latin typeface="UD デジタル 教科書体 N-R" panose="02020400000000000000" pitchFamily="17" charset="-128"/>
                <a:ea typeface="UD デジタル 教科書体 N-R" panose="02020400000000000000" pitchFamily="17" charset="-128"/>
              </a:rPr>
              <a:t>Instagram</a:t>
            </a:r>
            <a:r>
              <a:rPr kumimoji="1" lang="ja-JP" altLang="en-US" sz="900" dirty="0">
                <a:latin typeface="UD デジタル 教科書体 N-R" panose="02020400000000000000" pitchFamily="17" charset="-128"/>
                <a:ea typeface="UD デジタル 教科書体 N-R" panose="02020400000000000000" pitchFamily="17" charset="-128"/>
              </a:rPr>
              <a:t>にて記載</a:t>
            </a:r>
          </a:p>
        </p:txBody>
      </p:sp>
      <p:sp>
        <p:nvSpPr>
          <p:cNvPr id="31" name="テキスト ボックス 30">
            <a:extLst>
              <a:ext uri="{FF2B5EF4-FFF2-40B4-BE49-F238E27FC236}">
                <a16:creationId xmlns:a16="http://schemas.microsoft.com/office/drawing/2014/main" id="{35F5EBFB-5061-3A08-986C-F26B67A05575}"/>
              </a:ext>
            </a:extLst>
          </p:cNvPr>
          <p:cNvSpPr txBox="1"/>
          <p:nvPr/>
        </p:nvSpPr>
        <p:spPr>
          <a:xfrm>
            <a:off x="2386600" y="8202959"/>
            <a:ext cx="761859" cy="461665"/>
          </a:xfrm>
          <a:prstGeom prst="rect">
            <a:avLst/>
          </a:prstGeom>
          <a:noFill/>
        </p:spPr>
        <p:txBody>
          <a:bodyPr wrap="square" rtlCol="0">
            <a:spAutoFit/>
          </a:bodyPr>
          <a:lstStyle/>
          <a:p>
            <a:r>
              <a:rPr kumimoji="1" lang="ja-JP" altLang="en-US" sz="800" dirty="0">
                <a:latin typeface="UD デジタル 教科書体 N-R" panose="02020400000000000000" pitchFamily="17" charset="-128"/>
                <a:ea typeface="UD デジタル 教科書体 N-R" panose="02020400000000000000" pitchFamily="17" charset="-128"/>
              </a:rPr>
              <a:t>持ち物</a:t>
            </a:r>
            <a:endParaRPr kumimoji="1" lang="en-US" altLang="ja-JP" sz="800" dirty="0">
              <a:latin typeface="UD デジタル 教科書体 N-R" panose="02020400000000000000" pitchFamily="17" charset="-128"/>
              <a:ea typeface="UD デジタル 教科書体 N-R" panose="02020400000000000000" pitchFamily="17" charset="-128"/>
            </a:endParaRPr>
          </a:p>
          <a:p>
            <a:r>
              <a:rPr kumimoji="1" lang="ja-JP" altLang="en-US" sz="800" dirty="0">
                <a:latin typeface="UD デジタル 教科書体 N-R" panose="02020400000000000000" pitchFamily="17" charset="-128"/>
                <a:ea typeface="UD デジタル 教科書体 N-R" panose="02020400000000000000" pitchFamily="17" charset="-128"/>
              </a:rPr>
              <a:t>・エプロン</a:t>
            </a:r>
            <a:endParaRPr kumimoji="1" lang="en-US" altLang="ja-JP" sz="800" dirty="0">
              <a:latin typeface="UD デジタル 教科書体 N-R" panose="02020400000000000000" pitchFamily="17" charset="-128"/>
              <a:ea typeface="UD デジタル 教科書体 N-R" panose="02020400000000000000" pitchFamily="17" charset="-128"/>
            </a:endParaRPr>
          </a:p>
          <a:p>
            <a:r>
              <a:rPr kumimoji="1" lang="ja-JP" altLang="en-US" sz="800" dirty="0">
                <a:latin typeface="UD デジタル 教科書体 N-R" panose="02020400000000000000" pitchFamily="17" charset="-128"/>
                <a:ea typeface="UD デジタル 教科書体 N-R" panose="02020400000000000000" pitchFamily="17" charset="-128"/>
              </a:rPr>
              <a:t>・三角巾</a:t>
            </a:r>
          </a:p>
        </p:txBody>
      </p:sp>
      <p:sp>
        <p:nvSpPr>
          <p:cNvPr id="49" name="テキスト ボックス 48">
            <a:extLst>
              <a:ext uri="{FF2B5EF4-FFF2-40B4-BE49-F238E27FC236}">
                <a16:creationId xmlns:a16="http://schemas.microsoft.com/office/drawing/2014/main" id="{C1E700EB-F145-A4AB-6248-91E2DEA918C4}"/>
              </a:ext>
            </a:extLst>
          </p:cNvPr>
          <p:cNvSpPr txBox="1"/>
          <p:nvPr/>
        </p:nvSpPr>
        <p:spPr>
          <a:xfrm>
            <a:off x="462327" y="5225698"/>
            <a:ext cx="2742612" cy="338554"/>
          </a:xfrm>
          <a:prstGeom prst="rect">
            <a:avLst/>
          </a:prstGeom>
          <a:noFill/>
        </p:spPr>
        <p:txBody>
          <a:bodyPr wrap="square" rtlCol="0">
            <a:spAutoFit/>
          </a:bodyPr>
          <a:lstStyle/>
          <a:p>
            <a:pPr algn="ctr"/>
            <a:r>
              <a:rPr kumimoji="1" lang="ja-JP" altLang="en-US" sz="1600" dirty="0">
                <a:latin typeface="UD デジタル 教科書体 NP-B" panose="02020700000000000000" pitchFamily="18" charset="-128"/>
                <a:ea typeface="UD デジタル 教科書体 NP-B" panose="02020700000000000000" pitchFamily="18" charset="-128"/>
              </a:rPr>
              <a:t>太陽の家　桑名こども食堂</a:t>
            </a:r>
          </a:p>
        </p:txBody>
      </p:sp>
      <p:sp>
        <p:nvSpPr>
          <p:cNvPr id="50" name="テキスト ボックス 49">
            <a:extLst>
              <a:ext uri="{FF2B5EF4-FFF2-40B4-BE49-F238E27FC236}">
                <a16:creationId xmlns:a16="http://schemas.microsoft.com/office/drawing/2014/main" id="{8FFD3E0F-470E-3313-4051-45D7B436FE1C}"/>
              </a:ext>
            </a:extLst>
          </p:cNvPr>
          <p:cNvSpPr txBox="1"/>
          <p:nvPr/>
        </p:nvSpPr>
        <p:spPr>
          <a:xfrm>
            <a:off x="6539" y="5573141"/>
            <a:ext cx="1871663" cy="253916"/>
          </a:xfrm>
          <a:prstGeom prst="rect">
            <a:avLst/>
          </a:prstGeom>
          <a:noFill/>
        </p:spPr>
        <p:txBody>
          <a:bodyPr wrap="square" rtlCol="0">
            <a:spAutoFit/>
          </a:bodyPr>
          <a:lstStyle/>
          <a:p>
            <a:r>
              <a:rPr kumimoji="1" lang="en-US" altLang="ja-JP" sz="1050" dirty="0">
                <a:latin typeface="UD デジタル 教科書体 N-R" panose="02020400000000000000" pitchFamily="17" charset="-128"/>
                <a:ea typeface="UD デジタル 教科書体 N-R" panose="02020400000000000000" pitchFamily="17" charset="-128"/>
              </a:rPr>
              <a:t>【</a:t>
            </a:r>
            <a:r>
              <a:rPr kumimoji="1" lang="ja-JP" altLang="en-US" sz="1050" dirty="0">
                <a:latin typeface="UD デジタル 教科書体 N-R" panose="02020400000000000000" pitchFamily="17" charset="-128"/>
                <a:ea typeface="UD デジタル 教科書体 N-R" panose="02020400000000000000" pitchFamily="17" charset="-128"/>
              </a:rPr>
              <a:t>子ども食堂</a:t>
            </a:r>
            <a:r>
              <a:rPr kumimoji="1" lang="en-US" altLang="ja-JP" sz="1050" dirty="0">
                <a:latin typeface="UD デジタル 教科書体 N-R" panose="02020400000000000000" pitchFamily="17" charset="-128"/>
                <a:ea typeface="UD デジタル 教科書体 N-R" panose="02020400000000000000" pitchFamily="17" charset="-128"/>
              </a:rPr>
              <a:t>】</a:t>
            </a:r>
            <a:r>
              <a:rPr kumimoji="1" lang="ja-JP" altLang="en-US" sz="1050" dirty="0">
                <a:latin typeface="UD デジタル 教科書体 N-R" panose="02020400000000000000" pitchFamily="17" charset="-128"/>
                <a:ea typeface="UD デジタル 教科書体 N-R" panose="02020400000000000000" pitchFamily="17" charset="-128"/>
              </a:rPr>
              <a:t>桑名市</a:t>
            </a:r>
          </a:p>
        </p:txBody>
      </p:sp>
      <p:sp>
        <p:nvSpPr>
          <p:cNvPr id="52" name="テキスト ボックス 51">
            <a:extLst>
              <a:ext uri="{FF2B5EF4-FFF2-40B4-BE49-F238E27FC236}">
                <a16:creationId xmlns:a16="http://schemas.microsoft.com/office/drawing/2014/main" id="{125921DD-FF6A-FE74-52B1-03CB9CAF58AF}"/>
              </a:ext>
            </a:extLst>
          </p:cNvPr>
          <p:cNvSpPr txBox="1"/>
          <p:nvPr/>
        </p:nvSpPr>
        <p:spPr>
          <a:xfrm>
            <a:off x="181505" y="5734547"/>
            <a:ext cx="2435938" cy="507831"/>
          </a:xfrm>
          <a:prstGeom prst="rect">
            <a:avLst/>
          </a:prstGeom>
          <a:noFill/>
        </p:spPr>
        <p:txBody>
          <a:bodyPr wrap="square" rtlCol="0">
            <a:spAutoFit/>
          </a:bodyPr>
          <a:lstStyle/>
          <a:p>
            <a:r>
              <a:rPr kumimoji="1" lang="ja-JP" altLang="en-US" sz="900" dirty="0">
                <a:latin typeface="UD デジタル 教科書体 N-R" panose="02020400000000000000" pitchFamily="17" charset="-128"/>
                <a:ea typeface="UD デジタル 教科書体 N-R" panose="02020400000000000000" pitchFamily="17" charset="-128"/>
              </a:rPr>
              <a:t>① </a:t>
            </a:r>
            <a:r>
              <a:rPr kumimoji="1" lang="en-US" altLang="ja-JP" sz="900" dirty="0">
                <a:latin typeface="UD デジタル 教科書体 N-R" panose="02020400000000000000" pitchFamily="17" charset="-128"/>
                <a:ea typeface="UD デジタル 教科書体 N-R" panose="02020400000000000000" pitchFamily="17" charset="-128"/>
              </a:rPr>
              <a:t>12</a:t>
            </a:r>
            <a:r>
              <a:rPr kumimoji="1" lang="ja-JP" altLang="en-US" sz="900" dirty="0">
                <a:latin typeface="UD デジタル 教科書体 N-R" panose="02020400000000000000" pitchFamily="17" charset="-128"/>
                <a:ea typeface="UD デジタル 教科書体 N-R" panose="02020400000000000000" pitchFamily="17" charset="-128"/>
              </a:rPr>
              <a:t>月</a:t>
            </a:r>
            <a:r>
              <a:rPr kumimoji="1" lang="en-US" altLang="ja-JP" sz="900" dirty="0">
                <a:latin typeface="UD デジタル 教科書体 N-R" panose="02020400000000000000" pitchFamily="17" charset="-128"/>
                <a:ea typeface="UD デジタル 教科書体 N-R" panose="02020400000000000000" pitchFamily="17" charset="-128"/>
              </a:rPr>
              <a:t>15</a:t>
            </a:r>
            <a:r>
              <a:rPr kumimoji="1" lang="ja-JP" altLang="en-US" sz="900" dirty="0">
                <a:latin typeface="UD デジタル 教科書体 N-R" panose="02020400000000000000" pitchFamily="17" charset="-128"/>
                <a:ea typeface="UD デジタル 教科書体 N-R" panose="02020400000000000000" pitchFamily="17" charset="-128"/>
              </a:rPr>
              <a:t>日（木）　</a:t>
            </a:r>
            <a:r>
              <a:rPr kumimoji="1" lang="en-US" altLang="ja-JP" sz="900" dirty="0">
                <a:latin typeface="UD デジタル 教科書体 N-R" panose="02020400000000000000" pitchFamily="17" charset="-128"/>
                <a:ea typeface="UD デジタル 教科書体 N-R" panose="02020400000000000000" pitchFamily="17" charset="-128"/>
              </a:rPr>
              <a:t>14</a:t>
            </a:r>
            <a:r>
              <a:rPr kumimoji="1" lang="ja-JP" altLang="en-US" sz="900" dirty="0">
                <a:latin typeface="UD デジタル 教科書体 N-R" panose="02020400000000000000" pitchFamily="17" charset="-128"/>
                <a:ea typeface="UD デジタル 教科書体 N-R" panose="02020400000000000000" pitchFamily="17" charset="-128"/>
              </a:rPr>
              <a:t>：</a:t>
            </a:r>
            <a:r>
              <a:rPr kumimoji="1" lang="en-US" altLang="ja-JP" sz="900" dirty="0">
                <a:latin typeface="UD デジタル 教科書体 N-R" panose="02020400000000000000" pitchFamily="17" charset="-128"/>
                <a:ea typeface="UD デジタル 教科書体 N-R" panose="02020400000000000000" pitchFamily="17" charset="-128"/>
              </a:rPr>
              <a:t>00</a:t>
            </a:r>
            <a:r>
              <a:rPr kumimoji="1" lang="ja-JP" altLang="en-US" sz="900" dirty="0">
                <a:latin typeface="UD デジタル 教科書体 N-R" panose="02020400000000000000" pitchFamily="17" charset="-128"/>
                <a:ea typeface="UD デジタル 教科書体 N-R" panose="02020400000000000000" pitchFamily="17" charset="-128"/>
              </a:rPr>
              <a:t>～</a:t>
            </a:r>
            <a:r>
              <a:rPr kumimoji="1" lang="en-US" altLang="ja-JP" sz="900" dirty="0">
                <a:latin typeface="UD デジタル 教科書体 N-R" panose="02020400000000000000" pitchFamily="17" charset="-128"/>
                <a:ea typeface="UD デジタル 教科書体 N-R" panose="02020400000000000000" pitchFamily="17" charset="-128"/>
              </a:rPr>
              <a:t>20</a:t>
            </a:r>
            <a:r>
              <a:rPr kumimoji="1" lang="ja-JP" altLang="en-US" sz="900" dirty="0">
                <a:latin typeface="UD デジタル 教科書体 N-R" panose="02020400000000000000" pitchFamily="17" charset="-128"/>
                <a:ea typeface="UD デジタル 教科書体 N-R" panose="02020400000000000000" pitchFamily="17" charset="-128"/>
              </a:rPr>
              <a:t>：</a:t>
            </a:r>
            <a:r>
              <a:rPr kumimoji="1" lang="en-US" altLang="ja-JP" sz="900" dirty="0">
                <a:latin typeface="UD デジタル 教科書体 N-R" panose="02020400000000000000" pitchFamily="17" charset="-128"/>
                <a:ea typeface="UD デジタル 教科書体 N-R" panose="02020400000000000000" pitchFamily="17" charset="-128"/>
              </a:rPr>
              <a:t>00</a:t>
            </a:r>
          </a:p>
          <a:p>
            <a:r>
              <a:rPr kumimoji="1" lang="en-US" altLang="ja-JP" sz="900" dirty="0">
                <a:latin typeface="UD デジタル 教科書体 N-R" panose="02020400000000000000" pitchFamily="17" charset="-128"/>
                <a:ea typeface="UD デジタル 教科書体 N-R" panose="02020400000000000000" pitchFamily="17" charset="-128"/>
              </a:rPr>
              <a:t>②  1</a:t>
            </a:r>
            <a:r>
              <a:rPr kumimoji="1" lang="ja-JP" altLang="en-US" sz="900" dirty="0">
                <a:latin typeface="UD デジタル 教科書体 N-R" panose="02020400000000000000" pitchFamily="17" charset="-128"/>
                <a:ea typeface="UD デジタル 教科書体 N-R" panose="02020400000000000000" pitchFamily="17" charset="-128"/>
              </a:rPr>
              <a:t>月</a:t>
            </a:r>
            <a:r>
              <a:rPr kumimoji="1" lang="en-US" altLang="ja-JP" sz="900" dirty="0">
                <a:latin typeface="UD デジタル 教科書体 N-R" panose="02020400000000000000" pitchFamily="17" charset="-128"/>
                <a:ea typeface="UD デジタル 教科書体 N-R" panose="02020400000000000000" pitchFamily="17" charset="-128"/>
              </a:rPr>
              <a:t>19</a:t>
            </a:r>
            <a:r>
              <a:rPr kumimoji="1" lang="ja-JP" altLang="en-US" sz="900" dirty="0">
                <a:latin typeface="UD デジタル 教科書体 N-R" panose="02020400000000000000" pitchFamily="17" charset="-128"/>
                <a:ea typeface="UD デジタル 教科書体 N-R" panose="02020400000000000000" pitchFamily="17" charset="-128"/>
              </a:rPr>
              <a:t>日（木）　</a:t>
            </a:r>
            <a:r>
              <a:rPr kumimoji="1" lang="en-US" altLang="ja-JP" sz="900" dirty="0">
                <a:latin typeface="UD デジタル 教科書体 N-R" panose="02020400000000000000" pitchFamily="17" charset="-128"/>
                <a:ea typeface="UD デジタル 教科書体 N-R" panose="02020400000000000000" pitchFamily="17" charset="-128"/>
              </a:rPr>
              <a:t>14</a:t>
            </a:r>
            <a:r>
              <a:rPr kumimoji="1" lang="ja-JP" altLang="en-US" sz="900" dirty="0">
                <a:latin typeface="UD デジタル 教科書体 N-R" panose="02020400000000000000" pitchFamily="17" charset="-128"/>
                <a:ea typeface="UD デジタル 教科書体 N-R" panose="02020400000000000000" pitchFamily="17" charset="-128"/>
              </a:rPr>
              <a:t>：</a:t>
            </a:r>
            <a:r>
              <a:rPr kumimoji="1" lang="en-US" altLang="ja-JP" sz="900" dirty="0">
                <a:latin typeface="UD デジタル 教科書体 N-R" panose="02020400000000000000" pitchFamily="17" charset="-128"/>
                <a:ea typeface="UD デジタル 教科書体 N-R" panose="02020400000000000000" pitchFamily="17" charset="-128"/>
              </a:rPr>
              <a:t>00</a:t>
            </a:r>
            <a:r>
              <a:rPr kumimoji="1" lang="ja-JP" altLang="en-US" sz="900" dirty="0">
                <a:latin typeface="UD デジタル 教科書体 N-R" panose="02020400000000000000" pitchFamily="17" charset="-128"/>
                <a:ea typeface="UD デジタル 教科書体 N-R" panose="02020400000000000000" pitchFamily="17" charset="-128"/>
              </a:rPr>
              <a:t>～</a:t>
            </a:r>
            <a:r>
              <a:rPr kumimoji="1" lang="en-US" altLang="ja-JP" sz="900" dirty="0">
                <a:latin typeface="UD デジタル 教科書体 N-R" panose="02020400000000000000" pitchFamily="17" charset="-128"/>
                <a:ea typeface="UD デジタル 教科書体 N-R" panose="02020400000000000000" pitchFamily="17" charset="-128"/>
              </a:rPr>
              <a:t>20</a:t>
            </a:r>
            <a:r>
              <a:rPr kumimoji="1" lang="ja-JP" altLang="en-US" sz="900" dirty="0">
                <a:latin typeface="UD デジタル 教科書体 N-R" panose="02020400000000000000" pitchFamily="17" charset="-128"/>
                <a:ea typeface="UD デジタル 教科書体 N-R" panose="02020400000000000000" pitchFamily="17" charset="-128"/>
              </a:rPr>
              <a:t>：</a:t>
            </a:r>
            <a:r>
              <a:rPr kumimoji="1" lang="en-US" altLang="ja-JP" sz="900" dirty="0">
                <a:latin typeface="UD デジタル 教科書体 N-R" panose="02020400000000000000" pitchFamily="17" charset="-128"/>
                <a:ea typeface="UD デジタル 教科書体 N-R" panose="02020400000000000000" pitchFamily="17" charset="-128"/>
              </a:rPr>
              <a:t>00</a:t>
            </a:r>
          </a:p>
          <a:p>
            <a:r>
              <a:rPr kumimoji="1" lang="ja-JP" altLang="en-US" sz="800" dirty="0">
                <a:latin typeface="UD デジタル 教科書体 N-R" panose="02020400000000000000" pitchFamily="17" charset="-128"/>
                <a:ea typeface="UD デジタル 教科書体 N-R" panose="02020400000000000000" pitchFamily="17" charset="-128"/>
              </a:rPr>
              <a:t>　　　　</a:t>
            </a:r>
            <a:r>
              <a:rPr kumimoji="1" lang="en-US" altLang="ja-JP" sz="800" dirty="0">
                <a:latin typeface="UD デジタル 教科書体 N-R" panose="02020400000000000000" pitchFamily="17" charset="-128"/>
                <a:ea typeface="UD デジタル 教科書体 N-R" panose="02020400000000000000" pitchFamily="17" charset="-128"/>
              </a:rPr>
              <a:t>※</a:t>
            </a:r>
            <a:r>
              <a:rPr kumimoji="1" lang="ja-JP" altLang="en-US" sz="800" dirty="0">
                <a:latin typeface="UD デジタル 教科書体 N-R" panose="02020400000000000000" pitchFamily="17" charset="-128"/>
                <a:ea typeface="UD デジタル 教科書体 N-R" panose="02020400000000000000" pitchFamily="17" charset="-128"/>
              </a:rPr>
              <a:t>当日、活動説明の時間もあります。</a:t>
            </a:r>
          </a:p>
        </p:txBody>
      </p:sp>
      <p:sp>
        <p:nvSpPr>
          <p:cNvPr id="53" name="テキスト ボックス 52">
            <a:extLst>
              <a:ext uri="{FF2B5EF4-FFF2-40B4-BE49-F238E27FC236}">
                <a16:creationId xmlns:a16="http://schemas.microsoft.com/office/drawing/2014/main" id="{FBD343A8-FD4B-39F5-3985-8489EB605DCD}"/>
              </a:ext>
            </a:extLst>
          </p:cNvPr>
          <p:cNvSpPr txBox="1"/>
          <p:nvPr/>
        </p:nvSpPr>
        <p:spPr>
          <a:xfrm>
            <a:off x="2190750" y="5486884"/>
            <a:ext cx="1291984" cy="707886"/>
          </a:xfrm>
          <a:prstGeom prst="rect">
            <a:avLst/>
          </a:prstGeom>
          <a:noFill/>
        </p:spPr>
        <p:txBody>
          <a:bodyPr wrap="square" rtlCol="0">
            <a:spAutoFit/>
          </a:bodyPr>
          <a:lstStyle/>
          <a:p>
            <a:r>
              <a:rPr kumimoji="1" lang="ja-JP" altLang="en-US" sz="800" dirty="0">
                <a:latin typeface="UD デジタル 教科書体 N-R" panose="02020400000000000000" pitchFamily="17" charset="-128"/>
                <a:ea typeface="UD デジタル 教科書体 N-R" panose="02020400000000000000" pitchFamily="17" charset="-128"/>
              </a:rPr>
              <a:t>持ち物</a:t>
            </a:r>
            <a:endParaRPr kumimoji="1" lang="en-US" altLang="ja-JP" sz="800" dirty="0">
              <a:latin typeface="UD デジタル 教科書体 N-R" panose="02020400000000000000" pitchFamily="17" charset="-128"/>
              <a:ea typeface="UD デジタル 教科書体 N-R" panose="02020400000000000000" pitchFamily="17" charset="-128"/>
            </a:endParaRPr>
          </a:p>
          <a:p>
            <a:r>
              <a:rPr kumimoji="1" lang="ja-JP" altLang="en-US" sz="800" dirty="0">
                <a:latin typeface="UD デジタル 教科書体 N-R" panose="02020400000000000000" pitchFamily="17" charset="-128"/>
                <a:ea typeface="UD デジタル 教科書体 N-R" panose="02020400000000000000" pitchFamily="17" charset="-128"/>
              </a:rPr>
              <a:t>・エプロン（貸出有）</a:t>
            </a:r>
            <a:endParaRPr kumimoji="1" lang="en-US" altLang="ja-JP" sz="800" dirty="0">
              <a:latin typeface="UD デジタル 教科書体 N-R" panose="02020400000000000000" pitchFamily="17" charset="-128"/>
              <a:ea typeface="UD デジタル 教科書体 N-R" panose="02020400000000000000" pitchFamily="17" charset="-128"/>
            </a:endParaRPr>
          </a:p>
          <a:p>
            <a:r>
              <a:rPr kumimoji="1" lang="ja-JP" altLang="en-US" sz="800" dirty="0">
                <a:latin typeface="UD デジタル 教科書体 N-R" panose="02020400000000000000" pitchFamily="17" charset="-128"/>
                <a:ea typeface="UD デジタル 教科書体 N-R" panose="02020400000000000000" pitchFamily="17" charset="-128"/>
              </a:rPr>
              <a:t>・三角巾（貸出有）</a:t>
            </a:r>
            <a:endParaRPr kumimoji="1" lang="en-US" altLang="ja-JP" sz="800" dirty="0">
              <a:latin typeface="UD デジタル 教科書体 N-R" panose="02020400000000000000" pitchFamily="17" charset="-128"/>
              <a:ea typeface="UD デジタル 教科書体 N-R" panose="02020400000000000000" pitchFamily="17" charset="-128"/>
            </a:endParaRPr>
          </a:p>
          <a:p>
            <a:r>
              <a:rPr kumimoji="1" lang="ja-JP" altLang="en-US" sz="800" dirty="0">
                <a:latin typeface="UD デジタル 教科書体 N-R" panose="02020400000000000000" pitchFamily="17" charset="-128"/>
                <a:ea typeface="UD デジタル 教科書体 N-R" panose="02020400000000000000" pitchFamily="17" charset="-128"/>
              </a:rPr>
              <a:t>・身分証明書</a:t>
            </a:r>
            <a:endParaRPr kumimoji="1" lang="en-US" altLang="ja-JP" sz="800" dirty="0">
              <a:latin typeface="UD デジタル 教科書体 N-R" panose="02020400000000000000" pitchFamily="17" charset="-128"/>
              <a:ea typeface="UD デジタル 教科書体 N-R" panose="02020400000000000000" pitchFamily="17" charset="-128"/>
            </a:endParaRPr>
          </a:p>
          <a:p>
            <a:r>
              <a:rPr kumimoji="1" lang="ja-JP" altLang="en-US" sz="800" dirty="0">
                <a:latin typeface="UD デジタル 教科書体 N-R" panose="02020400000000000000" pitchFamily="17" charset="-128"/>
                <a:ea typeface="UD デジタル 教科書体 N-R" panose="02020400000000000000" pitchFamily="17" charset="-128"/>
              </a:rPr>
              <a:t>　（顔写真付き）</a:t>
            </a:r>
          </a:p>
        </p:txBody>
      </p:sp>
      <p:sp>
        <p:nvSpPr>
          <p:cNvPr id="17" name="テキスト ボックス 16">
            <a:extLst>
              <a:ext uri="{FF2B5EF4-FFF2-40B4-BE49-F238E27FC236}">
                <a16:creationId xmlns:a16="http://schemas.microsoft.com/office/drawing/2014/main" id="{7F068C60-5A4C-BEB4-30A2-F086F86D232F}"/>
              </a:ext>
            </a:extLst>
          </p:cNvPr>
          <p:cNvSpPr txBox="1"/>
          <p:nvPr/>
        </p:nvSpPr>
        <p:spPr>
          <a:xfrm>
            <a:off x="444575" y="6521368"/>
            <a:ext cx="2742612" cy="338554"/>
          </a:xfrm>
          <a:prstGeom prst="rect">
            <a:avLst/>
          </a:prstGeom>
          <a:noFill/>
        </p:spPr>
        <p:txBody>
          <a:bodyPr wrap="square" rtlCol="0">
            <a:spAutoFit/>
          </a:bodyPr>
          <a:lstStyle/>
          <a:p>
            <a:pPr algn="ctr"/>
            <a:r>
              <a:rPr kumimoji="1" lang="ja-JP" altLang="en-US" sz="1600" dirty="0">
                <a:latin typeface="UD デジタル 教科書体 NP-B" panose="02020700000000000000" pitchFamily="18" charset="-128"/>
                <a:ea typeface="UD デジタル 教科書体 NP-B" panose="02020700000000000000" pitchFamily="18" charset="-128"/>
              </a:rPr>
              <a:t>名張こども食堂</a:t>
            </a:r>
          </a:p>
        </p:txBody>
      </p:sp>
      <p:sp>
        <p:nvSpPr>
          <p:cNvPr id="28" name="テキスト ボックス 27">
            <a:extLst>
              <a:ext uri="{FF2B5EF4-FFF2-40B4-BE49-F238E27FC236}">
                <a16:creationId xmlns:a16="http://schemas.microsoft.com/office/drawing/2014/main" id="{0B62A0EA-D50E-E5D3-FCCD-92158A9E1CB6}"/>
              </a:ext>
            </a:extLst>
          </p:cNvPr>
          <p:cNvSpPr txBox="1"/>
          <p:nvPr/>
        </p:nvSpPr>
        <p:spPr>
          <a:xfrm>
            <a:off x="27020" y="6961177"/>
            <a:ext cx="1871663" cy="253916"/>
          </a:xfrm>
          <a:prstGeom prst="rect">
            <a:avLst/>
          </a:prstGeom>
          <a:noFill/>
        </p:spPr>
        <p:txBody>
          <a:bodyPr wrap="square" rtlCol="0">
            <a:spAutoFit/>
          </a:bodyPr>
          <a:lstStyle/>
          <a:p>
            <a:r>
              <a:rPr kumimoji="1" lang="en-US" altLang="ja-JP" sz="1050" dirty="0">
                <a:latin typeface="UD デジタル 教科書体 N-R" panose="02020400000000000000" pitchFamily="17" charset="-128"/>
                <a:ea typeface="UD デジタル 教科書体 N-R" panose="02020400000000000000" pitchFamily="17" charset="-128"/>
              </a:rPr>
              <a:t>【</a:t>
            </a:r>
            <a:r>
              <a:rPr kumimoji="1" lang="ja-JP" altLang="en-US" sz="1050" dirty="0">
                <a:latin typeface="UD デジタル 教科書体 N-R" panose="02020400000000000000" pitchFamily="17" charset="-128"/>
                <a:ea typeface="UD デジタル 教科書体 N-R" panose="02020400000000000000" pitchFamily="17" charset="-128"/>
              </a:rPr>
              <a:t>子ども食堂</a:t>
            </a:r>
            <a:r>
              <a:rPr kumimoji="1" lang="en-US" altLang="ja-JP" sz="1050" dirty="0">
                <a:latin typeface="UD デジタル 教科書体 N-R" panose="02020400000000000000" pitchFamily="17" charset="-128"/>
                <a:ea typeface="UD デジタル 教科書体 N-R" panose="02020400000000000000" pitchFamily="17" charset="-128"/>
              </a:rPr>
              <a:t>】</a:t>
            </a:r>
            <a:r>
              <a:rPr kumimoji="1" lang="ja-JP" altLang="en-US" sz="1050" dirty="0">
                <a:latin typeface="UD デジタル 教科書体 N-R" panose="02020400000000000000" pitchFamily="17" charset="-128"/>
                <a:ea typeface="UD デジタル 教科書体 N-R" panose="02020400000000000000" pitchFamily="17" charset="-128"/>
              </a:rPr>
              <a:t>名張市</a:t>
            </a:r>
          </a:p>
        </p:txBody>
      </p:sp>
      <p:sp>
        <p:nvSpPr>
          <p:cNvPr id="45" name="テキスト ボックス 44">
            <a:extLst>
              <a:ext uri="{FF2B5EF4-FFF2-40B4-BE49-F238E27FC236}">
                <a16:creationId xmlns:a16="http://schemas.microsoft.com/office/drawing/2014/main" id="{CDA04788-7E23-9C79-0E7A-FAE16E70F804}"/>
              </a:ext>
            </a:extLst>
          </p:cNvPr>
          <p:cNvSpPr txBox="1"/>
          <p:nvPr/>
        </p:nvSpPr>
        <p:spPr>
          <a:xfrm>
            <a:off x="181505" y="7124086"/>
            <a:ext cx="2041704" cy="369332"/>
          </a:xfrm>
          <a:prstGeom prst="rect">
            <a:avLst/>
          </a:prstGeom>
          <a:noFill/>
        </p:spPr>
        <p:txBody>
          <a:bodyPr wrap="square" rtlCol="0">
            <a:spAutoFit/>
          </a:bodyPr>
          <a:lstStyle/>
          <a:p>
            <a:r>
              <a:rPr kumimoji="1" lang="ja-JP" altLang="en-US" sz="900" dirty="0">
                <a:latin typeface="UD デジタル 教科書体 N-R" panose="02020400000000000000" pitchFamily="17" charset="-128"/>
                <a:ea typeface="UD デジタル 教科書体 N-R" panose="02020400000000000000" pitchFamily="17" charset="-128"/>
              </a:rPr>
              <a:t>①</a:t>
            </a:r>
            <a:r>
              <a:rPr kumimoji="1" lang="en-US" altLang="ja-JP" sz="900" dirty="0">
                <a:latin typeface="UD デジタル 教科書体 N-R" panose="02020400000000000000" pitchFamily="17" charset="-128"/>
                <a:ea typeface="UD デジタル 教科書体 N-R" panose="02020400000000000000" pitchFamily="17" charset="-128"/>
              </a:rPr>
              <a:t>12</a:t>
            </a:r>
            <a:r>
              <a:rPr kumimoji="1" lang="ja-JP" altLang="en-US" sz="900" dirty="0">
                <a:latin typeface="UD デジタル 教科書体 N-R" panose="02020400000000000000" pitchFamily="17" charset="-128"/>
                <a:ea typeface="UD デジタル 教科書体 N-R" panose="02020400000000000000" pitchFamily="17" charset="-128"/>
              </a:rPr>
              <a:t>月</a:t>
            </a:r>
            <a:r>
              <a:rPr kumimoji="1" lang="en-US" altLang="ja-JP" sz="900" dirty="0">
                <a:latin typeface="UD デジタル 教科書体 N-R" panose="02020400000000000000" pitchFamily="17" charset="-128"/>
                <a:ea typeface="UD デジタル 教科書体 N-R" panose="02020400000000000000" pitchFamily="17" charset="-128"/>
              </a:rPr>
              <a:t>18</a:t>
            </a:r>
            <a:r>
              <a:rPr kumimoji="1" lang="ja-JP" altLang="en-US" sz="900" dirty="0">
                <a:latin typeface="UD デジタル 教科書体 N-R" panose="02020400000000000000" pitchFamily="17" charset="-128"/>
                <a:ea typeface="UD デジタル 教科書体 N-R" panose="02020400000000000000" pitchFamily="17" charset="-128"/>
              </a:rPr>
              <a:t>日（日）　</a:t>
            </a:r>
            <a:r>
              <a:rPr kumimoji="1" lang="en-US" altLang="ja-JP" sz="900" dirty="0">
                <a:latin typeface="UD デジタル 教科書体 N-R" panose="02020400000000000000" pitchFamily="17" charset="-128"/>
                <a:ea typeface="UD デジタル 教科書体 N-R" panose="02020400000000000000" pitchFamily="17" charset="-128"/>
              </a:rPr>
              <a:t>11</a:t>
            </a:r>
            <a:r>
              <a:rPr kumimoji="1" lang="ja-JP" altLang="en-US" sz="900" dirty="0">
                <a:latin typeface="UD デジタル 教科書体 N-R" panose="02020400000000000000" pitchFamily="17" charset="-128"/>
                <a:ea typeface="UD デジタル 教科書体 N-R" panose="02020400000000000000" pitchFamily="17" charset="-128"/>
              </a:rPr>
              <a:t>：</a:t>
            </a:r>
            <a:r>
              <a:rPr kumimoji="1" lang="en-US" altLang="ja-JP" sz="900" dirty="0">
                <a:latin typeface="UD デジタル 教科書体 N-R" panose="02020400000000000000" pitchFamily="17" charset="-128"/>
                <a:ea typeface="UD デジタル 教科書体 N-R" panose="02020400000000000000" pitchFamily="17" charset="-128"/>
              </a:rPr>
              <a:t>00</a:t>
            </a:r>
            <a:r>
              <a:rPr kumimoji="1" lang="ja-JP" altLang="en-US" sz="900" dirty="0">
                <a:latin typeface="UD デジタル 教科書体 N-R" panose="02020400000000000000" pitchFamily="17" charset="-128"/>
                <a:ea typeface="UD デジタル 教科書体 N-R" panose="02020400000000000000" pitchFamily="17" charset="-128"/>
              </a:rPr>
              <a:t>～</a:t>
            </a:r>
            <a:r>
              <a:rPr kumimoji="1" lang="en-US" altLang="ja-JP" sz="900" dirty="0">
                <a:latin typeface="UD デジタル 教科書体 N-R" panose="02020400000000000000" pitchFamily="17" charset="-128"/>
                <a:ea typeface="UD デジタル 教科書体 N-R" panose="02020400000000000000" pitchFamily="17" charset="-128"/>
              </a:rPr>
              <a:t>14</a:t>
            </a:r>
            <a:r>
              <a:rPr kumimoji="1" lang="ja-JP" altLang="en-US" sz="900" dirty="0">
                <a:latin typeface="UD デジタル 教科書体 N-R" panose="02020400000000000000" pitchFamily="17" charset="-128"/>
                <a:ea typeface="UD デジタル 教科書体 N-R" panose="02020400000000000000" pitchFamily="17" charset="-128"/>
              </a:rPr>
              <a:t>：</a:t>
            </a:r>
            <a:r>
              <a:rPr kumimoji="1" lang="en-US" altLang="ja-JP" sz="900" dirty="0">
                <a:latin typeface="UD デジタル 教科書体 N-R" panose="02020400000000000000" pitchFamily="17" charset="-128"/>
                <a:ea typeface="UD デジタル 教科書体 N-R" panose="02020400000000000000" pitchFamily="17" charset="-128"/>
              </a:rPr>
              <a:t>00</a:t>
            </a:r>
          </a:p>
          <a:p>
            <a:r>
              <a:rPr kumimoji="1" lang="ja-JP" altLang="en-US" sz="900" dirty="0">
                <a:latin typeface="UD デジタル 教科書体 N-R" panose="02020400000000000000" pitchFamily="17" charset="-128"/>
                <a:ea typeface="UD デジタル 教科書体 N-R" panose="02020400000000000000" pitchFamily="17" charset="-128"/>
              </a:rPr>
              <a:t>②</a:t>
            </a:r>
            <a:r>
              <a:rPr kumimoji="1" lang="en-US" altLang="ja-JP" sz="900" dirty="0">
                <a:latin typeface="UD デジタル 教科書体 N-R" panose="02020400000000000000" pitchFamily="17" charset="-128"/>
                <a:ea typeface="UD デジタル 教科書体 N-R" panose="02020400000000000000" pitchFamily="17" charset="-128"/>
              </a:rPr>
              <a:t> 1</a:t>
            </a:r>
            <a:r>
              <a:rPr kumimoji="1" lang="ja-JP" altLang="en-US" sz="900" dirty="0">
                <a:latin typeface="UD デジタル 教科書体 N-R" panose="02020400000000000000" pitchFamily="17" charset="-128"/>
                <a:ea typeface="UD デジタル 教科書体 N-R" panose="02020400000000000000" pitchFamily="17" charset="-128"/>
              </a:rPr>
              <a:t>月</a:t>
            </a:r>
            <a:r>
              <a:rPr kumimoji="1" lang="en-US" altLang="ja-JP" sz="900" dirty="0">
                <a:latin typeface="UD デジタル 教科書体 N-R" panose="02020400000000000000" pitchFamily="17" charset="-128"/>
                <a:ea typeface="UD デジタル 教科書体 N-R" panose="02020400000000000000" pitchFamily="17" charset="-128"/>
              </a:rPr>
              <a:t>15</a:t>
            </a:r>
            <a:r>
              <a:rPr kumimoji="1" lang="ja-JP" altLang="en-US" sz="900" dirty="0">
                <a:latin typeface="UD デジタル 教科書体 N-R" panose="02020400000000000000" pitchFamily="17" charset="-128"/>
                <a:ea typeface="UD デジタル 教科書体 N-R" panose="02020400000000000000" pitchFamily="17" charset="-128"/>
              </a:rPr>
              <a:t>日（日）　</a:t>
            </a:r>
            <a:r>
              <a:rPr kumimoji="1" lang="en-US" altLang="ja-JP" sz="900" dirty="0">
                <a:latin typeface="UD デジタル 教科書体 N-R" panose="02020400000000000000" pitchFamily="17" charset="-128"/>
                <a:ea typeface="UD デジタル 教科書体 N-R" panose="02020400000000000000" pitchFamily="17" charset="-128"/>
              </a:rPr>
              <a:t>11</a:t>
            </a:r>
            <a:r>
              <a:rPr kumimoji="1" lang="ja-JP" altLang="en-US" sz="900" dirty="0">
                <a:latin typeface="UD デジタル 教科書体 N-R" panose="02020400000000000000" pitchFamily="17" charset="-128"/>
                <a:ea typeface="UD デジタル 教科書体 N-R" panose="02020400000000000000" pitchFamily="17" charset="-128"/>
              </a:rPr>
              <a:t>：</a:t>
            </a:r>
            <a:r>
              <a:rPr kumimoji="1" lang="en-US" altLang="ja-JP" sz="900" dirty="0">
                <a:latin typeface="UD デジタル 教科書体 N-R" panose="02020400000000000000" pitchFamily="17" charset="-128"/>
                <a:ea typeface="UD デジタル 教科書体 N-R" panose="02020400000000000000" pitchFamily="17" charset="-128"/>
              </a:rPr>
              <a:t>00</a:t>
            </a:r>
            <a:r>
              <a:rPr kumimoji="1" lang="ja-JP" altLang="en-US" sz="900" dirty="0">
                <a:latin typeface="UD デジタル 教科書体 N-R" panose="02020400000000000000" pitchFamily="17" charset="-128"/>
                <a:ea typeface="UD デジタル 教科書体 N-R" panose="02020400000000000000" pitchFamily="17" charset="-128"/>
              </a:rPr>
              <a:t>～</a:t>
            </a:r>
            <a:r>
              <a:rPr kumimoji="1" lang="en-US" altLang="ja-JP" sz="900" dirty="0">
                <a:latin typeface="UD デジタル 教科書体 N-R" panose="02020400000000000000" pitchFamily="17" charset="-128"/>
                <a:ea typeface="UD デジタル 教科書体 N-R" panose="02020400000000000000" pitchFamily="17" charset="-128"/>
              </a:rPr>
              <a:t>14</a:t>
            </a:r>
            <a:r>
              <a:rPr kumimoji="1" lang="ja-JP" altLang="en-US" sz="900" dirty="0">
                <a:latin typeface="UD デジタル 教科書体 N-R" panose="02020400000000000000" pitchFamily="17" charset="-128"/>
                <a:ea typeface="UD デジタル 教科書体 N-R" panose="02020400000000000000" pitchFamily="17" charset="-128"/>
              </a:rPr>
              <a:t>：</a:t>
            </a:r>
            <a:r>
              <a:rPr kumimoji="1" lang="en-US" altLang="ja-JP" sz="900" dirty="0">
                <a:latin typeface="UD デジタル 教科書体 N-R" panose="02020400000000000000" pitchFamily="17" charset="-128"/>
                <a:ea typeface="UD デジタル 教科書体 N-R" panose="02020400000000000000" pitchFamily="17" charset="-128"/>
              </a:rPr>
              <a:t>00</a:t>
            </a:r>
            <a:endParaRPr kumimoji="1" lang="ja-JP" altLang="en-US" sz="900" dirty="0">
              <a:latin typeface="UD デジタル 教科書体 N-R" panose="02020400000000000000" pitchFamily="17" charset="-128"/>
              <a:ea typeface="UD デジタル 教科書体 N-R" panose="02020400000000000000" pitchFamily="17" charset="-128"/>
            </a:endParaRPr>
          </a:p>
        </p:txBody>
      </p:sp>
      <p:sp>
        <p:nvSpPr>
          <p:cNvPr id="57" name="テキスト ボックス 56">
            <a:extLst>
              <a:ext uri="{FF2B5EF4-FFF2-40B4-BE49-F238E27FC236}">
                <a16:creationId xmlns:a16="http://schemas.microsoft.com/office/drawing/2014/main" id="{8709BE66-ECAB-AF0F-925E-3AFB752D2AA9}"/>
              </a:ext>
            </a:extLst>
          </p:cNvPr>
          <p:cNvSpPr txBox="1"/>
          <p:nvPr/>
        </p:nvSpPr>
        <p:spPr>
          <a:xfrm>
            <a:off x="3482734" y="8202959"/>
            <a:ext cx="2980394" cy="400110"/>
          </a:xfrm>
          <a:prstGeom prst="rect">
            <a:avLst/>
          </a:prstGeom>
          <a:noFill/>
        </p:spPr>
        <p:txBody>
          <a:bodyPr wrap="square" rtlCol="0">
            <a:spAutoFit/>
          </a:bodyPr>
          <a:lstStyle/>
          <a:p>
            <a:endParaRPr kumimoji="1" lang="en-US" altLang="ja-JP" sz="1000" dirty="0">
              <a:latin typeface="UD デジタル 教科書体 N-R" panose="02020400000000000000" pitchFamily="17" charset="-128"/>
              <a:ea typeface="UD デジタル 教科書体 N-R" panose="02020400000000000000" pitchFamily="17" charset="-128"/>
            </a:endParaRPr>
          </a:p>
          <a:p>
            <a:endParaRPr kumimoji="1" lang="ja-JP" altLang="en-US" sz="1000" dirty="0">
              <a:latin typeface="UD デジタル 教科書体 N-R" panose="02020400000000000000" pitchFamily="17" charset="-128"/>
              <a:ea typeface="UD デジタル 教科書体 N-R" panose="02020400000000000000" pitchFamily="17" charset="-128"/>
            </a:endParaRPr>
          </a:p>
        </p:txBody>
      </p:sp>
      <p:sp>
        <p:nvSpPr>
          <p:cNvPr id="40" name="テキスト ボックス 39">
            <a:extLst>
              <a:ext uri="{FF2B5EF4-FFF2-40B4-BE49-F238E27FC236}">
                <a16:creationId xmlns:a16="http://schemas.microsoft.com/office/drawing/2014/main" id="{5422C614-A614-6A2C-963F-98549C74DB15}"/>
              </a:ext>
            </a:extLst>
          </p:cNvPr>
          <p:cNvSpPr txBox="1"/>
          <p:nvPr/>
        </p:nvSpPr>
        <p:spPr>
          <a:xfrm>
            <a:off x="5651021" y="5500905"/>
            <a:ext cx="1291984" cy="584775"/>
          </a:xfrm>
          <a:prstGeom prst="rect">
            <a:avLst/>
          </a:prstGeom>
          <a:noFill/>
        </p:spPr>
        <p:txBody>
          <a:bodyPr wrap="square" rtlCol="0">
            <a:spAutoFit/>
          </a:bodyPr>
          <a:lstStyle/>
          <a:p>
            <a:r>
              <a:rPr kumimoji="1" lang="ja-JP" altLang="en-US" sz="800" dirty="0">
                <a:latin typeface="UD デジタル 教科書体 N-R" panose="02020400000000000000" pitchFamily="17" charset="-128"/>
                <a:ea typeface="UD デジタル 教科書体 N-R" panose="02020400000000000000" pitchFamily="17" charset="-128"/>
              </a:rPr>
              <a:t>持ち物</a:t>
            </a:r>
            <a:endParaRPr kumimoji="1" lang="en-US" altLang="ja-JP" sz="800" dirty="0">
              <a:latin typeface="UD デジタル 教科書体 N-R" panose="02020400000000000000" pitchFamily="17" charset="-128"/>
              <a:ea typeface="UD デジタル 教科書体 N-R" panose="02020400000000000000" pitchFamily="17" charset="-128"/>
            </a:endParaRPr>
          </a:p>
          <a:p>
            <a:r>
              <a:rPr kumimoji="1" lang="ja-JP" altLang="en-US" sz="800" dirty="0">
                <a:latin typeface="UD デジタル 教科書体 N-R" panose="02020400000000000000" pitchFamily="17" charset="-128"/>
                <a:ea typeface="UD デジタル 教科書体 N-R" panose="02020400000000000000" pitchFamily="17" charset="-128"/>
              </a:rPr>
              <a:t>・上履き（スリッパ）</a:t>
            </a:r>
            <a:endParaRPr kumimoji="1" lang="en-US" altLang="ja-JP" sz="800" dirty="0">
              <a:latin typeface="UD デジタル 教科書体 N-R" panose="02020400000000000000" pitchFamily="17" charset="-128"/>
              <a:ea typeface="UD デジタル 教科書体 N-R" panose="02020400000000000000" pitchFamily="17" charset="-128"/>
            </a:endParaRPr>
          </a:p>
          <a:p>
            <a:r>
              <a:rPr kumimoji="1" lang="ja-JP" altLang="en-US" sz="800" dirty="0">
                <a:latin typeface="UD デジタル 教科書体 N-R" panose="02020400000000000000" pitchFamily="17" charset="-128"/>
                <a:ea typeface="UD デジタル 教科書体 N-R" panose="02020400000000000000" pitchFamily="17" charset="-128"/>
              </a:rPr>
              <a:t>・エプロン</a:t>
            </a:r>
            <a:endParaRPr kumimoji="1" lang="en-US" altLang="ja-JP" sz="800" dirty="0">
              <a:latin typeface="UD デジタル 教科書体 N-R" panose="02020400000000000000" pitchFamily="17" charset="-128"/>
              <a:ea typeface="UD デジタル 教科書体 N-R" panose="02020400000000000000" pitchFamily="17" charset="-128"/>
            </a:endParaRPr>
          </a:p>
          <a:p>
            <a:r>
              <a:rPr kumimoji="1" lang="ja-JP" altLang="en-US" sz="800" dirty="0">
                <a:latin typeface="UD デジタル 教科書体 N-R" panose="02020400000000000000" pitchFamily="17" charset="-128"/>
                <a:ea typeface="UD デジタル 教科書体 N-R" panose="02020400000000000000" pitchFamily="17" charset="-128"/>
              </a:rPr>
              <a:t>・手拭きタオル</a:t>
            </a:r>
          </a:p>
        </p:txBody>
      </p:sp>
      <p:sp>
        <p:nvSpPr>
          <p:cNvPr id="41" name="テキスト ボックス 40">
            <a:extLst>
              <a:ext uri="{FF2B5EF4-FFF2-40B4-BE49-F238E27FC236}">
                <a16:creationId xmlns:a16="http://schemas.microsoft.com/office/drawing/2014/main" id="{5C81A3B2-D334-19E5-E80D-6A418CD09B01}"/>
              </a:ext>
            </a:extLst>
          </p:cNvPr>
          <p:cNvSpPr txBox="1"/>
          <p:nvPr/>
        </p:nvSpPr>
        <p:spPr>
          <a:xfrm>
            <a:off x="2184154" y="6847971"/>
            <a:ext cx="1291984" cy="461665"/>
          </a:xfrm>
          <a:prstGeom prst="rect">
            <a:avLst/>
          </a:prstGeom>
          <a:noFill/>
        </p:spPr>
        <p:txBody>
          <a:bodyPr wrap="square" rtlCol="0">
            <a:spAutoFit/>
          </a:bodyPr>
          <a:lstStyle/>
          <a:p>
            <a:r>
              <a:rPr kumimoji="1" lang="ja-JP" altLang="en-US" sz="800" dirty="0">
                <a:latin typeface="UD デジタル 教科書体 N-R" panose="02020400000000000000" pitchFamily="17" charset="-128"/>
                <a:ea typeface="UD デジタル 教科書体 N-R" panose="02020400000000000000" pitchFamily="17" charset="-128"/>
              </a:rPr>
              <a:t>持ち物</a:t>
            </a:r>
            <a:endParaRPr kumimoji="1" lang="en-US" altLang="ja-JP" sz="800" dirty="0">
              <a:latin typeface="UD デジタル 教科書体 N-R" panose="02020400000000000000" pitchFamily="17" charset="-128"/>
              <a:ea typeface="UD デジタル 教科書体 N-R" panose="02020400000000000000" pitchFamily="17" charset="-128"/>
            </a:endParaRPr>
          </a:p>
          <a:p>
            <a:r>
              <a:rPr kumimoji="1" lang="ja-JP" altLang="en-US" sz="800" dirty="0">
                <a:latin typeface="UD デジタル 教科書体 N-R" panose="02020400000000000000" pitchFamily="17" charset="-128"/>
                <a:ea typeface="UD デジタル 教科書体 N-R" panose="02020400000000000000" pitchFamily="17" charset="-128"/>
              </a:rPr>
              <a:t>・エプロン</a:t>
            </a:r>
            <a:endParaRPr kumimoji="1" lang="en-US" altLang="ja-JP" sz="800" dirty="0">
              <a:latin typeface="UD デジタル 教科書体 N-R" panose="02020400000000000000" pitchFamily="17" charset="-128"/>
              <a:ea typeface="UD デジタル 教科書体 N-R" panose="02020400000000000000" pitchFamily="17" charset="-128"/>
            </a:endParaRPr>
          </a:p>
          <a:p>
            <a:r>
              <a:rPr kumimoji="1" lang="ja-JP" altLang="en-US" sz="800" dirty="0">
                <a:latin typeface="UD デジタル 教科書体 N-R" panose="02020400000000000000" pitchFamily="17" charset="-128"/>
                <a:ea typeface="UD デジタル 教科書体 N-R" panose="02020400000000000000" pitchFamily="17" charset="-128"/>
              </a:rPr>
              <a:t>・三角巾</a:t>
            </a:r>
          </a:p>
        </p:txBody>
      </p:sp>
    </p:spTree>
    <p:extLst>
      <p:ext uri="{BB962C8B-B14F-4D97-AF65-F5344CB8AC3E}">
        <p14:creationId xmlns:p14="http://schemas.microsoft.com/office/powerpoint/2010/main" val="31576145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a:extLst>
              <a:ext uri="{FF2B5EF4-FFF2-40B4-BE49-F238E27FC236}">
                <a16:creationId xmlns:a16="http://schemas.microsoft.com/office/drawing/2014/main" id="{CF8CBD4F-8D71-05AE-91A5-4BDA14189F5B}"/>
              </a:ext>
            </a:extLst>
          </p:cNvPr>
          <p:cNvSpPr txBox="1"/>
          <p:nvPr/>
        </p:nvSpPr>
        <p:spPr>
          <a:xfrm>
            <a:off x="0" y="425648"/>
            <a:ext cx="3095625" cy="307777"/>
          </a:xfrm>
          <a:prstGeom prst="rect">
            <a:avLst/>
          </a:prstGeom>
          <a:noFill/>
        </p:spPr>
        <p:txBody>
          <a:bodyPr wrap="square" rtlCol="0">
            <a:spAutoFit/>
          </a:bodyPr>
          <a:lstStyle/>
          <a:p>
            <a:r>
              <a:rPr kumimoji="1" lang="en-US" altLang="ja-JP" sz="1400" dirty="0">
                <a:latin typeface="UD デジタル 教科書体 N-R" panose="02020400000000000000" pitchFamily="17" charset="-128"/>
                <a:ea typeface="UD デジタル 教科書体 N-R" panose="02020400000000000000" pitchFamily="17" charset="-128"/>
              </a:rPr>
              <a:t>【</a:t>
            </a:r>
            <a:r>
              <a:rPr kumimoji="1" lang="ja-JP" altLang="en-US" sz="1400" dirty="0" smtClean="0">
                <a:latin typeface="UD デジタル 教科書体 N-R" panose="02020400000000000000" pitchFamily="17" charset="-128"/>
                <a:ea typeface="UD デジタル 教科書体 N-R" panose="02020400000000000000" pitchFamily="17" charset="-128"/>
              </a:rPr>
              <a:t>インターン</a:t>
            </a:r>
            <a:r>
              <a:rPr kumimoji="1" lang="ja-JP" altLang="en-US" sz="1400" dirty="0">
                <a:latin typeface="UD デジタル 教科書体 N-R" panose="02020400000000000000" pitchFamily="17" charset="-128"/>
                <a:ea typeface="UD デジタル 教科書体 N-R" panose="02020400000000000000" pitchFamily="17" charset="-128"/>
              </a:rPr>
              <a:t>シップ</a:t>
            </a:r>
            <a:r>
              <a:rPr kumimoji="1" lang="ja-JP" altLang="en-US" sz="1400" dirty="0" smtClean="0">
                <a:latin typeface="UD デジタル 教科書体 N-R" panose="02020400000000000000" pitchFamily="17" charset="-128"/>
                <a:ea typeface="UD デジタル 教科書体 N-R" panose="02020400000000000000" pitchFamily="17" charset="-128"/>
              </a:rPr>
              <a:t>の</a:t>
            </a:r>
            <a:r>
              <a:rPr kumimoji="1" lang="ja-JP" altLang="en-US" sz="1400" dirty="0">
                <a:latin typeface="UD デジタル 教科書体 N-R" panose="02020400000000000000" pitchFamily="17" charset="-128"/>
                <a:ea typeface="UD デジタル 教科書体 N-R" panose="02020400000000000000" pitchFamily="17" charset="-128"/>
              </a:rPr>
              <a:t>流れ</a:t>
            </a:r>
            <a:r>
              <a:rPr kumimoji="1" lang="en-US" altLang="ja-JP" sz="1400" dirty="0">
                <a:latin typeface="UD デジタル 教科書体 N-R" panose="02020400000000000000" pitchFamily="17" charset="-128"/>
                <a:ea typeface="UD デジタル 教科書体 N-R" panose="02020400000000000000" pitchFamily="17" charset="-128"/>
              </a:rPr>
              <a:t>】</a:t>
            </a:r>
          </a:p>
        </p:txBody>
      </p:sp>
      <p:sp>
        <p:nvSpPr>
          <p:cNvPr id="7" name="テキスト ボックス 6">
            <a:extLst>
              <a:ext uri="{FF2B5EF4-FFF2-40B4-BE49-F238E27FC236}">
                <a16:creationId xmlns:a16="http://schemas.microsoft.com/office/drawing/2014/main" id="{3DE661E9-0F62-355C-0D53-AA9DF44BD119}"/>
              </a:ext>
            </a:extLst>
          </p:cNvPr>
          <p:cNvSpPr txBox="1"/>
          <p:nvPr/>
        </p:nvSpPr>
        <p:spPr>
          <a:xfrm>
            <a:off x="438150" y="733425"/>
            <a:ext cx="5991225" cy="3093154"/>
          </a:xfrm>
          <a:prstGeom prst="rect">
            <a:avLst/>
          </a:prstGeom>
          <a:noFill/>
        </p:spPr>
        <p:txBody>
          <a:bodyPr wrap="square" rtlCol="0">
            <a:spAutoFit/>
          </a:bodyPr>
          <a:lstStyle/>
          <a:p>
            <a:pPr>
              <a:lnSpc>
                <a:spcPct val="150000"/>
              </a:lnSpc>
            </a:pPr>
            <a:r>
              <a:rPr kumimoji="1" lang="ja-JP" altLang="en-US" sz="1200" dirty="0">
                <a:latin typeface="UD デジタル 教科書体 N-R" panose="02020400000000000000" pitchFamily="17" charset="-128"/>
                <a:ea typeface="UD デジタル 教科書体 N-R" panose="02020400000000000000" pitchFamily="17" charset="-128"/>
              </a:rPr>
              <a:t>①下記の申込</a:t>
            </a:r>
            <a:r>
              <a:rPr kumimoji="1" lang="ja-JP" altLang="en-US" sz="1200" dirty="0" smtClean="0">
                <a:latin typeface="UD デジタル 教科書体 N-R" panose="02020400000000000000" pitchFamily="17" charset="-128"/>
                <a:ea typeface="UD デジタル 教科書体 N-R" panose="02020400000000000000" pitchFamily="17" charset="-128"/>
              </a:rPr>
              <a:t>用紙</a:t>
            </a:r>
            <a:r>
              <a:rPr kumimoji="1" lang="ja-JP" altLang="en-US" sz="1200" dirty="0">
                <a:latin typeface="UD デジタル 教科書体 N-R" panose="02020400000000000000" pitchFamily="17" charset="-128"/>
                <a:ea typeface="UD デジタル 教科書体 N-R" panose="02020400000000000000" pitchFamily="17" charset="-128"/>
              </a:rPr>
              <a:t>を</a:t>
            </a:r>
            <a:r>
              <a:rPr kumimoji="1" lang="ja-JP" altLang="en-US" sz="1200" dirty="0" smtClean="0">
                <a:latin typeface="UD デジタル 教科書体 N-R" panose="02020400000000000000" pitchFamily="17" charset="-128"/>
                <a:ea typeface="UD デジタル 教科書体 N-R" panose="02020400000000000000" pitchFamily="17" charset="-128"/>
              </a:rPr>
              <a:t>記入</a:t>
            </a:r>
            <a:r>
              <a:rPr kumimoji="1" lang="ja-JP" altLang="en-US" sz="1200" dirty="0">
                <a:latin typeface="UD デジタル 教科書体 N-R" panose="02020400000000000000" pitchFamily="17" charset="-128"/>
                <a:ea typeface="UD デジタル 教科書体 N-R" panose="02020400000000000000" pitchFamily="17" charset="-128"/>
              </a:rPr>
              <a:t>し、メールまたは</a:t>
            </a:r>
            <a:r>
              <a:rPr kumimoji="1" lang="en-US" altLang="ja-JP" sz="1200" dirty="0">
                <a:latin typeface="UD デジタル 教科書体 N-R" panose="02020400000000000000" pitchFamily="17" charset="-128"/>
                <a:ea typeface="UD デジタル 教科書体 N-R" panose="02020400000000000000" pitchFamily="17" charset="-128"/>
              </a:rPr>
              <a:t>FAX</a:t>
            </a:r>
            <a:r>
              <a:rPr kumimoji="1" lang="ja-JP" altLang="en-US" sz="1200" dirty="0">
                <a:latin typeface="UD デジタル 教科書体 N-R" panose="02020400000000000000" pitchFamily="17" charset="-128"/>
                <a:ea typeface="UD デジタル 教科書体 N-R" panose="02020400000000000000" pitchFamily="17" charset="-128"/>
              </a:rPr>
              <a:t>にて開催日</a:t>
            </a:r>
            <a:r>
              <a:rPr kumimoji="1" lang="ja-JP" altLang="en-US" sz="1200" dirty="0" smtClean="0">
                <a:latin typeface="UD デジタル 教科書体 N-R" panose="02020400000000000000" pitchFamily="17" charset="-128"/>
                <a:ea typeface="UD デジタル 教科書体 N-R" panose="02020400000000000000" pitchFamily="17" charset="-128"/>
              </a:rPr>
              <a:t>の</a:t>
            </a:r>
            <a:r>
              <a:rPr kumimoji="1" lang="ja-JP" altLang="en-US" sz="1200" b="1" u="sng" dirty="0" smtClean="0">
                <a:latin typeface="UD デジタル 教科書体 N-R" panose="02020400000000000000" pitchFamily="17" charset="-128"/>
                <a:ea typeface="UD デジタル 教科書体 N-R" panose="02020400000000000000" pitchFamily="17" charset="-128"/>
              </a:rPr>
              <a:t>２週間前</a:t>
            </a:r>
            <a:r>
              <a:rPr kumimoji="1" lang="ja-JP" altLang="en-US" sz="1200" dirty="0">
                <a:latin typeface="UD デジタル 教科書体 N-R" panose="02020400000000000000" pitchFamily="17" charset="-128"/>
                <a:ea typeface="UD デジタル 教科書体 N-R" panose="02020400000000000000" pitchFamily="17" charset="-128"/>
              </a:rPr>
              <a:t>までに</a:t>
            </a:r>
            <a:endParaRPr kumimoji="1" lang="en-US" altLang="ja-JP" sz="1200" dirty="0">
              <a:latin typeface="UD デジタル 教科書体 N-R" panose="02020400000000000000" pitchFamily="17" charset="-128"/>
              <a:ea typeface="UD デジタル 教科書体 N-R" panose="02020400000000000000" pitchFamily="17" charset="-128"/>
            </a:endParaRPr>
          </a:p>
          <a:p>
            <a:pPr>
              <a:lnSpc>
                <a:spcPct val="150000"/>
              </a:lnSpc>
            </a:pPr>
            <a:r>
              <a:rPr kumimoji="1" lang="ja-JP" altLang="en-US" sz="1200" dirty="0">
                <a:latin typeface="UD デジタル 教科書体 N-R" panose="02020400000000000000" pitchFamily="17" charset="-128"/>
                <a:ea typeface="UD デジタル 教科書体 N-R" panose="02020400000000000000" pitchFamily="17" charset="-128"/>
              </a:rPr>
              <a:t>　お申し込みください。</a:t>
            </a:r>
            <a:endParaRPr kumimoji="1" lang="en-US" altLang="ja-JP" sz="1200" dirty="0">
              <a:latin typeface="UD デジタル 教科書体 N-R" panose="02020400000000000000" pitchFamily="17" charset="-128"/>
              <a:ea typeface="UD デジタル 教科書体 N-R" panose="02020400000000000000" pitchFamily="17" charset="-128"/>
            </a:endParaRPr>
          </a:p>
          <a:p>
            <a:pPr>
              <a:lnSpc>
                <a:spcPct val="150000"/>
              </a:lnSpc>
            </a:pPr>
            <a:r>
              <a:rPr kumimoji="1" lang="ja-JP" altLang="en-US" sz="1100" dirty="0">
                <a:solidFill>
                  <a:schemeClr val="bg1">
                    <a:lumMod val="65000"/>
                  </a:schemeClr>
                </a:solidFill>
                <a:latin typeface="UD デジタル 教科書体 N-R" panose="02020400000000000000" pitchFamily="17" charset="-128"/>
                <a:ea typeface="UD デジタル 教科書体 N-R" panose="02020400000000000000" pitchFamily="17" charset="-128"/>
              </a:rPr>
              <a:t>　</a:t>
            </a:r>
            <a:r>
              <a:rPr kumimoji="1" lang="en-US" altLang="ja-JP" sz="1100" dirty="0">
                <a:solidFill>
                  <a:schemeClr val="bg1">
                    <a:lumMod val="65000"/>
                  </a:schemeClr>
                </a:solidFill>
                <a:latin typeface="UD デジタル 教科書体 N-R" panose="02020400000000000000" pitchFamily="17" charset="-128"/>
                <a:ea typeface="UD デジタル 教科書体 N-R" panose="02020400000000000000" pitchFamily="17" charset="-128"/>
              </a:rPr>
              <a:t>※</a:t>
            </a:r>
            <a:r>
              <a:rPr kumimoji="1" lang="ja-JP" altLang="en-US" sz="1100" dirty="0">
                <a:solidFill>
                  <a:schemeClr val="bg1">
                    <a:lumMod val="65000"/>
                  </a:schemeClr>
                </a:solidFill>
                <a:latin typeface="UD デジタル 教科書体 N-R" panose="02020400000000000000" pitchFamily="17" charset="-128"/>
                <a:ea typeface="UD デジタル 教科書体 N-R" panose="02020400000000000000" pitchFamily="17" charset="-128"/>
              </a:rPr>
              <a:t>申込書</a:t>
            </a:r>
            <a:r>
              <a:rPr kumimoji="1" lang="ja-JP" altLang="en-US" sz="1100" dirty="0" smtClean="0">
                <a:solidFill>
                  <a:schemeClr val="bg1">
                    <a:lumMod val="65000"/>
                  </a:schemeClr>
                </a:solidFill>
                <a:latin typeface="UD デジタル 教科書体 N-R" panose="02020400000000000000" pitchFamily="17" charset="-128"/>
                <a:ea typeface="UD デジタル 教科書体 N-R" panose="02020400000000000000" pitchFamily="17" charset="-128"/>
              </a:rPr>
              <a:t>は参加希望者</a:t>
            </a:r>
            <a:r>
              <a:rPr kumimoji="1" lang="en-US" altLang="ja-JP" sz="1100" dirty="0" smtClean="0">
                <a:solidFill>
                  <a:schemeClr val="bg1">
                    <a:lumMod val="65000"/>
                  </a:schemeClr>
                </a:solidFill>
                <a:latin typeface="UD デジタル 教科書体 N-R" panose="02020400000000000000" pitchFamily="17" charset="-128"/>
                <a:ea typeface="UD デジタル 教科書体 N-R" panose="02020400000000000000" pitchFamily="17" charset="-128"/>
              </a:rPr>
              <a:t>1</a:t>
            </a:r>
            <a:r>
              <a:rPr kumimoji="1" lang="ja-JP" altLang="en-US" sz="1100" dirty="0" smtClean="0">
                <a:solidFill>
                  <a:schemeClr val="bg1">
                    <a:lumMod val="65000"/>
                  </a:schemeClr>
                </a:solidFill>
                <a:latin typeface="UD デジタル 教科書体 N-R" panose="02020400000000000000" pitchFamily="17" charset="-128"/>
                <a:ea typeface="UD デジタル 教科書体 N-R" panose="02020400000000000000" pitchFamily="17" charset="-128"/>
              </a:rPr>
              <a:t>人あたり</a:t>
            </a:r>
            <a:r>
              <a:rPr kumimoji="1" lang="en-US" altLang="ja-JP" sz="1100" dirty="0" smtClean="0">
                <a:solidFill>
                  <a:schemeClr val="bg1">
                    <a:lumMod val="65000"/>
                  </a:schemeClr>
                </a:solidFill>
                <a:latin typeface="UD デジタル 教科書体 N-R" panose="02020400000000000000" pitchFamily="17" charset="-128"/>
                <a:ea typeface="UD デジタル 教科書体 N-R" panose="02020400000000000000" pitchFamily="17" charset="-128"/>
              </a:rPr>
              <a:t>1</a:t>
            </a:r>
            <a:r>
              <a:rPr kumimoji="1" lang="ja-JP" altLang="en-US" sz="1100" dirty="0">
                <a:solidFill>
                  <a:schemeClr val="bg1">
                    <a:lumMod val="65000"/>
                  </a:schemeClr>
                </a:solidFill>
                <a:latin typeface="UD デジタル 教科書体 N-R" panose="02020400000000000000" pitchFamily="17" charset="-128"/>
                <a:ea typeface="UD デジタル 教科書体 N-R" panose="02020400000000000000" pitchFamily="17" charset="-128"/>
              </a:rPr>
              <a:t>枚ご記入</a:t>
            </a:r>
            <a:r>
              <a:rPr kumimoji="1" lang="ja-JP" altLang="en-US" sz="1100">
                <a:solidFill>
                  <a:schemeClr val="bg1">
                    <a:lumMod val="65000"/>
                  </a:schemeClr>
                </a:solidFill>
                <a:latin typeface="UD デジタル 教科書体 N-R" panose="02020400000000000000" pitchFamily="17" charset="-128"/>
                <a:ea typeface="UD デジタル 教科書体 N-R" panose="02020400000000000000" pitchFamily="17" charset="-128"/>
              </a:rPr>
              <a:t>ください</a:t>
            </a:r>
            <a:r>
              <a:rPr kumimoji="1" lang="ja-JP" altLang="en-US" sz="1100" smtClean="0">
                <a:solidFill>
                  <a:schemeClr val="bg1">
                    <a:lumMod val="65000"/>
                  </a:schemeClr>
                </a:solidFill>
                <a:latin typeface="UD デジタル 教科書体 N-R" panose="02020400000000000000" pitchFamily="17" charset="-128"/>
                <a:ea typeface="UD デジタル 教科書体 N-R" panose="02020400000000000000" pitchFamily="17" charset="-128"/>
              </a:rPr>
              <a:t>。（保険加入に必要となるため）</a:t>
            </a:r>
            <a:endParaRPr kumimoji="1" lang="en-US" altLang="ja-JP" sz="1100" dirty="0" smtClean="0">
              <a:solidFill>
                <a:schemeClr val="bg1">
                  <a:lumMod val="65000"/>
                </a:schemeClr>
              </a:solidFill>
              <a:latin typeface="UD デジタル 教科書体 N-R" panose="02020400000000000000" pitchFamily="17" charset="-128"/>
              <a:ea typeface="UD デジタル 教科書体 N-R" panose="02020400000000000000" pitchFamily="17" charset="-128"/>
            </a:endParaRPr>
          </a:p>
          <a:p>
            <a:pPr>
              <a:lnSpc>
                <a:spcPct val="150000"/>
              </a:lnSpc>
            </a:pPr>
            <a:r>
              <a:rPr kumimoji="1" lang="ja-JP" altLang="en-US" sz="1200" dirty="0" smtClean="0">
                <a:latin typeface="UD デジタル 教科書体 N-R" panose="02020400000000000000" pitchFamily="17" charset="-128"/>
                <a:ea typeface="UD デジタル 教科書体 N-R" panose="02020400000000000000" pitchFamily="17" charset="-128"/>
              </a:rPr>
              <a:t>②</a:t>
            </a:r>
            <a:r>
              <a:rPr kumimoji="1" lang="ja-JP" altLang="en-US" sz="1200" dirty="0">
                <a:latin typeface="UD デジタル 教科書体 N-R" panose="02020400000000000000" pitchFamily="17" charset="-128"/>
                <a:ea typeface="UD デジタル 教科書体 N-R" panose="02020400000000000000" pitchFamily="17" charset="-128"/>
              </a:rPr>
              <a:t>申込者には後日、決定の有無について、メールをお送りいたします。</a:t>
            </a:r>
            <a:endParaRPr kumimoji="1" lang="en-US" altLang="ja-JP" sz="1200" dirty="0">
              <a:latin typeface="UD デジタル 教科書体 N-R" panose="02020400000000000000" pitchFamily="17" charset="-128"/>
              <a:ea typeface="UD デジタル 教科書体 N-R" panose="02020400000000000000" pitchFamily="17" charset="-128"/>
            </a:endParaRPr>
          </a:p>
          <a:p>
            <a:pPr>
              <a:lnSpc>
                <a:spcPct val="150000"/>
              </a:lnSpc>
            </a:pPr>
            <a:r>
              <a:rPr kumimoji="1" lang="ja-JP" altLang="en-US" sz="1200" dirty="0">
                <a:latin typeface="UD デジタル 教科書体 N-R" panose="02020400000000000000" pitchFamily="17" charset="-128"/>
                <a:ea typeface="UD デジタル 教科書体 N-R" panose="02020400000000000000" pitchFamily="17" charset="-128"/>
              </a:rPr>
              <a:t>　</a:t>
            </a:r>
            <a:r>
              <a:rPr kumimoji="1" lang="en-US" altLang="ja-JP" sz="1100" dirty="0">
                <a:solidFill>
                  <a:schemeClr val="bg1">
                    <a:lumMod val="65000"/>
                  </a:schemeClr>
                </a:solidFill>
                <a:latin typeface="UD デジタル 教科書体 N-R" panose="02020400000000000000" pitchFamily="17" charset="-128"/>
                <a:ea typeface="UD デジタル 教科書体 N-R" panose="02020400000000000000" pitchFamily="17" charset="-128"/>
              </a:rPr>
              <a:t>※</a:t>
            </a:r>
            <a:r>
              <a:rPr kumimoji="1" lang="ja-JP" altLang="en-US" sz="1100" dirty="0">
                <a:solidFill>
                  <a:schemeClr val="bg1">
                    <a:lumMod val="65000"/>
                  </a:schemeClr>
                </a:solidFill>
                <a:latin typeface="UD デジタル 教科書体 N-R" panose="02020400000000000000" pitchFamily="17" charset="-128"/>
                <a:ea typeface="UD デジタル 教科書体 N-R" panose="02020400000000000000" pitchFamily="17" charset="-128"/>
              </a:rPr>
              <a:t>日程スケジュールや持ち物等の詳細は決定者にのみメールさせていただきます。</a:t>
            </a:r>
            <a:endParaRPr kumimoji="1" lang="en-US" altLang="ja-JP" sz="1200" dirty="0">
              <a:solidFill>
                <a:schemeClr val="bg1">
                  <a:lumMod val="65000"/>
                </a:schemeClr>
              </a:solidFill>
              <a:latin typeface="UD デジタル 教科書体 N-R" panose="02020400000000000000" pitchFamily="17" charset="-128"/>
              <a:ea typeface="UD デジタル 教科書体 N-R" panose="02020400000000000000" pitchFamily="17" charset="-128"/>
            </a:endParaRPr>
          </a:p>
          <a:p>
            <a:pPr>
              <a:lnSpc>
                <a:spcPct val="150000"/>
              </a:lnSpc>
            </a:pPr>
            <a:r>
              <a:rPr kumimoji="1" lang="ja-JP" altLang="en-US" sz="1200" dirty="0">
                <a:latin typeface="UD デジタル 教科書体 N-R" panose="02020400000000000000" pitchFamily="17" charset="-128"/>
                <a:ea typeface="UD デジタル 教科書体 N-R" panose="02020400000000000000" pitchFamily="17" charset="-128"/>
              </a:rPr>
              <a:t>④インターン当日は実際の活動に参加していただきます。</a:t>
            </a:r>
            <a:endParaRPr kumimoji="1" lang="en-US" altLang="ja-JP" sz="1200" dirty="0">
              <a:latin typeface="UD デジタル 教科書体 N-R" panose="02020400000000000000" pitchFamily="17" charset="-128"/>
              <a:ea typeface="UD デジタル 教科書体 N-R" panose="02020400000000000000" pitchFamily="17" charset="-128"/>
            </a:endParaRPr>
          </a:p>
          <a:p>
            <a:pPr>
              <a:lnSpc>
                <a:spcPct val="150000"/>
              </a:lnSpc>
            </a:pPr>
            <a:r>
              <a:rPr kumimoji="1" lang="ja-JP" altLang="en-US" sz="1200" dirty="0">
                <a:latin typeface="UD デジタル 教科書体 N-R" panose="02020400000000000000" pitchFamily="17" charset="-128"/>
                <a:ea typeface="UD デジタル 教科書体 N-R" panose="02020400000000000000" pitchFamily="17" charset="-128"/>
              </a:rPr>
              <a:t>　</a:t>
            </a:r>
            <a:r>
              <a:rPr kumimoji="1" lang="en-US" altLang="ja-JP" sz="1100" dirty="0">
                <a:solidFill>
                  <a:schemeClr val="bg1">
                    <a:lumMod val="65000"/>
                  </a:schemeClr>
                </a:solidFill>
                <a:latin typeface="UD デジタル 教科書体 N-R" panose="02020400000000000000" pitchFamily="17" charset="-128"/>
                <a:ea typeface="UD デジタル 教科書体 N-R" panose="02020400000000000000" pitchFamily="17" charset="-128"/>
              </a:rPr>
              <a:t>※</a:t>
            </a:r>
            <a:r>
              <a:rPr kumimoji="1" lang="ja-JP" altLang="en-US" sz="1100" dirty="0">
                <a:solidFill>
                  <a:schemeClr val="bg1">
                    <a:lumMod val="65000"/>
                  </a:schemeClr>
                </a:solidFill>
                <a:latin typeface="UD デジタル 教科書体 N-R" panose="02020400000000000000" pitchFamily="17" charset="-128"/>
                <a:ea typeface="UD デジタル 教科書体 N-R" panose="02020400000000000000" pitchFamily="17" charset="-128"/>
              </a:rPr>
              <a:t>エプロンやマスク等、受け入れ団体によって準備していただくものがあります。</a:t>
            </a:r>
            <a:endParaRPr kumimoji="1" lang="en-US" altLang="ja-JP" sz="1100" dirty="0">
              <a:solidFill>
                <a:schemeClr val="bg1">
                  <a:lumMod val="65000"/>
                </a:schemeClr>
              </a:solidFill>
              <a:latin typeface="UD デジタル 教科書体 N-R" panose="02020400000000000000" pitchFamily="17" charset="-128"/>
              <a:ea typeface="UD デジタル 教科書体 N-R" panose="02020400000000000000" pitchFamily="17" charset="-128"/>
            </a:endParaRPr>
          </a:p>
          <a:p>
            <a:pPr>
              <a:lnSpc>
                <a:spcPct val="150000"/>
              </a:lnSpc>
            </a:pPr>
            <a:r>
              <a:rPr kumimoji="1" lang="ja-JP" altLang="en-US" sz="1200" dirty="0">
                <a:latin typeface="UD デジタル 教科書体 N-R" panose="02020400000000000000" pitchFamily="17" charset="-128"/>
                <a:ea typeface="UD デジタル 教科書体 N-R" panose="02020400000000000000" pitchFamily="17" charset="-128"/>
              </a:rPr>
              <a:t>⑤終了後、報告書及びアンケートをご提出ください。</a:t>
            </a:r>
            <a:endParaRPr kumimoji="1" lang="en-US" altLang="ja-JP" sz="1200" dirty="0">
              <a:latin typeface="UD デジタル 教科書体 N-R" panose="02020400000000000000" pitchFamily="17" charset="-128"/>
              <a:ea typeface="UD デジタル 教科書体 N-R" panose="02020400000000000000" pitchFamily="17" charset="-128"/>
            </a:endParaRPr>
          </a:p>
          <a:p>
            <a:pPr>
              <a:lnSpc>
                <a:spcPct val="150000"/>
              </a:lnSpc>
            </a:pPr>
            <a:r>
              <a:rPr kumimoji="1" lang="ja-JP" altLang="en-US" sz="1100" dirty="0">
                <a:latin typeface="UD デジタル 教科書体 N-R" panose="02020400000000000000" pitchFamily="17" charset="-128"/>
                <a:ea typeface="UD デジタル 教科書体 N-R" panose="02020400000000000000" pitchFamily="17" charset="-128"/>
              </a:rPr>
              <a:t>　</a:t>
            </a:r>
            <a:r>
              <a:rPr kumimoji="1" lang="en-US" altLang="ja-JP" sz="1100" dirty="0">
                <a:solidFill>
                  <a:schemeClr val="bg1">
                    <a:lumMod val="65000"/>
                  </a:schemeClr>
                </a:solidFill>
                <a:latin typeface="UD デジタル 教科書体 N-R" panose="02020400000000000000" pitchFamily="17" charset="-128"/>
                <a:ea typeface="UD デジタル 教科書体 N-R" panose="02020400000000000000" pitchFamily="17" charset="-128"/>
              </a:rPr>
              <a:t>※A4 1</a:t>
            </a:r>
            <a:r>
              <a:rPr kumimoji="1" lang="ja-JP" altLang="en-US" sz="1100" dirty="0">
                <a:solidFill>
                  <a:schemeClr val="bg1">
                    <a:lumMod val="65000"/>
                  </a:schemeClr>
                </a:solidFill>
                <a:latin typeface="UD デジタル 教科書体 N-R" panose="02020400000000000000" pitchFamily="17" charset="-128"/>
                <a:ea typeface="UD デジタル 教科書体 N-R" panose="02020400000000000000" pitchFamily="17" charset="-128"/>
              </a:rPr>
              <a:t>枚程度の回答をお願いいたします。</a:t>
            </a:r>
            <a:endParaRPr kumimoji="1" lang="en-US" altLang="ja-JP" sz="1200" dirty="0">
              <a:solidFill>
                <a:schemeClr val="bg1">
                  <a:lumMod val="65000"/>
                </a:schemeClr>
              </a:solidFill>
              <a:latin typeface="UD デジタル 教科書体 N-R" panose="02020400000000000000" pitchFamily="17" charset="-128"/>
              <a:ea typeface="UD デジタル 教科書体 N-R" panose="02020400000000000000" pitchFamily="17" charset="-128"/>
            </a:endParaRPr>
          </a:p>
          <a:p>
            <a:pPr>
              <a:lnSpc>
                <a:spcPct val="150000"/>
              </a:lnSpc>
            </a:pPr>
            <a:r>
              <a:rPr kumimoji="1" lang="ja-JP" altLang="en-US" sz="1100" dirty="0">
                <a:solidFill>
                  <a:schemeClr val="bg1">
                    <a:lumMod val="65000"/>
                  </a:schemeClr>
                </a:solidFill>
                <a:latin typeface="UD デジタル 教科書体 N-R" panose="02020400000000000000" pitchFamily="17" charset="-128"/>
                <a:ea typeface="UD デジタル 教科書体 N-R" panose="02020400000000000000" pitchFamily="17" charset="-128"/>
              </a:rPr>
              <a:t>　</a:t>
            </a:r>
            <a:r>
              <a:rPr kumimoji="1" lang="en-US" altLang="ja-JP" sz="1100" dirty="0">
                <a:solidFill>
                  <a:schemeClr val="bg1">
                    <a:lumMod val="65000"/>
                  </a:schemeClr>
                </a:solidFill>
                <a:latin typeface="UD デジタル 教科書体 N-R" panose="02020400000000000000" pitchFamily="17" charset="-128"/>
                <a:ea typeface="UD デジタル 教科書体 N-R" panose="02020400000000000000" pitchFamily="17" charset="-128"/>
              </a:rPr>
              <a:t>※</a:t>
            </a:r>
            <a:r>
              <a:rPr kumimoji="1" lang="ja-JP" altLang="en-US" sz="1100" dirty="0">
                <a:solidFill>
                  <a:schemeClr val="bg1">
                    <a:lumMod val="65000"/>
                  </a:schemeClr>
                </a:solidFill>
                <a:latin typeface="UD デジタル 教科書体 N-R" panose="02020400000000000000" pitchFamily="17" charset="-128"/>
                <a:ea typeface="UD デジタル 教科書体 N-R" panose="02020400000000000000" pitchFamily="17" charset="-128"/>
              </a:rPr>
              <a:t>何か質問等ございましたら、事務局までご連絡ください。</a:t>
            </a:r>
            <a:endParaRPr kumimoji="1" lang="en-US" altLang="ja-JP" sz="1100" dirty="0">
              <a:solidFill>
                <a:schemeClr val="bg1">
                  <a:lumMod val="65000"/>
                </a:schemeClr>
              </a:solidFill>
              <a:latin typeface="UD デジタル 教科書体 N-R" panose="02020400000000000000" pitchFamily="17" charset="-128"/>
              <a:ea typeface="UD デジタル 教科書体 N-R" panose="02020400000000000000" pitchFamily="17" charset="-128"/>
            </a:endParaRPr>
          </a:p>
          <a:p>
            <a:pPr>
              <a:lnSpc>
                <a:spcPct val="150000"/>
              </a:lnSpc>
            </a:pPr>
            <a:r>
              <a:rPr kumimoji="1" lang="ja-JP" altLang="en-US" sz="1200" dirty="0">
                <a:latin typeface="UD デジタル 教科書体 N-R" panose="02020400000000000000" pitchFamily="17" charset="-128"/>
                <a:ea typeface="UD デジタル 教科書体 N-R" panose="02020400000000000000" pitchFamily="17" charset="-128"/>
              </a:rPr>
              <a:t>　</a:t>
            </a:r>
            <a:endParaRPr kumimoji="1" lang="en-US" altLang="ja-JP" sz="1200" dirty="0">
              <a:latin typeface="UD デジタル 教科書体 N-R" panose="02020400000000000000" pitchFamily="17" charset="-128"/>
              <a:ea typeface="UD デジタル 教科書体 N-R" panose="02020400000000000000" pitchFamily="17" charset="-128"/>
            </a:endParaRPr>
          </a:p>
        </p:txBody>
      </p:sp>
      <p:cxnSp>
        <p:nvCxnSpPr>
          <p:cNvPr id="3" name="直線コネクタ 2">
            <a:extLst>
              <a:ext uri="{FF2B5EF4-FFF2-40B4-BE49-F238E27FC236}">
                <a16:creationId xmlns:a16="http://schemas.microsoft.com/office/drawing/2014/main" id="{13932CE7-DFCA-8159-05AD-8B3736FCF504}"/>
              </a:ext>
            </a:extLst>
          </p:cNvPr>
          <p:cNvCxnSpPr>
            <a:cxnSpLocks/>
          </p:cNvCxnSpPr>
          <p:nvPr/>
        </p:nvCxnSpPr>
        <p:spPr>
          <a:xfrm>
            <a:off x="3" y="3833025"/>
            <a:ext cx="1854200" cy="0"/>
          </a:xfrm>
          <a:prstGeom prst="line">
            <a:avLst/>
          </a:prstGeom>
          <a:ln w="28575"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8" name="直線コネクタ 7">
            <a:extLst>
              <a:ext uri="{FF2B5EF4-FFF2-40B4-BE49-F238E27FC236}">
                <a16:creationId xmlns:a16="http://schemas.microsoft.com/office/drawing/2014/main" id="{D670BEC6-D251-0589-7E65-64F9F8A8387A}"/>
              </a:ext>
            </a:extLst>
          </p:cNvPr>
          <p:cNvCxnSpPr>
            <a:cxnSpLocks/>
          </p:cNvCxnSpPr>
          <p:nvPr/>
        </p:nvCxnSpPr>
        <p:spPr>
          <a:xfrm>
            <a:off x="4853943" y="3849707"/>
            <a:ext cx="2004060" cy="0"/>
          </a:xfrm>
          <a:prstGeom prst="line">
            <a:avLst/>
          </a:prstGeom>
          <a:ln w="28575"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5" name="テキスト ボックス 4">
            <a:extLst>
              <a:ext uri="{FF2B5EF4-FFF2-40B4-BE49-F238E27FC236}">
                <a16:creationId xmlns:a16="http://schemas.microsoft.com/office/drawing/2014/main" id="{22BDBDB4-38FF-4E82-C295-986FDE6D05EA}"/>
              </a:ext>
            </a:extLst>
          </p:cNvPr>
          <p:cNvSpPr txBox="1"/>
          <p:nvPr/>
        </p:nvSpPr>
        <p:spPr>
          <a:xfrm>
            <a:off x="1914525" y="3686925"/>
            <a:ext cx="2857500" cy="369332"/>
          </a:xfrm>
          <a:prstGeom prst="rect">
            <a:avLst/>
          </a:prstGeom>
          <a:noFill/>
        </p:spPr>
        <p:txBody>
          <a:bodyPr wrap="square" rtlCol="0">
            <a:spAutoFit/>
          </a:bodyPr>
          <a:lstStyle/>
          <a:p>
            <a:pPr algn="dist"/>
            <a:r>
              <a:rPr kumimoji="1" lang="ja-JP" altLang="en-US" dirty="0">
                <a:latin typeface="UD デジタル 教科書体 NP-B" panose="02020700000000000000" pitchFamily="18" charset="-128"/>
                <a:ea typeface="UD デジタル 教科書体 NP-B" panose="02020700000000000000" pitchFamily="18" charset="-128"/>
              </a:rPr>
              <a:t>申込用紙</a:t>
            </a:r>
          </a:p>
        </p:txBody>
      </p:sp>
      <p:graphicFrame>
        <p:nvGraphicFramePr>
          <p:cNvPr id="12" name="表 12">
            <a:extLst>
              <a:ext uri="{FF2B5EF4-FFF2-40B4-BE49-F238E27FC236}">
                <a16:creationId xmlns:a16="http://schemas.microsoft.com/office/drawing/2014/main" id="{ED6DCBDE-B787-7620-B460-072E09892F41}"/>
              </a:ext>
            </a:extLst>
          </p:cNvPr>
          <p:cNvGraphicFramePr>
            <a:graphicFrameLocks noGrp="1"/>
          </p:cNvGraphicFramePr>
          <p:nvPr>
            <p:extLst>
              <p:ext uri="{D42A27DB-BD31-4B8C-83A1-F6EECF244321}">
                <p14:modId xmlns:p14="http://schemas.microsoft.com/office/powerpoint/2010/main" val="2459682645"/>
              </p:ext>
            </p:extLst>
          </p:nvPr>
        </p:nvGraphicFramePr>
        <p:xfrm>
          <a:off x="552444" y="4565089"/>
          <a:ext cx="5753100" cy="1524000"/>
        </p:xfrm>
        <a:graphic>
          <a:graphicData uri="http://schemas.openxmlformats.org/drawingml/2006/table">
            <a:tbl>
              <a:tblPr firstRow="1" bandRow="1">
                <a:tableStyleId>{5940675A-B579-460E-94D1-54222C63F5DA}</a:tableStyleId>
              </a:tblPr>
              <a:tblGrid>
                <a:gridCol w="1619250">
                  <a:extLst>
                    <a:ext uri="{9D8B030D-6E8A-4147-A177-3AD203B41FA5}">
                      <a16:colId xmlns:a16="http://schemas.microsoft.com/office/drawing/2014/main" val="1335681718"/>
                    </a:ext>
                  </a:extLst>
                </a:gridCol>
                <a:gridCol w="4133850">
                  <a:extLst>
                    <a:ext uri="{9D8B030D-6E8A-4147-A177-3AD203B41FA5}">
                      <a16:colId xmlns:a16="http://schemas.microsoft.com/office/drawing/2014/main" val="1507544797"/>
                    </a:ext>
                  </a:extLst>
                </a:gridCol>
              </a:tblGrid>
              <a:tr h="370840">
                <a:tc>
                  <a:txBody>
                    <a:bodyPr/>
                    <a:lstStyle/>
                    <a:p>
                      <a:pPr algn="dist">
                        <a:lnSpc>
                          <a:spcPct val="150000"/>
                        </a:lnSpc>
                      </a:pPr>
                      <a:r>
                        <a:rPr kumimoji="1" lang="ja-JP" altLang="en-US" sz="1200" dirty="0">
                          <a:latin typeface="UD デジタル 教科書体 N-R" panose="02020400000000000000" pitchFamily="17" charset="-128"/>
                          <a:ea typeface="UD デジタル 教科書体 N-R" panose="02020400000000000000" pitchFamily="17" charset="-128"/>
                        </a:rPr>
                        <a:t>名前</a:t>
                      </a:r>
                    </a:p>
                  </a:txBody>
                  <a:tcPr/>
                </a:tc>
                <a:tc>
                  <a:txBody>
                    <a:bodyPr/>
                    <a:lstStyle/>
                    <a:p>
                      <a:endParaRPr kumimoji="1" lang="ja-JP" altLang="en-US" dirty="0"/>
                    </a:p>
                  </a:txBody>
                  <a:tcPr/>
                </a:tc>
                <a:extLst>
                  <a:ext uri="{0D108BD9-81ED-4DB2-BD59-A6C34878D82A}">
                    <a16:rowId xmlns:a16="http://schemas.microsoft.com/office/drawing/2014/main" val="2395521024"/>
                  </a:ext>
                </a:extLst>
              </a:tr>
              <a:tr h="370840">
                <a:tc>
                  <a:txBody>
                    <a:bodyPr/>
                    <a:lstStyle/>
                    <a:p>
                      <a:pPr algn="dist">
                        <a:lnSpc>
                          <a:spcPct val="150000"/>
                        </a:lnSpc>
                      </a:pPr>
                      <a:r>
                        <a:rPr kumimoji="1" lang="ja-JP" altLang="en-US" sz="1200" dirty="0">
                          <a:latin typeface="UD デジタル 教科書体 N-R" panose="02020400000000000000" pitchFamily="17" charset="-128"/>
                          <a:ea typeface="UD デジタル 教科書体 N-R" panose="02020400000000000000" pitchFamily="17" charset="-128"/>
                        </a:rPr>
                        <a:t>住所</a:t>
                      </a:r>
                    </a:p>
                  </a:txBody>
                  <a:tcPr/>
                </a:tc>
                <a:tc>
                  <a:txBody>
                    <a:bodyPr/>
                    <a:lstStyle/>
                    <a:p>
                      <a:endParaRPr kumimoji="1" lang="ja-JP" altLang="en-US" dirty="0"/>
                    </a:p>
                  </a:txBody>
                  <a:tcPr/>
                </a:tc>
                <a:extLst>
                  <a:ext uri="{0D108BD9-81ED-4DB2-BD59-A6C34878D82A}">
                    <a16:rowId xmlns:a16="http://schemas.microsoft.com/office/drawing/2014/main" val="4110005923"/>
                  </a:ext>
                </a:extLst>
              </a:tr>
              <a:tr h="370840">
                <a:tc>
                  <a:txBody>
                    <a:bodyPr/>
                    <a:lstStyle/>
                    <a:p>
                      <a:pPr algn="dist">
                        <a:lnSpc>
                          <a:spcPct val="150000"/>
                        </a:lnSpc>
                      </a:pPr>
                      <a:r>
                        <a:rPr kumimoji="1" lang="ja-JP" altLang="en-US" sz="1000" dirty="0">
                          <a:latin typeface="UD デジタル 教科書体 N-R" panose="02020400000000000000" pitchFamily="17" charset="-128"/>
                          <a:ea typeface="UD デジタル 教科書体 N-R" panose="02020400000000000000" pitchFamily="17" charset="-128"/>
                        </a:rPr>
                        <a:t>メールアドレス</a:t>
                      </a:r>
                      <a:endParaRPr kumimoji="1" lang="en-US" altLang="ja-JP" sz="1000" dirty="0">
                        <a:latin typeface="UD デジタル 教科書体 N-R" panose="02020400000000000000" pitchFamily="17" charset="-128"/>
                        <a:ea typeface="UD デジタル 教科書体 N-R" panose="02020400000000000000" pitchFamily="17" charset="-128"/>
                      </a:endParaRPr>
                    </a:p>
                  </a:txBody>
                  <a:tcPr/>
                </a:tc>
                <a:tc>
                  <a:txBody>
                    <a:bodyPr/>
                    <a:lstStyle/>
                    <a:p>
                      <a:pPr algn="r">
                        <a:lnSpc>
                          <a:spcPct val="200000"/>
                        </a:lnSpc>
                      </a:pPr>
                      <a:r>
                        <a:rPr kumimoji="1" lang="en-US" altLang="ja-JP" sz="1050" dirty="0">
                          <a:latin typeface="UD デジタル 教科書体 N-R" panose="02020400000000000000" pitchFamily="17" charset="-128"/>
                          <a:ea typeface="UD デジタル 教科書体 N-R" panose="02020400000000000000" pitchFamily="17" charset="-128"/>
                        </a:rPr>
                        <a:t>※</a:t>
                      </a:r>
                      <a:r>
                        <a:rPr kumimoji="1" lang="ja-JP" altLang="en-US" sz="1050" dirty="0">
                          <a:latin typeface="UD デジタル 教科書体 N-R" panose="02020400000000000000" pitchFamily="17" charset="-128"/>
                          <a:ea typeface="UD デジタル 教科書体 N-R" panose="02020400000000000000" pitchFamily="17" charset="-128"/>
                        </a:rPr>
                        <a:t>必須</a:t>
                      </a:r>
                    </a:p>
                  </a:txBody>
                  <a:tcPr/>
                </a:tc>
                <a:extLst>
                  <a:ext uri="{0D108BD9-81ED-4DB2-BD59-A6C34878D82A}">
                    <a16:rowId xmlns:a16="http://schemas.microsoft.com/office/drawing/2014/main" val="614875945"/>
                  </a:ext>
                </a:extLst>
              </a:tr>
              <a:tr h="370840">
                <a:tc>
                  <a:txBody>
                    <a:bodyPr/>
                    <a:lstStyle/>
                    <a:p>
                      <a:pPr algn="dist">
                        <a:lnSpc>
                          <a:spcPct val="150000"/>
                        </a:lnSpc>
                      </a:pPr>
                      <a:r>
                        <a:rPr kumimoji="1" lang="ja-JP" altLang="en-US" sz="1200" dirty="0">
                          <a:latin typeface="UD デジタル 教科書体 N-R" panose="02020400000000000000" pitchFamily="17" charset="-128"/>
                          <a:ea typeface="UD デジタル 教科書体 N-R" panose="02020400000000000000" pitchFamily="17" charset="-128"/>
                        </a:rPr>
                        <a:t>電話番号</a:t>
                      </a:r>
                    </a:p>
                  </a:txBody>
                  <a:tcPr/>
                </a:tc>
                <a:tc>
                  <a:txBody>
                    <a:bodyPr/>
                    <a:lstStyle/>
                    <a:p>
                      <a:endParaRPr kumimoji="1" lang="ja-JP" altLang="en-US" dirty="0"/>
                    </a:p>
                  </a:txBody>
                  <a:tcPr/>
                </a:tc>
                <a:extLst>
                  <a:ext uri="{0D108BD9-81ED-4DB2-BD59-A6C34878D82A}">
                    <a16:rowId xmlns:a16="http://schemas.microsoft.com/office/drawing/2014/main" val="198979406"/>
                  </a:ext>
                </a:extLst>
              </a:tr>
            </a:tbl>
          </a:graphicData>
        </a:graphic>
      </p:graphicFrame>
      <p:sp>
        <p:nvSpPr>
          <p:cNvPr id="13" name="テキスト ボックス 12">
            <a:extLst>
              <a:ext uri="{FF2B5EF4-FFF2-40B4-BE49-F238E27FC236}">
                <a16:creationId xmlns:a16="http://schemas.microsoft.com/office/drawing/2014/main" id="{861BFECC-AC5F-EB16-4F78-7B751A88C975}"/>
              </a:ext>
            </a:extLst>
          </p:cNvPr>
          <p:cNvSpPr txBox="1"/>
          <p:nvPr/>
        </p:nvSpPr>
        <p:spPr>
          <a:xfrm>
            <a:off x="1394459" y="6124327"/>
            <a:ext cx="5391150" cy="261610"/>
          </a:xfrm>
          <a:prstGeom prst="rect">
            <a:avLst/>
          </a:prstGeom>
          <a:noFill/>
        </p:spPr>
        <p:txBody>
          <a:bodyPr wrap="square" rtlCol="0">
            <a:spAutoFit/>
          </a:bodyPr>
          <a:lstStyle/>
          <a:p>
            <a:r>
              <a:rPr kumimoji="1" lang="en-US" altLang="ja-JP" sz="1100" dirty="0">
                <a:solidFill>
                  <a:srgbClr val="FF0000"/>
                </a:solidFill>
                <a:latin typeface="UD デジタル 教科書体 N-R" panose="02020400000000000000" pitchFamily="17" charset="-128"/>
                <a:ea typeface="UD デジタル 教科書体 N-R" panose="02020400000000000000" pitchFamily="17" charset="-128"/>
              </a:rPr>
              <a:t>※</a:t>
            </a:r>
            <a:r>
              <a:rPr kumimoji="1" lang="ja-JP" altLang="en-US" sz="1100" dirty="0">
                <a:solidFill>
                  <a:srgbClr val="FF0000"/>
                </a:solidFill>
                <a:latin typeface="UD デジタル 教科書体 N-R" panose="02020400000000000000" pitchFamily="17" charset="-128"/>
                <a:ea typeface="UD デジタル 教科書体 N-R" panose="02020400000000000000" pitchFamily="17" charset="-128"/>
              </a:rPr>
              <a:t>詳細のご連絡はメールで行いますので、お間違いのないようにお願いいたします。</a:t>
            </a:r>
          </a:p>
        </p:txBody>
      </p:sp>
      <p:graphicFrame>
        <p:nvGraphicFramePr>
          <p:cNvPr id="41" name="表 41">
            <a:extLst>
              <a:ext uri="{FF2B5EF4-FFF2-40B4-BE49-F238E27FC236}">
                <a16:creationId xmlns:a16="http://schemas.microsoft.com/office/drawing/2014/main" id="{95698CAF-74B5-34F6-1EB3-0E9562F4F76B}"/>
              </a:ext>
            </a:extLst>
          </p:cNvPr>
          <p:cNvGraphicFramePr>
            <a:graphicFrameLocks noGrp="1"/>
          </p:cNvGraphicFramePr>
          <p:nvPr>
            <p:extLst>
              <p:ext uri="{D42A27DB-BD31-4B8C-83A1-F6EECF244321}">
                <p14:modId xmlns:p14="http://schemas.microsoft.com/office/powerpoint/2010/main" val="3604111629"/>
              </p:ext>
            </p:extLst>
          </p:nvPr>
        </p:nvGraphicFramePr>
        <p:xfrm>
          <a:off x="552445" y="8825745"/>
          <a:ext cx="5753099" cy="902620"/>
        </p:xfrm>
        <a:graphic>
          <a:graphicData uri="http://schemas.openxmlformats.org/drawingml/2006/table">
            <a:tbl>
              <a:tblPr firstRow="1" bandRow="1">
                <a:tableStyleId>{5940675A-B579-460E-94D1-54222C63F5DA}</a:tableStyleId>
              </a:tblPr>
              <a:tblGrid>
                <a:gridCol w="5753099">
                  <a:extLst>
                    <a:ext uri="{9D8B030D-6E8A-4147-A177-3AD203B41FA5}">
                      <a16:colId xmlns:a16="http://schemas.microsoft.com/office/drawing/2014/main" val="3344247638"/>
                    </a:ext>
                  </a:extLst>
                </a:gridCol>
              </a:tblGrid>
              <a:tr h="902620">
                <a:tc>
                  <a:txBody>
                    <a:bodyPr/>
                    <a:lstStyle/>
                    <a:p>
                      <a:endParaRPr kumimoji="1" lang="ja-JP" altLang="en-US" dirty="0"/>
                    </a:p>
                  </a:txBody>
                  <a:tcPr/>
                </a:tc>
                <a:extLst>
                  <a:ext uri="{0D108BD9-81ED-4DB2-BD59-A6C34878D82A}">
                    <a16:rowId xmlns:a16="http://schemas.microsoft.com/office/drawing/2014/main" val="2818648000"/>
                  </a:ext>
                </a:extLst>
              </a:tr>
            </a:tbl>
          </a:graphicData>
        </a:graphic>
      </p:graphicFrame>
      <p:sp>
        <p:nvSpPr>
          <p:cNvPr id="42" name="テキスト ボックス 41">
            <a:extLst>
              <a:ext uri="{FF2B5EF4-FFF2-40B4-BE49-F238E27FC236}">
                <a16:creationId xmlns:a16="http://schemas.microsoft.com/office/drawing/2014/main" id="{66D96301-A6B8-66EA-44FC-656786A7B55A}"/>
              </a:ext>
            </a:extLst>
          </p:cNvPr>
          <p:cNvSpPr txBox="1"/>
          <p:nvPr/>
        </p:nvSpPr>
        <p:spPr>
          <a:xfrm>
            <a:off x="438150" y="6438171"/>
            <a:ext cx="5307330" cy="415498"/>
          </a:xfrm>
          <a:prstGeom prst="rect">
            <a:avLst/>
          </a:prstGeom>
          <a:noFill/>
        </p:spPr>
        <p:txBody>
          <a:bodyPr wrap="square" rtlCol="0">
            <a:spAutoFit/>
          </a:bodyPr>
          <a:lstStyle/>
          <a:p>
            <a:r>
              <a:rPr kumimoji="1" lang="ja-JP" altLang="en-US" sz="1050" dirty="0">
                <a:latin typeface="UD デジタル 教科書体 N-R" panose="02020400000000000000" pitchFamily="17" charset="-128"/>
                <a:ea typeface="UD デジタル 教科書体 N-R" panose="02020400000000000000" pitchFamily="17" charset="-128"/>
              </a:rPr>
              <a:t>表面の団体を参考に、希望団体</a:t>
            </a:r>
            <a:r>
              <a:rPr kumimoji="1" lang="en-US" altLang="ja-JP" sz="1050" dirty="0" smtClean="0">
                <a:latin typeface="UD デジタル 教科書体 N-R" panose="02020400000000000000" pitchFamily="17" charset="-128"/>
                <a:ea typeface="UD デジタル 教科書体 N-R" panose="02020400000000000000" pitchFamily="17" charset="-128"/>
              </a:rPr>
              <a:t>(</a:t>
            </a:r>
            <a:r>
              <a:rPr kumimoji="1" lang="ja-JP" altLang="en-US" sz="1050" dirty="0" smtClean="0">
                <a:latin typeface="UD デジタル 教科書体 N-R" panose="02020400000000000000" pitchFamily="17" charset="-128"/>
                <a:ea typeface="UD デジタル 教科書体 N-R" panose="02020400000000000000" pitchFamily="17" charset="-128"/>
              </a:rPr>
              <a:t>Ａ～Ｅ</a:t>
            </a:r>
            <a:r>
              <a:rPr kumimoji="1" lang="ja-JP" altLang="en-US" sz="1050" dirty="0" smtClean="0">
                <a:latin typeface="UD デジタル 教科書体 N-R" panose="02020400000000000000" pitchFamily="17" charset="-128"/>
                <a:ea typeface="UD デジタル 教科書体 N-R" panose="02020400000000000000" pitchFamily="17" charset="-128"/>
              </a:rPr>
              <a:t>）</a:t>
            </a:r>
            <a:r>
              <a:rPr kumimoji="1" lang="ja-JP" altLang="en-US" sz="1050" dirty="0">
                <a:latin typeface="UD デジタル 教科書体 N-R" panose="02020400000000000000" pitchFamily="17" charset="-128"/>
                <a:ea typeface="UD デジタル 教科書体 N-R" panose="02020400000000000000" pitchFamily="17" charset="-128"/>
              </a:rPr>
              <a:t>・日程（①</a:t>
            </a:r>
            <a:r>
              <a:rPr kumimoji="1" lang="ja-JP" altLang="en-US" sz="1050" dirty="0" smtClean="0">
                <a:latin typeface="UD デジタル 教科書体 N-R" panose="02020400000000000000" pitchFamily="17" charset="-128"/>
                <a:ea typeface="UD デジタル 教科書体 N-R" panose="02020400000000000000" pitchFamily="17" charset="-128"/>
              </a:rPr>
              <a:t>～②）</a:t>
            </a:r>
            <a:r>
              <a:rPr kumimoji="1" lang="ja-JP" altLang="en-US" sz="1050" dirty="0">
                <a:latin typeface="UD デジタル 教科書体 N-R" panose="02020400000000000000" pitchFamily="17" charset="-128"/>
                <a:ea typeface="UD デジタル 教科書体 N-R" panose="02020400000000000000" pitchFamily="17" charset="-128"/>
              </a:rPr>
              <a:t>をご記入ください。</a:t>
            </a:r>
            <a:endParaRPr kumimoji="1" lang="en-US" altLang="ja-JP" sz="1050" dirty="0">
              <a:latin typeface="UD デジタル 教科書体 N-R" panose="02020400000000000000" pitchFamily="17" charset="-128"/>
              <a:ea typeface="UD デジタル 教科書体 N-R" panose="02020400000000000000" pitchFamily="17" charset="-128"/>
            </a:endParaRPr>
          </a:p>
          <a:p>
            <a:r>
              <a:rPr kumimoji="1" lang="ja-JP" altLang="en-US" sz="1050" dirty="0">
                <a:latin typeface="UD デジタル 教科書体 N-R" panose="02020400000000000000" pitchFamily="17" charset="-128"/>
                <a:ea typeface="UD デジタル 教科書体 N-R" panose="02020400000000000000" pitchFamily="17" charset="-128"/>
              </a:rPr>
              <a:t>人数の調整により希望に添えない場合がございますのでご了承ください。</a:t>
            </a:r>
          </a:p>
        </p:txBody>
      </p:sp>
      <p:sp>
        <p:nvSpPr>
          <p:cNvPr id="43" name="テキスト ボックス 42">
            <a:extLst>
              <a:ext uri="{FF2B5EF4-FFF2-40B4-BE49-F238E27FC236}">
                <a16:creationId xmlns:a16="http://schemas.microsoft.com/office/drawing/2014/main" id="{CAA59404-CEC0-A396-2266-96FA4F347077}"/>
              </a:ext>
            </a:extLst>
          </p:cNvPr>
          <p:cNvSpPr txBox="1"/>
          <p:nvPr/>
        </p:nvSpPr>
        <p:spPr>
          <a:xfrm>
            <a:off x="438150" y="8540219"/>
            <a:ext cx="5867397" cy="261610"/>
          </a:xfrm>
          <a:prstGeom prst="rect">
            <a:avLst/>
          </a:prstGeom>
          <a:noFill/>
        </p:spPr>
        <p:txBody>
          <a:bodyPr wrap="square" rtlCol="0">
            <a:spAutoFit/>
          </a:bodyPr>
          <a:lstStyle/>
          <a:p>
            <a:r>
              <a:rPr kumimoji="1" lang="ja-JP" altLang="en-US" sz="1100" dirty="0">
                <a:latin typeface="UD デジタル 教科書体 N-R" panose="02020400000000000000" pitchFamily="17" charset="-128"/>
                <a:ea typeface="UD デジタル 教科書体 N-R" panose="02020400000000000000" pitchFamily="17" charset="-128"/>
              </a:rPr>
              <a:t>お問い合わせ記入欄（質問または何か希望等ございましたらご記入ください）</a:t>
            </a:r>
          </a:p>
        </p:txBody>
      </p:sp>
      <p:graphicFrame>
        <p:nvGraphicFramePr>
          <p:cNvPr id="9" name="表 9">
            <a:extLst>
              <a:ext uri="{FF2B5EF4-FFF2-40B4-BE49-F238E27FC236}">
                <a16:creationId xmlns:a16="http://schemas.microsoft.com/office/drawing/2014/main" id="{22F9A145-E8BD-23F1-B0AB-5C45B46FE126}"/>
              </a:ext>
            </a:extLst>
          </p:cNvPr>
          <p:cNvGraphicFramePr>
            <a:graphicFrameLocks noGrp="1"/>
          </p:cNvGraphicFramePr>
          <p:nvPr>
            <p:extLst>
              <p:ext uri="{D42A27DB-BD31-4B8C-83A1-F6EECF244321}">
                <p14:modId xmlns:p14="http://schemas.microsoft.com/office/powerpoint/2010/main" val="1245902928"/>
              </p:ext>
            </p:extLst>
          </p:nvPr>
        </p:nvGraphicFramePr>
        <p:xfrm>
          <a:off x="552446" y="6903768"/>
          <a:ext cx="5753099" cy="1512570"/>
        </p:xfrm>
        <a:graphic>
          <a:graphicData uri="http://schemas.openxmlformats.org/drawingml/2006/table">
            <a:tbl>
              <a:tblPr firstRow="1" bandRow="1">
                <a:tableStyleId>{5940675A-B579-460E-94D1-54222C63F5DA}</a:tableStyleId>
              </a:tblPr>
              <a:tblGrid>
                <a:gridCol w="1520192">
                  <a:extLst>
                    <a:ext uri="{9D8B030D-6E8A-4147-A177-3AD203B41FA5}">
                      <a16:colId xmlns:a16="http://schemas.microsoft.com/office/drawing/2014/main" val="149390634"/>
                    </a:ext>
                  </a:extLst>
                </a:gridCol>
                <a:gridCol w="4232907">
                  <a:extLst>
                    <a:ext uri="{9D8B030D-6E8A-4147-A177-3AD203B41FA5}">
                      <a16:colId xmlns:a16="http://schemas.microsoft.com/office/drawing/2014/main" val="2049217654"/>
                    </a:ext>
                  </a:extLst>
                </a:gridCol>
              </a:tblGrid>
              <a:tr h="370840">
                <a:tc>
                  <a:txBody>
                    <a:bodyPr/>
                    <a:lstStyle/>
                    <a:p>
                      <a:endParaRPr kumimoji="1" lang="ja-JP" altLang="en-US" dirty="0"/>
                    </a:p>
                  </a:txBody>
                  <a:tcPr/>
                </a:tc>
                <a:tc>
                  <a:txBody>
                    <a:bodyPr/>
                    <a:lstStyle/>
                    <a:p>
                      <a:pPr algn="ctr">
                        <a:lnSpc>
                          <a:spcPct val="150000"/>
                        </a:lnSpc>
                      </a:pPr>
                      <a:r>
                        <a:rPr kumimoji="1" lang="ja-JP" altLang="en-US" dirty="0">
                          <a:latin typeface="UD デジタル 教科書体 N-R" panose="02020400000000000000" pitchFamily="17" charset="-128"/>
                          <a:ea typeface="UD デジタル 教科書体 N-R" panose="02020400000000000000" pitchFamily="17" charset="-128"/>
                        </a:rPr>
                        <a:t>希望団体・日程</a:t>
                      </a:r>
                      <a:r>
                        <a:rPr kumimoji="1" lang="ja-JP" altLang="en-US" sz="1100" dirty="0">
                          <a:latin typeface="UD デジタル 教科書体 N-R" panose="02020400000000000000" pitchFamily="17" charset="-128"/>
                          <a:ea typeface="UD デジタル 教科書体 N-R" panose="02020400000000000000" pitchFamily="17" charset="-128"/>
                        </a:rPr>
                        <a:t>（記入例　</a:t>
                      </a:r>
                      <a:r>
                        <a:rPr kumimoji="1" lang="en-US" altLang="ja-JP" sz="1100" dirty="0">
                          <a:latin typeface="UD デジタル 教科書体 N-R" panose="02020400000000000000" pitchFamily="17" charset="-128"/>
                          <a:ea typeface="UD デジタル 教科書体 N-R" panose="02020400000000000000" pitchFamily="17" charset="-128"/>
                        </a:rPr>
                        <a:t>Ⅾ-</a:t>
                      </a:r>
                      <a:r>
                        <a:rPr kumimoji="1" lang="ja-JP" altLang="en-US" sz="1100" dirty="0">
                          <a:latin typeface="UD デジタル 教科書体 N-R" panose="02020400000000000000" pitchFamily="17" charset="-128"/>
                          <a:ea typeface="UD デジタル 教科書体 N-R" panose="02020400000000000000" pitchFamily="17" charset="-128"/>
                        </a:rPr>
                        <a:t>②）</a:t>
                      </a:r>
                      <a:endParaRPr kumimoji="1" lang="ja-JP" altLang="en-US" dirty="0">
                        <a:latin typeface="UD デジタル 教科書体 N-R" panose="02020400000000000000" pitchFamily="17" charset="-128"/>
                        <a:ea typeface="UD デジタル 教科書体 N-R" panose="02020400000000000000" pitchFamily="17" charset="-128"/>
                      </a:endParaRPr>
                    </a:p>
                  </a:txBody>
                  <a:tcPr/>
                </a:tc>
                <a:extLst>
                  <a:ext uri="{0D108BD9-81ED-4DB2-BD59-A6C34878D82A}">
                    <a16:rowId xmlns:a16="http://schemas.microsoft.com/office/drawing/2014/main" val="1940992202"/>
                  </a:ext>
                </a:extLst>
              </a:tr>
              <a:tr h="370840">
                <a:tc>
                  <a:txBody>
                    <a:bodyPr/>
                    <a:lstStyle/>
                    <a:p>
                      <a:pPr algn="ctr">
                        <a:lnSpc>
                          <a:spcPct val="150000"/>
                        </a:lnSpc>
                      </a:pPr>
                      <a:r>
                        <a:rPr kumimoji="1" lang="ja-JP" altLang="en-US" sz="1100" dirty="0">
                          <a:latin typeface="UD デジタル 教科書体 N-R" panose="02020400000000000000" pitchFamily="17" charset="-128"/>
                          <a:ea typeface="UD デジタル 教科書体 N-R" panose="02020400000000000000" pitchFamily="17" charset="-128"/>
                        </a:rPr>
                        <a:t>第</a:t>
                      </a:r>
                      <a:r>
                        <a:rPr kumimoji="1" lang="en-US" altLang="ja-JP" sz="1100" dirty="0">
                          <a:latin typeface="UD デジタル 教科書体 N-R" panose="02020400000000000000" pitchFamily="17" charset="-128"/>
                          <a:ea typeface="UD デジタル 教科書体 N-R" panose="02020400000000000000" pitchFamily="17" charset="-128"/>
                        </a:rPr>
                        <a:t>1</a:t>
                      </a:r>
                      <a:r>
                        <a:rPr kumimoji="1" lang="ja-JP" altLang="en-US" sz="1100" dirty="0">
                          <a:latin typeface="UD デジタル 教科書体 N-R" panose="02020400000000000000" pitchFamily="17" charset="-128"/>
                          <a:ea typeface="UD デジタル 教科書体 N-R" panose="02020400000000000000" pitchFamily="17" charset="-128"/>
                        </a:rPr>
                        <a:t>希望</a:t>
                      </a:r>
                    </a:p>
                  </a:txBody>
                  <a:tcPr/>
                </a:tc>
                <a:tc>
                  <a:txBody>
                    <a:bodyPr/>
                    <a:lstStyle/>
                    <a:p>
                      <a:endParaRPr kumimoji="1" lang="ja-JP" altLang="en-US" dirty="0"/>
                    </a:p>
                  </a:txBody>
                  <a:tcPr/>
                </a:tc>
                <a:extLst>
                  <a:ext uri="{0D108BD9-81ED-4DB2-BD59-A6C34878D82A}">
                    <a16:rowId xmlns:a16="http://schemas.microsoft.com/office/drawing/2014/main" val="2869591799"/>
                  </a:ext>
                </a:extLst>
              </a:tr>
              <a:tr h="370840">
                <a:tc>
                  <a:txBody>
                    <a:bodyPr/>
                    <a:lstStyle/>
                    <a:p>
                      <a:pPr algn="ctr">
                        <a:lnSpc>
                          <a:spcPct val="150000"/>
                        </a:lnSpc>
                      </a:pPr>
                      <a:r>
                        <a:rPr kumimoji="1" lang="ja-JP" altLang="en-US" sz="1100" dirty="0">
                          <a:latin typeface="UD デジタル 教科書体 N-R" panose="02020400000000000000" pitchFamily="17" charset="-128"/>
                          <a:ea typeface="UD デジタル 教科書体 N-R" panose="02020400000000000000" pitchFamily="17" charset="-128"/>
                        </a:rPr>
                        <a:t>第</a:t>
                      </a:r>
                      <a:r>
                        <a:rPr kumimoji="1" lang="en-US" altLang="ja-JP" sz="1100" dirty="0">
                          <a:latin typeface="UD デジタル 教科書体 N-R" panose="02020400000000000000" pitchFamily="17" charset="-128"/>
                          <a:ea typeface="UD デジタル 教科書体 N-R" panose="02020400000000000000" pitchFamily="17" charset="-128"/>
                        </a:rPr>
                        <a:t>2</a:t>
                      </a:r>
                      <a:r>
                        <a:rPr kumimoji="1" lang="ja-JP" altLang="en-US" sz="1100" dirty="0">
                          <a:latin typeface="UD デジタル 教科書体 N-R" panose="02020400000000000000" pitchFamily="17" charset="-128"/>
                          <a:ea typeface="UD デジタル 教科書体 N-R" panose="02020400000000000000" pitchFamily="17" charset="-128"/>
                        </a:rPr>
                        <a:t>希望</a:t>
                      </a:r>
                    </a:p>
                  </a:txBody>
                  <a:tcPr/>
                </a:tc>
                <a:tc>
                  <a:txBody>
                    <a:bodyPr/>
                    <a:lstStyle/>
                    <a:p>
                      <a:endParaRPr kumimoji="1" lang="ja-JP" altLang="en-US" dirty="0"/>
                    </a:p>
                  </a:txBody>
                  <a:tcPr/>
                </a:tc>
                <a:extLst>
                  <a:ext uri="{0D108BD9-81ED-4DB2-BD59-A6C34878D82A}">
                    <a16:rowId xmlns:a16="http://schemas.microsoft.com/office/drawing/2014/main" val="3784024848"/>
                  </a:ext>
                </a:extLst>
              </a:tr>
              <a:tr h="370840">
                <a:tc>
                  <a:txBody>
                    <a:bodyPr/>
                    <a:lstStyle/>
                    <a:p>
                      <a:pPr algn="ctr">
                        <a:lnSpc>
                          <a:spcPct val="150000"/>
                        </a:lnSpc>
                      </a:pPr>
                      <a:r>
                        <a:rPr kumimoji="1" lang="ja-JP" altLang="en-US" sz="1100" dirty="0">
                          <a:latin typeface="UD デジタル 教科書体 N-R" panose="02020400000000000000" pitchFamily="17" charset="-128"/>
                          <a:ea typeface="UD デジタル 教科書体 N-R" panose="02020400000000000000" pitchFamily="17" charset="-128"/>
                        </a:rPr>
                        <a:t>第</a:t>
                      </a:r>
                      <a:r>
                        <a:rPr kumimoji="1" lang="en-US" altLang="ja-JP" sz="1100" dirty="0">
                          <a:latin typeface="UD デジタル 教科書体 N-R" panose="02020400000000000000" pitchFamily="17" charset="-128"/>
                          <a:ea typeface="UD デジタル 教科書体 N-R" panose="02020400000000000000" pitchFamily="17" charset="-128"/>
                        </a:rPr>
                        <a:t>3</a:t>
                      </a:r>
                      <a:r>
                        <a:rPr kumimoji="1" lang="ja-JP" altLang="en-US" sz="1100" dirty="0">
                          <a:latin typeface="UD デジタル 教科書体 N-R" panose="02020400000000000000" pitchFamily="17" charset="-128"/>
                          <a:ea typeface="UD デジタル 教科書体 N-R" panose="02020400000000000000" pitchFamily="17" charset="-128"/>
                        </a:rPr>
                        <a:t>希望</a:t>
                      </a:r>
                    </a:p>
                  </a:txBody>
                  <a:tcPr/>
                </a:tc>
                <a:tc>
                  <a:txBody>
                    <a:bodyPr/>
                    <a:lstStyle/>
                    <a:p>
                      <a:endParaRPr kumimoji="1" lang="ja-JP" altLang="en-US" dirty="0"/>
                    </a:p>
                  </a:txBody>
                  <a:tcPr/>
                </a:tc>
                <a:extLst>
                  <a:ext uri="{0D108BD9-81ED-4DB2-BD59-A6C34878D82A}">
                    <a16:rowId xmlns:a16="http://schemas.microsoft.com/office/drawing/2014/main" val="1616817059"/>
                  </a:ext>
                </a:extLst>
              </a:tr>
            </a:tbl>
          </a:graphicData>
        </a:graphic>
      </p:graphicFrame>
      <p:sp>
        <p:nvSpPr>
          <p:cNvPr id="2" name="テキスト ボックス 1">
            <a:extLst>
              <a:ext uri="{FF2B5EF4-FFF2-40B4-BE49-F238E27FC236}">
                <a16:creationId xmlns:a16="http://schemas.microsoft.com/office/drawing/2014/main" id="{19B5C542-674B-8C51-A5DC-3B0A9F2346BF}"/>
              </a:ext>
            </a:extLst>
          </p:cNvPr>
          <p:cNvSpPr txBox="1"/>
          <p:nvPr/>
        </p:nvSpPr>
        <p:spPr>
          <a:xfrm>
            <a:off x="1914525" y="4040992"/>
            <a:ext cx="3028950" cy="523220"/>
          </a:xfrm>
          <a:prstGeom prst="rect">
            <a:avLst/>
          </a:prstGeom>
          <a:noFill/>
        </p:spPr>
        <p:txBody>
          <a:bodyPr wrap="square" rtlCol="0">
            <a:spAutoFit/>
          </a:bodyPr>
          <a:lstStyle/>
          <a:p>
            <a:pPr algn="ctr"/>
            <a:r>
              <a:rPr kumimoji="1" lang="en-US" altLang="ja-JP" sz="1400" dirty="0">
                <a:solidFill>
                  <a:srgbClr val="FF0000"/>
                </a:solidFill>
                <a:latin typeface="UD デジタル 教科書体 N-R" panose="02020400000000000000" pitchFamily="17" charset="-128"/>
                <a:ea typeface="UD デジタル 教科書体 N-R" panose="02020400000000000000" pitchFamily="17" charset="-128"/>
              </a:rPr>
              <a:t>FAX :</a:t>
            </a:r>
            <a:r>
              <a:rPr kumimoji="1" lang="ja-JP" altLang="en-US" sz="1400" dirty="0">
                <a:solidFill>
                  <a:srgbClr val="FF0000"/>
                </a:solidFill>
                <a:latin typeface="UD デジタル 教科書体 N-R" panose="02020400000000000000" pitchFamily="17" charset="-128"/>
                <a:ea typeface="UD デジタル 教科書体 N-R" panose="02020400000000000000" pitchFamily="17" charset="-128"/>
              </a:rPr>
              <a:t> </a:t>
            </a:r>
            <a:r>
              <a:rPr kumimoji="1" lang="en-US" altLang="ja-JP" sz="1400" dirty="0">
                <a:solidFill>
                  <a:srgbClr val="FF0000"/>
                </a:solidFill>
                <a:latin typeface="UD デジタル 教科書体 N-R" panose="02020400000000000000" pitchFamily="17" charset="-128"/>
                <a:ea typeface="UD デジタル 教科書体 N-R" panose="02020400000000000000" pitchFamily="17" charset="-128"/>
              </a:rPr>
              <a:t>059-227-6618</a:t>
            </a:r>
          </a:p>
          <a:p>
            <a:pPr algn="ctr"/>
            <a:r>
              <a:rPr kumimoji="1" lang="en-US" altLang="ja-JP" sz="1400" dirty="0">
                <a:solidFill>
                  <a:srgbClr val="FF0000"/>
                </a:solidFill>
                <a:latin typeface="UD デジタル 教科書体 N-R" panose="02020400000000000000" pitchFamily="17" charset="-128"/>
                <a:ea typeface="UD デジタル 教科書体 N-R" panose="02020400000000000000" pitchFamily="17" charset="-128"/>
              </a:rPr>
              <a:t>Mail</a:t>
            </a:r>
            <a:r>
              <a:rPr kumimoji="1" lang="ja-JP" altLang="en-US" sz="1400" dirty="0">
                <a:solidFill>
                  <a:srgbClr val="FF0000"/>
                </a:solidFill>
                <a:latin typeface="UD デジタル 教科書体 N-R" panose="02020400000000000000" pitchFamily="17" charset="-128"/>
                <a:ea typeface="UD デジタル 教科書体 N-R" panose="02020400000000000000" pitchFamily="17" charset="-128"/>
              </a:rPr>
              <a:t>：</a:t>
            </a:r>
            <a:r>
              <a:rPr kumimoji="1" lang="en-US" altLang="ja-JP" sz="1400" dirty="0">
                <a:solidFill>
                  <a:srgbClr val="FF0000"/>
                </a:solidFill>
                <a:latin typeface="UD デジタル 教科書体 N-R" panose="02020400000000000000" pitchFamily="17" charset="-128"/>
                <a:ea typeface="UD デジタル 教科書体 N-R" panose="02020400000000000000" pitchFamily="17" charset="-128"/>
              </a:rPr>
              <a:t>chiiki@miewel.or.jp</a:t>
            </a:r>
            <a:endParaRPr kumimoji="1" lang="ja-JP" altLang="en-US" sz="1400" dirty="0">
              <a:solidFill>
                <a:srgbClr val="FF0000"/>
              </a:solidFill>
            </a:endParaRPr>
          </a:p>
        </p:txBody>
      </p:sp>
    </p:spTree>
    <p:extLst>
      <p:ext uri="{BB962C8B-B14F-4D97-AF65-F5344CB8AC3E}">
        <p14:creationId xmlns:p14="http://schemas.microsoft.com/office/powerpoint/2010/main" val="282422864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476</TotalTime>
  <Words>706</Words>
  <Application>Microsoft Office PowerPoint</Application>
  <PresentationFormat>A4 210 x 297 mm</PresentationFormat>
  <Paragraphs>96</Paragraphs>
  <Slides>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UD デジタル 教科書体 NP-B</vt:lpstr>
      <vt:lpstr>UD デジタル 教科書体 N-R</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a.matsuno</dc:creator>
  <cp:lastModifiedBy>setup</cp:lastModifiedBy>
  <cp:revision>20</cp:revision>
  <cp:lastPrinted>2022-10-20T02:12:08Z</cp:lastPrinted>
  <dcterms:created xsi:type="dcterms:W3CDTF">2022-08-04T01:36:17Z</dcterms:created>
  <dcterms:modified xsi:type="dcterms:W3CDTF">2022-10-20T02:12:09Z</dcterms:modified>
</cp:coreProperties>
</file>