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6" r:id="rId2"/>
  </p:sldMasterIdLst>
  <p:notesMasterIdLst>
    <p:notesMasterId r:id="rId30"/>
  </p:notesMasterIdLst>
  <p:handoutMasterIdLst>
    <p:handoutMasterId r:id="rId31"/>
  </p:handoutMasterIdLst>
  <p:sldIdLst>
    <p:sldId id="323" r:id="rId3"/>
    <p:sldId id="324" r:id="rId4"/>
    <p:sldId id="405" r:id="rId5"/>
    <p:sldId id="406" r:id="rId6"/>
    <p:sldId id="417" r:id="rId7"/>
    <p:sldId id="427" r:id="rId8"/>
    <p:sldId id="418" r:id="rId9"/>
    <p:sldId id="419" r:id="rId10"/>
    <p:sldId id="429" r:id="rId11"/>
    <p:sldId id="430" r:id="rId12"/>
    <p:sldId id="431" r:id="rId13"/>
    <p:sldId id="432" r:id="rId14"/>
    <p:sldId id="433" r:id="rId15"/>
    <p:sldId id="434" r:id="rId16"/>
    <p:sldId id="416" r:id="rId17"/>
    <p:sldId id="422" r:id="rId18"/>
    <p:sldId id="435" r:id="rId19"/>
    <p:sldId id="436" r:id="rId20"/>
    <p:sldId id="437" r:id="rId21"/>
    <p:sldId id="438" r:id="rId22"/>
    <p:sldId id="420" r:id="rId23"/>
    <p:sldId id="414" r:id="rId24"/>
    <p:sldId id="439" r:id="rId25"/>
    <p:sldId id="440" r:id="rId26"/>
    <p:sldId id="425" r:id="rId27"/>
    <p:sldId id="428" r:id="rId28"/>
    <p:sldId id="402" r:id="rId29"/>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1F9"/>
    <a:srgbClr val="FE6A6A"/>
    <a:srgbClr val="00B0F0"/>
    <a:srgbClr val="88FFE7"/>
    <a:srgbClr val="0000FF"/>
    <a:srgbClr val="0033CC"/>
    <a:srgbClr val="3333FF"/>
    <a:srgbClr val="FCF864"/>
    <a:srgbClr val="FE626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44" autoAdjust="0"/>
    <p:restoredTop sz="94434" autoAdjust="0"/>
  </p:normalViewPr>
  <p:slideViewPr>
    <p:cSldViewPr snapToGrid="0">
      <p:cViewPr varScale="1">
        <p:scale>
          <a:sx n="70" d="100"/>
          <a:sy n="70" d="100"/>
        </p:scale>
        <p:origin x="870"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9413" cy="495300"/>
          </a:xfrm>
          <a:prstGeom prst="rect">
            <a:avLst/>
          </a:prstGeom>
        </p:spPr>
        <p:txBody>
          <a:bodyPr vert="horz" lIns="91427" tIns="45714" rIns="91427"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27" tIns="45714" rIns="91427" bIns="45714"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2" y="9371013"/>
            <a:ext cx="2919413" cy="495300"/>
          </a:xfrm>
          <a:prstGeom prst="rect">
            <a:avLst/>
          </a:prstGeom>
        </p:spPr>
        <p:txBody>
          <a:bodyPr vert="horz" lIns="91427" tIns="45714" rIns="91427"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27" tIns="45714" rIns="91427" bIns="45714" rtlCol="0" anchor="b"/>
          <a:lstStyle>
            <a:lvl1pPr algn="r">
              <a:defRPr sz="1200"/>
            </a:lvl1pPr>
          </a:lstStyle>
          <a:p>
            <a:fld id="{2D8D19B6-3F91-4F7B-9A2C-6DEA0E619D22}" type="slidenum">
              <a:rPr kumimoji="1" lang="ja-JP" altLang="en-US" smtClean="0"/>
              <a:t>‹#›</a:t>
            </a:fld>
            <a:endParaRPr kumimoji="1" lang="ja-JP" altLang="en-US"/>
          </a:p>
        </p:txBody>
      </p:sp>
    </p:spTree>
    <p:extLst>
      <p:ext uri="{BB962C8B-B14F-4D97-AF65-F5344CB8AC3E}">
        <p14:creationId xmlns:p14="http://schemas.microsoft.com/office/powerpoint/2010/main" val="12392293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9413" cy="495300"/>
          </a:xfrm>
          <a:prstGeom prst="rect">
            <a:avLst/>
          </a:prstGeom>
        </p:spPr>
        <p:txBody>
          <a:bodyPr vert="horz" lIns="91427" tIns="45714" rIns="91427"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27" tIns="45714" rIns="91427" bIns="45714" rtlCol="0"/>
          <a:lstStyle>
            <a:lvl1pPr algn="r">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1427" tIns="45714" rIns="91427" bIns="45714" rtlCol="0" anchor="ctr"/>
          <a:lstStyle/>
          <a:p>
            <a:endParaRPr lang="ja-JP" altLang="en-US"/>
          </a:p>
        </p:txBody>
      </p:sp>
      <p:sp>
        <p:nvSpPr>
          <p:cNvPr id="5" name="ノート プレースホルダー 4"/>
          <p:cNvSpPr>
            <a:spLocks noGrp="1"/>
          </p:cNvSpPr>
          <p:nvPr>
            <p:ph type="body" sz="quarter" idx="3"/>
          </p:nvPr>
        </p:nvSpPr>
        <p:spPr>
          <a:xfrm>
            <a:off x="673102" y="4748213"/>
            <a:ext cx="5389563" cy="3884612"/>
          </a:xfrm>
          <a:prstGeom prst="rect">
            <a:avLst/>
          </a:prstGeom>
        </p:spPr>
        <p:txBody>
          <a:bodyPr vert="horz" lIns="91427" tIns="45714" rIns="91427"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371013"/>
            <a:ext cx="2919413" cy="495300"/>
          </a:xfrm>
          <a:prstGeom prst="rect">
            <a:avLst/>
          </a:prstGeom>
        </p:spPr>
        <p:txBody>
          <a:bodyPr vert="horz" lIns="91427" tIns="45714" rIns="91427"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27" tIns="45714" rIns="91427" bIns="45714" rtlCol="0" anchor="b"/>
          <a:lstStyle>
            <a:lvl1pPr algn="r">
              <a:defRPr sz="1200"/>
            </a:lvl1pPr>
          </a:lstStyle>
          <a:p>
            <a:fld id="{9CDF0AE5-0106-4A65-8B3E-FD0E14E67C0B}" type="slidenum">
              <a:rPr kumimoji="1" lang="ja-JP" altLang="en-US" smtClean="0"/>
              <a:t>‹#›</a:t>
            </a:fld>
            <a:endParaRPr kumimoji="1" lang="ja-JP" altLang="en-US"/>
          </a:p>
        </p:txBody>
      </p:sp>
    </p:spTree>
    <p:extLst>
      <p:ext uri="{BB962C8B-B14F-4D97-AF65-F5344CB8AC3E}">
        <p14:creationId xmlns:p14="http://schemas.microsoft.com/office/powerpoint/2010/main" val="15845225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DF0AE5-0106-4A65-8B3E-FD0E14E67C0B}" type="slidenum">
              <a:rPr kumimoji="1" lang="ja-JP" altLang="en-US" smtClean="0"/>
              <a:t>5</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57601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DF0AE5-0106-4A65-8B3E-FD0E14E67C0B}" type="slidenum">
              <a:rPr kumimoji="1" lang="ja-JP" altLang="en-US" smtClean="0"/>
              <a:t>25</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413181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85054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297648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405431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227009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966493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891942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140746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984554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410666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912657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8577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636484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4053247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412826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47669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37414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244532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164269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347271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1749657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3596984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C20315-1685-4536-8431-4F8F81B4F67F}" type="datetimeFigureOut">
              <a:rPr kumimoji="1" lang="ja-JP" altLang="en-US" smtClean="0"/>
              <a:t>2023/1/17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3725860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20315-1685-4536-8431-4F8F81B4F67F}" type="datetimeFigureOut">
              <a:rPr kumimoji="1" lang="ja-JP" altLang="en-US" smtClean="0"/>
              <a:t>2023/1/17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1B885-EDD4-496C-8590-90390E1E233E}" type="slidenum">
              <a:rPr kumimoji="1" lang="ja-JP" altLang="en-US" smtClean="0"/>
              <a:t>‹#›</a:t>
            </a:fld>
            <a:endParaRPr kumimoji="1" lang="ja-JP" altLang="en-US"/>
          </a:p>
        </p:txBody>
      </p:sp>
    </p:spTree>
    <p:extLst>
      <p:ext uri="{BB962C8B-B14F-4D97-AF65-F5344CB8AC3E}">
        <p14:creationId xmlns:p14="http://schemas.microsoft.com/office/powerpoint/2010/main" val="4451479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5A7901C6-6776-4151-9CE1-B0B93B6A8A65}" type="datetimeFigureOut">
              <a:rPr kumimoji="1" lang="ja-JP" altLang="en-US" smtClean="0">
                <a:solidFill>
                  <a:prstClr val="black">
                    <a:tint val="75000"/>
                  </a:prstClr>
                </a:solidFill>
              </a:rPr>
              <a:pPr defTabSz="914400">
                <a:defRPr/>
              </a:pPr>
              <a:t>2023/1/17</a:t>
            </a:fld>
            <a:endParaRPr kumimoji="1" lang="ja-JP" altLang="en-US">
              <a:solidFill>
                <a:prstClr val="black">
                  <a:tint val="75000"/>
                </a:prstClr>
              </a:solidFill>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8755DA65-A7D2-4F4D-8B77-168FD017CEC9}"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79895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906000" cy="7429500"/>
          </a:xfrm>
          <a:prstGeom prst="rect">
            <a:avLst/>
          </a:prstGeom>
        </p:spPr>
      </p:pic>
      <p:sp>
        <p:nvSpPr>
          <p:cNvPr id="8" name="正方形/長方形 7"/>
          <p:cNvSpPr/>
          <p:nvPr/>
        </p:nvSpPr>
        <p:spPr>
          <a:xfrm>
            <a:off x="280987" y="1303336"/>
            <a:ext cx="9344026" cy="1084810"/>
          </a:xfrm>
          <a:prstGeom prst="rect">
            <a:avLst/>
          </a:prstGeom>
          <a:solidFill>
            <a:schemeClr val="bg1">
              <a:alpha val="68000"/>
            </a:schemeClr>
          </a:solidFill>
          <a:ln>
            <a:noFill/>
          </a:ln>
        </p:spPr>
        <p:txBody>
          <a:bodyPr wrap="square" rtlCol="0" anchor="ctr" anchorCtr="0">
            <a:noAutofit/>
          </a:bodyPr>
          <a:lstStyle/>
          <a:p>
            <a:pPr algn="ctr"/>
            <a:r>
              <a:rPr kumimoji="1" lang="ja-JP" altLang="en-US" sz="5400" b="1" dirty="0">
                <a:ln>
                  <a:solidFill>
                    <a:schemeClr val="bg1"/>
                  </a:solidFill>
                </a:ln>
                <a:latin typeface="Meiryo UI" panose="020B0604030504040204" pitchFamily="50" charset="-128"/>
                <a:ea typeface="Meiryo UI" panose="020B0604030504040204" pitchFamily="50" charset="-128"/>
              </a:rPr>
              <a:t>工事検査（土木工事）説明会</a:t>
            </a:r>
          </a:p>
        </p:txBody>
      </p:sp>
      <p:sp>
        <p:nvSpPr>
          <p:cNvPr id="9" name="テキスト ボックス 8"/>
          <p:cNvSpPr txBox="1"/>
          <p:nvPr/>
        </p:nvSpPr>
        <p:spPr>
          <a:xfrm>
            <a:off x="-22302" y="6337534"/>
            <a:ext cx="9928302" cy="523220"/>
          </a:xfrm>
          <a:prstGeom prst="rect">
            <a:avLst/>
          </a:prstGeom>
          <a:solidFill>
            <a:srgbClr val="0000FF">
              <a:alpha val="73333"/>
            </a:srgbClr>
          </a:solidFill>
        </p:spPr>
        <p:txBody>
          <a:bodyPr wrap="square" rtlCol="0">
            <a:spAutoFit/>
          </a:bodyPr>
          <a:lstStyle/>
          <a:p>
            <a:pPr algn="ctr"/>
            <a:r>
              <a:rPr kumimoji="1" lang="ja-JP" altLang="en-US" sz="2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三重県　県土</a:t>
            </a:r>
            <a:r>
              <a:rPr kumimoji="1" lang="ja-JP" altLang="en-US" sz="2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整備部</a:t>
            </a:r>
            <a:r>
              <a:rPr kumimoji="1" lang="ja-JP" altLang="en-US" sz="2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工事検査担当</a:t>
            </a:r>
            <a:endParaRPr kumimoji="1" lang="en-US" altLang="ja-JP" sz="2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366156" y="5470867"/>
            <a:ext cx="226423" cy="113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430448" y="5480743"/>
            <a:ext cx="226423" cy="113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3"/>
          <p:cNvSpPr>
            <a:spLocks noGrp="1"/>
          </p:cNvSpPr>
          <p:nvPr>
            <p:ph type="sldNum" sz="quarter" idx="12"/>
          </p:nvPr>
        </p:nvSpPr>
        <p:spPr>
          <a:xfrm>
            <a:off x="9471546" y="6337534"/>
            <a:ext cx="434454" cy="523220"/>
          </a:xfrm>
          <a:solidFill>
            <a:schemeClr val="bg1"/>
          </a:solidFill>
          <a:ln>
            <a:noFill/>
          </a:ln>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1</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03583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230861" y="922023"/>
            <a:ext cx="9444277" cy="4116702"/>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en-US" altLang="ja-JP"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評価のポイント</a:t>
            </a:r>
            <a:r>
              <a:rPr lang="en-US" altLang="ja-JP"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a:p>
            <a:pPr algn="l" defTabSz="457200"/>
            <a:r>
              <a:rPr lang="ja-JP" altLang="en-US" u="sng" dirty="0">
                <a:latin typeface="Meiryo UI" panose="020B0604030504040204" pitchFamily="50" charset="-128"/>
                <a:ea typeface="Meiryo UI" panose="020B0604030504040204" pitchFamily="50" charset="-128"/>
              </a:rPr>
              <a:t>・施工計画書に社内検査項目、検査方法、検査段階が記述されていること</a:t>
            </a:r>
            <a:r>
              <a:rPr lang="ja-JP" altLang="en-US" u="sng" dirty="0" smtClean="0">
                <a:latin typeface="Meiryo UI" panose="020B0604030504040204" pitchFamily="50" charset="-128"/>
                <a:ea typeface="Meiryo UI" panose="020B0604030504040204" pitchFamily="50" charset="-128"/>
              </a:rPr>
              <a:t>。</a:t>
            </a:r>
            <a:endParaRPr lang="en-US" altLang="ja-JP" u="sng" dirty="0" smtClean="0">
              <a:latin typeface="Meiryo UI" panose="020B0604030504040204" pitchFamily="50" charset="-128"/>
              <a:ea typeface="Meiryo UI" panose="020B0604030504040204" pitchFamily="50" charset="-128"/>
            </a:endParaRPr>
          </a:p>
          <a:p>
            <a:pPr algn="l" defTabSz="457200"/>
            <a:endParaRPr lang="ja-JP" altLang="en-US" sz="2000" u="sng" dirty="0">
              <a:latin typeface="Meiryo UI" panose="020B0604030504040204" pitchFamily="50" charset="-128"/>
              <a:ea typeface="Meiryo UI" panose="020B0604030504040204" pitchFamily="50" charset="-128"/>
            </a:endParaRPr>
          </a:p>
          <a:p>
            <a:pPr algn="l" defTabSz="457200"/>
            <a:r>
              <a:rPr lang="ja-JP" altLang="en-US" u="sng" dirty="0">
                <a:latin typeface="Meiryo UI" panose="020B0604030504040204" pitchFamily="50" charset="-128"/>
                <a:ea typeface="Meiryo UI" panose="020B0604030504040204" pitchFamily="50" charset="-128"/>
              </a:rPr>
              <a:t>・以下の①～④について以下の事実が書面で確認できる</a:t>
            </a:r>
            <a:r>
              <a:rPr lang="ja-JP" altLang="en-US" u="sng" dirty="0" smtClean="0">
                <a:latin typeface="Meiryo UI" panose="020B0604030504040204" pitchFamily="50" charset="-128"/>
                <a:ea typeface="Meiryo UI" panose="020B0604030504040204" pitchFamily="50" charset="-128"/>
              </a:rPr>
              <a:t>こと。</a:t>
            </a:r>
            <a:endParaRPr lang="ja-JP" altLang="en-US" u="sng" dirty="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　① 社内</a:t>
            </a:r>
            <a:r>
              <a:rPr lang="ja-JP" altLang="en-US" dirty="0">
                <a:latin typeface="Meiryo UI" panose="020B0604030504040204" pitchFamily="50" charset="-128"/>
                <a:ea typeface="Meiryo UI" panose="020B0604030504040204" pitchFamily="50" charset="-128"/>
              </a:rPr>
              <a:t>検査員を定めていること。</a:t>
            </a:r>
          </a:p>
          <a:p>
            <a:pPr algn="l" defTabSz="457200"/>
            <a:r>
              <a:rPr lang="ja-JP" altLang="en-US" dirty="0" smtClean="0">
                <a:latin typeface="Meiryo UI" panose="020B0604030504040204" pitchFamily="50" charset="-128"/>
                <a:ea typeface="Meiryo UI" panose="020B0604030504040204" pitchFamily="50" charset="-128"/>
              </a:rPr>
              <a:t>　② 社内</a:t>
            </a:r>
            <a:r>
              <a:rPr lang="ja-JP" altLang="en-US" dirty="0">
                <a:latin typeface="Meiryo UI" panose="020B0604030504040204" pitchFamily="50" charset="-128"/>
                <a:ea typeface="Meiryo UI" panose="020B0604030504040204" pitchFamily="50" charset="-128"/>
              </a:rPr>
              <a:t>検査員の氏名</a:t>
            </a:r>
          </a:p>
          <a:p>
            <a:pPr algn="l" defTabSz="457200"/>
            <a:r>
              <a:rPr lang="ja-JP" altLang="en-US" dirty="0" smtClean="0">
                <a:latin typeface="Meiryo UI" panose="020B0604030504040204" pitchFamily="50" charset="-128"/>
                <a:ea typeface="Meiryo UI" panose="020B0604030504040204" pitchFamily="50" charset="-128"/>
              </a:rPr>
              <a:t>  ③ 社内</a:t>
            </a:r>
            <a:r>
              <a:rPr lang="ja-JP" altLang="en-US" dirty="0">
                <a:latin typeface="Meiryo UI" panose="020B0604030504040204" pitchFamily="50" charset="-128"/>
                <a:ea typeface="Meiryo UI" panose="020B0604030504040204" pitchFamily="50" charset="-128"/>
              </a:rPr>
              <a:t>検査員が、当該工事に求められる監理（主任）技術者</a:t>
            </a:r>
            <a:r>
              <a:rPr lang="ja-JP" altLang="en-US" dirty="0" smtClean="0">
                <a:latin typeface="Meiryo UI" panose="020B0604030504040204" pitchFamily="50" charset="-128"/>
                <a:ea typeface="Meiryo UI" panose="020B0604030504040204" pitchFamily="50" charset="-128"/>
              </a:rPr>
              <a:t>と</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同等</a:t>
            </a:r>
            <a:r>
              <a:rPr lang="ja-JP" altLang="en-US" dirty="0">
                <a:latin typeface="Meiryo UI" panose="020B0604030504040204" pitchFamily="50" charset="-128"/>
                <a:ea typeface="Meiryo UI" panose="020B0604030504040204" pitchFamily="50" charset="-128"/>
              </a:rPr>
              <a:t>以上の資格を有していること</a:t>
            </a:r>
          </a:p>
          <a:p>
            <a:pPr algn="l" defTabSz="457200"/>
            <a:r>
              <a:rPr lang="ja-JP" altLang="en-US" dirty="0" smtClean="0">
                <a:latin typeface="Meiryo UI" panose="020B0604030504040204" pitchFamily="50" charset="-128"/>
                <a:ea typeface="Meiryo UI" panose="020B0604030504040204" pitchFamily="50" charset="-128"/>
              </a:rPr>
              <a:t>  ④ 社内</a:t>
            </a:r>
            <a:r>
              <a:rPr lang="ja-JP" altLang="en-US" dirty="0">
                <a:latin typeface="Meiryo UI" panose="020B0604030504040204" pitchFamily="50" charset="-128"/>
                <a:ea typeface="Meiryo UI" panose="020B0604030504040204" pitchFamily="50" charset="-128"/>
              </a:rPr>
              <a:t>検査員は、当該工事の施工に関わらない者である</a:t>
            </a:r>
            <a:r>
              <a:rPr lang="ja-JP" altLang="en-US" dirty="0" smtClean="0">
                <a:latin typeface="Meiryo UI" panose="020B0604030504040204" pitchFamily="50" charset="-128"/>
                <a:ea typeface="Meiryo UI" panose="020B0604030504040204" pitchFamily="50" charset="-128"/>
              </a:rPr>
              <a:t>こと</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別紙１</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smtClean="0"/>
              <a:t>社内検査の実施とその体制が有効に機能している</a:t>
            </a:r>
            <a:endParaRPr lang="ja-JP" altLang="en-US" sz="2800" dirty="0"/>
          </a:p>
        </p:txBody>
      </p:sp>
      <p:sp>
        <p:nvSpPr>
          <p:cNvPr id="7" name="テキスト ボックス 6"/>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10</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8745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230861" y="902973"/>
            <a:ext cx="10179964" cy="5716902"/>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en-US" altLang="ja-JP"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評価のポイント</a:t>
            </a:r>
            <a:r>
              <a:rPr lang="en-US" altLang="ja-JP"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a:t>
            </a:r>
            <a:r>
              <a:rPr lang="ja-JP" altLang="en-US" u="sng" dirty="0" smtClean="0">
                <a:latin typeface="Meiryo UI" panose="020B0604030504040204" pitchFamily="50" charset="-128"/>
                <a:ea typeface="Meiryo UI" panose="020B0604030504040204" pitchFamily="50" charset="-128"/>
              </a:rPr>
              <a:t>社内検査の内容は以下の</a:t>
            </a:r>
            <a:r>
              <a:rPr lang="en-US" altLang="ja-JP" u="sng" dirty="0" smtClean="0">
                <a:latin typeface="Meiryo UI" panose="020B0604030504040204" pitchFamily="50" charset="-128"/>
                <a:ea typeface="Meiryo UI" panose="020B0604030504040204" pitchFamily="50" charset="-128"/>
              </a:rPr>
              <a:t>ⅰ</a:t>
            </a:r>
            <a:r>
              <a:rPr lang="ja-JP" altLang="en-US" u="sng" dirty="0" smtClean="0">
                <a:latin typeface="Meiryo UI" panose="020B0604030504040204" pitchFamily="50" charset="-128"/>
                <a:ea typeface="Meiryo UI" panose="020B0604030504040204" pitchFamily="50" charset="-128"/>
              </a:rPr>
              <a:t>～</a:t>
            </a:r>
            <a:r>
              <a:rPr lang="en-US" altLang="ja-JP" u="sng" dirty="0">
                <a:latin typeface="Meiryo UI" panose="020B0604030504040204" pitchFamily="50" charset="-128"/>
                <a:ea typeface="Meiryo UI" panose="020B0604030504040204" pitchFamily="50" charset="-128"/>
              </a:rPr>
              <a:t>ⅲ</a:t>
            </a:r>
            <a:r>
              <a:rPr lang="ja-JP" altLang="en-US" u="sng" dirty="0" smtClean="0">
                <a:latin typeface="Meiryo UI" panose="020B0604030504040204" pitchFamily="50" charset="-128"/>
                <a:ea typeface="Meiryo UI" panose="020B0604030504040204" pitchFamily="50" charset="-128"/>
              </a:rPr>
              <a:t>のとおりとし、すべて書面と検査状況写真 </a:t>
            </a:r>
            <a:endParaRPr lang="en-US" altLang="ja-JP" u="sng" dirty="0" smtClean="0">
              <a:latin typeface="Meiryo UI" panose="020B0604030504040204" pitchFamily="50" charset="-128"/>
              <a:ea typeface="Meiryo UI" panose="020B0604030504040204" pitchFamily="50" charset="-128"/>
            </a:endParaRPr>
          </a:p>
          <a:p>
            <a:pPr algn="l" defTabSz="457200"/>
            <a:r>
              <a:rPr lang="en-US" altLang="ja-JP" dirty="0" smtClean="0">
                <a:latin typeface="Meiryo UI" panose="020B0604030504040204" pitchFamily="50" charset="-128"/>
                <a:ea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rPr>
              <a:t>の両方で確認できること。</a:t>
            </a:r>
          </a:p>
          <a:p>
            <a:pPr algn="l" defTabSz="457200"/>
            <a:r>
              <a:rPr lang="en-US" altLang="ja-JP" dirty="0" smtClean="0">
                <a:latin typeface="Meiryo UI" panose="020B0604030504040204" pitchFamily="50" charset="-128"/>
                <a:ea typeface="Meiryo UI" panose="020B0604030504040204" pitchFamily="50" charset="-128"/>
              </a:rPr>
              <a:t> ⅰ</a:t>
            </a:r>
            <a:r>
              <a:rPr lang="ja-JP" altLang="en-US" dirty="0" smtClean="0">
                <a:latin typeface="Meiryo UI" panose="020B0604030504040204" pitchFamily="50" charset="-128"/>
                <a:ea typeface="Meiryo UI" panose="020B0604030504040204" pitchFamily="50" charset="-128"/>
              </a:rPr>
              <a:t>　施工計画書提出前の契約内容の確認</a:t>
            </a:r>
          </a:p>
          <a:p>
            <a:pPr algn="l" defTabSz="457200"/>
            <a:r>
              <a:rPr lang="en-US" altLang="ja-JP" dirty="0" smtClean="0">
                <a:latin typeface="Meiryo UI" panose="020B0604030504040204" pitchFamily="50" charset="-128"/>
                <a:ea typeface="Meiryo UI" panose="020B0604030504040204" pitchFamily="50" charset="-128"/>
              </a:rPr>
              <a:t> ⅱ</a:t>
            </a: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工事施工段階での施工管理の確認</a:t>
            </a:r>
          </a:p>
          <a:p>
            <a:pPr algn="l" defTabSz="457200"/>
            <a:r>
              <a:rPr lang="en-US" altLang="ja-JP" dirty="0" smtClean="0">
                <a:latin typeface="Meiryo UI" panose="020B0604030504040204" pitchFamily="50" charset="-128"/>
                <a:ea typeface="Meiryo UI" panose="020B0604030504040204" pitchFamily="50" charset="-128"/>
              </a:rPr>
              <a:t> ⅲ</a:t>
            </a:r>
            <a:r>
              <a:rPr lang="ja-JP" altLang="en-US" dirty="0" smtClean="0">
                <a:latin typeface="Meiryo UI" panose="020B0604030504040204" pitchFamily="50" charset="-128"/>
                <a:ea typeface="Meiryo UI" panose="020B0604030504040204" pitchFamily="50" charset="-128"/>
              </a:rPr>
              <a:t>　完成検査前の確認</a:t>
            </a:r>
          </a:p>
          <a:p>
            <a:pPr algn="l" defTabSz="457200"/>
            <a:endParaRPr lang="en-US" altLang="ja-JP" sz="1050"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a:t>
            </a:r>
            <a:r>
              <a:rPr lang="ja-JP" altLang="en-US" u="sng" dirty="0" smtClean="0">
                <a:latin typeface="Meiryo UI" panose="020B0604030504040204" pitchFamily="50" charset="-128"/>
                <a:ea typeface="Meiryo UI" panose="020B0604030504040204" pitchFamily="50" charset="-128"/>
              </a:rPr>
              <a:t>完成時において、不可視になるところの社内検査を実施していない場合は</a:t>
            </a:r>
            <a:endParaRPr lang="en-US" altLang="ja-JP" u="sng" dirty="0" smtClean="0">
              <a:latin typeface="Meiryo UI" panose="020B0604030504040204" pitchFamily="50" charset="-128"/>
              <a:ea typeface="Meiryo UI" panose="020B0604030504040204" pitchFamily="50" charset="-128"/>
            </a:endParaRPr>
          </a:p>
          <a:p>
            <a:pPr algn="l" defTabSz="457200"/>
            <a:r>
              <a:rPr lang="en-US" altLang="ja-JP" dirty="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rPr>
              <a:t>評価しない。</a:t>
            </a:r>
          </a:p>
          <a:p>
            <a:pPr algn="l" defTabSz="457200"/>
            <a:endParaRPr lang="en-US" altLang="ja-JP" sz="1050"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a:t>
            </a:r>
            <a:r>
              <a:rPr lang="ja-JP" altLang="en-US" u="sng" dirty="0" smtClean="0">
                <a:latin typeface="Meiryo UI" panose="020B0604030504040204" pitchFamily="50" charset="-128"/>
                <a:ea typeface="Meiryo UI" panose="020B0604030504040204" pitchFamily="50" charset="-128"/>
              </a:rPr>
              <a:t>「</a:t>
            </a:r>
            <a:r>
              <a:rPr lang="ja-JP" altLang="en-US" u="sng" spc="-120" dirty="0" smtClean="0">
                <a:latin typeface="Meiryo UI" panose="020B0604030504040204" pitchFamily="50" charset="-128"/>
                <a:ea typeface="Meiryo UI" panose="020B0604030504040204" pitchFamily="50" charset="-128"/>
              </a:rPr>
              <a:t>下請に対する引き取り（完成）検査を書面で実施していることが確認できる。</a:t>
            </a:r>
            <a:r>
              <a:rPr lang="ja-JP" altLang="en-US" u="sng" dirty="0" smtClean="0">
                <a:latin typeface="Meiryo UI" panose="020B0604030504040204" pitchFamily="50" charset="-128"/>
                <a:ea typeface="Meiryo UI" panose="020B0604030504040204" pitchFamily="50" charset="-128"/>
              </a:rPr>
              <a:t>」</a:t>
            </a:r>
            <a:endParaRPr lang="en-US" altLang="ja-JP" u="sng" dirty="0" smtClean="0">
              <a:latin typeface="Meiryo UI" panose="020B0604030504040204" pitchFamily="50" charset="-128"/>
              <a:ea typeface="Meiryo UI" panose="020B0604030504040204" pitchFamily="50" charset="-128"/>
            </a:endParaRPr>
          </a:p>
          <a:p>
            <a:pPr algn="l" defTabSz="457200"/>
            <a:r>
              <a:rPr lang="ja-JP" altLang="en-US" u="sng" dirty="0" smtClean="0">
                <a:latin typeface="Meiryo UI" panose="020B0604030504040204" pitchFamily="50" charset="-128"/>
                <a:ea typeface="Meiryo UI" panose="020B0604030504040204" pitchFamily="50" charset="-128"/>
              </a:rPr>
              <a:t>の項目が評価されない場合は、当該項目も評価しない。</a:t>
            </a:r>
            <a:r>
              <a:rPr lang="ja-JP" altLang="en-US" dirty="0" smtClean="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別紙１</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smtClean="0"/>
              <a:t>社内検査の実施とその体制が有効に機能している</a:t>
            </a:r>
            <a:endParaRPr lang="ja-JP" altLang="en-US" sz="2800" dirty="0"/>
          </a:p>
        </p:txBody>
      </p:sp>
      <p:sp>
        <p:nvSpPr>
          <p:cNvPr id="7" name="テキスト ボックス 6"/>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11</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25418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別紙２</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a:t>元請けが下請けの作業成果を検査している</a:t>
            </a:r>
          </a:p>
        </p:txBody>
      </p:sp>
      <p:sp>
        <p:nvSpPr>
          <p:cNvPr id="7" name="コンテンツ プレースホルダー 2"/>
          <p:cNvSpPr txBox="1">
            <a:spLocks/>
          </p:cNvSpPr>
          <p:nvPr/>
        </p:nvSpPr>
        <p:spPr>
          <a:xfrm>
            <a:off x="230861" y="922023"/>
            <a:ext cx="9674725" cy="4021452"/>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評価対象項目</a:t>
            </a:r>
            <a:r>
              <a:rPr lang="en-US" altLang="ja-JP" dirty="0">
                <a:latin typeface="Meiryo UI" panose="020B0604030504040204" pitchFamily="50" charset="-128"/>
                <a:ea typeface="Meiryo UI" panose="020B0604030504040204" pitchFamily="50" charset="-128"/>
              </a:rPr>
              <a:t>】</a:t>
            </a:r>
          </a:p>
          <a:p>
            <a:pPr algn="l" defTabSz="457200"/>
            <a:r>
              <a:rPr lang="ja-JP" altLang="en-US" dirty="0">
                <a:latin typeface="Meiryo UI" panose="020B0604030504040204" pitchFamily="50" charset="-128"/>
                <a:ea typeface="Meiryo UI" panose="020B0604030504040204" pitchFamily="50" charset="-128"/>
              </a:rPr>
              <a:t>（監督員）</a:t>
            </a:r>
          </a:p>
          <a:p>
            <a:pPr algn="l" defTabSz="457200"/>
            <a:r>
              <a:rPr lang="ja-JP" altLang="en-US" dirty="0" smtClean="0">
                <a:latin typeface="Meiryo UI" panose="020B0604030504040204" pitchFamily="50" charset="-128"/>
                <a:ea typeface="Meiryo UI" panose="020B0604030504040204" pitchFamily="50" charset="-128"/>
              </a:rPr>
              <a:t>　元請</a:t>
            </a:r>
            <a:r>
              <a:rPr lang="ja-JP" altLang="en-US" dirty="0">
                <a:latin typeface="Meiryo UI" panose="020B0604030504040204" pitchFamily="50" charset="-128"/>
                <a:ea typeface="Meiryo UI" panose="020B0604030504040204" pitchFamily="50" charset="-128"/>
              </a:rPr>
              <a:t>が下請の作業成果を検査している</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lgn="l" defTabSz="457200"/>
            <a:endParaRPr lang="ja-JP" altLang="en-US"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（検査員）</a:t>
            </a:r>
          </a:p>
          <a:p>
            <a:pPr algn="l" defTabSz="457200"/>
            <a:r>
              <a:rPr lang="ja-JP" altLang="en-US" dirty="0">
                <a:latin typeface="Meiryo UI" panose="020B0604030504040204" pitchFamily="50" charset="-128"/>
                <a:ea typeface="Meiryo UI" panose="020B0604030504040204" pitchFamily="50" charset="-128"/>
              </a:rPr>
              <a:t>　下請に対する引き取り（完成）検査を書面で実施していること</a:t>
            </a:r>
            <a:r>
              <a:rPr lang="ja-JP" altLang="en-US" dirty="0" smtClean="0">
                <a:latin typeface="Meiryo UI" panose="020B0604030504040204" pitchFamily="50" charset="-128"/>
                <a:ea typeface="Meiryo UI" panose="020B0604030504040204" pitchFamily="50" charset="-128"/>
              </a:rPr>
              <a:t>が確認</a:t>
            </a:r>
            <a:r>
              <a:rPr lang="ja-JP" altLang="en-US" dirty="0">
                <a:latin typeface="Meiryo UI" panose="020B0604030504040204" pitchFamily="50" charset="-128"/>
                <a:ea typeface="Meiryo UI" panose="020B0604030504040204" pitchFamily="50" charset="-128"/>
              </a:rPr>
              <a:t>できる。</a:t>
            </a: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監督員、検査員共通項目）</a:t>
            </a:r>
          </a:p>
          <a:p>
            <a:pPr algn="l" defTabSz="457200"/>
            <a:endParaRPr lang="ja-JP" altLang="en-US"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9520877"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9267374" y="6499497"/>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12</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77595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別紙２</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a:t>元請けが下請けの作業成果を検査している</a:t>
            </a:r>
          </a:p>
        </p:txBody>
      </p:sp>
      <p:sp>
        <p:nvSpPr>
          <p:cNvPr id="8" name="コンテンツ プレースホルダー 2"/>
          <p:cNvSpPr txBox="1">
            <a:spLocks/>
          </p:cNvSpPr>
          <p:nvPr/>
        </p:nvSpPr>
        <p:spPr>
          <a:xfrm>
            <a:off x="230861" y="922023"/>
            <a:ext cx="9444277" cy="4674444"/>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en-US" altLang="ja-JP"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評価のポイント</a:t>
            </a:r>
            <a:r>
              <a:rPr lang="en-US" altLang="ja-JP"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a:t>
            </a:r>
            <a:r>
              <a:rPr lang="ja-JP" altLang="en-US" u="sng" dirty="0" smtClean="0">
                <a:latin typeface="Meiryo UI" panose="020B0604030504040204" pitchFamily="50" charset="-128"/>
                <a:ea typeface="Meiryo UI" panose="020B0604030504040204" pitchFamily="50" charset="-128"/>
              </a:rPr>
              <a:t>以下</a:t>
            </a:r>
            <a:r>
              <a:rPr lang="ja-JP" altLang="en-US" u="sng" dirty="0">
                <a:latin typeface="Meiryo UI" panose="020B0604030504040204" pitchFamily="50" charset="-128"/>
                <a:ea typeface="Meiryo UI" panose="020B0604030504040204" pitchFamily="50" charset="-128"/>
              </a:rPr>
              <a:t>の①～⑥の事実が書面で確認できる</a:t>
            </a:r>
            <a:r>
              <a:rPr lang="ja-JP" altLang="en-US" u="sng" dirty="0" smtClean="0">
                <a:latin typeface="Meiryo UI" panose="020B0604030504040204" pitchFamily="50" charset="-128"/>
                <a:ea typeface="Meiryo UI" panose="020B0604030504040204" pitchFamily="50" charset="-128"/>
              </a:rPr>
              <a:t>こと。</a:t>
            </a:r>
            <a:endParaRPr lang="ja-JP" altLang="en-US" u="sng" dirty="0">
              <a:latin typeface="Meiryo UI" panose="020B0604030504040204" pitchFamily="50" charset="-128"/>
              <a:ea typeface="Meiryo UI" panose="020B0604030504040204" pitchFamily="50" charset="-128"/>
            </a:endParaRPr>
          </a:p>
          <a:p>
            <a:pPr algn="l" defTabSz="457200"/>
            <a:r>
              <a:rPr lang="ja-JP" altLang="en-US" sz="2200" dirty="0" smtClean="0">
                <a:latin typeface="Meiryo UI" panose="020B0604030504040204" pitchFamily="50" charset="-128"/>
                <a:ea typeface="Meiryo UI" panose="020B0604030504040204" pitchFamily="50" charset="-128"/>
              </a:rPr>
              <a:t> ①</a:t>
            </a:r>
            <a:r>
              <a:rPr lang="ja-JP" altLang="en-US" sz="2200" dirty="0">
                <a:latin typeface="Meiryo UI" panose="020B0604030504040204" pitchFamily="50" charset="-128"/>
                <a:ea typeface="Meiryo UI" panose="020B0604030504040204" pitchFamily="50" charset="-128"/>
              </a:rPr>
              <a:t>	検査の内容（実施日、検査者氏名、立会者氏名、検査写真、検査結果）。</a:t>
            </a:r>
          </a:p>
          <a:p>
            <a:pPr algn="l" defTabSz="457200"/>
            <a:r>
              <a:rPr lang="ja-JP" altLang="en-US" sz="2200" dirty="0" smtClean="0">
                <a:latin typeface="Meiryo UI" panose="020B0604030504040204" pitchFamily="50" charset="-128"/>
                <a:ea typeface="Meiryo UI" panose="020B0604030504040204" pitchFamily="50" charset="-128"/>
              </a:rPr>
              <a:t> ② 検査者は、</a:t>
            </a:r>
            <a:r>
              <a:rPr lang="ja-JP" altLang="en-US" sz="2200" dirty="0">
                <a:latin typeface="Meiryo UI" panose="020B0604030504040204" pitchFamily="50" charset="-128"/>
                <a:ea typeface="Meiryo UI" panose="020B0604030504040204" pitchFamily="50" charset="-128"/>
              </a:rPr>
              <a:t>元請けの監理（主任）技術者または同等の資格を有する社員</a:t>
            </a:r>
            <a:r>
              <a:rPr lang="ja-JP" altLang="en-US" sz="2200" dirty="0" smtClean="0">
                <a:latin typeface="Meiryo UI" panose="020B0604030504040204" pitchFamily="50" charset="-128"/>
                <a:ea typeface="Meiryo UI" panose="020B0604030504040204" pitchFamily="50" charset="-128"/>
              </a:rPr>
              <a:t>で</a:t>
            </a:r>
            <a:endParaRPr lang="en-US" altLang="ja-JP" sz="2200" dirty="0" smtClean="0">
              <a:latin typeface="Meiryo UI" panose="020B0604030504040204" pitchFamily="50" charset="-128"/>
              <a:ea typeface="Meiryo UI" panose="020B0604030504040204" pitchFamily="50" charset="-128"/>
            </a:endParaRPr>
          </a:p>
          <a:p>
            <a:pPr algn="l" defTabSz="457200"/>
            <a:r>
              <a:rPr lang="ja-JP" altLang="en-US" sz="2200" dirty="0">
                <a:latin typeface="Meiryo UI" panose="020B0604030504040204" pitchFamily="50" charset="-128"/>
                <a:ea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rPr>
              <a:t>　 あり</a:t>
            </a:r>
            <a:r>
              <a:rPr lang="ja-JP" altLang="en-US" sz="2200" dirty="0">
                <a:latin typeface="Meiryo UI" panose="020B0604030504040204" pitchFamily="50" charset="-128"/>
                <a:ea typeface="Meiryo UI" panose="020B0604030504040204" pitchFamily="50" charset="-128"/>
              </a:rPr>
              <a:t>、かつ検査写真に写っていること。</a:t>
            </a:r>
          </a:p>
          <a:p>
            <a:pPr algn="l" defTabSz="457200"/>
            <a:r>
              <a:rPr lang="ja-JP" altLang="en-US" sz="2200" dirty="0" smtClean="0">
                <a:latin typeface="Meiryo UI" panose="020B0604030504040204" pitchFamily="50" charset="-128"/>
                <a:ea typeface="Meiryo UI" panose="020B0604030504040204" pitchFamily="50" charset="-128"/>
              </a:rPr>
              <a:t> ③ 下請け</a:t>
            </a:r>
            <a:r>
              <a:rPr lang="ja-JP" altLang="en-US" sz="2200" dirty="0">
                <a:latin typeface="Meiryo UI" panose="020B0604030504040204" pitchFamily="50" charset="-128"/>
                <a:ea typeface="Meiryo UI" panose="020B0604030504040204" pitchFamily="50" charset="-128"/>
              </a:rPr>
              <a:t>の立会人が立ち会っていること（立会者として氏名の記載があり、かつ</a:t>
            </a:r>
            <a:r>
              <a:rPr lang="ja-JP" altLang="en-US" sz="2200" dirty="0" smtClean="0">
                <a:latin typeface="Meiryo UI" panose="020B0604030504040204" pitchFamily="50" charset="-128"/>
                <a:ea typeface="Meiryo UI" panose="020B0604030504040204" pitchFamily="50" charset="-128"/>
              </a:rPr>
              <a:t>検 </a:t>
            </a:r>
            <a:endParaRPr lang="en-US" altLang="ja-JP" sz="2200" dirty="0" smtClean="0">
              <a:latin typeface="Meiryo UI" panose="020B0604030504040204" pitchFamily="50" charset="-128"/>
              <a:ea typeface="Meiryo UI" panose="020B0604030504040204" pitchFamily="50" charset="-128"/>
            </a:endParaRPr>
          </a:p>
          <a:p>
            <a:pPr algn="l" defTabSz="457200"/>
            <a:r>
              <a:rPr lang="en-US" altLang="ja-JP" sz="2200" dirty="0">
                <a:latin typeface="Meiryo UI" panose="020B0604030504040204" pitchFamily="50" charset="-128"/>
                <a:ea typeface="Meiryo UI" panose="020B0604030504040204" pitchFamily="50" charset="-128"/>
              </a:rPr>
              <a:t> </a:t>
            </a:r>
            <a:r>
              <a:rPr lang="en-US" altLang="ja-JP" sz="2200" dirty="0" smtClean="0">
                <a:latin typeface="Meiryo UI" panose="020B0604030504040204" pitchFamily="50" charset="-128"/>
                <a:ea typeface="Meiryo UI" panose="020B0604030504040204" pitchFamily="50" charset="-128"/>
              </a:rPr>
              <a:t>    </a:t>
            </a:r>
            <a:r>
              <a:rPr lang="ja-JP" altLang="en-US" sz="2200" dirty="0" smtClean="0">
                <a:latin typeface="Meiryo UI" panose="020B0604030504040204" pitchFamily="50" charset="-128"/>
                <a:ea typeface="Meiryo UI" panose="020B0604030504040204" pitchFamily="50" charset="-128"/>
              </a:rPr>
              <a:t>査</a:t>
            </a:r>
            <a:r>
              <a:rPr lang="ja-JP" altLang="en-US" sz="2200" dirty="0">
                <a:latin typeface="Meiryo UI" panose="020B0604030504040204" pitchFamily="50" charset="-128"/>
                <a:ea typeface="Meiryo UI" panose="020B0604030504040204" pitchFamily="50" charset="-128"/>
              </a:rPr>
              <a:t>写真に写っていること）。</a:t>
            </a:r>
          </a:p>
          <a:p>
            <a:pPr algn="l" defTabSz="457200"/>
            <a:r>
              <a:rPr lang="ja-JP" altLang="en-US" sz="2200" dirty="0" smtClean="0">
                <a:latin typeface="Meiryo UI" panose="020B0604030504040204" pitchFamily="50" charset="-128"/>
                <a:ea typeface="Meiryo UI" panose="020B0604030504040204" pitchFamily="50" charset="-128"/>
              </a:rPr>
              <a:t> ④ 下請け</a:t>
            </a:r>
            <a:r>
              <a:rPr lang="ja-JP" altLang="en-US" sz="2200" dirty="0">
                <a:latin typeface="Meiryo UI" panose="020B0604030504040204" pitchFamily="50" charset="-128"/>
                <a:ea typeface="Meiryo UI" panose="020B0604030504040204" pitchFamily="50" charset="-128"/>
              </a:rPr>
              <a:t>から完成通知が出されていること。</a:t>
            </a:r>
          </a:p>
          <a:p>
            <a:pPr algn="l" defTabSz="457200"/>
            <a:r>
              <a:rPr lang="ja-JP" altLang="en-US" sz="2200" dirty="0" smtClean="0">
                <a:latin typeface="Meiryo UI" panose="020B0604030504040204" pitchFamily="50" charset="-128"/>
                <a:ea typeface="Meiryo UI" panose="020B0604030504040204" pitchFamily="50" charset="-128"/>
              </a:rPr>
              <a:t> ⑤ 下請け</a:t>
            </a:r>
            <a:r>
              <a:rPr lang="ja-JP" altLang="en-US" sz="2200" dirty="0">
                <a:latin typeface="Meiryo UI" panose="020B0604030504040204" pitchFamily="50" charset="-128"/>
                <a:ea typeface="Meiryo UI" panose="020B0604030504040204" pitchFamily="50" charset="-128"/>
              </a:rPr>
              <a:t>への検査結果の通知が出されていること。</a:t>
            </a:r>
          </a:p>
          <a:p>
            <a:pPr algn="l" defTabSz="457200"/>
            <a:r>
              <a:rPr lang="ja-JP" altLang="en-US" sz="2200" dirty="0" smtClean="0">
                <a:latin typeface="Meiryo UI" panose="020B0604030504040204" pitchFamily="50" charset="-128"/>
                <a:ea typeface="Meiryo UI" panose="020B0604030504040204" pitchFamily="50" charset="-128"/>
              </a:rPr>
              <a:t> ⑥ 下請け</a:t>
            </a:r>
            <a:r>
              <a:rPr lang="ja-JP" altLang="en-US" sz="2200" dirty="0">
                <a:latin typeface="Meiryo UI" panose="020B0604030504040204" pitchFamily="50" charset="-128"/>
                <a:ea typeface="Meiryo UI" panose="020B0604030504040204" pitchFamily="50" charset="-128"/>
              </a:rPr>
              <a:t>からの工事目的物の引き渡しを受けていること</a:t>
            </a:r>
            <a:r>
              <a:rPr lang="ja-JP" altLang="en-US" sz="2200" dirty="0" smtClean="0">
                <a:latin typeface="Meiryo UI" panose="020B0604030504040204" pitchFamily="50" charset="-128"/>
                <a:ea typeface="Meiryo UI" panose="020B0604030504040204" pitchFamily="50" charset="-128"/>
              </a:rPr>
              <a:t>。 </a:t>
            </a:r>
            <a:endParaRPr lang="ja-JP" altLang="en-US" sz="2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a:spLocks noGrp="1"/>
          </p:cNvSpPr>
          <p:nvPr>
            <p:ph type="sldNum" sz="quarter" idx="12"/>
          </p:nvPr>
        </p:nvSpPr>
        <p:spPr>
          <a:xfrm>
            <a:off x="9220200" y="6492875"/>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13</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42659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別紙２</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a:t>元請けが下請けの作業成果を検査している</a:t>
            </a:r>
          </a:p>
        </p:txBody>
      </p:sp>
      <p:sp>
        <p:nvSpPr>
          <p:cNvPr id="8" name="コンテンツ プレースホルダー 2"/>
          <p:cNvSpPr txBox="1">
            <a:spLocks/>
          </p:cNvSpPr>
          <p:nvPr/>
        </p:nvSpPr>
        <p:spPr>
          <a:xfrm>
            <a:off x="189917" y="931548"/>
            <a:ext cx="9444277" cy="5516817"/>
          </a:xfrm>
          <a:prstGeom prst="rect">
            <a:avLst/>
          </a:prstGeom>
          <a:solidFill>
            <a:schemeClr val="accent1">
              <a:lumMod val="20000"/>
              <a:lumOff val="80000"/>
              <a:alpha val="30000"/>
            </a:schemeClr>
          </a:solid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参考</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建設業法</a:t>
            </a:r>
            <a:r>
              <a:rPr lang="ja-JP" altLang="en-US" dirty="0">
                <a:latin typeface="Meiryo UI" panose="020B0604030504040204" pitchFamily="50" charset="-128"/>
                <a:ea typeface="Meiryo UI" panose="020B0604030504040204" pitchFamily="50" charset="-128"/>
              </a:rPr>
              <a:t>第</a:t>
            </a:r>
            <a:r>
              <a:rPr lang="en-US" altLang="ja-JP" dirty="0">
                <a:latin typeface="Meiryo UI" panose="020B0604030504040204" pitchFamily="50" charset="-128"/>
                <a:ea typeface="Meiryo UI" panose="020B0604030504040204" pitchFamily="50" charset="-128"/>
              </a:rPr>
              <a:t>24</a:t>
            </a:r>
            <a:r>
              <a:rPr lang="ja-JP" altLang="en-US" dirty="0">
                <a:latin typeface="Meiryo UI" panose="020B0604030504040204" pitchFamily="50" charset="-128"/>
                <a:ea typeface="Meiryo UI" panose="020B0604030504040204" pitchFamily="50" charset="-128"/>
              </a:rPr>
              <a:t>条の</a:t>
            </a:r>
            <a:r>
              <a:rPr lang="en-US" altLang="ja-JP" dirty="0">
                <a:latin typeface="Meiryo UI" panose="020B0604030504040204" pitchFamily="50" charset="-128"/>
                <a:ea typeface="Meiryo UI" panose="020B0604030504040204" pitchFamily="50" charset="-128"/>
              </a:rPr>
              <a:t>4</a:t>
            </a:r>
          </a:p>
          <a:p>
            <a:pPr algn="l" defTabSz="457200"/>
            <a:r>
              <a:rPr lang="ja-JP" altLang="en-US" dirty="0" smtClean="0">
                <a:latin typeface="Meiryo UI" panose="020B0604030504040204" pitchFamily="50" charset="-128"/>
                <a:ea typeface="Meiryo UI" panose="020B0604030504040204" pitchFamily="50" charset="-128"/>
              </a:rPr>
              <a:t> （検査</a:t>
            </a:r>
            <a:r>
              <a:rPr lang="ja-JP" altLang="en-US" dirty="0">
                <a:latin typeface="Meiryo UI" panose="020B0604030504040204" pitchFamily="50" charset="-128"/>
                <a:ea typeface="Meiryo UI" panose="020B0604030504040204" pitchFamily="50" charset="-128"/>
              </a:rPr>
              <a:t>及び引渡し）</a:t>
            </a: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第二十四条</a:t>
            </a:r>
            <a:r>
              <a:rPr lang="ja-JP" altLang="en-US" dirty="0">
                <a:latin typeface="Meiryo UI" panose="020B0604030504040204" pitchFamily="50" charset="-128"/>
                <a:ea typeface="Meiryo UI" panose="020B0604030504040204" pitchFamily="50" charset="-128"/>
              </a:rPr>
              <a:t>の四　元請負人は、下請負人からその請け</a:t>
            </a:r>
            <a:r>
              <a:rPr lang="ja-JP" altLang="en-US" dirty="0" err="1">
                <a:latin typeface="Meiryo UI" panose="020B0604030504040204" pitchFamily="50" charset="-128"/>
                <a:ea typeface="Meiryo UI" panose="020B0604030504040204" pitchFamily="50" charset="-128"/>
              </a:rPr>
              <a:t>負つた</a:t>
            </a:r>
            <a:r>
              <a:rPr lang="ja-JP" altLang="en-US" dirty="0">
                <a:latin typeface="Meiryo UI" panose="020B0604030504040204" pitchFamily="50" charset="-128"/>
                <a:ea typeface="Meiryo UI" panose="020B0604030504040204" pitchFamily="50" charset="-128"/>
              </a:rPr>
              <a:t>建設工事</a:t>
            </a:r>
            <a:r>
              <a:rPr lang="ja-JP" altLang="en-US" dirty="0" smtClean="0">
                <a:latin typeface="Meiryo UI" panose="020B0604030504040204" pitchFamily="50" charset="-128"/>
                <a:ea typeface="Meiryo UI" panose="020B0604030504040204" pitchFamily="50" charset="-128"/>
              </a:rPr>
              <a:t>が　</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rPr>
              <a:t>完成</a:t>
            </a:r>
            <a:r>
              <a:rPr lang="ja-JP" altLang="en-US" u="sng" dirty="0">
                <a:latin typeface="Meiryo UI" panose="020B0604030504040204" pitchFamily="50" charset="-128"/>
                <a:ea typeface="Meiryo UI" panose="020B0604030504040204" pitchFamily="50" charset="-128"/>
              </a:rPr>
              <a:t>した旨の通知</a:t>
            </a:r>
            <a:r>
              <a:rPr lang="ja-JP" altLang="en-US" dirty="0">
                <a:latin typeface="Meiryo UI" panose="020B0604030504040204" pitchFamily="50" charset="-128"/>
                <a:ea typeface="Meiryo UI" panose="020B0604030504040204" pitchFamily="50" charset="-128"/>
              </a:rPr>
              <a:t>を受けたときは、当該通知を受けた日から二十日以内で</a:t>
            </a:r>
            <a:r>
              <a:rPr lang="ja-JP" altLang="en-US" dirty="0" smtClean="0">
                <a:latin typeface="Meiryo UI" panose="020B0604030504040204" pitchFamily="50" charset="-128"/>
                <a:ea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かつ</a:t>
            </a:r>
            <a:r>
              <a:rPr lang="ja-JP" altLang="en-US" dirty="0">
                <a:latin typeface="Meiryo UI" panose="020B0604030504040204" pitchFamily="50" charset="-128"/>
                <a:ea typeface="Meiryo UI" panose="020B0604030504040204" pitchFamily="50" charset="-128"/>
              </a:rPr>
              <a:t>、できる限り短い期間内に、その完成を確認するための</a:t>
            </a:r>
            <a:r>
              <a:rPr lang="ja-JP" altLang="en-US" u="sng" dirty="0">
                <a:latin typeface="Meiryo UI" panose="020B0604030504040204" pitchFamily="50" charset="-128"/>
                <a:ea typeface="Meiryo UI" panose="020B0604030504040204" pitchFamily="50" charset="-128"/>
              </a:rPr>
              <a:t>検査</a:t>
            </a:r>
            <a:r>
              <a:rPr lang="ja-JP" altLang="en-US" dirty="0">
                <a:latin typeface="Meiryo UI" panose="020B0604030504040204" pitchFamily="50" charset="-128"/>
                <a:ea typeface="Meiryo UI" panose="020B0604030504040204" pitchFamily="50" charset="-128"/>
              </a:rPr>
              <a:t>を完了</a:t>
            </a:r>
            <a:r>
              <a:rPr lang="ja-JP" altLang="en-US" dirty="0" smtClean="0">
                <a:latin typeface="Meiryo UI" panose="020B0604030504040204" pitchFamily="50" charset="-128"/>
                <a:ea typeface="Meiryo UI" panose="020B0604030504040204" pitchFamily="50" charset="-128"/>
              </a:rPr>
              <a:t>しな</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ければ</a:t>
            </a:r>
            <a:r>
              <a:rPr lang="ja-JP" altLang="en-US" dirty="0">
                <a:latin typeface="Meiryo UI" panose="020B0604030504040204" pitchFamily="50" charset="-128"/>
                <a:ea typeface="Meiryo UI" panose="020B0604030504040204" pitchFamily="50" charset="-128"/>
              </a:rPr>
              <a:t>ならない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lgn="l" defTabSz="457200"/>
            <a:endParaRPr lang="en-US" altLang="ja-JP" sz="700"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２</a:t>
            </a:r>
            <a:r>
              <a:rPr lang="ja-JP" altLang="en-US" dirty="0">
                <a:latin typeface="Meiryo UI" panose="020B0604030504040204" pitchFamily="50" charset="-128"/>
                <a:ea typeface="Meiryo UI" panose="020B0604030504040204" pitchFamily="50" charset="-128"/>
              </a:rPr>
              <a:t>　元請負人は、前項の検査に</a:t>
            </a:r>
            <a:r>
              <a:rPr lang="ja-JP" altLang="en-US" dirty="0" err="1">
                <a:latin typeface="Meiryo UI" panose="020B0604030504040204" pitchFamily="50" charset="-128"/>
                <a:ea typeface="Meiryo UI" panose="020B0604030504040204" pitchFamily="50" charset="-128"/>
              </a:rPr>
              <a:t>よつて</a:t>
            </a:r>
            <a:r>
              <a:rPr lang="ja-JP" altLang="en-US" dirty="0">
                <a:latin typeface="Meiryo UI" panose="020B0604030504040204" pitchFamily="50" charset="-128"/>
                <a:ea typeface="Meiryo UI" panose="020B0604030504040204" pitchFamily="50" charset="-128"/>
              </a:rPr>
              <a:t>建設工事の完成を確認した後、</a:t>
            </a:r>
            <a:r>
              <a:rPr lang="ja-JP" altLang="en-US" dirty="0" smtClean="0">
                <a:latin typeface="Meiryo UI" panose="020B0604030504040204" pitchFamily="50" charset="-128"/>
                <a:ea typeface="Meiryo UI" panose="020B0604030504040204" pitchFamily="50" charset="-128"/>
              </a:rPr>
              <a:t>下請　</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負人</a:t>
            </a:r>
            <a:r>
              <a:rPr lang="ja-JP" altLang="en-US" dirty="0">
                <a:latin typeface="Meiryo UI" panose="020B0604030504040204" pitchFamily="50" charset="-128"/>
                <a:ea typeface="Meiryo UI" panose="020B0604030504040204" pitchFamily="50" charset="-128"/>
              </a:rPr>
              <a:t>が申し出たときは、直ちに、当該建設</a:t>
            </a:r>
            <a:r>
              <a:rPr lang="ja-JP" altLang="en-US" u="sng" dirty="0">
                <a:latin typeface="Meiryo UI" panose="020B0604030504040204" pitchFamily="50" charset="-128"/>
                <a:ea typeface="Meiryo UI" panose="020B0604030504040204" pitchFamily="50" charset="-128"/>
              </a:rPr>
              <a:t>工事の目的物の引渡し</a:t>
            </a:r>
            <a:r>
              <a:rPr lang="ja-JP" altLang="en-US" dirty="0">
                <a:latin typeface="Meiryo UI" panose="020B0604030504040204" pitchFamily="50" charset="-128"/>
                <a:ea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rPr>
              <a:t>受けな　</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ければ</a:t>
            </a:r>
            <a:r>
              <a:rPr lang="ja-JP" altLang="en-US" dirty="0">
                <a:latin typeface="Meiryo UI" panose="020B0604030504040204" pitchFamily="50" charset="-128"/>
                <a:ea typeface="Meiryo UI" panose="020B0604030504040204" pitchFamily="50" charset="-128"/>
              </a:rPr>
              <a:t>ならない。ただし、下請契約において定められた工事完成の時期</a:t>
            </a:r>
            <a:r>
              <a:rPr lang="ja-JP" altLang="en-US" dirty="0" smtClean="0">
                <a:latin typeface="Meiryo UI" panose="020B0604030504040204" pitchFamily="50" charset="-128"/>
                <a:ea typeface="Meiryo UI" panose="020B0604030504040204" pitchFamily="50" charset="-128"/>
              </a:rPr>
              <a:t>から　</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二十日</a:t>
            </a:r>
            <a:r>
              <a:rPr lang="ja-JP" altLang="en-US" dirty="0">
                <a:latin typeface="Meiryo UI" panose="020B0604030504040204" pitchFamily="50" charset="-128"/>
                <a:ea typeface="Meiryo UI" panose="020B0604030504040204" pitchFamily="50" charset="-128"/>
              </a:rPr>
              <a:t>を経過した日以前の一定の日に引渡しを受ける旨の特約がされて</a:t>
            </a:r>
            <a:r>
              <a:rPr lang="ja-JP" altLang="en-US" dirty="0" err="1" smtClean="0">
                <a:latin typeface="Meiryo UI" panose="020B0604030504040204" pitchFamily="50" charset="-128"/>
                <a:ea typeface="Meiryo UI" panose="020B0604030504040204" pitchFamily="50" charset="-128"/>
              </a:rPr>
              <a:t>い</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err="1" smtClean="0">
                <a:latin typeface="Meiryo UI" panose="020B0604030504040204" pitchFamily="50" charset="-128"/>
                <a:ea typeface="Meiryo UI" panose="020B0604030504040204" pitchFamily="50" charset="-128"/>
              </a:rPr>
              <a:t>る</a:t>
            </a:r>
            <a:r>
              <a:rPr lang="ja-JP" altLang="en-US" dirty="0">
                <a:latin typeface="Meiryo UI" panose="020B0604030504040204" pitchFamily="50" charset="-128"/>
                <a:ea typeface="Meiryo UI" panose="020B0604030504040204" pitchFamily="50" charset="-128"/>
              </a:rPr>
              <a:t>場合には、この限りでない。</a:t>
            </a:r>
          </a:p>
        </p:txBody>
      </p:sp>
      <p:sp>
        <p:nvSpPr>
          <p:cNvPr id="9" name="テキスト ボックス 8"/>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a:spLocks noGrp="1"/>
          </p:cNvSpPr>
          <p:nvPr>
            <p:ph type="sldNum" sz="quarter" idx="12"/>
          </p:nvPr>
        </p:nvSpPr>
        <p:spPr>
          <a:xfrm>
            <a:off x="9220200" y="6492875"/>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14</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21543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70560" y="3445378"/>
            <a:ext cx="9235440" cy="2267287"/>
          </a:xfrm>
          <a:prstGeom prst="rect">
            <a:avLst/>
          </a:prstGeom>
          <a:noFill/>
          <a:ln>
            <a:noFill/>
          </a:ln>
        </p:spPr>
        <p:txBody>
          <a:bodyPr vert="horz" wrap="square" lIns="91440" tIns="45720" rIns="91440" bIns="45720" rtlCol="0" anchor="t" anchorCtr="0">
            <a:noAutofit/>
          </a:bodyPr>
          <a:lstStyle/>
          <a:p>
            <a:pPr>
              <a:lnSpc>
                <a:spcPct val="90000"/>
              </a:lnSpc>
              <a:spcBef>
                <a:spcPts val="1000"/>
              </a:spcBef>
            </a:pPr>
            <a:r>
              <a:rPr kumimoji="1" lang="ja-JP" altLang="en-US" sz="2400" dirty="0">
                <a:latin typeface="Meiryo UI" panose="020B0604030504040204" pitchFamily="50" charset="-128"/>
                <a:ea typeface="Meiryo UI" panose="020B0604030504040204" pitchFamily="50" charset="-128"/>
              </a:rPr>
              <a:t>（事例５</a:t>
            </a:r>
            <a:r>
              <a:rPr kumimoji="1" lang="ja-JP" altLang="en-US" sz="2400" dirty="0" smtClean="0">
                <a:latin typeface="Meiryo UI" panose="020B0604030504040204" pitchFamily="50" charset="-128"/>
                <a:ea typeface="Meiryo UI" panose="020B0604030504040204" pitchFamily="50" charset="-128"/>
              </a:rPr>
              <a:t>）</a:t>
            </a:r>
            <a:endParaRPr kumimoji="1" lang="en-US" altLang="ja-JP" sz="2400" dirty="0" smtClean="0">
              <a:latin typeface="Meiryo UI" panose="020B0604030504040204" pitchFamily="50" charset="-128"/>
              <a:ea typeface="Meiryo UI" panose="020B0604030504040204" pitchFamily="50" charset="-128"/>
            </a:endParaRPr>
          </a:p>
          <a:p>
            <a:pPr>
              <a:lnSpc>
                <a:spcPct val="90000"/>
              </a:lnSpc>
              <a:spcBef>
                <a:spcPts val="1000"/>
              </a:spcBef>
            </a:pPr>
            <a:r>
              <a:rPr kumimoji="1" lang="en-US" altLang="ja-JP" sz="2400" dirty="0">
                <a:latin typeface="Meiryo UI" panose="020B0604030504040204" pitchFamily="50" charset="-128"/>
                <a:ea typeface="Meiryo UI" panose="020B0604030504040204" pitchFamily="50" charset="-128"/>
              </a:rPr>
              <a:t> </a:t>
            </a:r>
            <a:r>
              <a:rPr kumimoji="1" lang="en-US" altLang="ja-JP" sz="2400" dirty="0" smtClean="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建災</a:t>
            </a:r>
            <a:r>
              <a:rPr kumimoji="1" lang="ja-JP" altLang="en-US" sz="2400" dirty="0">
                <a:latin typeface="Meiryo UI" panose="020B0604030504040204" pitchFamily="50" charset="-128"/>
                <a:ea typeface="Meiryo UI" panose="020B0604030504040204" pitchFamily="50" charset="-128"/>
              </a:rPr>
              <a:t>防が定める指針に基づく安全衛生教育を実施</a:t>
            </a:r>
            <a:r>
              <a:rPr kumimoji="1" lang="ja-JP" altLang="en-US" sz="2400" dirty="0" smtClean="0">
                <a:latin typeface="Meiryo UI" panose="020B0604030504040204" pitchFamily="50" charset="-128"/>
                <a:ea typeface="Meiryo UI" panose="020B0604030504040204" pitchFamily="50" charset="-128"/>
              </a:rPr>
              <a:t>した</a:t>
            </a:r>
            <a:r>
              <a:rPr kumimoji="1" lang="ja-JP" altLang="en-US" sz="2400" dirty="0">
                <a:latin typeface="Meiryo UI" panose="020B0604030504040204" pitchFamily="50" charset="-128"/>
                <a:ea typeface="Meiryo UI" panose="020B0604030504040204" pitchFamily="50" charset="-128"/>
              </a:rPr>
              <a:t>場合</a:t>
            </a:r>
            <a:r>
              <a:rPr kumimoji="1" lang="ja-JP" altLang="en-US" sz="2400" dirty="0" smtClean="0">
                <a:latin typeface="Meiryo UI" panose="020B0604030504040204" pitchFamily="50" charset="-128"/>
                <a:ea typeface="Meiryo UI" panose="020B0604030504040204" pitchFamily="50" charset="-128"/>
              </a:rPr>
              <a:t>の</a:t>
            </a:r>
            <a:endParaRPr kumimoji="1" lang="en-US" altLang="ja-JP" sz="2400" dirty="0" smtClean="0">
              <a:latin typeface="Meiryo UI" panose="020B0604030504040204" pitchFamily="50" charset="-128"/>
              <a:ea typeface="Meiryo UI" panose="020B0604030504040204" pitchFamily="50" charset="-128"/>
            </a:endParaRPr>
          </a:p>
          <a:p>
            <a:pPr>
              <a:lnSpc>
                <a:spcPct val="90000"/>
              </a:lnSpc>
              <a:spcBef>
                <a:spcPts val="1000"/>
              </a:spcBef>
            </a:pPr>
            <a:r>
              <a:rPr kumimoji="1" lang="en-US" altLang="ja-JP" sz="2400" dirty="0">
                <a:latin typeface="Meiryo UI" panose="020B0604030504040204" pitchFamily="50" charset="-128"/>
                <a:ea typeface="Meiryo UI" panose="020B0604030504040204" pitchFamily="50" charset="-128"/>
              </a:rPr>
              <a:t> </a:t>
            </a:r>
            <a:r>
              <a:rPr kumimoji="1" lang="en-US" altLang="ja-JP" sz="2400" dirty="0" smtClean="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加点</a:t>
            </a:r>
            <a:r>
              <a:rPr kumimoji="1" lang="ja-JP" altLang="en-US" sz="2400" dirty="0">
                <a:latin typeface="Meiryo UI" panose="020B0604030504040204" pitchFamily="50" charset="-128"/>
                <a:ea typeface="Meiryo UI" panose="020B0604030504040204" pitchFamily="50" charset="-128"/>
              </a:rPr>
              <a:t>が</a:t>
            </a:r>
            <a:r>
              <a:rPr kumimoji="1" lang="ja-JP" altLang="en-US" sz="2400" dirty="0" smtClean="0">
                <a:latin typeface="Meiryo UI" panose="020B0604030504040204" pitchFamily="50" charset="-128"/>
                <a:ea typeface="Meiryo UI" panose="020B0604030504040204" pitchFamily="50" charset="-128"/>
              </a:rPr>
              <a:t>、同一箇所</a:t>
            </a:r>
            <a:r>
              <a:rPr kumimoji="1" lang="ja-JP" altLang="en-US" sz="2400" dirty="0">
                <a:latin typeface="Meiryo UI" panose="020B0604030504040204" pitchFamily="50" charset="-128"/>
                <a:ea typeface="Meiryo UI" panose="020B0604030504040204" pitchFamily="50" charset="-128"/>
              </a:rPr>
              <a:t>や同工種の工事で</a:t>
            </a:r>
            <a:r>
              <a:rPr kumimoji="1" lang="ja-JP" altLang="en-US" sz="2400" dirty="0" smtClean="0">
                <a:latin typeface="Meiryo UI" panose="020B0604030504040204" pitchFamily="50" charset="-128"/>
                <a:ea typeface="Meiryo UI" panose="020B0604030504040204" pitchFamily="50" charset="-128"/>
              </a:rPr>
              <a:t>あっても、</a:t>
            </a:r>
            <a:endParaRPr kumimoji="1" lang="en-US" altLang="ja-JP" sz="2400" dirty="0" smtClean="0">
              <a:latin typeface="Meiryo UI" panose="020B0604030504040204" pitchFamily="50" charset="-128"/>
              <a:ea typeface="Meiryo UI" panose="020B0604030504040204" pitchFamily="50" charset="-128"/>
            </a:endParaRPr>
          </a:p>
          <a:p>
            <a:pPr>
              <a:lnSpc>
                <a:spcPct val="90000"/>
              </a:lnSpc>
              <a:spcBef>
                <a:spcPts val="1000"/>
              </a:spcBef>
            </a:pPr>
            <a:r>
              <a:rPr kumimoji="1" lang="en-US" altLang="ja-JP" sz="2400" dirty="0">
                <a:latin typeface="Meiryo UI" panose="020B0604030504040204" pitchFamily="50" charset="-128"/>
                <a:ea typeface="Meiryo UI" panose="020B0604030504040204" pitchFamily="50" charset="-128"/>
              </a:rPr>
              <a:t> </a:t>
            </a:r>
            <a:r>
              <a:rPr kumimoji="1" lang="en-US" altLang="ja-JP" sz="2400" dirty="0" smtClean="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１</a:t>
            </a:r>
            <a:r>
              <a:rPr kumimoji="1" lang="ja-JP" altLang="en-US" sz="2400" dirty="0">
                <a:latin typeface="Meiryo UI" panose="020B0604030504040204" pitchFamily="50" charset="-128"/>
                <a:ea typeface="Meiryo UI" panose="020B0604030504040204" pitchFamily="50" charset="-128"/>
              </a:rPr>
              <a:t>工事毎の実施でない</a:t>
            </a:r>
            <a:r>
              <a:rPr kumimoji="1" lang="ja-JP" altLang="en-US" sz="2400" dirty="0" smtClean="0">
                <a:latin typeface="Meiryo UI" panose="020B0604030504040204" pitchFamily="50" charset="-128"/>
                <a:ea typeface="Meiryo UI" panose="020B0604030504040204" pitchFamily="50" charset="-128"/>
              </a:rPr>
              <a:t>と評価</a:t>
            </a:r>
            <a:r>
              <a:rPr kumimoji="1" lang="ja-JP" altLang="en-US" sz="2400" dirty="0">
                <a:latin typeface="Meiryo UI" panose="020B0604030504040204" pitchFamily="50" charset="-128"/>
                <a:ea typeface="Meiryo UI" panose="020B0604030504040204" pitchFamily="50" charset="-128"/>
              </a:rPr>
              <a:t>されない。</a:t>
            </a:r>
            <a:endParaRPr kumimoji="1" lang="en-US" altLang="ja-JP" sz="2400" dirty="0">
              <a:latin typeface="Meiryo UI" panose="020B0604030504040204" pitchFamily="50" charset="-128"/>
              <a:ea typeface="Meiryo UI" panose="020B0604030504040204" pitchFamily="50" charset="-128"/>
            </a:endParaRPr>
          </a:p>
          <a:p>
            <a:pPr>
              <a:lnSpc>
                <a:spcPct val="90000"/>
              </a:lnSpc>
              <a:spcBef>
                <a:spcPts val="1000"/>
              </a:spcBef>
            </a:pPr>
            <a:r>
              <a:rPr kumimoji="1" lang="ja-JP" altLang="en-US" sz="2400" dirty="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もっと</a:t>
            </a:r>
            <a:r>
              <a:rPr kumimoji="1" lang="ja-JP" altLang="en-US" sz="2400" dirty="0">
                <a:latin typeface="Meiryo UI" panose="020B0604030504040204" pitchFamily="50" charset="-128"/>
                <a:ea typeface="Meiryo UI" panose="020B0604030504040204" pitchFamily="50" charset="-128"/>
              </a:rPr>
              <a:t>柔軟な対応としてほしい。</a:t>
            </a:r>
            <a:endParaRPr kumimoji="1" lang="en-US" altLang="ja-JP" sz="2400" dirty="0">
              <a:latin typeface="Meiryo UI" panose="020B0604030504040204" pitchFamily="50" charset="-128"/>
              <a:ea typeface="Meiryo UI" panose="020B0604030504040204" pitchFamily="50" charset="-128"/>
            </a:endParaRPr>
          </a:p>
          <a:p>
            <a:pPr>
              <a:lnSpc>
                <a:spcPct val="90000"/>
              </a:lnSpc>
              <a:spcBef>
                <a:spcPts val="1000"/>
              </a:spcBef>
            </a:pPr>
            <a:endParaRPr kumimoji="1" lang="en-US" altLang="ja-JP" sz="2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1</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－２</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34797" y="1284925"/>
            <a:ext cx="8763000" cy="426335"/>
          </a:xfrm>
          <a:prstGeom prst="rect">
            <a:avLst/>
          </a:prstGeom>
          <a:noFill/>
          <a:ln>
            <a:noFill/>
          </a:ln>
        </p:spPr>
        <p:txBody>
          <a:bodyPr vert="horz" wrap="square" lIns="91440" tIns="45720" rIns="91440" bIns="45720" rtlCol="0" anchor="t" anchorCtr="0">
            <a:noAutofit/>
          </a:bodyPr>
          <a:lstStyle/>
          <a:p>
            <a:pPr>
              <a:lnSpc>
                <a:spcPct val="90000"/>
              </a:lnSpc>
              <a:spcBef>
                <a:spcPts val="1000"/>
              </a:spcBef>
            </a:pPr>
            <a:r>
              <a:rPr kumimoji="1" lang="ja-JP" altLang="en-US" sz="2400" dirty="0">
                <a:latin typeface="Meiryo UI" panose="020B0604030504040204" pitchFamily="50" charset="-128"/>
                <a:ea typeface="Meiryo UI" panose="020B0604030504040204" pitchFamily="50" charset="-128"/>
              </a:rPr>
              <a:t>２</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（１）創意工夫のインセンティブ付与が分かりにくい。 　</a:t>
            </a:r>
            <a:endParaRPr kumimoji="1" lang="en-US" altLang="ja-JP" sz="2400" dirty="0">
              <a:latin typeface="Meiryo UI" panose="020B0604030504040204" pitchFamily="50" charset="-128"/>
              <a:ea typeface="Meiryo UI" panose="020B0604030504040204" pitchFamily="50" charset="-128"/>
            </a:endParaRPr>
          </a:p>
        </p:txBody>
      </p:sp>
      <p:sp>
        <p:nvSpPr>
          <p:cNvPr id="10" name="正方形/長方形 9"/>
          <p:cNvSpPr/>
          <p:nvPr/>
        </p:nvSpPr>
        <p:spPr>
          <a:xfrm>
            <a:off x="274955" y="1992099"/>
            <a:ext cx="1746885" cy="426335"/>
          </a:xfrm>
          <a:prstGeom prst="rect">
            <a:avLst/>
          </a:prstGeom>
          <a:noFill/>
          <a:ln>
            <a:noFill/>
          </a:ln>
        </p:spPr>
        <p:txBody>
          <a:bodyPr vert="horz" wrap="square" lIns="91440" tIns="45720" rIns="91440" bIns="45720" rtlCol="0" anchor="t" anchorCtr="0">
            <a:noAutofit/>
          </a:bodyPr>
          <a:lstStyle/>
          <a:p>
            <a:pPr>
              <a:lnSpc>
                <a:spcPct val="90000"/>
              </a:lnSpc>
              <a:spcBef>
                <a:spcPts val="1000"/>
              </a:spcBef>
            </a:pPr>
            <a:r>
              <a:rPr kumimoji="1" lang="ja-JP" altLang="en-US" sz="2400" dirty="0">
                <a:latin typeface="Meiryo UI" panose="020B0604030504040204" pitchFamily="50" charset="-128"/>
                <a:ea typeface="Meiryo UI" panose="020B0604030504040204" pitchFamily="50" charset="-128"/>
              </a:rPr>
              <a:t>　</a:t>
            </a:r>
            <a:endParaRPr kumimoji="1" lang="en-US" altLang="ja-JP" sz="2400" dirty="0">
              <a:latin typeface="Meiryo UI" panose="020B0604030504040204" pitchFamily="50" charset="-128"/>
              <a:ea typeface="Meiryo UI" panose="020B0604030504040204" pitchFamily="50" charset="-128"/>
            </a:endParaRPr>
          </a:p>
        </p:txBody>
      </p:sp>
      <p:sp>
        <p:nvSpPr>
          <p:cNvPr id="2" name="正方形/長方形 1"/>
          <p:cNvSpPr/>
          <p:nvPr/>
        </p:nvSpPr>
        <p:spPr>
          <a:xfrm>
            <a:off x="670560" y="1804571"/>
            <a:ext cx="8625840" cy="885371"/>
          </a:xfrm>
          <a:prstGeom prst="rect">
            <a:avLst/>
          </a:prstGeom>
          <a:noFill/>
          <a:ln>
            <a:noFill/>
          </a:ln>
        </p:spPr>
        <p:txBody>
          <a:bodyPr vert="horz" wrap="square" lIns="91440" tIns="45720" rIns="91440" bIns="45720" rtlCol="0" anchor="t" anchorCtr="0">
            <a:noAutofit/>
          </a:bodyPr>
          <a:lstStyle/>
          <a:p>
            <a:pPr>
              <a:lnSpc>
                <a:spcPct val="90000"/>
              </a:lnSpc>
              <a:spcBef>
                <a:spcPts val="1000"/>
              </a:spcBef>
            </a:pPr>
            <a:r>
              <a:rPr kumimoji="1" lang="ja-JP" altLang="en-US" sz="2400" dirty="0">
                <a:latin typeface="Meiryo UI" panose="020B0604030504040204" pitchFamily="50" charset="-128"/>
                <a:ea typeface="Meiryo UI" panose="020B0604030504040204" pitchFamily="50" charset="-128"/>
              </a:rPr>
              <a:t>（事例４） 　</a:t>
            </a:r>
            <a:endParaRPr kumimoji="1" lang="en-US" altLang="ja-JP" sz="2400" dirty="0" smtClean="0">
              <a:latin typeface="Meiryo UI" panose="020B0604030504040204" pitchFamily="50" charset="-128"/>
              <a:ea typeface="Meiryo UI" panose="020B0604030504040204" pitchFamily="50" charset="-128"/>
            </a:endParaRPr>
          </a:p>
          <a:p>
            <a:pPr>
              <a:lnSpc>
                <a:spcPct val="90000"/>
              </a:lnSpc>
              <a:spcBef>
                <a:spcPts val="1000"/>
              </a:spcBef>
            </a:pPr>
            <a:r>
              <a:rPr kumimoji="1" lang="ja-JP" altLang="en-US" sz="2400" dirty="0" smtClean="0">
                <a:latin typeface="Meiryo UI" panose="020B0604030504040204" pitchFamily="50" charset="-128"/>
                <a:ea typeface="Meiryo UI" panose="020B0604030504040204" pitchFamily="50" charset="-128"/>
              </a:rPr>
              <a:t>      ＩＣＴ</a:t>
            </a:r>
            <a:r>
              <a:rPr kumimoji="1" lang="ja-JP" altLang="en-US" sz="2400" dirty="0">
                <a:latin typeface="Meiryo UI" panose="020B0604030504040204" pitchFamily="50" charset="-128"/>
                <a:ea typeface="Meiryo UI" panose="020B0604030504040204" pitchFamily="50" charset="-128"/>
              </a:rPr>
              <a:t>や週休２日の加点について、あらためて</a:t>
            </a:r>
            <a:r>
              <a:rPr kumimoji="1" lang="ja-JP" altLang="en-US" sz="2400" dirty="0" smtClean="0">
                <a:latin typeface="Meiryo UI" panose="020B0604030504040204" pitchFamily="50" charset="-128"/>
                <a:ea typeface="Meiryo UI" panose="020B0604030504040204" pitchFamily="50" charset="-128"/>
              </a:rPr>
              <a:t>内容</a:t>
            </a:r>
            <a:r>
              <a:rPr kumimoji="1" lang="ja-JP" altLang="en-US" sz="2400" dirty="0">
                <a:latin typeface="Meiryo UI" panose="020B0604030504040204" pitchFamily="50" charset="-128"/>
                <a:ea typeface="Meiryo UI" panose="020B0604030504040204" pitchFamily="50" charset="-128"/>
              </a:rPr>
              <a:t>を確認したい。</a:t>
            </a:r>
            <a:endParaRPr kumimoji="1" lang="en-US" altLang="ja-JP" sz="24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34796" y="2979639"/>
            <a:ext cx="9328963" cy="885371"/>
          </a:xfrm>
          <a:prstGeom prst="rect">
            <a:avLst/>
          </a:prstGeom>
          <a:noFill/>
          <a:ln>
            <a:noFill/>
          </a:ln>
        </p:spPr>
        <p:txBody>
          <a:bodyPr vert="horz" wrap="square" lIns="91440" tIns="45720" rIns="91440" bIns="45720" rtlCol="0" anchor="t" anchorCtr="0">
            <a:noAutofit/>
          </a:bodyPr>
          <a:lstStyle/>
          <a:p>
            <a:pPr>
              <a:lnSpc>
                <a:spcPct val="90000"/>
              </a:lnSpc>
              <a:spcBef>
                <a:spcPts val="1000"/>
              </a:spcBef>
            </a:pPr>
            <a:r>
              <a:rPr kumimoji="1" lang="ja-JP" altLang="en-US" sz="2400" dirty="0">
                <a:latin typeface="Meiryo UI" panose="020B0604030504040204" pitchFamily="50" charset="-128"/>
                <a:ea typeface="Meiryo UI" panose="020B0604030504040204" pitchFamily="50" charset="-128"/>
              </a:rPr>
              <a:t>２</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（２）創意工夫で、安全衛生教育が過分な負担と</a:t>
            </a:r>
            <a:r>
              <a:rPr kumimoji="1" lang="ja-JP" altLang="en-US" sz="2400" dirty="0" smtClean="0">
                <a:latin typeface="Meiryo UI" panose="020B0604030504040204" pitchFamily="50" charset="-128"/>
                <a:ea typeface="Meiryo UI" panose="020B0604030504040204" pitchFamily="50" charset="-128"/>
              </a:rPr>
              <a:t>なっている</a:t>
            </a:r>
            <a:r>
              <a:rPr kumimoji="1" lang="ja-JP" altLang="en-US" sz="2400" dirty="0">
                <a:latin typeface="Meiryo UI" panose="020B0604030504040204" pitchFamily="50" charset="-128"/>
                <a:ea typeface="Meiryo UI" panose="020B0604030504040204" pitchFamily="50" charset="-128"/>
              </a:rPr>
              <a:t>。 　</a:t>
            </a:r>
            <a:endParaRPr kumimoji="1" lang="en-US" altLang="ja-JP" sz="24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建設企業からの意見・要望事項等（事例）</a:t>
            </a:r>
          </a:p>
        </p:txBody>
      </p:sp>
      <p:sp>
        <p:nvSpPr>
          <p:cNvPr id="13" name="テキスト ボックス 12"/>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15</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02235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6967" y="757988"/>
            <a:ext cx="9524218" cy="3253309"/>
          </a:xfrm>
          <a:solidFill>
            <a:schemeClr val="accent1">
              <a:lumMod val="20000"/>
              <a:lumOff val="80000"/>
              <a:alpha val="70000"/>
            </a:schemeClr>
          </a:solidFill>
          <a:ln>
            <a:noFill/>
          </a:ln>
        </p:spPr>
        <p:txBody>
          <a:bodyPr vert="horz" wrap="square" lIns="91440" tIns="45720" rIns="91440" bIns="45720" rtlCol="0" anchor="t" anchorCtr="0">
            <a:noAutofit/>
          </a:bodyPr>
          <a:lstStyle/>
          <a:p>
            <a:pPr marL="0" indent="0" defTabSz="457200">
              <a:buNone/>
            </a:pPr>
            <a:r>
              <a:rPr lang="ja-JP" altLang="en-US" sz="2400" dirty="0">
                <a:latin typeface="Meiryo UI" panose="020B0604030504040204" pitchFamily="50" charset="-128"/>
                <a:ea typeface="Meiryo UI" panose="020B0604030504040204" pitchFamily="50" charset="-128"/>
              </a:rPr>
              <a:t>＜見解と対応方針＞</a:t>
            </a:r>
            <a:endParaRPr lang="en-US" altLang="ja-JP" sz="2400" dirty="0">
              <a:latin typeface="Meiryo UI" panose="020B0604030504040204" pitchFamily="50" charset="-128"/>
              <a:ea typeface="Meiryo UI" panose="020B0604030504040204" pitchFamily="50" charset="-128"/>
            </a:endParaRPr>
          </a:p>
          <a:p>
            <a:pPr marL="0" indent="0" defTabSz="457200">
              <a:buNone/>
            </a:pPr>
            <a:r>
              <a:rPr lang="ja-JP" altLang="en-US" sz="2000" dirty="0">
                <a:latin typeface="Meiryo UI" panose="020B0604030504040204" pitchFamily="50" charset="-128"/>
                <a:ea typeface="Meiryo UI" panose="020B0604030504040204" pitchFamily="50" charset="-128"/>
              </a:rPr>
              <a:t>・事例４では、</a:t>
            </a:r>
            <a:endParaRPr lang="en-US" altLang="ja-JP" sz="2000" dirty="0">
              <a:latin typeface="Meiryo UI" panose="020B0604030504040204" pitchFamily="50" charset="-128"/>
              <a:ea typeface="Meiryo UI" panose="020B0604030504040204" pitchFamily="50" charset="-128"/>
            </a:endParaRPr>
          </a:p>
          <a:p>
            <a:pPr marL="0" indent="0" defTabSz="457200">
              <a:buNone/>
            </a:pPr>
            <a:r>
              <a:rPr lang="ja-JP" altLang="en-US" sz="2000" dirty="0">
                <a:latin typeface="Meiryo UI" panose="020B0604030504040204" pitchFamily="50" charset="-128"/>
                <a:ea typeface="Meiryo UI" panose="020B0604030504040204" pitchFamily="50" charset="-128"/>
              </a:rPr>
              <a:t>　近年、「働き方改革」を進めるため、創意工夫のインセンティブを付与する</a:t>
            </a:r>
            <a:endParaRPr lang="en-US" altLang="ja-JP" sz="2000" dirty="0">
              <a:latin typeface="Meiryo UI" panose="020B0604030504040204" pitchFamily="50" charset="-128"/>
              <a:ea typeface="Meiryo UI" panose="020B0604030504040204" pitchFamily="50" charset="-128"/>
            </a:endParaRPr>
          </a:p>
          <a:p>
            <a:pPr marL="0" indent="0" defTabSz="457200">
              <a:buNone/>
            </a:pPr>
            <a:r>
              <a:rPr lang="ja-JP" altLang="en-US" sz="2000" dirty="0">
                <a:latin typeface="Meiryo UI" panose="020B0604030504040204" pitchFamily="50" charset="-128"/>
                <a:ea typeface="Meiryo UI" panose="020B0604030504040204" pitchFamily="50" charset="-128"/>
              </a:rPr>
              <a:t>　項目が加わりました。あらためて、別紙３にその概要を示します。</a:t>
            </a:r>
            <a:endParaRPr lang="en-US" altLang="ja-JP" sz="2000" dirty="0">
              <a:latin typeface="Meiryo UI" panose="020B0604030504040204" pitchFamily="50" charset="-128"/>
              <a:ea typeface="Meiryo UI" panose="020B0604030504040204" pitchFamily="50" charset="-128"/>
            </a:endParaRPr>
          </a:p>
          <a:p>
            <a:pPr marL="0" indent="0" defTabSz="457200">
              <a:buNone/>
            </a:pPr>
            <a:r>
              <a:rPr lang="ja-JP" altLang="en-US" sz="2000" dirty="0">
                <a:latin typeface="Meiryo UI" panose="020B0604030504040204" pitchFamily="50" charset="-128"/>
                <a:ea typeface="Meiryo UI" panose="020B0604030504040204" pitchFamily="50" charset="-128"/>
              </a:rPr>
              <a:t>・事例５では、</a:t>
            </a:r>
            <a:endParaRPr lang="en-US" altLang="ja-JP" sz="2000" dirty="0">
              <a:latin typeface="Meiryo UI" panose="020B0604030504040204" pitchFamily="50" charset="-128"/>
              <a:ea typeface="Meiryo UI" panose="020B0604030504040204" pitchFamily="50" charset="-128"/>
            </a:endParaRPr>
          </a:p>
          <a:p>
            <a:pPr marL="0" indent="0" defTabSz="457200">
              <a:buNone/>
            </a:pPr>
            <a:r>
              <a:rPr lang="ja-JP" altLang="en-US" sz="2000" dirty="0">
                <a:latin typeface="Meiryo UI" panose="020B0604030504040204" pitchFamily="50" charset="-128"/>
                <a:ea typeface="Meiryo UI" panose="020B0604030504040204" pitchFamily="50" charset="-128"/>
              </a:rPr>
              <a:t>　三重県では、建設工事に従事する労働者に対する安全教育について、これまで</a:t>
            </a:r>
            <a:endParaRPr lang="en-US" altLang="ja-JP" sz="2000" dirty="0">
              <a:latin typeface="Meiryo UI" panose="020B0604030504040204" pitchFamily="50" charset="-128"/>
              <a:ea typeface="Meiryo UI" panose="020B0604030504040204" pitchFamily="50" charset="-128"/>
            </a:endParaRPr>
          </a:p>
          <a:p>
            <a:pPr marL="0" indent="0" defTabSz="457200">
              <a:buNone/>
            </a:pP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工事毎に講習に取り組まれた場合のみ、評価の対象としてきました</a:t>
            </a:r>
            <a:r>
              <a:rPr lang="ja-JP" altLang="en-US" sz="2000" dirty="0" smtClean="0">
                <a:latin typeface="Meiryo UI" panose="020B0604030504040204" pitchFamily="50" charset="-128"/>
                <a:ea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endParaRPr>
          </a:p>
          <a:p>
            <a:pPr marL="0" indent="0" defTabSz="457200">
              <a:buNone/>
            </a:pPr>
            <a:r>
              <a:rPr lang="en-US" altLang="ja-JP" sz="2000" dirty="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今後</a:t>
            </a:r>
            <a:r>
              <a:rPr lang="ja-JP" altLang="en-US" sz="2000" dirty="0">
                <a:latin typeface="Meiryo UI" panose="020B0604030504040204" pitchFamily="50" charset="-128"/>
                <a:ea typeface="Meiryo UI" panose="020B0604030504040204" pitchFamily="50" charset="-128"/>
              </a:rPr>
              <a:t>は</a:t>
            </a:r>
            <a:r>
              <a:rPr lang="ja-JP" altLang="en-US" sz="2000" dirty="0" smtClean="0">
                <a:latin typeface="Meiryo UI" panose="020B0604030504040204" pitchFamily="50" charset="-128"/>
                <a:ea typeface="Meiryo UI" panose="020B0604030504040204" pitchFamily="50" charset="-128"/>
              </a:rPr>
              <a:t>、２つ</a:t>
            </a:r>
            <a:r>
              <a:rPr lang="ja-JP" altLang="en-US" sz="2000" dirty="0">
                <a:latin typeface="Meiryo UI" panose="020B0604030504040204" pitchFamily="50" charset="-128"/>
                <a:ea typeface="Meiryo UI" panose="020B0604030504040204" pitchFamily="50" charset="-128"/>
              </a:rPr>
              <a:t>の工事までの合同開催は評価の対象と</a:t>
            </a:r>
            <a:r>
              <a:rPr lang="ja-JP" altLang="en-US" sz="2000" dirty="0" smtClean="0">
                <a:latin typeface="Meiryo UI" panose="020B0604030504040204" pitchFamily="50" charset="-128"/>
                <a:ea typeface="Meiryo UI" panose="020B0604030504040204" pitchFamily="50" charset="-128"/>
              </a:rPr>
              <a:t>します。</a:t>
            </a:r>
            <a:endParaRPr lang="en-US" altLang="ja-JP" sz="2000" dirty="0">
              <a:latin typeface="Meiryo UI" panose="020B0604030504040204" pitchFamily="50" charset="-128"/>
              <a:ea typeface="Meiryo UI" panose="020B0604030504040204" pitchFamily="50" charset="-128"/>
            </a:endParaRPr>
          </a:p>
          <a:p>
            <a:pPr marL="0" defTabSz="457200"/>
            <a:endParaRPr lang="en-US" altLang="ja-JP" sz="20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11882" y="4986554"/>
            <a:ext cx="9569303" cy="1600200"/>
          </a:xfrm>
          <a:prstGeom prst="rect">
            <a:avLst/>
          </a:prstGeom>
          <a:solidFill>
            <a:schemeClr val="accent1">
              <a:lumMod val="20000"/>
              <a:lumOff val="80000"/>
              <a:alpha val="70000"/>
            </a:schemeClr>
          </a:solidFill>
          <a:ln>
            <a:noFill/>
          </a:ln>
        </p:spPr>
        <p:txBody>
          <a:bodyPr wrap="square" rtlCol="0" anchor="t"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pPr algn="l"/>
            <a:r>
              <a:rPr lang="ja-JP" altLang="en-US" sz="2400" dirty="0" smtClean="0"/>
              <a:t>　</a:t>
            </a:r>
            <a:r>
              <a:rPr lang="ja-JP" altLang="en-US" sz="2400" b="0" dirty="0">
                <a:ln>
                  <a:noFill/>
                </a:ln>
              </a:rPr>
              <a:t>創意工夫のインセンティブを付与する項目について、あらためて概要</a:t>
            </a:r>
            <a:endParaRPr lang="en-US" altLang="ja-JP" sz="2400" b="0" dirty="0">
              <a:ln>
                <a:noFill/>
              </a:ln>
            </a:endParaRPr>
          </a:p>
          <a:p>
            <a:pPr algn="l"/>
            <a:r>
              <a:rPr lang="ja-JP" altLang="en-US" sz="2400" b="0" dirty="0">
                <a:ln>
                  <a:noFill/>
                </a:ln>
              </a:rPr>
              <a:t>　を示します。　　　　　　　　　　　　　　　　　　　　　　　</a:t>
            </a:r>
            <a:r>
              <a:rPr lang="ja-JP" altLang="en-US" sz="2400" b="0" dirty="0" smtClean="0">
                <a:ln>
                  <a:noFill/>
                </a:ln>
              </a:rPr>
              <a:t>　　　　　　　 ・</a:t>
            </a:r>
            <a:r>
              <a:rPr lang="ja-JP" altLang="en-US" sz="2400" b="0" dirty="0">
                <a:ln>
                  <a:noFill/>
                </a:ln>
              </a:rPr>
              <a:t>・・</a:t>
            </a:r>
            <a:r>
              <a:rPr lang="ja-JP" altLang="en-US" sz="2400" b="0" dirty="0">
                <a:ln>
                  <a:noFill/>
                </a:ln>
                <a:solidFill>
                  <a:srgbClr val="FF0000"/>
                </a:solidFill>
              </a:rPr>
              <a:t>別紙３</a:t>
            </a:r>
            <a:endParaRPr lang="en-US" altLang="ja-JP" sz="2400" b="0" dirty="0">
              <a:ln>
                <a:noFill/>
              </a:ln>
              <a:solidFill>
                <a:srgbClr val="FF0000"/>
              </a:solidFill>
            </a:endParaRPr>
          </a:p>
          <a:p>
            <a:pPr algn="l"/>
            <a:r>
              <a:rPr lang="ja-JP" altLang="en-US" sz="2400" b="0" dirty="0">
                <a:ln>
                  <a:noFill/>
                </a:ln>
              </a:rPr>
              <a:t>　創意工夫の安全衛生教育の評価について、見直します。（</a:t>
            </a:r>
            <a:r>
              <a:rPr lang="en-US" altLang="ja-JP" sz="2400" b="0" dirty="0">
                <a:ln>
                  <a:noFill/>
                </a:ln>
              </a:rPr>
              <a:t>R5.4</a:t>
            </a:r>
            <a:r>
              <a:rPr lang="ja-JP" altLang="en-US" sz="2400" b="0" dirty="0">
                <a:ln>
                  <a:noFill/>
                </a:ln>
              </a:rPr>
              <a:t>～）</a:t>
            </a:r>
            <a:endParaRPr lang="en-US" altLang="ja-JP" sz="2400" b="0" dirty="0">
              <a:ln>
                <a:noFill/>
              </a:ln>
            </a:endParaRPr>
          </a:p>
          <a:p>
            <a:pPr algn="l"/>
            <a:r>
              <a:rPr lang="ja-JP" altLang="en-US" sz="2400" b="0" dirty="0">
                <a:ln>
                  <a:noFill/>
                </a:ln>
              </a:rPr>
              <a:t>　　　　　　　　　　　　　　　　　　　　　　　　　　　　　　　</a:t>
            </a:r>
            <a:r>
              <a:rPr lang="ja-JP" altLang="en-US" sz="2400" b="0" dirty="0" smtClean="0">
                <a:ln>
                  <a:noFill/>
                </a:ln>
              </a:rPr>
              <a:t>　　　　　　　 ・</a:t>
            </a:r>
            <a:r>
              <a:rPr lang="ja-JP" altLang="en-US" sz="2400" b="0" dirty="0">
                <a:ln>
                  <a:noFill/>
                </a:ln>
              </a:rPr>
              <a:t>・・</a:t>
            </a:r>
            <a:r>
              <a:rPr lang="ja-JP" altLang="en-US" sz="2400" b="0" dirty="0">
                <a:ln>
                  <a:noFill/>
                </a:ln>
                <a:solidFill>
                  <a:srgbClr val="FF0000"/>
                </a:solidFill>
              </a:rPr>
              <a:t>別紙４</a:t>
            </a:r>
          </a:p>
          <a:p>
            <a:pPr algn="l"/>
            <a:endParaRPr lang="ja-JP" altLang="en-US" sz="2400" dirty="0"/>
          </a:p>
        </p:txBody>
      </p:sp>
      <p:sp>
        <p:nvSpPr>
          <p:cNvPr id="10" name="正方形/長方形 9">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2</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a:t>
            </a: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2</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ご意見に対する県の見解と対応方針</a:t>
            </a:r>
          </a:p>
        </p:txBody>
      </p:sp>
      <p:sp>
        <p:nvSpPr>
          <p:cNvPr id="12" name="正方形/長方形 11">
            <a:extLst>
              <a:ext uri="{FF2B5EF4-FFF2-40B4-BE49-F238E27FC236}">
                <a16:creationId xmlns:a16="http://schemas.microsoft.com/office/drawing/2014/main" id="{B4684C53-8171-4C96-8FA4-37F56591AC93}"/>
              </a:ext>
            </a:extLst>
          </p:cNvPr>
          <p:cNvSpPr/>
          <p:nvPr/>
        </p:nvSpPr>
        <p:spPr>
          <a:xfrm>
            <a:off x="0" y="4175760"/>
            <a:ext cx="1162464" cy="6463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latin typeface="Meiryo UI" panose="020B0604030504040204" pitchFamily="50" charset="-128"/>
                <a:ea typeface="Meiryo UI" panose="020B0604030504040204" pitchFamily="50" charset="-128"/>
              </a:rPr>
              <a:t>3</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a:t>
            </a: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2</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162464" y="417576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工事検査の今後の取組</a:t>
            </a:r>
          </a:p>
        </p:txBody>
      </p:sp>
      <p:sp>
        <p:nvSpPr>
          <p:cNvPr id="14" name="テキスト ボックス 13"/>
          <p:cNvSpPr txBox="1"/>
          <p:nvPr/>
        </p:nvSpPr>
        <p:spPr>
          <a:xfrm>
            <a:off x="9534525" y="645852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3"/>
          <p:cNvSpPr>
            <a:spLocks noGrp="1"/>
          </p:cNvSpPr>
          <p:nvPr>
            <p:ph type="sldNum" sz="quarter" idx="12"/>
          </p:nvPr>
        </p:nvSpPr>
        <p:spPr>
          <a:xfrm>
            <a:off x="9220200" y="650303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16</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36017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別紙３</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smtClean="0"/>
              <a:t>創意工夫の評価について</a:t>
            </a:r>
            <a:endParaRPr lang="ja-JP" altLang="en-US" sz="2800" dirty="0"/>
          </a:p>
        </p:txBody>
      </p:sp>
      <p:sp>
        <p:nvSpPr>
          <p:cNvPr id="7" name="コンテンツ プレースホルダー 2"/>
          <p:cNvSpPr txBox="1">
            <a:spLocks/>
          </p:cNvSpPr>
          <p:nvPr/>
        </p:nvSpPr>
        <p:spPr>
          <a:xfrm>
            <a:off x="230861" y="922022"/>
            <a:ext cx="9444277" cy="5393053"/>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dirty="0" smtClean="0">
                <a:latin typeface="Meiryo UI" panose="020B0604030504040204" pitchFamily="50" charset="-128"/>
                <a:ea typeface="Meiryo UI" panose="020B0604030504040204" pitchFamily="50" charset="-128"/>
              </a:rPr>
              <a:t>　創意</a:t>
            </a:r>
            <a:r>
              <a:rPr lang="ja-JP" altLang="en-US" dirty="0">
                <a:latin typeface="Meiryo UI" panose="020B0604030504040204" pitchFamily="50" charset="-128"/>
                <a:ea typeface="Meiryo UI" panose="020B0604030504040204" pitchFamily="50" charset="-128"/>
              </a:rPr>
              <a:t>工夫は、共通仕様書で監督員に「提出できる」取組として規定</a:t>
            </a:r>
            <a:r>
              <a:rPr lang="ja-JP" altLang="en-US" dirty="0" smtClean="0">
                <a:latin typeface="Meiryo UI" panose="020B0604030504040204" pitchFamily="50" charset="-128"/>
                <a:ea typeface="Meiryo UI" panose="020B0604030504040204" pitchFamily="50" charset="-128"/>
              </a:rPr>
              <a:t>されて</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おり</a:t>
            </a:r>
            <a:r>
              <a:rPr lang="ja-JP" altLang="en-US" dirty="0">
                <a:latin typeface="Meiryo UI" panose="020B0604030504040204" pitchFamily="50" charset="-128"/>
                <a:ea typeface="Meiryo UI" panose="020B0604030504040204" pitchFamily="50" charset="-128"/>
              </a:rPr>
              <a:t>、工事成績評定においては、現場条件と、目的、対策、結果を踏まえて</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特筆すべき効果」があるものに対して評価を行ってきたところです。</a:t>
            </a:r>
          </a:p>
          <a:p>
            <a:pPr algn="l" defTabSz="457200"/>
            <a:r>
              <a:rPr lang="ja-JP" altLang="en-US" dirty="0" smtClean="0">
                <a:latin typeface="Meiryo UI" panose="020B0604030504040204" pitchFamily="50" charset="-128"/>
                <a:ea typeface="Meiryo UI" panose="020B0604030504040204" pitchFamily="50" charset="-128"/>
              </a:rPr>
              <a:t>　また</a:t>
            </a:r>
            <a:r>
              <a:rPr lang="ja-JP" altLang="en-US" dirty="0">
                <a:latin typeface="Meiryo UI" panose="020B0604030504040204" pitchFamily="50" charset="-128"/>
                <a:ea typeface="Meiryo UI" panose="020B0604030504040204" pitchFamily="50" charset="-128"/>
              </a:rPr>
              <a:t>、近年は「働き方改革」を進めるため、インセンティブを付与する項目</a:t>
            </a:r>
            <a:r>
              <a:rPr lang="ja-JP" altLang="en-US" dirty="0" smtClean="0">
                <a:latin typeface="Meiryo UI" panose="020B0604030504040204" pitchFamily="50" charset="-128"/>
                <a:ea typeface="Meiryo UI" panose="020B0604030504040204" pitchFamily="50" charset="-128"/>
              </a:rPr>
              <a:t>も</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加わりました</a:t>
            </a:r>
            <a:r>
              <a:rPr lang="ja-JP" altLang="en-US" dirty="0">
                <a:latin typeface="Meiryo UI" panose="020B0604030504040204" pitchFamily="50" charset="-128"/>
                <a:ea typeface="Meiryo UI" panose="020B0604030504040204" pitchFamily="50" charset="-128"/>
              </a:rPr>
              <a:t>。</a:t>
            </a:r>
          </a:p>
          <a:p>
            <a:pPr algn="l" defTabSz="457200"/>
            <a:endParaRPr lang="en-US" altLang="ja-JP" sz="100" dirty="0" smtClean="0">
              <a:latin typeface="Meiryo UI" panose="020B0604030504040204" pitchFamily="50" charset="-128"/>
              <a:ea typeface="Meiryo UI" panose="020B0604030504040204" pitchFamily="50" charset="-128"/>
            </a:endParaRPr>
          </a:p>
          <a:p>
            <a:pPr algn="l" defTabSz="457200"/>
            <a:endParaRPr lang="en-US" altLang="ja-JP" sz="200" dirty="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この</a:t>
            </a:r>
            <a:r>
              <a:rPr lang="ja-JP" altLang="en-US" dirty="0">
                <a:latin typeface="Meiryo UI" panose="020B0604030504040204" pitchFamily="50" charset="-128"/>
                <a:ea typeface="Meiryo UI" panose="020B0604030504040204" pitchFamily="50" charset="-128"/>
              </a:rPr>
              <a:t>インセンティブを付与する項目としては、</a:t>
            </a:r>
          </a:p>
          <a:p>
            <a:pPr algn="l" defTabSz="457200"/>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ICT</a:t>
            </a:r>
            <a:r>
              <a:rPr lang="ja-JP" altLang="en-US" dirty="0">
                <a:latin typeface="Meiryo UI" panose="020B0604030504040204" pitchFamily="50" charset="-128"/>
                <a:ea typeface="Meiryo UI" panose="020B0604030504040204" pitchFamily="50" charset="-128"/>
              </a:rPr>
              <a:t>活用</a:t>
            </a:r>
            <a:r>
              <a:rPr lang="ja-JP" altLang="en-US" dirty="0" smtClean="0">
                <a:latin typeface="Meiryo UI" panose="020B0604030504040204" pitchFamily="50" charset="-128"/>
                <a:ea typeface="Meiryo UI" panose="020B0604030504040204" pitchFamily="50" charset="-128"/>
              </a:rPr>
              <a:t>工事（①</a:t>
            </a:r>
            <a:r>
              <a:rPr lang="ja-JP" altLang="en-US" dirty="0">
                <a:latin typeface="Meiryo UI" panose="020B0604030504040204" pitchFamily="50" charset="-128"/>
                <a:ea typeface="Meiryo UI" panose="020B0604030504040204" pitchFamily="50" charset="-128"/>
              </a:rPr>
              <a:t>～⑤の全項目</a:t>
            </a:r>
            <a:r>
              <a:rPr lang="ja-JP" altLang="en-US" dirty="0" smtClean="0">
                <a:latin typeface="Meiryo UI" panose="020B0604030504040204" pitchFamily="50" charset="-128"/>
                <a:ea typeface="Meiryo UI" panose="020B0604030504040204" pitchFamily="50" charset="-128"/>
              </a:rPr>
              <a:t>実施</a:t>
            </a: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２点</a:t>
            </a:r>
            <a:endParaRPr lang="ja-JP" altLang="en-US" dirty="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・週休２日達成工事　　　　　　　　　　　</a:t>
            </a: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１点</a:t>
            </a:r>
            <a:endParaRPr lang="ja-JP" altLang="en-US" dirty="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・若手技術者または女性技術者配置</a:t>
            </a:r>
            <a:r>
              <a:rPr lang="ja-JP" altLang="en-US" dirty="0" smtClean="0">
                <a:latin typeface="Meiryo UI" panose="020B0604030504040204" pitchFamily="50" charset="-128"/>
                <a:ea typeface="Meiryo UI" panose="020B0604030504040204" pitchFamily="50" charset="-128"/>
              </a:rPr>
              <a:t>工事    １点     の</a:t>
            </a:r>
            <a:r>
              <a:rPr lang="ja-JP" altLang="en-US" dirty="0">
                <a:latin typeface="Meiryo UI" panose="020B0604030504040204" pitchFamily="50" charset="-128"/>
                <a:ea typeface="Meiryo UI" panose="020B0604030504040204" pitchFamily="50" charset="-128"/>
              </a:rPr>
              <a:t>４点があり</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ほか</a:t>
            </a:r>
            <a:r>
              <a:rPr lang="ja-JP" altLang="en-US" dirty="0">
                <a:latin typeface="Meiryo UI" panose="020B0604030504040204" pitchFamily="50" charset="-128"/>
                <a:ea typeface="Meiryo UI" panose="020B0604030504040204" pitchFamily="50" charset="-128"/>
              </a:rPr>
              <a:t>にも安全衛生教育の２点、</a:t>
            </a:r>
            <a:r>
              <a:rPr lang="en-US" altLang="ja-JP" dirty="0">
                <a:latin typeface="Meiryo UI" panose="020B0604030504040204" pitchFamily="50" charset="-128"/>
                <a:ea typeface="Meiryo UI" panose="020B0604030504040204" pitchFamily="50" charset="-128"/>
              </a:rPr>
              <a:t>NETIS</a:t>
            </a:r>
            <a:r>
              <a:rPr lang="ja-JP" altLang="en-US" dirty="0">
                <a:latin typeface="Meiryo UI" panose="020B0604030504040204" pitchFamily="50" charset="-128"/>
                <a:ea typeface="Meiryo UI" panose="020B0604030504040204" pitchFamily="50" charset="-128"/>
              </a:rPr>
              <a:t>登録技術の活用の１～２点</a:t>
            </a:r>
            <a:r>
              <a:rPr lang="ja-JP" altLang="en-US" dirty="0" smtClean="0">
                <a:latin typeface="Meiryo UI" panose="020B0604030504040204" pitchFamily="50" charset="-128"/>
                <a:ea typeface="Meiryo UI" panose="020B0604030504040204" pitchFamily="50" charset="-128"/>
              </a:rPr>
              <a:t>を</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合わせる</a:t>
            </a:r>
            <a:r>
              <a:rPr lang="ja-JP" altLang="en-US" dirty="0">
                <a:latin typeface="Meiryo UI" panose="020B0604030504040204" pitchFamily="50" charset="-128"/>
                <a:ea typeface="Meiryo UI" panose="020B0604030504040204" pitchFamily="50" charset="-128"/>
              </a:rPr>
              <a:t>と、創意工夫の点数上限（７点）を上回る状況です。</a:t>
            </a:r>
            <a:endParaRPr lang="ja-JP" altLang="en-US" sz="2000" dirty="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p>
        </p:txBody>
      </p:sp>
      <p:sp>
        <p:nvSpPr>
          <p:cNvPr id="8" name="テキスト ボックス 7"/>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9261144" y="6492875"/>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17</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07282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230861" y="933000"/>
            <a:ext cx="9444277" cy="595714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これら</a:t>
            </a:r>
            <a:r>
              <a:rPr lang="ja-JP" altLang="en-US" dirty="0">
                <a:latin typeface="Meiryo UI" panose="020B0604030504040204" pitchFamily="50" charset="-128"/>
                <a:ea typeface="Meiryo UI" panose="020B0604030504040204" pitchFamily="50" charset="-128"/>
              </a:rPr>
              <a:t>インセンティブを付与する項目の工事成績評定に関することは</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別途要領（</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）に</a:t>
            </a:r>
            <a:r>
              <a:rPr lang="ja-JP" altLang="en-US" dirty="0">
                <a:latin typeface="Meiryo UI" panose="020B0604030504040204" pitchFamily="50" charset="-128"/>
                <a:ea typeface="Meiryo UI" panose="020B0604030504040204" pitchFamily="50" charset="-128"/>
              </a:rPr>
              <a:t>定められています。以下に概要を示します</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lgn="l" defTabSz="457200"/>
            <a:endParaRPr lang="ja-JP" altLang="en-US" sz="300" dirty="0">
              <a:latin typeface="Meiryo UI" panose="020B0604030504040204" pitchFamily="50" charset="-128"/>
              <a:ea typeface="Meiryo UI" panose="020B0604030504040204" pitchFamily="50" charset="-128"/>
            </a:endParaRPr>
          </a:p>
          <a:p>
            <a:pPr algn="l" defTabSz="457200"/>
            <a:r>
              <a:rPr lang="ja-JP" altLang="en-US" sz="2200" u="sng" dirty="0">
                <a:latin typeface="Meiryo UI" panose="020B0604030504040204" pitchFamily="50" charset="-128"/>
                <a:ea typeface="Meiryo UI" panose="020B0604030504040204" pitchFamily="50" charset="-128"/>
              </a:rPr>
              <a:t>１．ＩＣＴ活用工事（</a:t>
            </a:r>
            <a:r>
              <a:rPr lang="en-US" altLang="ja-JP" sz="2200" u="sng" dirty="0">
                <a:latin typeface="Meiryo UI" panose="020B0604030504040204" pitchFamily="50" charset="-128"/>
                <a:ea typeface="Meiryo UI" panose="020B0604030504040204" pitchFamily="50" charset="-128"/>
              </a:rPr>
              <a:t>※</a:t>
            </a:r>
            <a:r>
              <a:rPr lang="ja-JP" altLang="en-US" sz="2200" u="sng" dirty="0">
                <a:latin typeface="Meiryo UI" panose="020B0604030504040204" pitchFamily="50" charset="-128"/>
                <a:ea typeface="Meiryo UI" panose="020B0604030504040204" pitchFamily="50" charset="-128"/>
              </a:rPr>
              <a:t>三重県ＩＣＴ活用工事（土工）試行要領等）</a:t>
            </a:r>
            <a:r>
              <a:rPr lang="ja-JP" altLang="en-US" sz="2000" u="sng" dirty="0">
                <a:latin typeface="Meiryo UI" panose="020B0604030504040204" pitchFamily="50" charset="-128"/>
                <a:ea typeface="Meiryo UI" panose="020B0604030504040204" pitchFamily="50" charset="-128"/>
              </a:rPr>
              <a:t>　</a:t>
            </a:r>
          </a:p>
          <a:p>
            <a:pPr algn="l" defTabSz="457200"/>
            <a:r>
              <a:rPr lang="ja-JP" altLang="en-US" sz="2000" dirty="0" smtClean="0">
                <a:latin typeface="Meiryo UI" panose="020B0604030504040204" pitchFamily="50" charset="-128"/>
                <a:ea typeface="Meiryo UI" panose="020B0604030504040204" pitchFamily="50" charset="-128"/>
              </a:rPr>
              <a:t>・</a:t>
            </a:r>
            <a:r>
              <a:rPr lang="ja-JP" altLang="en-US" sz="2000" spc="-100" dirty="0">
                <a:latin typeface="Meiryo UI" panose="020B0604030504040204" pitchFamily="50" charset="-128"/>
                <a:ea typeface="Meiryo UI" panose="020B0604030504040204" pitchFamily="50" charset="-128"/>
              </a:rPr>
              <a:t>三重県ＩＣＴ活用工事試行要領</a:t>
            </a:r>
            <a:r>
              <a:rPr lang="ja-JP" altLang="en-US" sz="2000" dirty="0">
                <a:latin typeface="Meiryo UI" panose="020B0604030504040204" pitchFamily="50" charset="-128"/>
                <a:ea typeface="Meiryo UI" panose="020B0604030504040204" pitchFamily="50" charset="-128"/>
              </a:rPr>
              <a:t>で、①～⑤の内、</a:t>
            </a:r>
            <a:r>
              <a:rPr lang="en-US" altLang="ja-JP" sz="2000" dirty="0">
                <a:latin typeface="Meiryo UI" panose="020B0604030504040204" pitchFamily="50" charset="-128"/>
                <a:ea typeface="Meiryo UI" panose="020B0604030504040204" pitchFamily="50" charset="-128"/>
              </a:rPr>
              <a:t>3</a:t>
            </a:r>
            <a:r>
              <a:rPr lang="ja-JP" altLang="en-US" sz="2000" dirty="0">
                <a:latin typeface="Meiryo UI" panose="020B0604030504040204" pitchFamily="50" charset="-128"/>
                <a:ea typeface="Meiryo UI" panose="020B0604030504040204" pitchFamily="50" charset="-128"/>
              </a:rPr>
              <a:t>項目を実施したもの</a:t>
            </a:r>
            <a:r>
              <a:rPr lang="ja-JP" altLang="en-US" sz="2000" dirty="0" smtClean="0">
                <a:latin typeface="Meiryo UI" panose="020B0604030504040204" pitchFamily="50" charset="-128"/>
                <a:ea typeface="Meiryo UI" panose="020B0604030504040204" pitchFamily="50" charset="-128"/>
              </a:rPr>
              <a:t>を評価</a:t>
            </a:r>
            <a:r>
              <a:rPr lang="en-US" altLang="ja-JP" sz="2000" dirty="0" smtClean="0">
                <a:latin typeface="Meiryo UI" panose="020B0604030504040204" pitchFamily="50" charset="-128"/>
                <a:ea typeface="Meiryo UI" panose="020B0604030504040204" pitchFamily="50" charset="-128"/>
              </a:rPr>
              <a:t>1</a:t>
            </a:r>
            <a:r>
              <a:rPr lang="ja-JP" altLang="en-US" sz="2000" dirty="0">
                <a:latin typeface="Meiryo UI" panose="020B0604030504040204" pitchFamily="50" charset="-128"/>
                <a:ea typeface="Meiryo UI" panose="020B0604030504040204" pitchFamily="50" charset="-128"/>
              </a:rPr>
              <a:t>点の加点</a:t>
            </a:r>
          </a:p>
          <a:p>
            <a:pPr algn="l" defTabSz="457200"/>
            <a:r>
              <a:rPr lang="ja-JP" altLang="en-US" sz="2000" dirty="0" smtClean="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発注者指定型と施工者希望型で３項目の選択の考え方が異なるので注意して下さい。</a:t>
            </a:r>
          </a:p>
          <a:p>
            <a:pPr algn="l" defTabSz="457200"/>
            <a:r>
              <a:rPr lang="ja-JP" altLang="en-US" sz="2000" dirty="0" smtClean="0">
                <a:latin typeface="Meiryo UI" panose="020B0604030504040204" pitchFamily="50" charset="-128"/>
                <a:ea typeface="Meiryo UI" panose="020B0604030504040204" pitchFamily="50" charset="-128"/>
              </a:rPr>
              <a:t>・</a:t>
            </a:r>
            <a:r>
              <a:rPr lang="ja-JP" altLang="en-US" sz="2000" spc="-100" dirty="0">
                <a:latin typeface="Meiryo UI" panose="020B0604030504040204" pitchFamily="50" charset="-128"/>
                <a:ea typeface="Meiryo UI" panose="020B0604030504040204" pitchFamily="50" charset="-128"/>
              </a:rPr>
              <a:t>三重県ＩＣＴ活用工事試行要領</a:t>
            </a:r>
            <a:r>
              <a:rPr lang="ja-JP" altLang="en-US" sz="2000" dirty="0">
                <a:latin typeface="Meiryo UI" panose="020B0604030504040204" pitchFamily="50" charset="-128"/>
                <a:ea typeface="Meiryo UI" panose="020B0604030504040204" pitchFamily="50" charset="-128"/>
              </a:rPr>
              <a:t>で、①～⑤の全項目を実施したものを</a:t>
            </a:r>
            <a:r>
              <a:rPr lang="ja-JP" altLang="en-US" sz="2000" dirty="0" smtClean="0">
                <a:latin typeface="Meiryo UI" panose="020B0604030504040204" pitchFamily="50" charset="-128"/>
                <a:ea typeface="Meiryo UI" panose="020B0604030504040204" pitchFamily="50" charset="-128"/>
              </a:rPr>
              <a:t>評価２点</a:t>
            </a:r>
            <a:r>
              <a:rPr lang="ja-JP" altLang="en-US" sz="2000" dirty="0">
                <a:latin typeface="Meiryo UI" panose="020B0604030504040204" pitchFamily="50" charset="-128"/>
                <a:ea typeface="Meiryo UI" panose="020B0604030504040204" pitchFamily="50" charset="-128"/>
              </a:rPr>
              <a:t>の</a:t>
            </a:r>
            <a:r>
              <a:rPr lang="ja-JP" altLang="en-US" sz="2000" dirty="0" smtClean="0">
                <a:latin typeface="Meiryo UI" panose="020B0604030504040204" pitchFamily="50" charset="-128"/>
                <a:ea typeface="Meiryo UI" panose="020B0604030504040204" pitchFamily="50" charset="-128"/>
              </a:rPr>
              <a:t>加点</a:t>
            </a:r>
            <a:endParaRPr lang="en-US" altLang="ja-JP" sz="2000" dirty="0">
              <a:latin typeface="Meiryo UI" panose="020B0604030504040204" pitchFamily="50" charset="-128"/>
              <a:ea typeface="Meiryo UI" panose="020B0604030504040204" pitchFamily="50" charset="-128"/>
            </a:endParaRPr>
          </a:p>
          <a:p>
            <a:pPr algn="l" defTabSz="457200"/>
            <a:endParaRPr lang="en-US" altLang="ja-JP" sz="2000" dirty="0">
              <a:latin typeface="Meiryo UI" panose="020B0604030504040204" pitchFamily="50" charset="-128"/>
              <a:ea typeface="Meiryo UI" panose="020B0604030504040204" pitchFamily="50" charset="-128"/>
            </a:endParaRPr>
          </a:p>
          <a:p>
            <a:pPr algn="l" defTabSz="457200"/>
            <a:endParaRPr lang="ja-JP" altLang="en-US" sz="1050" dirty="0">
              <a:latin typeface="Meiryo UI" panose="020B0604030504040204" pitchFamily="50" charset="-128"/>
              <a:ea typeface="Meiryo UI" panose="020B0604030504040204" pitchFamily="50" charset="-128"/>
            </a:endParaRPr>
          </a:p>
          <a:p>
            <a:pPr algn="l" defTabSz="457200"/>
            <a:r>
              <a:rPr lang="ja-JP" altLang="en-US" sz="2200" u="sng" dirty="0" smtClean="0">
                <a:latin typeface="Meiryo UI" panose="020B0604030504040204" pitchFamily="50" charset="-128"/>
                <a:ea typeface="Meiryo UI" panose="020B0604030504040204" pitchFamily="50" charset="-128"/>
              </a:rPr>
              <a:t>２</a:t>
            </a:r>
            <a:r>
              <a:rPr lang="ja-JP" altLang="en-US" sz="2200" u="sng" dirty="0">
                <a:latin typeface="Meiryo UI" panose="020B0604030504040204" pitchFamily="50" charset="-128"/>
                <a:ea typeface="Meiryo UI" panose="020B0604030504040204" pitchFamily="50" charset="-128"/>
              </a:rPr>
              <a:t>．週休</a:t>
            </a:r>
            <a:r>
              <a:rPr lang="en-US" altLang="ja-JP" sz="2200" u="sng" dirty="0">
                <a:latin typeface="Meiryo UI" panose="020B0604030504040204" pitchFamily="50" charset="-128"/>
                <a:ea typeface="Meiryo UI" panose="020B0604030504040204" pitchFamily="50" charset="-128"/>
              </a:rPr>
              <a:t>2</a:t>
            </a:r>
            <a:r>
              <a:rPr lang="ja-JP" altLang="en-US" sz="2200" u="sng" dirty="0">
                <a:latin typeface="Meiryo UI" panose="020B0604030504040204" pitchFamily="50" charset="-128"/>
                <a:ea typeface="Meiryo UI" panose="020B0604030504040204" pitchFamily="50" charset="-128"/>
              </a:rPr>
              <a:t>日（</a:t>
            </a:r>
            <a:r>
              <a:rPr lang="en-US" altLang="ja-JP" sz="2200" u="sng" dirty="0">
                <a:latin typeface="Meiryo UI" panose="020B0604030504040204" pitchFamily="50" charset="-128"/>
                <a:ea typeface="Meiryo UI" panose="020B0604030504040204" pitchFamily="50" charset="-128"/>
              </a:rPr>
              <a:t>4</a:t>
            </a:r>
            <a:r>
              <a:rPr lang="ja-JP" altLang="en-US" sz="2200" u="sng" dirty="0">
                <a:latin typeface="Meiryo UI" panose="020B0604030504040204" pitchFamily="50" charset="-128"/>
                <a:ea typeface="Meiryo UI" panose="020B0604030504040204" pitchFamily="50" charset="-128"/>
              </a:rPr>
              <a:t>週</a:t>
            </a:r>
            <a:r>
              <a:rPr lang="en-US" altLang="ja-JP" sz="2200" u="sng" dirty="0">
                <a:latin typeface="Meiryo UI" panose="020B0604030504040204" pitchFamily="50" charset="-128"/>
                <a:ea typeface="Meiryo UI" panose="020B0604030504040204" pitchFamily="50" charset="-128"/>
              </a:rPr>
              <a:t>8</a:t>
            </a:r>
            <a:r>
              <a:rPr lang="ja-JP" altLang="en-US" sz="2200" u="sng" dirty="0">
                <a:latin typeface="Meiryo UI" panose="020B0604030504040204" pitchFamily="50" charset="-128"/>
                <a:ea typeface="Meiryo UI" panose="020B0604030504040204" pitchFamily="50" charset="-128"/>
              </a:rPr>
              <a:t>休以上）達成工事。（</a:t>
            </a:r>
            <a:r>
              <a:rPr lang="en-US" altLang="ja-JP" sz="2200" u="sng" dirty="0">
                <a:latin typeface="Meiryo UI" panose="020B0604030504040204" pitchFamily="50" charset="-128"/>
                <a:ea typeface="Meiryo UI" panose="020B0604030504040204" pitchFamily="50" charset="-128"/>
              </a:rPr>
              <a:t>※</a:t>
            </a:r>
            <a:r>
              <a:rPr lang="ja-JP" altLang="en-US" sz="2200" u="sng" dirty="0">
                <a:latin typeface="Meiryo UI" panose="020B0604030504040204" pitchFamily="50" charset="-128"/>
                <a:ea typeface="Meiryo UI" panose="020B0604030504040204" pitchFamily="50" charset="-128"/>
              </a:rPr>
              <a:t>週休２日制施行要領）　</a:t>
            </a:r>
            <a:r>
              <a:rPr lang="en-US" altLang="ja-JP" sz="2200" u="sng" dirty="0">
                <a:latin typeface="Meiryo UI" panose="020B0604030504040204" pitchFamily="50" charset="-128"/>
                <a:ea typeface="Meiryo UI" panose="020B0604030504040204" pitchFamily="50" charset="-128"/>
              </a:rPr>
              <a:t>1</a:t>
            </a:r>
            <a:r>
              <a:rPr lang="ja-JP" altLang="en-US" sz="2200" u="sng" dirty="0">
                <a:latin typeface="Meiryo UI" panose="020B0604030504040204" pitchFamily="50" charset="-128"/>
                <a:ea typeface="Meiryo UI" panose="020B0604030504040204" pitchFamily="50" charset="-128"/>
              </a:rPr>
              <a:t>点</a:t>
            </a:r>
          </a:p>
          <a:p>
            <a:pPr algn="l" defTabSz="457200"/>
            <a:r>
              <a:rPr lang="ja-JP" altLang="en-US" sz="1800"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月２回土日完全週休、かつ</a:t>
            </a:r>
            <a:r>
              <a:rPr lang="en-US" altLang="ja-JP" sz="2000" dirty="0">
                <a:latin typeface="Meiryo UI" panose="020B0604030504040204" pitchFamily="50" charset="-128"/>
                <a:ea typeface="Meiryo UI" panose="020B0604030504040204" pitchFamily="50" charset="-128"/>
              </a:rPr>
              <a:t>4</a:t>
            </a:r>
            <a:r>
              <a:rPr lang="ja-JP" altLang="en-US" sz="2000" dirty="0">
                <a:latin typeface="Meiryo UI" panose="020B0604030504040204" pitchFamily="50" charset="-128"/>
                <a:ea typeface="Meiryo UI" panose="020B0604030504040204" pitchFamily="50" charset="-128"/>
              </a:rPr>
              <a:t>週</a:t>
            </a:r>
            <a:r>
              <a:rPr lang="en-US" altLang="ja-JP" sz="2000" dirty="0">
                <a:latin typeface="Meiryo UI" panose="020B0604030504040204" pitchFamily="50" charset="-128"/>
                <a:ea typeface="Meiryo UI" panose="020B0604030504040204" pitchFamily="50" charset="-128"/>
              </a:rPr>
              <a:t>8</a:t>
            </a:r>
            <a:r>
              <a:rPr lang="ja-JP" altLang="en-US" sz="2000" dirty="0">
                <a:latin typeface="Meiryo UI" panose="020B0604030504040204" pitchFamily="50" charset="-128"/>
                <a:ea typeface="Meiryo UI" panose="020B0604030504040204" pitchFamily="50" charset="-128"/>
              </a:rPr>
              <a:t>休以上を達成した</a:t>
            </a:r>
            <a:r>
              <a:rPr lang="ja-JP" altLang="en-US" sz="2000" dirty="0" smtClean="0">
                <a:latin typeface="Meiryo UI" panose="020B0604030504040204" pitchFamily="50" charset="-128"/>
                <a:ea typeface="Meiryo UI" panose="020B0604030504040204" pitchFamily="50" charset="-128"/>
              </a:rPr>
              <a:t>もの</a:t>
            </a:r>
            <a:endParaRPr lang="en-US" altLang="ja-JP" sz="2000" dirty="0">
              <a:latin typeface="Meiryo UI" panose="020B0604030504040204" pitchFamily="50" charset="-128"/>
              <a:ea typeface="Meiryo UI" panose="020B0604030504040204" pitchFamily="50" charset="-128"/>
            </a:endParaRPr>
          </a:p>
          <a:p>
            <a:pPr algn="l" defTabSz="457200"/>
            <a:endParaRPr lang="ja-JP" altLang="en-US" sz="105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別紙３</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smtClean="0"/>
              <a:t>創意工夫の評価について</a:t>
            </a:r>
            <a:endParaRPr lang="ja-JP" altLang="en-US" sz="2800" dirty="0"/>
          </a:p>
        </p:txBody>
      </p:sp>
      <p:sp>
        <p:nvSpPr>
          <p:cNvPr id="9" name="テキスト ボックス 8"/>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a:spLocks noGrp="1"/>
          </p:cNvSpPr>
          <p:nvPr>
            <p:ph type="sldNum" sz="quarter" idx="12"/>
          </p:nvPr>
        </p:nvSpPr>
        <p:spPr>
          <a:xfrm>
            <a:off x="9220200" y="6492875"/>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18</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33882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167055" y="666209"/>
            <a:ext cx="9444277" cy="595714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endParaRPr lang="ja-JP" altLang="en-US" sz="1050" dirty="0">
              <a:latin typeface="Meiryo UI" panose="020B0604030504040204" pitchFamily="50" charset="-128"/>
              <a:ea typeface="Meiryo UI" panose="020B0604030504040204" pitchFamily="50" charset="-128"/>
            </a:endParaRPr>
          </a:p>
          <a:p>
            <a:pPr algn="l" defTabSz="457200"/>
            <a:r>
              <a:rPr lang="ja-JP" altLang="en-US" sz="2200" u="sng" dirty="0" smtClean="0">
                <a:latin typeface="Meiryo UI" panose="020B0604030504040204" pitchFamily="50" charset="-128"/>
                <a:ea typeface="Meiryo UI" panose="020B0604030504040204" pitchFamily="50" charset="-128"/>
              </a:rPr>
              <a:t>３</a:t>
            </a:r>
            <a:r>
              <a:rPr lang="ja-JP" altLang="en-US" sz="2200" u="sng" dirty="0">
                <a:latin typeface="Meiryo UI" panose="020B0604030504040204" pitchFamily="50" charset="-128"/>
                <a:ea typeface="Meiryo UI" panose="020B0604030504040204" pitchFamily="50" charset="-128"/>
              </a:rPr>
              <a:t>．若手技術者（</a:t>
            </a:r>
            <a:r>
              <a:rPr lang="en-US" altLang="ja-JP" sz="2200" u="sng" dirty="0">
                <a:latin typeface="Meiryo UI" panose="020B0604030504040204" pitchFamily="50" charset="-128"/>
                <a:ea typeface="Meiryo UI" panose="020B0604030504040204" pitchFamily="50" charset="-128"/>
              </a:rPr>
              <a:t>39</a:t>
            </a:r>
            <a:r>
              <a:rPr lang="ja-JP" altLang="en-US" sz="2200" u="sng" dirty="0">
                <a:latin typeface="Meiryo UI" panose="020B0604030504040204" pitchFamily="50" charset="-128"/>
                <a:ea typeface="Meiryo UI" panose="020B0604030504040204" pitchFamily="50" charset="-128"/>
              </a:rPr>
              <a:t>歳以下）または女性技術者　配置</a:t>
            </a:r>
            <a:r>
              <a:rPr lang="ja-JP" altLang="en-US" sz="2200" u="sng" dirty="0" smtClean="0">
                <a:latin typeface="Meiryo UI" panose="020B0604030504040204" pitchFamily="50" charset="-128"/>
                <a:ea typeface="Meiryo UI" panose="020B0604030504040204" pitchFamily="50" charset="-128"/>
              </a:rPr>
              <a:t>工事</a:t>
            </a:r>
            <a:endParaRPr lang="en-US" altLang="ja-JP" sz="2200" u="sng" dirty="0" smtClean="0">
              <a:latin typeface="Meiryo UI" panose="020B0604030504040204" pitchFamily="50" charset="-128"/>
              <a:ea typeface="Meiryo UI" panose="020B0604030504040204" pitchFamily="50" charset="-128"/>
            </a:endParaRPr>
          </a:p>
          <a:p>
            <a:pPr algn="l" defTabSz="457200"/>
            <a:r>
              <a:rPr lang="ja-JP" altLang="en-US" sz="2200" u="sng" dirty="0" smtClean="0">
                <a:latin typeface="Meiryo UI" panose="020B0604030504040204" pitchFamily="50" charset="-128"/>
                <a:ea typeface="Meiryo UI" panose="020B0604030504040204" pitchFamily="50" charset="-128"/>
              </a:rPr>
              <a:t>（</a:t>
            </a:r>
            <a:r>
              <a:rPr lang="en-US" altLang="ja-JP" sz="2200" u="sng" dirty="0">
                <a:latin typeface="Meiryo UI" panose="020B0604030504040204" pitchFamily="50" charset="-128"/>
                <a:ea typeface="Meiryo UI" panose="020B0604030504040204" pitchFamily="50" charset="-128"/>
              </a:rPr>
              <a:t>※</a:t>
            </a:r>
            <a:r>
              <a:rPr lang="ja-JP" altLang="en-US" sz="2200" u="sng" dirty="0">
                <a:latin typeface="Meiryo UI" panose="020B0604030504040204" pitchFamily="50" charset="-128"/>
                <a:ea typeface="Meiryo UI" panose="020B0604030504040204" pitchFamily="50" charset="-128"/>
              </a:rPr>
              <a:t>若手技術者・</a:t>
            </a:r>
            <a:r>
              <a:rPr lang="ja-JP" altLang="en-US" sz="2200" u="sng" dirty="0" smtClean="0">
                <a:latin typeface="Meiryo UI" panose="020B0604030504040204" pitchFamily="50" charset="-128"/>
                <a:ea typeface="Meiryo UI" panose="020B0604030504040204" pitchFamily="50" charset="-128"/>
              </a:rPr>
              <a:t>女性技術者</a:t>
            </a:r>
            <a:r>
              <a:rPr lang="ja-JP" altLang="en-US" sz="2200" u="sng" dirty="0">
                <a:latin typeface="Meiryo UI" panose="020B0604030504040204" pitchFamily="50" charset="-128"/>
                <a:ea typeface="Meiryo UI" panose="020B0604030504040204" pitchFamily="50" charset="-128"/>
              </a:rPr>
              <a:t>の登用に係る建設工事の成績評定要領）　１点</a:t>
            </a:r>
          </a:p>
          <a:p>
            <a:pPr algn="l" defTabSz="457200"/>
            <a:endParaRPr lang="en-US" altLang="ja-JP" sz="1050" dirty="0" smtClean="0">
              <a:latin typeface="Meiryo UI" panose="020B0604030504040204" pitchFamily="50" charset="-128"/>
              <a:ea typeface="Meiryo UI" panose="020B0604030504040204" pitchFamily="50" charset="-128"/>
            </a:endParaRPr>
          </a:p>
          <a:p>
            <a:pPr algn="l" defTabSz="457200"/>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監理技術者・主任技術者に</a:t>
            </a:r>
            <a:r>
              <a:rPr lang="en-US" altLang="ja-JP" sz="2000" dirty="0">
                <a:latin typeface="Meiryo UI" panose="020B0604030504040204" pitchFamily="50" charset="-128"/>
                <a:ea typeface="Meiryo UI" panose="020B0604030504040204" pitchFamily="50" charset="-128"/>
              </a:rPr>
              <a:t>39</a:t>
            </a:r>
            <a:r>
              <a:rPr lang="ja-JP" altLang="en-US" sz="2000" dirty="0">
                <a:latin typeface="Meiryo UI" panose="020B0604030504040204" pitchFamily="50" charset="-128"/>
                <a:ea typeface="Meiryo UI" panose="020B0604030504040204" pitchFamily="50" charset="-128"/>
              </a:rPr>
              <a:t>歳以下の者を配置</a:t>
            </a:r>
          </a:p>
          <a:p>
            <a:pPr algn="l" defTabSz="457200"/>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監理技術者・主任技術者に女性を配置</a:t>
            </a:r>
          </a:p>
          <a:p>
            <a:pPr algn="l" defTabSz="457200"/>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現場代理人に</a:t>
            </a:r>
            <a:r>
              <a:rPr lang="en-US" altLang="ja-JP" sz="2000" dirty="0">
                <a:latin typeface="Meiryo UI" panose="020B0604030504040204" pitchFamily="50" charset="-128"/>
                <a:ea typeface="Meiryo UI" panose="020B0604030504040204" pitchFamily="50" charset="-128"/>
              </a:rPr>
              <a:t>39</a:t>
            </a:r>
            <a:r>
              <a:rPr lang="ja-JP" altLang="en-US" sz="2000" dirty="0">
                <a:latin typeface="Meiryo UI" panose="020B0604030504040204" pitchFamily="50" charset="-128"/>
                <a:ea typeface="Meiryo UI" panose="020B0604030504040204" pitchFamily="50" charset="-128"/>
              </a:rPr>
              <a:t>歳以下の技術者を</a:t>
            </a:r>
            <a:r>
              <a:rPr lang="ja-JP" altLang="en-US" sz="2000" dirty="0" smtClean="0">
                <a:latin typeface="Meiryo UI" panose="020B0604030504040204" pitchFamily="50" charset="-128"/>
                <a:ea typeface="Meiryo UI" panose="020B0604030504040204" pitchFamily="50" charset="-128"/>
              </a:rPr>
              <a:t>全従事</a:t>
            </a:r>
            <a:r>
              <a:rPr lang="ja-JP" altLang="en-US" sz="2000" dirty="0">
                <a:latin typeface="Meiryo UI" panose="020B0604030504040204" pitchFamily="50" charset="-128"/>
                <a:ea typeface="Meiryo UI" panose="020B0604030504040204" pitchFamily="50" charset="-128"/>
              </a:rPr>
              <a:t>期間</a:t>
            </a:r>
            <a:r>
              <a:rPr lang="ja-JP" altLang="en-US" sz="2000" dirty="0" smtClean="0">
                <a:latin typeface="Meiryo UI" panose="020B0604030504040204" pitchFamily="50" charset="-128"/>
                <a:ea typeface="Meiryo UI" panose="020B0604030504040204" pitchFamily="50" charset="-128"/>
              </a:rPr>
              <a:t>に</a:t>
            </a:r>
            <a:r>
              <a:rPr lang="ja-JP" altLang="en-US" sz="2000" dirty="0">
                <a:latin typeface="Meiryo UI" panose="020B0604030504040204" pitchFamily="50" charset="-128"/>
                <a:ea typeface="Meiryo UI" panose="020B0604030504040204" pitchFamily="50" charset="-128"/>
              </a:rPr>
              <a:t>おいて</a:t>
            </a:r>
            <a:r>
              <a:rPr lang="ja-JP" altLang="en-US" sz="2000" dirty="0" smtClean="0">
                <a:latin typeface="Meiryo UI" panose="020B0604030504040204" pitchFamily="50" charset="-128"/>
                <a:ea typeface="Meiryo UI" panose="020B0604030504040204" pitchFamily="50" charset="-128"/>
              </a:rPr>
              <a:t>配置</a:t>
            </a:r>
            <a:endParaRPr lang="ja-JP" altLang="en-US" sz="20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別紙３</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smtClean="0"/>
              <a:t>創意工夫の評価について</a:t>
            </a:r>
            <a:endParaRPr lang="ja-JP" altLang="en-US" sz="2800" dirty="0"/>
          </a:p>
        </p:txBody>
      </p:sp>
      <p:sp>
        <p:nvSpPr>
          <p:cNvPr id="8" name="コンテンツ プレースホルダー 2"/>
          <p:cNvSpPr txBox="1">
            <a:spLocks/>
          </p:cNvSpPr>
          <p:nvPr/>
        </p:nvSpPr>
        <p:spPr>
          <a:xfrm>
            <a:off x="354273" y="3429000"/>
            <a:ext cx="8470749" cy="2015759"/>
          </a:xfrm>
          <a:prstGeom prst="rect">
            <a:avLst/>
          </a:prstGeom>
          <a:solidFill>
            <a:srgbClr val="FF0000">
              <a:alpha val="10000"/>
            </a:srgbClr>
          </a:solid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現場代理人の場合</a:t>
            </a:r>
            <a:r>
              <a:rPr lang="ja-JP" altLang="en-US" sz="2000" dirty="0" smtClean="0">
                <a:latin typeface="Meiryo UI" panose="020B0604030504040204" pitchFamily="50" charset="-128"/>
                <a:ea typeface="Meiryo UI" panose="020B0604030504040204" pitchFamily="50" charset="-128"/>
              </a:rPr>
              <a:t>、以下の</a:t>
            </a:r>
            <a:r>
              <a:rPr lang="ja-JP" altLang="en-US" sz="2000" dirty="0">
                <a:latin typeface="Meiryo UI" panose="020B0604030504040204" pitchFamily="50" charset="-128"/>
                <a:ea typeface="Meiryo UI" panose="020B0604030504040204" pitchFamily="50" charset="-128"/>
              </a:rPr>
              <a:t>３つの条件が必要ですので、ご注意下さい</a:t>
            </a:r>
            <a:r>
              <a:rPr lang="ja-JP" altLang="en-US" sz="2000" dirty="0" smtClean="0">
                <a:latin typeface="Meiryo UI" panose="020B0604030504040204" pitchFamily="50" charset="-128"/>
                <a:ea typeface="Meiryo UI" panose="020B0604030504040204" pitchFamily="50" charset="-128"/>
              </a:rPr>
              <a:t>。</a:t>
            </a:r>
            <a:endParaRPr lang="ja-JP" altLang="en-US" sz="2000" dirty="0">
              <a:latin typeface="Meiryo UI" panose="020B0604030504040204" pitchFamily="50" charset="-128"/>
              <a:ea typeface="Meiryo UI" panose="020B0604030504040204" pitchFamily="50" charset="-128"/>
            </a:endParaRPr>
          </a:p>
          <a:p>
            <a:pPr algn="l" defTabSz="457200"/>
            <a:r>
              <a:rPr lang="ja-JP" altLang="en-US" sz="2000" dirty="0" smtClean="0">
                <a:latin typeface="Meiryo UI" panose="020B0604030504040204" pitchFamily="50" charset="-128"/>
                <a:ea typeface="Meiryo UI" panose="020B0604030504040204" pitchFamily="50" charset="-128"/>
              </a:rPr>
              <a:t>① ３９歳</a:t>
            </a:r>
            <a:r>
              <a:rPr lang="ja-JP" altLang="en-US" sz="2000" dirty="0">
                <a:latin typeface="Meiryo UI" panose="020B0604030504040204" pitchFamily="50" charset="-128"/>
                <a:ea typeface="Meiryo UI" panose="020B0604030504040204" pitchFamily="50" charset="-128"/>
              </a:rPr>
              <a:t>以下であること</a:t>
            </a:r>
          </a:p>
          <a:p>
            <a:pPr algn="l" defTabSz="457200"/>
            <a:r>
              <a:rPr lang="ja-JP" altLang="en-US" sz="2000" dirty="0" smtClean="0">
                <a:latin typeface="Meiryo UI" panose="020B0604030504040204" pitchFamily="50" charset="-128"/>
                <a:ea typeface="Meiryo UI" panose="020B0604030504040204" pitchFamily="50" charset="-128"/>
              </a:rPr>
              <a:t>② 技術者</a:t>
            </a:r>
            <a:r>
              <a:rPr lang="ja-JP" altLang="en-US" sz="2000" dirty="0">
                <a:latin typeface="Meiryo UI" panose="020B0604030504040204" pitchFamily="50" charset="-128"/>
                <a:ea typeface="Meiryo UI" panose="020B0604030504040204" pitchFamily="50" charset="-128"/>
              </a:rPr>
              <a:t>（三重県公共工事共通仕様書に示す</a:t>
            </a:r>
            <a:r>
              <a:rPr lang="ja-JP" altLang="en-US" sz="2000" dirty="0" smtClean="0">
                <a:latin typeface="Meiryo UI" panose="020B0604030504040204" pitchFamily="50" charset="-128"/>
                <a:ea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endParaRPr>
          </a:p>
          <a:p>
            <a:pPr algn="l" defTabSz="457200"/>
            <a:r>
              <a:rPr lang="ja-JP" altLang="en-US" sz="2000" dirty="0" smtClean="0">
                <a:latin typeface="Meiryo UI" panose="020B0604030504040204" pitchFamily="50" charset="-128"/>
                <a:ea typeface="Meiryo UI" panose="020B0604030504040204" pitchFamily="50" charset="-128"/>
              </a:rPr>
              <a:t>　　予定</a:t>
            </a:r>
            <a:r>
              <a:rPr lang="ja-JP" altLang="en-US" sz="2000" dirty="0">
                <a:latin typeface="Meiryo UI" panose="020B0604030504040204" pitchFamily="50" charset="-128"/>
                <a:ea typeface="Meiryo UI" panose="020B0604030504040204" pitchFamily="50" charset="-128"/>
              </a:rPr>
              <a:t>価格</a:t>
            </a:r>
            <a:r>
              <a:rPr lang="en-US" altLang="ja-JP" sz="2000" dirty="0">
                <a:latin typeface="Meiryo UI" panose="020B0604030504040204" pitchFamily="50" charset="-128"/>
                <a:ea typeface="Meiryo UI" panose="020B0604030504040204" pitchFamily="50" charset="-128"/>
              </a:rPr>
              <a:t>2,500</a:t>
            </a:r>
            <a:r>
              <a:rPr lang="ja-JP" altLang="en-US" sz="2000" dirty="0">
                <a:latin typeface="Meiryo UI" panose="020B0604030504040204" pitchFamily="50" charset="-128"/>
                <a:ea typeface="Meiryo UI" panose="020B0604030504040204" pitchFamily="50" charset="-128"/>
              </a:rPr>
              <a:t>万円以上の主任技術者の資格を有するもの）であること</a:t>
            </a:r>
          </a:p>
          <a:p>
            <a:pPr algn="l" defTabSz="457200"/>
            <a:r>
              <a:rPr lang="ja-JP" altLang="en-US" sz="2000" smtClean="0">
                <a:latin typeface="Meiryo UI" panose="020B0604030504040204" pitchFamily="50" charset="-128"/>
                <a:ea typeface="Meiryo UI" panose="020B0604030504040204" pitchFamily="50" charset="-128"/>
              </a:rPr>
              <a:t>③ 全従事期間で</a:t>
            </a:r>
            <a:r>
              <a:rPr lang="ja-JP" altLang="en-US" sz="2000" dirty="0">
                <a:latin typeface="Meiryo UI" panose="020B0604030504040204" pitchFamily="50" charset="-128"/>
                <a:ea typeface="Meiryo UI" panose="020B0604030504040204" pitchFamily="50" charset="-128"/>
              </a:rPr>
              <a:t>あること</a:t>
            </a:r>
          </a:p>
          <a:p>
            <a:pPr algn="l" defTabSz="457200"/>
            <a:endParaRPr lang="ja-JP" altLang="en-US"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a:spLocks noGrp="1"/>
          </p:cNvSpPr>
          <p:nvPr>
            <p:ph type="sldNum" sz="quarter" idx="12"/>
          </p:nvPr>
        </p:nvSpPr>
        <p:spPr>
          <a:xfrm>
            <a:off x="9220200" y="6492875"/>
            <a:ext cx="685800" cy="365125"/>
          </a:xfrm>
        </p:spPr>
        <p:txBody>
          <a:bodyPr/>
          <a:lstStyle/>
          <a:p>
            <a:r>
              <a:rPr kumimoji="1" lang="en-US" altLang="ja-JP" sz="1800" dirty="0" smtClean="0">
                <a:solidFill>
                  <a:schemeClr val="tx1"/>
                </a:solidFill>
                <a:latin typeface="メイリオ" panose="020B0604030504040204" pitchFamily="50" charset="-128"/>
                <a:ea typeface="メイリオ" panose="020B0604030504040204" pitchFamily="50" charset="-128"/>
              </a:rPr>
              <a:t>19</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89264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 y="-293205"/>
            <a:ext cx="9915525" cy="7436643"/>
          </a:xfrm>
          <a:prstGeom prst="rect">
            <a:avLst/>
          </a:prstGeom>
        </p:spPr>
      </p:pic>
      <p:sp>
        <p:nvSpPr>
          <p:cNvPr id="26" name="テキスト ボックス 25"/>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366156" y="5470867"/>
            <a:ext cx="226423" cy="113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430448" y="5480743"/>
            <a:ext cx="226423" cy="113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070084" y="5470867"/>
            <a:ext cx="226423" cy="113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9939" y="0"/>
            <a:ext cx="9915525" cy="646331"/>
          </a:xfrm>
          <a:prstGeom prst="rect">
            <a:avLst/>
          </a:prstGeom>
          <a:solidFill>
            <a:schemeClr val="bg1">
              <a:alpha val="85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本日の説明事項</a:t>
            </a:r>
          </a:p>
        </p:txBody>
      </p:sp>
      <p:sp>
        <p:nvSpPr>
          <p:cNvPr id="8" name="スライド番号プレースホルダー 3"/>
          <p:cNvSpPr>
            <a:spLocks noGrp="1"/>
          </p:cNvSpPr>
          <p:nvPr>
            <p:ph type="sldNum" sz="quarter" idx="12"/>
          </p:nvPr>
        </p:nvSpPr>
        <p:spPr>
          <a:xfrm>
            <a:off x="9220200" y="6448365"/>
            <a:ext cx="685800" cy="40963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2</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B4684C53-8171-4C96-8FA4-37F56591AC93}"/>
              </a:ext>
            </a:extLst>
          </p:cNvPr>
          <p:cNvSpPr/>
          <p:nvPr/>
        </p:nvSpPr>
        <p:spPr>
          <a:xfrm>
            <a:off x="1104421" y="1082412"/>
            <a:ext cx="1160591" cy="9026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ln>
                  <a:solidFill>
                    <a:schemeClr val="bg1"/>
                  </a:solidFill>
                </a:ln>
                <a:solidFill>
                  <a:schemeClr val="bg1"/>
                </a:solidFill>
                <a:latin typeface="Meiryo UI" panose="020B0604030504040204" pitchFamily="50" charset="-128"/>
                <a:ea typeface="Meiryo UI" panose="020B0604030504040204" pitchFamily="50" charset="-128"/>
              </a:rPr>
              <a:t>1</a:t>
            </a:r>
            <a:endParaRPr kumimoji="1" lang="ja-JP" altLang="en-US" sz="36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11F7E950-0EED-4F8C-8026-1867F6678569}"/>
              </a:ext>
            </a:extLst>
          </p:cNvPr>
          <p:cNvSpPr/>
          <p:nvPr/>
        </p:nvSpPr>
        <p:spPr>
          <a:xfrm>
            <a:off x="2265011" y="1082412"/>
            <a:ext cx="7112905" cy="902654"/>
          </a:xfrm>
          <a:prstGeom prst="rect">
            <a:avLst/>
          </a:prstGeom>
          <a:solidFill>
            <a:schemeClr val="bg1">
              <a:alpha val="75000"/>
            </a:schemeClr>
          </a:solidFill>
          <a:ln>
            <a:noFill/>
          </a:ln>
        </p:spPr>
        <p:txBody>
          <a:bodyPr wrap="square" rtlCol="0" anchor="ctr" anchorCtr="0">
            <a:noAutofit/>
          </a:bodyPr>
          <a:lstStyle/>
          <a:p>
            <a:pPr algn="ctr"/>
            <a:r>
              <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rPr>
              <a:t>建設企業から</a:t>
            </a:r>
            <a:r>
              <a:rPr kumimoji="1" lang="ja-JP" altLang="en-US" sz="3600" b="1" dirty="0" smtClean="0">
                <a:ln>
                  <a:solidFill>
                    <a:schemeClr val="bg1"/>
                  </a:solidFill>
                </a:ln>
                <a:solidFill>
                  <a:schemeClr val="tx1"/>
                </a:solidFill>
                <a:latin typeface="Meiryo UI" panose="020B0604030504040204" pitchFamily="50" charset="-128"/>
                <a:ea typeface="Meiryo UI" panose="020B0604030504040204" pitchFamily="50" charset="-128"/>
              </a:rPr>
              <a:t>のご意見</a:t>
            </a:r>
            <a:r>
              <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rPr>
              <a:t>・要望事項等</a:t>
            </a:r>
          </a:p>
        </p:txBody>
      </p:sp>
      <p:sp>
        <p:nvSpPr>
          <p:cNvPr id="17" name="正方形/長方形 16">
            <a:extLst>
              <a:ext uri="{FF2B5EF4-FFF2-40B4-BE49-F238E27FC236}">
                <a16:creationId xmlns:a16="http://schemas.microsoft.com/office/drawing/2014/main" id="{B4684C53-8171-4C96-8FA4-37F56591AC93}"/>
              </a:ext>
            </a:extLst>
          </p:cNvPr>
          <p:cNvSpPr/>
          <p:nvPr/>
        </p:nvSpPr>
        <p:spPr>
          <a:xfrm>
            <a:off x="1104421" y="2277031"/>
            <a:ext cx="1160591" cy="90265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n>
                  <a:solidFill>
                    <a:schemeClr val="bg1"/>
                  </a:solidFill>
                </a:ln>
                <a:solidFill>
                  <a:schemeClr val="bg1"/>
                </a:solidFill>
                <a:latin typeface="Meiryo UI" panose="020B0604030504040204" pitchFamily="50" charset="-128"/>
                <a:ea typeface="Meiryo UI" panose="020B0604030504040204" pitchFamily="50" charset="-128"/>
              </a:rPr>
              <a:t>２</a:t>
            </a:r>
          </a:p>
        </p:txBody>
      </p:sp>
      <p:sp>
        <p:nvSpPr>
          <p:cNvPr id="18" name="正方形/長方形 17">
            <a:extLst>
              <a:ext uri="{FF2B5EF4-FFF2-40B4-BE49-F238E27FC236}">
                <a16:creationId xmlns:a16="http://schemas.microsoft.com/office/drawing/2014/main" id="{11F7E950-0EED-4F8C-8026-1867F6678569}"/>
              </a:ext>
            </a:extLst>
          </p:cNvPr>
          <p:cNvSpPr/>
          <p:nvPr/>
        </p:nvSpPr>
        <p:spPr>
          <a:xfrm>
            <a:off x="2265011" y="2277031"/>
            <a:ext cx="7112905" cy="902654"/>
          </a:xfrm>
          <a:prstGeom prst="rect">
            <a:avLst/>
          </a:prstGeom>
          <a:solidFill>
            <a:schemeClr val="bg1">
              <a:alpha val="75000"/>
            </a:schemeClr>
          </a:solidFill>
          <a:ln>
            <a:noFill/>
          </a:ln>
        </p:spPr>
        <p:txBody>
          <a:bodyPr wrap="square" rtlCol="0" anchor="ctr" anchorCtr="0">
            <a:noAutofit/>
          </a:bodyPr>
          <a:lstStyle/>
          <a:p>
            <a:pPr algn="ctr"/>
            <a:r>
              <a:rPr kumimoji="1" lang="ja-JP" altLang="en-US" sz="3600" b="1" dirty="0" smtClean="0">
                <a:ln>
                  <a:solidFill>
                    <a:schemeClr val="bg1"/>
                  </a:solidFill>
                </a:ln>
                <a:solidFill>
                  <a:schemeClr val="tx1"/>
                </a:solidFill>
                <a:latin typeface="Meiryo UI" panose="020B0604030504040204" pitchFamily="50" charset="-128"/>
                <a:ea typeface="Meiryo UI" panose="020B0604030504040204" pitchFamily="50" charset="-128"/>
              </a:rPr>
              <a:t>ご意見に対する県</a:t>
            </a:r>
            <a:r>
              <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rPr>
              <a:t>の</a:t>
            </a:r>
            <a:r>
              <a:rPr kumimoji="1" lang="ja-JP" altLang="en-US" sz="3600" b="1" dirty="0" smtClean="0">
                <a:ln>
                  <a:solidFill>
                    <a:schemeClr val="bg1"/>
                  </a:solidFill>
                </a:ln>
                <a:solidFill>
                  <a:schemeClr val="tx1"/>
                </a:solidFill>
                <a:latin typeface="Meiryo UI" panose="020B0604030504040204" pitchFamily="50" charset="-128"/>
                <a:ea typeface="Meiryo UI" panose="020B0604030504040204" pitchFamily="50" charset="-128"/>
              </a:rPr>
              <a:t>見解と対応方針</a:t>
            </a:r>
            <a:endPar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B4684C53-8171-4C96-8FA4-37F56591AC93}"/>
              </a:ext>
            </a:extLst>
          </p:cNvPr>
          <p:cNvSpPr/>
          <p:nvPr/>
        </p:nvSpPr>
        <p:spPr>
          <a:xfrm>
            <a:off x="1104421" y="3424520"/>
            <a:ext cx="1160590" cy="9026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n>
                  <a:solidFill>
                    <a:schemeClr val="bg1"/>
                  </a:solidFill>
                </a:ln>
                <a:solidFill>
                  <a:schemeClr val="bg1"/>
                </a:solidFill>
                <a:latin typeface="Meiryo UI" panose="020B0604030504040204" pitchFamily="50" charset="-128"/>
                <a:ea typeface="Meiryo UI" panose="020B0604030504040204" pitchFamily="50" charset="-128"/>
              </a:rPr>
              <a:t>３</a:t>
            </a:r>
          </a:p>
        </p:txBody>
      </p:sp>
      <p:sp>
        <p:nvSpPr>
          <p:cNvPr id="20" name="正方形/長方形 19">
            <a:extLst>
              <a:ext uri="{FF2B5EF4-FFF2-40B4-BE49-F238E27FC236}">
                <a16:creationId xmlns:a16="http://schemas.microsoft.com/office/drawing/2014/main" id="{11F7E950-0EED-4F8C-8026-1867F6678569}"/>
              </a:ext>
            </a:extLst>
          </p:cNvPr>
          <p:cNvSpPr/>
          <p:nvPr/>
        </p:nvSpPr>
        <p:spPr>
          <a:xfrm>
            <a:off x="2265011" y="3424520"/>
            <a:ext cx="7112906" cy="902654"/>
          </a:xfrm>
          <a:prstGeom prst="rect">
            <a:avLst/>
          </a:prstGeom>
          <a:solidFill>
            <a:schemeClr val="bg1">
              <a:alpha val="75000"/>
            </a:schemeClr>
          </a:solidFill>
          <a:ln>
            <a:noFill/>
          </a:ln>
        </p:spPr>
        <p:txBody>
          <a:bodyPr wrap="square" rtlCol="0" anchor="ctr" anchorCtr="0">
            <a:noAutofit/>
          </a:bodyPr>
          <a:lstStyle/>
          <a:p>
            <a:pPr algn="ctr"/>
            <a:r>
              <a:rPr kumimoji="1" lang="ja-JP" altLang="en-US" sz="3600" b="1" dirty="0" smtClean="0">
                <a:ln>
                  <a:solidFill>
                    <a:schemeClr val="bg1"/>
                  </a:solidFill>
                </a:ln>
                <a:solidFill>
                  <a:schemeClr val="tx1"/>
                </a:solidFill>
                <a:latin typeface="Meiryo UI" panose="020B0604030504040204" pitchFamily="50" charset="-128"/>
                <a:ea typeface="Meiryo UI" panose="020B0604030504040204" pitchFamily="50" charset="-128"/>
              </a:rPr>
              <a:t>工事検査の今後の取組</a:t>
            </a:r>
            <a:endPar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B4684C53-8171-4C96-8FA4-37F56591AC93}"/>
              </a:ext>
            </a:extLst>
          </p:cNvPr>
          <p:cNvSpPr/>
          <p:nvPr/>
        </p:nvSpPr>
        <p:spPr>
          <a:xfrm>
            <a:off x="1104421" y="4574186"/>
            <a:ext cx="1160591" cy="9026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n>
                  <a:solidFill>
                    <a:schemeClr val="bg1"/>
                  </a:solidFill>
                </a:ln>
                <a:solidFill>
                  <a:schemeClr val="bg1"/>
                </a:solidFill>
                <a:latin typeface="Meiryo UI" panose="020B0604030504040204" pitchFamily="50" charset="-128"/>
                <a:ea typeface="Meiryo UI" panose="020B0604030504040204" pitchFamily="50" charset="-128"/>
              </a:rPr>
              <a:t>４</a:t>
            </a:r>
          </a:p>
        </p:txBody>
      </p:sp>
      <p:sp>
        <p:nvSpPr>
          <p:cNvPr id="25" name="正方形/長方形 24">
            <a:extLst>
              <a:ext uri="{FF2B5EF4-FFF2-40B4-BE49-F238E27FC236}">
                <a16:creationId xmlns:a16="http://schemas.microsoft.com/office/drawing/2014/main" id="{11F7E950-0EED-4F8C-8026-1867F6678569}"/>
              </a:ext>
            </a:extLst>
          </p:cNvPr>
          <p:cNvSpPr/>
          <p:nvPr/>
        </p:nvSpPr>
        <p:spPr>
          <a:xfrm>
            <a:off x="2265011" y="4574186"/>
            <a:ext cx="7112905" cy="902654"/>
          </a:xfrm>
          <a:prstGeom prst="rect">
            <a:avLst/>
          </a:prstGeom>
          <a:solidFill>
            <a:schemeClr val="bg1">
              <a:alpha val="75000"/>
            </a:schemeClr>
          </a:solidFill>
          <a:ln>
            <a:noFill/>
          </a:ln>
        </p:spPr>
        <p:txBody>
          <a:bodyPr wrap="square" rtlCol="0" anchor="ctr" anchorCtr="0">
            <a:noAutofit/>
          </a:bodyPr>
          <a:lstStyle/>
          <a:p>
            <a:pPr algn="ctr"/>
            <a:r>
              <a:rPr kumimoji="1" lang="ja-JP" altLang="en-US" sz="3600" b="1" dirty="0" smtClean="0">
                <a:ln>
                  <a:solidFill>
                    <a:schemeClr val="bg1"/>
                  </a:solidFill>
                </a:ln>
                <a:latin typeface="Meiryo UI" panose="020B0604030504040204" pitchFamily="50" charset="-128"/>
                <a:ea typeface="Meiryo UI" panose="020B0604030504040204" pitchFamily="50" charset="-128"/>
              </a:rPr>
              <a:t>まと</a:t>
            </a:r>
            <a:r>
              <a:rPr kumimoji="1" lang="ja-JP" altLang="en-US" sz="3600" b="1" dirty="0">
                <a:ln>
                  <a:solidFill>
                    <a:schemeClr val="bg1"/>
                  </a:solidFill>
                </a:ln>
                <a:latin typeface="Meiryo UI" panose="020B0604030504040204" pitchFamily="50" charset="-128"/>
                <a:ea typeface="Meiryo UI" panose="020B0604030504040204" pitchFamily="50" charset="-128"/>
              </a:rPr>
              <a:t>め</a:t>
            </a:r>
            <a:endPar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0870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別紙４</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smtClean="0"/>
              <a:t>創意工夫の評価について</a:t>
            </a:r>
            <a:endParaRPr lang="ja-JP" altLang="en-US" sz="2800" dirty="0"/>
          </a:p>
        </p:txBody>
      </p:sp>
      <p:sp>
        <p:nvSpPr>
          <p:cNvPr id="7" name="コンテンツ プレースホルダー 2"/>
          <p:cNvSpPr txBox="1">
            <a:spLocks/>
          </p:cNvSpPr>
          <p:nvPr/>
        </p:nvSpPr>
        <p:spPr>
          <a:xfrm>
            <a:off x="71124" y="751899"/>
            <a:ext cx="9902212" cy="5912374"/>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2000" u="sng" dirty="0" smtClean="0">
                <a:latin typeface="Meiryo UI" panose="020B0604030504040204" pitchFamily="50" charset="-128"/>
                <a:ea typeface="Meiryo UI" panose="020B0604030504040204" pitchFamily="50" charset="-128"/>
              </a:rPr>
              <a:t>４</a:t>
            </a:r>
            <a:r>
              <a:rPr lang="ja-JP" altLang="en-US" sz="2000" u="sng" dirty="0">
                <a:latin typeface="Meiryo UI" panose="020B0604030504040204" pitchFamily="50" charset="-128"/>
                <a:ea typeface="Meiryo UI" panose="020B0604030504040204" pitchFamily="50" charset="-128"/>
              </a:rPr>
              <a:t>．</a:t>
            </a:r>
            <a:r>
              <a:rPr lang="en-US" altLang="ja-JP" sz="2000" u="sng" dirty="0">
                <a:latin typeface="Meiryo UI" panose="020B0604030504040204" pitchFamily="50" charset="-128"/>
                <a:ea typeface="Meiryo UI" panose="020B0604030504040204" pitchFamily="50" charset="-128"/>
              </a:rPr>
              <a:t>【</a:t>
            </a:r>
            <a:r>
              <a:rPr lang="ja-JP" altLang="en-US" sz="2000" u="sng" dirty="0">
                <a:latin typeface="Meiryo UI" panose="020B0604030504040204" pitchFamily="50" charset="-128"/>
                <a:ea typeface="Meiryo UI" panose="020B0604030504040204" pitchFamily="50" charset="-128"/>
              </a:rPr>
              <a:t>安全衛生</a:t>
            </a:r>
            <a:r>
              <a:rPr lang="en-US" altLang="ja-JP" sz="2000" u="sng" dirty="0">
                <a:latin typeface="Meiryo UI" panose="020B0604030504040204" pitchFamily="50" charset="-128"/>
                <a:ea typeface="Meiryo UI" panose="020B0604030504040204" pitchFamily="50" charset="-128"/>
              </a:rPr>
              <a:t>】</a:t>
            </a:r>
            <a:r>
              <a:rPr lang="ja-JP" altLang="en-US" sz="2000" u="sng" dirty="0">
                <a:latin typeface="Meiryo UI" panose="020B0604030504040204" pitchFamily="50" charset="-128"/>
                <a:ea typeface="Meiryo UI" panose="020B0604030504040204" pitchFamily="50" charset="-128"/>
              </a:rPr>
              <a:t>　「建設業労働災害防止協会が定める指針に</a:t>
            </a:r>
            <a:r>
              <a:rPr lang="ja-JP" altLang="en-US" sz="2000" u="sng" dirty="0" smtClean="0">
                <a:latin typeface="Meiryo UI" panose="020B0604030504040204" pitchFamily="50" charset="-128"/>
                <a:ea typeface="Meiryo UI" panose="020B0604030504040204" pitchFamily="50" charset="-128"/>
              </a:rPr>
              <a:t>基づく安全</a:t>
            </a:r>
            <a:r>
              <a:rPr lang="ja-JP" altLang="en-US" sz="2000" u="sng" dirty="0">
                <a:latin typeface="Meiryo UI" panose="020B0604030504040204" pitchFamily="50" charset="-128"/>
                <a:ea typeface="Meiryo UI" panose="020B0604030504040204" pitchFamily="50" charset="-128"/>
              </a:rPr>
              <a:t>衛生</a:t>
            </a:r>
            <a:r>
              <a:rPr lang="ja-JP" altLang="en-US" sz="2000" u="sng" dirty="0" smtClean="0">
                <a:latin typeface="Meiryo UI" panose="020B0604030504040204" pitchFamily="50" charset="-128"/>
                <a:ea typeface="Meiryo UI" panose="020B0604030504040204" pitchFamily="50" charset="-128"/>
              </a:rPr>
              <a:t>教育実施して</a:t>
            </a:r>
            <a:endParaRPr lang="en-US" altLang="ja-JP" sz="2000" u="sng" dirty="0" smtClean="0">
              <a:latin typeface="Meiryo UI" panose="020B0604030504040204" pitchFamily="50" charset="-128"/>
              <a:ea typeface="Meiryo UI" panose="020B0604030504040204" pitchFamily="50" charset="-128"/>
            </a:endParaRPr>
          </a:p>
          <a:p>
            <a:pPr algn="l" defTabSz="457200"/>
            <a:r>
              <a:rPr lang="ja-JP" altLang="en-US" sz="2000" u="sng" dirty="0" smtClean="0">
                <a:latin typeface="Meiryo UI" panose="020B0604030504040204" pitchFamily="50" charset="-128"/>
                <a:ea typeface="Meiryo UI" panose="020B0604030504040204" pitchFamily="50" charset="-128"/>
              </a:rPr>
              <a:t>いる</a:t>
            </a:r>
            <a:r>
              <a:rPr lang="ja-JP" altLang="en-US" sz="2000" u="sng" dirty="0">
                <a:latin typeface="Meiryo UI" panose="020B0604030504040204" pitchFamily="50" charset="-128"/>
                <a:ea typeface="Meiryo UI" panose="020B0604030504040204" pitchFamily="50" charset="-128"/>
              </a:rPr>
              <a:t>」の評価について、以下のように評価の基準を定めます</a:t>
            </a:r>
            <a:r>
              <a:rPr lang="ja-JP" altLang="en-US" sz="2000" u="sng" dirty="0" smtClean="0">
                <a:latin typeface="Meiryo UI" panose="020B0604030504040204" pitchFamily="50" charset="-128"/>
                <a:ea typeface="Meiryo UI" panose="020B0604030504040204" pitchFamily="50" charset="-128"/>
              </a:rPr>
              <a:t>。</a:t>
            </a:r>
            <a:endParaRPr lang="en-US" altLang="ja-JP" sz="2000" u="sng" dirty="0" smtClean="0">
              <a:latin typeface="Meiryo UI" panose="020B0604030504040204" pitchFamily="50" charset="-128"/>
              <a:ea typeface="Meiryo UI" panose="020B0604030504040204" pitchFamily="50" charset="-128"/>
            </a:endParaRPr>
          </a:p>
          <a:p>
            <a:pPr algn="l" defTabSz="457200"/>
            <a:endParaRPr lang="ja-JP" altLang="en-US" sz="500" dirty="0">
              <a:latin typeface="Meiryo UI" panose="020B0604030504040204" pitchFamily="50" charset="-128"/>
              <a:ea typeface="Meiryo UI" panose="020B0604030504040204" pitchFamily="50" charset="-128"/>
            </a:endParaRPr>
          </a:p>
          <a:p>
            <a:pPr algn="l" defTabSz="457200"/>
            <a:r>
              <a:rPr lang="ja-JP" altLang="en-US" sz="1900" dirty="0" smtClean="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安全</a:t>
            </a:r>
            <a:r>
              <a:rPr lang="ja-JP" altLang="en-US" sz="1800" dirty="0">
                <a:latin typeface="Meiryo UI" panose="020B0604030504040204" pitchFamily="50" charset="-128"/>
                <a:ea typeface="Meiryo UI" panose="020B0604030504040204" pitchFamily="50" charset="-128"/>
              </a:rPr>
              <a:t>衛生教育について、２つの工事までの合同開催は評価の対象とします</a:t>
            </a:r>
            <a:r>
              <a:rPr lang="ja-JP" altLang="en-US" sz="1800" dirty="0" smtClean="0">
                <a:latin typeface="Meiryo UI" panose="020B0604030504040204" pitchFamily="50" charset="-128"/>
                <a:ea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endParaRPr>
          </a:p>
          <a:p>
            <a:pPr algn="l" defTabSz="457200"/>
            <a:r>
              <a:rPr lang="ja-JP" altLang="en-US" sz="1800" dirty="0" smtClean="0">
                <a:latin typeface="Meiryo UI" panose="020B0604030504040204" pitchFamily="50" charset="-128"/>
                <a:ea typeface="Meiryo UI" panose="020B0604030504040204" pitchFamily="50" charset="-128"/>
              </a:rPr>
              <a:t>  　　これ</a:t>
            </a:r>
            <a:r>
              <a:rPr lang="ja-JP" altLang="en-US" sz="1800" dirty="0">
                <a:latin typeface="Meiryo UI" panose="020B0604030504040204" pitchFamily="50" charset="-128"/>
                <a:ea typeface="Meiryo UI" panose="020B0604030504040204" pitchFamily="50" charset="-128"/>
              </a:rPr>
              <a:t>までは工事毎に単独で座学と現場において、</a:t>
            </a:r>
            <a:r>
              <a:rPr lang="ja-JP" altLang="en-US" sz="1800" spc="-100" dirty="0">
                <a:latin typeface="Meiryo UI" panose="020B0604030504040204" pitchFamily="50" charset="-128"/>
                <a:ea typeface="Meiryo UI" panose="020B0604030504040204" pitchFamily="50" charset="-128"/>
              </a:rPr>
              <a:t>安全衛生教育を実施した場合のみを</a:t>
            </a:r>
            <a:r>
              <a:rPr lang="ja-JP" altLang="en-US" sz="1800" dirty="0">
                <a:latin typeface="Meiryo UI" panose="020B0604030504040204" pitchFamily="50" charset="-128"/>
                <a:ea typeface="Meiryo UI" panose="020B0604030504040204" pitchFamily="50" charset="-128"/>
              </a:rPr>
              <a:t>評価</a:t>
            </a:r>
            <a:r>
              <a:rPr lang="ja-JP" altLang="en-US" sz="1800" dirty="0" smtClean="0">
                <a:latin typeface="Meiryo UI" panose="020B0604030504040204" pitchFamily="50" charset="-128"/>
                <a:ea typeface="Meiryo UI" panose="020B0604030504040204" pitchFamily="50" charset="-128"/>
              </a:rPr>
              <a:t>の対象として</a:t>
            </a:r>
            <a:endParaRPr lang="en-US" altLang="ja-JP" sz="1800" dirty="0" smtClean="0">
              <a:latin typeface="Meiryo UI" panose="020B0604030504040204" pitchFamily="50" charset="-128"/>
              <a:ea typeface="Meiryo UI" panose="020B0604030504040204" pitchFamily="50" charset="-128"/>
            </a:endParaRPr>
          </a:p>
          <a:p>
            <a:pPr algn="l" defTabSz="457200"/>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　きました</a:t>
            </a:r>
            <a:r>
              <a:rPr lang="ja-JP" altLang="en-US" sz="1800" dirty="0">
                <a:latin typeface="Meiryo UI" panose="020B0604030504040204" pitchFamily="50" charset="-128"/>
                <a:ea typeface="Meiryo UI" panose="020B0604030504040204" pitchFamily="50" charset="-128"/>
              </a:rPr>
              <a:t>が</a:t>
            </a:r>
            <a:r>
              <a:rPr lang="ja-JP" altLang="en-US" sz="1800" dirty="0" smtClean="0">
                <a:latin typeface="Meiryo UI" panose="020B0604030504040204" pitchFamily="50" charset="-128"/>
                <a:ea typeface="Meiryo UI" panose="020B0604030504040204" pitchFamily="50" charset="-128"/>
              </a:rPr>
              <a:t>、</a:t>
            </a:r>
            <a:r>
              <a:rPr lang="ja-JP" altLang="en-US" sz="1800" b="1" u="sng" dirty="0" smtClean="0">
                <a:solidFill>
                  <a:srgbClr val="FE6A6A"/>
                </a:solidFill>
                <a:latin typeface="Meiryo UI" panose="020B0604030504040204" pitchFamily="50" charset="-128"/>
                <a:ea typeface="Meiryo UI" panose="020B0604030504040204" pitchFamily="50" charset="-128"/>
              </a:rPr>
              <a:t>今後</a:t>
            </a:r>
            <a:r>
              <a:rPr lang="ja-JP" altLang="en-US" sz="1800" b="1" u="sng" dirty="0">
                <a:solidFill>
                  <a:srgbClr val="FE6A6A"/>
                </a:solidFill>
                <a:latin typeface="Meiryo UI" panose="020B0604030504040204" pitchFamily="50" charset="-128"/>
                <a:ea typeface="Meiryo UI" panose="020B0604030504040204" pitchFamily="50" charset="-128"/>
              </a:rPr>
              <a:t>は、複数の工事で合同開催したものについて、２つの工事を上限として</a:t>
            </a:r>
            <a:r>
              <a:rPr lang="ja-JP" altLang="en-US" sz="1800" b="1" u="sng" dirty="0" smtClean="0">
                <a:solidFill>
                  <a:srgbClr val="FE6A6A"/>
                </a:solidFill>
                <a:latin typeface="Meiryo UI" panose="020B0604030504040204" pitchFamily="50" charset="-128"/>
                <a:ea typeface="Meiryo UI" panose="020B0604030504040204" pitchFamily="50" charset="-128"/>
              </a:rPr>
              <a:t>、評価の</a:t>
            </a:r>
            <a:endParaRPr lang="en-US" altLang="ja-JP" sz="1800" b="1" u="sng" dirty="0" smtClean="0">
              <a:solidFill>
                <a:srgbClr val="FE6A6A"/>
              </a:solidFill>
              <a:latin typeface="Meiryo UI" panose="020B0604030504040204" pitchFamily="50" charset="-128"/>
              <a:ea typeface="Meiryo UI" panose="020B0604030504040204" pitchFamily="50" charset="-128"/>
            </a:endParaRPr>
          </a:p>
          <a:p>
            <a:pPr algn="l" defTabSz="457200"/>
            <a:r>
              <a:rPr lang="en-US" altLang="ja-JP" sz="1800" b="1" dirty="0">
                <a:solidFill>
                  <a:srgbClr val="FE6A6A"/>
                </a:solidFill>
                <a:latin typeface="Meiryo UI" panose="020B0604030504040204" pitchFamily="50" charset="-128"/>
                <a:ea typeface="Meiryo UI" panose="020B0604030504040204" pitchFamily="50" charset="-128"/>
              </a:rPr>
              <a:t> </a:t>
            </a:r>
            <a:r>
              <a:rPr lang="en-US" altLang="ja-JP" sz="1800" b="1" dirty="0" smtClean="0">
                <a:solidFill>
                  <a:srgbClr val="FE6A6A"/>
                </a:solidFill>
                <a:latin typeface="Meiryo UI" panose="020B0604030504040204" pitchFamily="50" charset="-128"/>
                <a:ea typeface="Meiryo UI" panose="020B0604030504040204" pitchFamily="50" charset="-128"/>
              </a:rPr>
              <a:t> </a:t>
            </a:r>
            <a:r>
              <a:rPr lang="ja-JP" altLang="en-US" sz="1800" b="1" dirty="0" smtClean="0">
                <a:solidFill>
                  <a:srgbClr val="FE6A6A"/>
                </a:solidFill>
                <a:latin typeface="Meiryo UI" panose="020B0604030504040204" pitchFamily="50" charset="-128"/>
                <a:ea typeface="Meiryo UI" panose="020B0604030504040204" pitchFamily="50" charset="-128"/>
              </a:rPr>
              <a:t>　</a:t>
            </a:r>
            <a:r>
              <a:rPr lang="ja-JP" altLang="en-US" sz="1800" b="1" u="sng" dirty="0" smtClean="0">
                <a:solidFill>
                  <a:srgbClr val="FE6A6A"/>
                </a:solidFill>
                <a:latin typeface="Meiryo UI" panose="020B0604030504040204" pitchFamily="50" charset="-128"/>
                <a:ea typeface="Meiryo UI" panose="020B0604030504040204" pitchFamily="50" charset="-128"/>
              </a:rPr>
              <a:t>対象</a:t>
            </a:r>
            <a:r>
              <a:rPr lang="ja-JP" altLang="en-US" sz="1800" b="1" u="sng" dirty="0">
                <a:solidFill>
                  <a:srgbClr val="FE6A6A"/>
                </a:solidFill>
                <a:latin typeface="Meiryo UI" panose="020B0604030504040204" pitchFamily="50" charset="-128"/>
                <a:ea typeface="Meiryo UI" panose="020B0604030504040204" pitchFamily="50" charset="-128"/>
              </a:rPr>
              <a:t>とします</a:t>
            </a:r>
            <a:r>
              <a:rPr lang="ja-JP" altLang="en-US" sz="1800" b="1" u="sng" dirty="0" smtClean="0">
                <a:solidFill>
                  <a:srgbClr val="FE6A6A"/>
                </a:solidFill>
                <a:latin typeface="Meiryo UI" panose="020B0604030504040204" pitchFamily="50" charset="-128"/>
                <a:ea typeface="Meiryo UI" panose="020B0604030504040204" pitchFamily="50" charset="-128"/>
              </a:rPr>
              <a:t>。</a:t>
            </a:r>
            <a:endParaRPr lang="ja-JP" altLang="en-US" sz="1800" b="1" u="sng" dirty="0">
              <a:solidFill>
                <a:srgbClr val="FE6A6A"/>
              </a:solidFill>
              <a:latin typeface="Meiryo UI" panose="020B0604030504040204" pitchFamily="50" charset="-128"/>
              <a:ea typeface="Meiryo UI" panose="020B0604030504040204" pitchFamily="50" charset="-128"/>
            </a:endParaRPr>
          </a:p>
          <a:p>
            <a:pPr algn="l" defTabSz="457200"/>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　なお</a:t>
            </a:r>
            <a:r>
              <a:rPr lang="ja-JP" altLang="en-US" sz="1800" dirty="0">
                <a:latin typeface="Meiryo UI" panose="020B0604030504040204" pitchFamily="50" charset="-128"/>
                <a:ea typeface="Meiryo UI" panose="020B0604030504040204" pitchFamily="50" charset="-128"/>
              </a:rPr>
              <a:t>、合同開催とは、</a:t>
            </a:r>
            <a:r>
              <a:rPr lang="ja-JP" altLang="en-US" sz="1800" spc="-100" dirty="0">
                <a:latin typeface="Meiryo UI" panose="020B0604030504040204" pitchFamily="50" charset="-128"/>
                <a:ea typeface="Meiryo UI" panose="020B0604030504040204" pitchFamily="50" charset="-128"/>
              </a:rPr>
              <a:t>他工事と合同で教育を受けること</a:t>
            </a:r>
            <a:r>
              <a:rPr lang="ja-JP" altLang="en-US" sz="1800" dirty="0">
                <a:latin typeface="Meiryo UI" panose="020B0604030504040204" pitchFamily="50" charset="-128"/>
                <a:ea typeface="Meiryo UI" panose="020B0604030504040204" pitchFamily="50" charset="-128"/>
              </a:rPr>
              <a:t>をいいます</a:t>
            </a:r>
            <a:r>
              <a:rPr lang="ja-JP" altLang="en-US" sz="1800" dirty="0" smtClean="0">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algn="l" defTabSz="457200"/>
            <a:r>
              <a:rPr lang="en-US" altLang="ja-JP" sz="1800" spc="-100" dirty="0" smtClean="0">
                <a:latin typeface="Meiryo UI" panose="020B0604030504040204" pitchFamily="50" charset="-128"/>
                <a:ea typeface="Meiryo UI" panose="020B0604030504040204" pitchFamily="50" charset="-128"/>
              </a:rPr>
              <a:t>  </a:t>
            </a:r>
            <a:r>
              <a:rPr lang="ja-JP" altLang="en-US" sz="1800" spc="-100" dirty="0" smtClean="0">
                <a:latin typeface="Meiryo UI" panose="020B0604030504040204" pitchFamily="50" charset="-128"/>
                <a:ea typeface="Meiryo UI" panose="020B0604030504040204" pitchFamily="50" charset="-128"/>
              </a:rPr>
              <a:t>　異なる</a:t>
            </a:r>
            <a:r>
              <a:rPr lang="ja-JP" altLang="en-US" sz="1800" spc="-100" dirty="0">
                <a:latin typeface="Meiryo UI" panose="020B0604030504040204" pitchFamily="50" charset="-128"/>
                <a:ea typeface="Meiryo UI" panose="020B0604030504040204" pitchFamily="50" charset="-128"/>
              </a:rPr>
              <a:t>建設企業が合同で開催する場合</a:t>
            </a:r>
            <a:r>
              <a:rPr lang="ja-JP" altLang="en-US" sz="1800" dirty="0">
                <a:latin typeface="Meiryo UI" panose="020B0604030504040204" pitchFamily="50" charset="-128"/>
                <a:ea typeface="Meiryo UI" panose="020B0604030504040204" pitchFamily="50" charset="-128"/>
              </a:rPr>
              <a:t>や</a:t>
            </a:r>
            <a:r>
              <a:rPr lang="ja-JP" altLang="en-US" sz="1800" spc="-100" dirty="0">
                <a:latin typeface="Meiryo UI" panose="020B0604030504040204" pitchFamily="50" charset="-128"/>
                <a:ea typeface="Meiryo UI" panose="020B0604030504040204" pitchFamily="50" charset="-128"/>
              </a:rPr>
              <a:t>異なる発注機関から発注された工事相互の合同開催</a:t>
            </a:r>
            <a:r>
              <a:rPr lang="ja-JP" altLang="en-US" sz="1800" dirty="0" smtClean="0">
                <a:latin typeface="Meiryo UI" panose="020B0604030504040204" pitchFamily="50" charset="-128"/>
                <a:ea typeface="Meiryo UI" panose="020B0604030504040204" pitchFamily="50" charset="-128"/>
              </a:rPr>
              <a:t>も可</a:t>
            </a:r>
            <a:r>
              <a:rPr lang="ja-JP" altLang="en-US" sz="1800" dirty="0">
                <a:latin typeface="Meiryo UI" panose="020B0604030504040204" pitchFamily="50" charset="-128"/>
                <a:ea typeface="Meiryo UI" panose="020B0604030504040204" pitchFamily="50" charset="-128"/>
              </a:rPr>
              <a:t>とします。</a:t>
            </a:r>
            <a:r>
              <a:rPr lang="en-US" altLang="ja-JP" sz="1800" dirty="0">
                <a:latin typeface="Meiryo UI" panose="020B0604030504040204" pitchFamily="50" charset="-128"/>
                <a:ea typeface="Meiryo UI" panose="020B0604030504040204" pitchFamily="50" charset="-128"/>
              </a:rPr>
              <a:t> </a:t>
            </a:r>
          </a:p>
          <a:p>
            <a:pPr algn="l" defTabSz="457200"/>
            <a:endParaRPr lang="ja-JP" altLang="en-US" sz="600" dirty="0">
              <a:latin typeface="Meiryo UI" panose="020B0604030504040204" pitchFamily="50" charset="-128"/>
              <a:ea typeface="Meiryo UI" panose="020B0604030504040204" pitchFamily="50" charset="-128"/>
            </a:endParaRPr>
          </a:p>
          <a:p>
            <a:pPr algn="l" defTabSz="457200"/>
            <a:r>
              <a:rPr lang="ja-JP" altLang="en-US" sz="1800" dirty="0" smtClean="0">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実技については、当該現場での開催したものを評価します。</a:t>
            </a:r>
          </a:p>
          <a:p>
            <a:pPr algn="l" defTabSz="457200"/>
            <a:r>
              <a:rPr lang="ja-JP" altLang="en-US" sz="1800" dirty="0">
                <a:latin typeface="Meiryo UI" panose="020B0604030504040204" pitchFamily="50" charset="-128"/>
                <a:ea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rPr>
              <a:t>　　</a:t>
            </a:r>
            <a:r>
              <a:rPr lang="ja-JP" altLang="en-US" sz="1800" spc="-100" dirty="0" smtClean="0">
                <a:latin typeface="Meiryo UI" panose="020B0604030504040204" pitchFamily="50" charset="-128"/>
                <a:ea typeface="Meiryo UI" panose="020B0604030504040204" pitchFamily="50" charset="-128"/>
              </a:rPr>
              <a:t>２つ</a:t>
            </a:r>
            <a:r>
              <a:rPr lang="ja-JP" altLang="en-US" sz="1800" spc="-100" dirty="0">
                <a:latin typeface="Meiryo UI" panose="020B0604030504040204" pitchFamily="50" charset="-128"/>
                <a:ea typeface="Meiryo UI" panose="020B0604030504040204" pitchFamily="50" charset="-128"/>
              </a:rPr>
              <a:t>の工事で合同開催する場合</a:t>
            </a:r>
            <a:r>
              <a:rPr lang="ja-JP" altLang="en-US" sz="1800" dirty="0">
                <a:latin typeface="Meiryo UI" panose="020B0604030504040204" pitchFamily="50" charset="-128"/>
                <a:ea typeface="Meiryo UI" panose="020B0604030504040204" pitchFamily="50" charset="-128"/>
              </a:rPr>
              <a:t>は、</a:t>
            </a:r>
            <a:r>
              <a:rPr lang="ja-JP" altLang="en-US" sz="1800" spc="-100" dirty="0">
                <a:latin typeface="Meiryo UI" panose="020B0604030504040204" pitchFamily="50" charset="-128"/>
                <a:ea typeface="Meiryo UI" panose="020B0604030504040204" pitchFamily="50" charset="-128"/>
              </a:rPr>
              <a:t>いずれかの現場で開催したものであれば</a:t>
            </a:r>
            <a:r>
              <a:rPr lang="ja-JP" altLang="en-US" sz="1800" dirty="0">
                <a:latin typeface="Meiryo UI" panose="020B0604030504040204" pitchFamily="50" charset="-128"/>
                <a:ea typeface="Meiryo UI" panose="020B0604030504040204" pitchFamily="50" charset="-128"/>
              </a:rPr>
              <a:t>２工事とも評価の対象</a:t>
            </a:r>
            <a:r>
              <a:rPr lang="ja-JP" altLang="en-US" sz="1800" dirty="0" smtClean="0">
                <a:latin typeface="Meiryo UI" panose="020B0604030504040204" pitchFamily="50" charset="-128"/>
                <a:ea typeface="Meiryo UI" panose="020B0604030504040204" pitchFamily="50" charset="-128"/>
              </a:rPr>
              <a:t>とします</a:t>
            </a:r>
            <a:r>
              <a:rPr lang="ja-JP" altLang="en-US" sz="1800" dirty="0">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algn="l" defTabSz="457200"/>
            <a:endParaRPr lang="en-US" altLang="ja-JP" sz="600" dirty="0" smtClean="0">
              <a:latin typeface="Meiryo UI" panose="020B0604030504040204" pitchFamily="50" charset="-128"/>
              <a:ea typeface="Meiryo UI" panose="020B0604030504040204" pitchFamily="50" charset="-128"/>
            </a:endParaRPr>
          </a:p>
          <a:p>
            <a:pPr algn="l" defTabSz="457200"/>
            <a:r>
              <a:rPr lang="ja-JP" altLang="en-US" sz="1800" dirty="0" smtClean="0">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工事成績評定においては、</a:t>
            </a:r>
            <a:r>
              <a:rPr lang="ja-JP" altLang="en-US" sz="1800" spc="-100" dirty="0">
                <a:latin typeface="Meiryo UI" panose="020B0604030504040204" pitchFamily="50" charset="-128"/>
                <a:ea typeface="Meiryo UI" panose="020B0604030504040204" pitchFamily="50" charset="-128"/>
              </a:rPr>
              <a:t>建設業労働災害防止協会三重県支部長</a:t>
            </a:r>
            <a:r>
              <a:rPr lang="ja-JP" altLang="en-US" sz="1800" dirty="0">
                <a:latin typeface="Meiryo UI" panose="020B0604030504040204" pitchFamily="50" charset="-128"/>
                <a:ea typeface="Meiryo UI" panose="020B0604030504040204" pitchFamily="50" charset="-128"/>
              </a:rPr>
              <a:t>が発行する</a:t>
            </a:r>
            <a:r>
              <a:rPr lang="ja-JP" altLang="en-US" sz="1800" spc="-100" dirty="0">
                <a:latin typeface="Meiryo UI" panose="020B0604030504040204" pitchFamily="50" charset="-128"/>
                <a:ea typeface="Meiryo UI" panose="020B0604030504040204" pitchFamily="50" charset="-128"/>
              </a:rPr>
              <a:t>「建設工事に従事する</a:t>
            </a:r>
            <a:endParaRPr lang="en-US" altLang="ja-JP" sz="1800" spc="-100" dirty="0">
              <a:latin typeface="Meiryo UI" panose="020B0604030504040204" pitchFamily="50" charset="-128"/>
              <a:ea typeface="Meiryo UI" panose="020B0604030504040204" pitchFamily="50" charset="-128"/>
            </a:endParaRPr>
          </a:p>
          <a:p>
            <a:pPr algn="l" defTabSz="457200"/>
            <a:r>
              <a:rPr lang="en-US" altLang="ja-JP" sz="1800" spc="-100" dirty="0">
                <a:latin typeface="Meiryo UI" panose="020B0604030504040204" pitchFamily="50" charset="-128"/>
                <a:ea typeface="Meiryo UI" panose="020B0604030504040204" pitchFamily="50" charset="-128"/>
              </a:rPr>
              <a:t>  </a:t>
            </a:r>
            <a:r>
              <a:rPr lang="ja-JP" altLang="en-US" sz="1800" spc="-100" dirty="0" smtClean="0">
                <a:latin typeface="Meiryo UI" panose="020B0604030504040204" pitchFamily="50" charset="-128"/>
                <a:ea typeface="Meiryo UI" panose="020B0604030504040204" pitchFamily="50" charset="-128"/>
              </a:rPr>
              <a:t>　労働者</a:t>
            </a:r>
            <a:r>
              <a:rPr lang="ja-JP" altLang="en-US" sz="1800" spc="-100" dirty="0">
                <a:latin typeface="Meiryo UI" panose="020B0604030504040204" pitchFamily="50" charset="-128"/>
                <a:ea typeface="Meiryo UI" panose="020B0604030504040204" pitchFamily="50" charset="-128"/>
              </a:rPr>
              <a:t>に対する安全衛生教育実施報告書」</a:t>
            </a:r>
            <a:r>
              <a:rPr lang="ja-JP" altLang="en-US" sz="1800" dirty="0">
                <a:latin typeface="Meiryo UI" panose="020B0604030504040204" pitchFamily="50" charset="-128"/>
                <a:ea typeface="Meiryo UI" panose="020B0604030504040204" pitchFamily="50" charset="-128"/>
              </a:rPr>
              <a:t>により実施を確認します。</a:t>
            </a:r>
            <a:endParaRPr lang="en-US" altLang="ja-JP" sz="1800" dirty="0">
              <a:latin typeface="Meiryo UI" panose="020B0604030504040204" pitchFamily="50" charset="-128"/>
              <a:ea typeface="Meiryo UI" panose="020B0604030504040204" pitchFamily="50" charset="-128"/>
            </a:endParaRPr>
          </a:p>
          <a:p>
            <a:pPr algn="l" defTabSz="457200"/>
            <a:endParaRPr lang="en-US" altLang="ja-JP" sz="600" dirty="0">
              <a:latin typeface="Meiryo UI" panose="020B0604030504040204" pitchFamily="50" charset="-128"/>
              <a:ea typeface="Meiryo UI" panose="020B0604030504040204" pitchFamily="50" charset="-128"/>
            </a:endParaRPr>
          </a:p>
          <a:p>
            <a:pPr algn="l" defTabSz="457200"/>
            <a:r>
              <a:rPr lang="ja-JP" altLang="en-US" sz="1800" dirty="0" smtClean="0">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当該評価の基準は、令和５年４月１日以降に完成した工事について、適用します</a:t>
            </a:r>
            <a:r>
              <a:rPr lang="ja-JP" altLang="en-US" sz="1800" dirty="0" smtClean="0">
                <a:latin typeface="Meiryo UI" panose="020B0604030504040204" pitchFamily="50" charset="-128"/>
                <a:ea typeface="Meiryo UI" panose="020B0604030504040204" pitchFamily="50" charset="-128"/>
              </a:rPr>
              <a:t>。</a:t>
            </a:r>
            <a:r>
              <a:rPr lang="ja-JP" altLang="en-US" sz="1900" dirty="0" smtClean="0">
                <a:latin typeface="Meiryo UI" panose="020B0604030504040204" pitchFamily="50" charset="-128"/>
                <a:ea typeface="Meiryo UI" panose="020B0604030504040204" pitchFamily="50" charset="-128"/>
              </a:rPr>
              <a:t>　</a:t>
            </a:r>
            <a:endParaRPr lang="ja-JP" altLang="en-US" sz="19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9220200" y="6492875"/>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20</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3222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45660" y="1174859"/>
            <a:ext cx="8988840" cy="1549142"/>
          </a:xfrm>
          <a:prstGeom prst="rect">
            <a:avLst/>
          </a:prstGeom>
        </p:spPr>
        <p:txBody>
          <a:bodyPr wrap="square">
            <a:spAutoFit/>
          </a:bodyPr>
          <a:lstStyle/>
          <a:p>
            <a:pPr>
              <a:lnSpc>
                <a:spcPct val="90000"/>
              </a:lnSpc>
              <a:spcBef>
                <a:spcPts val="1000"/>
              </a:spcBef>
            </a:pPr>
            <a:r>
              <a:rPr kumimoji="1" lang="ja-JP" altLang="en-US" sz="2000" dirty="0">
                <a:latin typeface="Meiryo UI" panose="020B0604030504040204" pitchFamily="50" charset="-128"/>
                <a:ea typeface="Meiryo UI" panose="020B0604030504040204" pitchFamily="50" charset="-128"/>
              </a:rPr>
              <a:t>（事例６）</a:t>
            </a:r>
            <a:endParaRPr kumimoji="1" lang="en-US" altLang="ja-JP" sz="2000" dirty="0">
              <a:latin typeface="Meiryo UI" panose="020B0604030504040204" pitchFamily="50" charset="-128"/>
              <a:ea typeface="Meiryo UI" panose="020B0604030504040204" pitchFamily="50" charset="-128"/>
            </a:endParaRPr>
          </a:p>
          <a:p>
            <a:pPr>
              <a:lnSpc>
                <a:spcPct val="90000"/>
              </a:lnSpc>
              <a:spcBef>
                <a:spcPts val="1000"/>
              </a:spcBef>
            </a:pPr>
            <a:r>
              <a:rPr kumimoji="1" lang="ja-JP" altLang="en-US" sz="2000" dirty="0">
                <a:latin typeface="Meiryo UI" panose="020B0604030504040204" pitchFamily="50" charset="-128"/>
                <a:ea typeface="Meiryo UI" panose="020B0604030504040204" pitchFamily="50" charset="-128"/>
              </a:rPr>
              <a:t>　　検査時に設計図書に定められた施工管理が行われて</a:t>
            </a:r>
            <a:r>
              <a:rPr kumimoji="1" lang="ja-JP" altLang="en-US" sz="2000" dirty="0" smtClean="0">
                <a:latin typeface="Meiryo UI" panose="020B0604030504040204" pitchFamily="50" charset="-128"/>
                <a:ea typeface="Meiryo UI" panose="020B0604030504040204" pitchFamily="50" charset="-128"/>
              </a:rPr>
              <a:t>いない場合の</a:t>
            </a:r>
            <a:endParaRPr kumimoji="1" lang="en-US" altLang="ja-JP" sz="2000" dirty="0" smtClean="0">
              <a:latin typeface="Meiryo UI" panose="020B0604030504040204" pitchFamily="50" charset="-128"/>
              <a:ea typeface="Meiryo UI" panose="020B0604030504040204" pitchFamily="50" charset="-128"/>
            </a:endParaRPr>
          </a:p>
          <a:p>
            <a:pPr>
              <a:lnSpc>
                <a:spcPct val="90000"/>
              </a:lnSpc>
              <a:spcBef>
                <a:spcPts val="1000"/>
              </a:spcBef>
            </a:pPr>
            <a:r>
              <a:rPr kumimoji="1" lang="en-US" altLang="ja-JP" sz="2000" dirty="0">
                <a:latin typeface="Meiryo UI" panose="020B0604030504040204" pitchFamily="50" charset="-128"/>
                <a:ea typeface="Meiryo UI" panose="020B0604030504040204" pitchFamily="50" charset="-128"/>
              </a:rPr>
              <a:t> </a:t>
            </a:r>
            <a:r>
              <a:rPr kumimoji="1" lang="en-US" altLang="ja-JP" sz="2000" dirty="0" smtClean="0">
                <a:latin typeface="Meiryo UI" panose="020B0604030504040204" pitchFamily="50" charset="-128"/>
                <a:ea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rPr>
              <a:t>減点</a:t>
            </a:r>
            <a:r>
              <a:rPr kumimoji="1" lang="ja-JP" altLang="en-US" sz="2000" dirty="0">
                <a:latin typeface="Meiryo UI" panose="020B0604030504040204" pitchFamily="50" charset="-128"/>
                <a:ea typeface="Meiryo UI" panose="020B0604030504040204" pitchFamily="50" charset="-128"/>
              </a:rPr>
              <a:t>が厳しすぎる。</a:t>
            </a:r>
            <a:endParaRPr kumimoji="1" lang="en-US" altLang="ja-JP" sz="2000" dirty="0">
              <a:latin typeface="Meiryo UI" panose="020B0604030504040204" pitchFamily="50" charset="-128"/>
              <a:ea typeface="Meiryo UI" panose="020B0604030504040204" pitchFamily="50" charset="-128"/>
            </a:endParaRPr>
          </a:p>
          <a:p>
            <a:endParaRPr lang="en-US" altLang="ja-JP" sz="2400" b="1" dirty="0"/>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111381827"/>
              </p:ext>
            </p:extLst>
          </p:nvPr>
        </p:nvGraphicFramePr>
        <p:xfrm>
          <a:off x="195263" y="3037930"/>
          <a:ext cx="3541712" cy="1656914"/>
        </p:xfrm>
        <a:graphic>
          <a:graphicData uri="http://schemas.openxmlformats.org/presentationml/2006/ole">
            <mc:AlternateContent xmlns:mc="http://schemas.openxmlformats.org/markup-compatibility/2006">
              <mc:Choice xmlns:v="urn:schemas-microsoft-com:vml" Requires="v">
                <p:oleObj spid="_x0000_s3221" name="ワークシート" r:id="rId3" imgW="3609838" imgH="1676463" progId="Excel.Sheet.12">
                  <p:embed/>
                </p:oleObj>
              </mc:Choice>
              <mc:Fallback>
                <p:oleObj name="ワークシート" r:id="rId3" imgW="3609838" imgH="1676463" progId="Excel.Sheet.12">
                  <p:embed/>
                  <p:pic>
                    <p:nvPicPr>
                      <p:cNvPr id="2" name="オブジェクト 1"/>
                      <p:cNvPicPr/>
                      <p:nvPr/>
                    </p:nvPicPr>
                    <p:blipFill>
                      <a:blip r:embed="rId4"/>
                      <a:stretch>
                        <a:fillRect/>
                      </a:stretch>
                    </p:blipFill>
                    <p:spPr>
                      <a:xfrm>
                        <a:off x="195263" y="3037930"/>
                        <a:ext cx="3541712" cy="1656914"/>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2165467425"/>
              </p:ext>
            </p:extLst>
          </p:nvPr>
        </p:nvGraphicFramePr>
        <p:xfrm>
          <a:off x="3736975" y="3031479"/>
          <a:ext cx="3417892" cy="1377950"/>
        </p:xfrm>
        <a:graphic>
          <a:graphicData uri="http://schemas.openxmlformats.org/presentationml/2006/ole">
            <mc:AlternateContent xmlns:mc="http://schemas.openxmlformats.org/markup-compatibility/2006">
              <mc:Choice xmlns:v="urn:schemas-microsoft-com:vml" Requires="v">
                <p:oleObj spid="_x0000_s3222" name="ワークシート" r:id="rId5" imgW="3511546" imgH="1377835" progId="Excel.Sheet.12">
                  <p:embed/>
                </p:oleObj>
              </mc:Choice>
              <mc:Fallback>
                <p:oleObj name="ワークシート" r:id="rId5" imgW="3511546" imgH="1377835" progId="Excel.Sheet.12">
                  <p:embed/>
                  <p:pic>
                    <p:nvPicPr>
                      <p:cNvPr id="3" name="オブジェクト 2"/>
                      <p:cNvPicPr/>
                      <p:nvPr/>
                    </p:nvPicPr>
                    <p:blipFill>
                      <a:blip r:embed="rId6"/>
                      <a:stretch>
                        <a:fillRect/>
                      </a:stretch>
                    </p:blipFill>
                    <p:spPr>
                      <a:xfrm>
                        <a:off x="3736975" y="3031479"/>
                        <a:ext cx="3417892" cy="1377950"/>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ext uri="{D42A27DB-BD31-4B8C-83A1-F6EECF244321}">
                <p14:modId xmlns:p14="http://schemas.microsoft.com/office/powerpoint/2010/main" val="4228625310"/>
              </p:ext>
            </p:extLst>
          </p:nvPr>
        </p:nvGraphicFramePr>
        <p:xfrm>
          <a:off x="7154867" y="3021954"/>
          <a:ext cx="2520950" cy="920750"/>
        </p:xfrm>
        <a:graphic>
          <a:graphicData uri="http://schemas.openxmlformats.org/presentationml/2006/ole">
            <mc:AlternateContent xmlns:mc="http://schemas.openxmlformats.org/markup-compatibility/2006">
              <mc:Choice xmlns:v="urn:schemas-microsoft-com:vml" Requires="v">
                <p:oleObj spid="_x0000_s3223" name="ワークシート" r:id="rId7" imgW="2520790" imgH="920635" progId="Excel.Sheet.12">
                  <p:embed/>
                </p:oleObj>
              </mc:Choice>
              <mc:Fallback>
                <p:oleObj name="ワークシート" r:id="rId7" imgW="2520790" imgH="920635" progId="Excel.Sheet.12">
                  <p:embed/>
                  <p:pic>
                    <p:nvPicPr>
                      <p:cNvPr id="4" name="オブジェクト 3"/>
                      <p:cNvPicPr/>
                      <p:nvPr/>
                    </p:nvPicPr>
                    <p:blipFill>
                      <a:blip r:embed="rId8"/>
                      <a:stretch>
                        <a:fillRect/>
                      </a:stretch>
                    </p:blipFill>
                    <p:spPr>
                      <a:xfrm>
                        <a:off x="7154867" y="3021954"/>
                        <a:ext cx="2520950" cy="920750"/>
                      </a:xfrm>
                      <a:prstGeom prst="rect">
                        <a:avLst/>
                      </a:prstGeom>
                    </p:spPr>
                  </p:pic>
                </p:oleObj>
              </mc:Fallback>
            </mc:AlternateContent>
          </a:graphicData>
        </a:graphic>
      </p:graphicFrame>
      <p:sp>
        <p:nvSpPr>
          <p:cNvPr id="6" name="正方形/長方形 5">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1</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－３</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152525" y="0"/>
            <a:ext cx="8753475"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建設企業からの意見・要望事項等（事例）</a:t>
            </a:r>
          </a:p>
        </p:txBody>
      </p:sp>
      <p:sp>
        <p:nvSpPr>
          <p:cNvPr id="8" name="正方形/長方形 7"/>
          <p:cNvSpPr/>
          <p:nvPr/>
        </p:nvSpPr>
        <p:spPr>
          <a:xfrm>
            <a:off x="195263" y="689541"/>
            <a:ext cx="8763000" cy="426335"/>
          </a:xfrm>
          <a:prstGeom prst="rect">
            <a:avLst/>
          </a:prstGeom>
        </p:spPr>
        <p:txBody>
          <a:bodyPr wrap="square">
            <a:spAutoFit/>
          </a:bodyPr>
          <a:lstStyle/>
          <a:p>
            <a:pPr>
              <a:lnSpc>
                <a:spcPct val="90000"/>
              </a:lnSpc>
              <a:spcBef>
                <a:spcPts val="1000"/>
              </a:spcBef>
            </a:pPr>
            <a:r>
              <a:rPr kumimoji="1" lang="ja-JP" altLang="en-US" sz="2000" dirty="0">
                <a:latin typeface="Meiryo UI" panose="020B0604030504040204" pitchFamily="50" charset="-128"/>
                <a:ea typeface="Meiryo UI" panose="020B0604030504040204" pitchFamily="50" charset="-128"/>
              </a:rPr>
              <a:t>３</a:t>
            </a:r>
            <a:r>
              <a:rPr kumimoji="1"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減点が厳しすぎる。 </a:t>
            </a:r>
            <a:r>
              <a:rPr kumimoji="1" lang="ja-JP" altLang="en-US" sz="2400" dirty="0">
                <a:latin typeface="Meiryo UI" panose="020B0604030504040204" pitchFamily="50" charset="-128"/>
                <a:ea typeface="Meiryo UI" panose="020B0604030504040204" pitchFamily="50" charset="-128"/>
              </a:rPr>
              <a:t>　</a:t>
            </a:r>
            <a:endParaRPr kumimoji="1" lang="en-US" altLang="ja-JP" sz="2400" dirty="0">
              <a:latin typeface="Meiryo UI" panose="020B0604030504040204" pitchFamily="50" charset="-128"/>
              <a:ea typeface="Meiryo UI" panose="020B0604030504040204" pitchFamily="50" charset="-128"/>
            </a:endParaRPr>
          </a:p>
        </p:txBody>
      </p:sp>
      <p:sp>
        <p:nvSpPr>
          <p:cNvPr id="9" name="正方形/長方形 8"/>
          <p:cNvSpPr/>
          <p:nvPr/>
        </p:nvSpPr>
        <p:spPr>
          <a:xfrm>
            <a:off x="345660" y="2318399"/>
            <a:ext cx="9186088" cy="646331"/>
          </a:xfrm>
          <a:prstGeom prst="rect">
            <a:avLst/>
          </a:prstGeom>
        </p:spPr>
        <p:txBody>
          <a:bodyPr wrap="square">
            <a:spAutoFit/>
          </a:bodyPr>
          <a:lstStyle/>
          <a:p>
            <a:pPr>
              <a:lnSpc>
                <a:spcPct val="90000"/>
              </a:lnSpc>
              <a:spcBef>
                <a:spcPts val="1000"/>
              </a:spcBef>
            </a:pPr>
            <a:r>
              <a:rPr kumimoji="1" lang="ja-JP" altLang="en-US" sz="2000" dirty="0">
                <a:latin typeface="Meiryo UI" panose="020B0604030504040204" pitchFamily="50" charset="-128"/>
                <a:ea typeface="Meiryo UI" panose="020B0604030504040204" pitchFamily="50" charset="-128"/>
              </a:rPr>
              <a:t>このような場合、契約条件を満足していないため、追加の測定（試験）の指示事項書が発出されます。最近（Ｒ２～Ｒ４）の事例は下表のとおり</a:t>
            </a:r>
            <a:r>
              <a:rPr kumimoji="1" lang="ja-JP" altLang="en-US" sz="20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※R4</a:t>
            </a:r>
            <a:r>
              <a:rPr kumimoji="1" lang="ja-JP" altLang="en-US" sz="1400" dirty="0" smtClean="0">
                <a:latin typeface="Meiryo UI" panose="020B0604030504040204" pitchFamily="50" charset="-128"/>
                <a:ea typeface="Meiryo UI" panose="020B0604030504040204" pitchFamily="50" charset="-128"/>
              </a:rPr>
              <a:t>は</a:t>
            </a:r>
            <a:r>
              <a:rPr kumimoji="1" lang="en-US" altLang="ja-JP" sz="1400" dirty="0" smtClean="0">
                <a:latin typeface="Meiryo UI" panose="020B0604030504040204" pitchFamily="50" charset="-128"/>
                <a:ea typeface="Meiryo UI" panose="020B0604030504040204" pitchFamily="50" charset="-128"/>
              </a:rPr>
              <a:t>R4.12</a:t>
            </a:r>
            <a:r>
              <a:rPr kumimoji="1" lang="ja-JP" altLang="en-US" sz="1400" dirty="0" smtClean="0">
                <a:latin typeface="Meiryo UI" panose="020B0604030504040204" pitchFamily="50" charset="-128"/>
                <a:ea typeface="Meiryo UI" panose="020B0604030504040204" pitchFamily="50" charset="-128"/>
              </a:rPr>
              <a:t>末時点の事例）</a:t>
            </a:r>
            <a:endParaRPr kumimoji="1" lang="en-US" altLang="ja-JP" sz="14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45660" y="5541490"/>
            <a:ext cx="9186088" cy="1153949"/>
          </a:xfrm>
          <a:prstGeom prst="rect">
            <a:avLst/>
          </a:prstGeom>
          <a:solidFill>
            <a:schemeClr val="accent1">
              <a:lumMod val="20000"/>
              <a:lumOff val="80000"/>
              <a:alpha val="70000"/>
            </a:schemeClr>
          </a:solidFill>
          <a:ln>
            <a:noFill/>
          </a:ln>
        </p:spPr>
        <p:txBody>
          <a:bodyPr wrap="square" rtlCol="0" anchor="t"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pPr algn="l"/>
            <a:r>
              <a:rPr lang="ja-JP" altLang="en-US" sz="2400" dirty="0" smtClean="0"/>
              <a:t>　</a:t>
            </a:r>
            <a:r>
              <a:rPr lang="ja-JP" altLang="en-US" sz="2400" b="0" dirty="0" smtClean="0">
                <a:ln>
                  <a:noFill/>
                </a:ln>
              </a:rPr>
              <a:t>＜見解と対応方針＞</a:t>
            </a:r>
            <a:endParaRPr lang="en-US" altLang="ja-JP" sz="2400" b="0" dirty="0">
              <a:ln>
                <a:noFill/>
              </a:ln>
            </a:endParaRPr>
          </a:p>
          <a:p>
            <a:pPr algn="l"/>
            <a:r>
              <a:rPr lang="ja-JP" altLang="en-US" sz="2400" b="0" dirty="0" smtClean="0">
                <a:ln>
                  <a:noFill/>
                </a:ln>
              </a:rPr>
              <a:t>　</a:t>
            </a:r>
            <a:r>
              <a:rPr lang="ja-JP" altLang="ja-JP" sz="2400" b="0" dirty="0" smtClean="0">
                <a:ln>
                  <a:noFill/>
                </a:ln>
              </a:rPr>
              <a:t>・</a:t>
            </a:r>
            <a:r>
              <a:rPr lang="ja-JP" altLang="en-US" sz="2400" b="0" dirty="0" smtClean="0">
                <a:ln>
                  <a:noFill/>
                </a:ln>
              </a:rPr>
              <a:t>法令</a:t>
            </a:r>
            <a:r>
              <a:rPr lang="ja-JP" altLang="en-US" sz="2400" b="0" dirty="0">
                <a:ln>
                  <a:noFill/>
                </a:ln>
              </a:rPr>
              <a:t>違反や重大事故の場合に比べ、減点幅が大きいことから</a:t>
            </a:r>
            <a:r>
              <a:rPr lang="ja-JP" altLang="en-US" sz="2400" b="0" dirty="0" smtClean="0">
                <a:ln>
                  <a:noFill/>
                </a:ln>
              </a:rPr>
              <a:t>、</a:t>
            </a:r>
            <a:endParaRPr lang="en-US" altLang="ja-JP" sz="2400" b="0" dirty="0" smtClean="0">
              <a:ln>
                <a:noFill/>
              </a:ln>
            </a:endParaRPr>
          </a:p>
          <a:p>
            <a:pPr algn="l"/>
            <a:r>
              <a:rPr lang="en-US" altLang="ja-JP" sz="2400" b="0" dirty="0">
                <a:ln>
                  <a:noFill/>
                </a:ln>
              </a:rPr>
              <a:t> </a:t>
            </a:r>
            <a:r>
              <a:rPr lang="en-US" altLang="ja-JP" sz="2400" b="0" dirty="0" smtClean="0">
                <a:ln>
                  <a:noFill/>
                </a:ln>
              </a:rPr>
              <a:t>   </a:t>
            </a:r>
            <a:r>
              <a:rPr lang="ja-JP" altLang="en-US" sz="2400" b="0" dirty="0" smtClean="0">
                <a:ln>
                  <a:noFill/>
                </a:ln>
              </a:rPr>
              <a:t>採点方法を見直します。</a:t>
            </a:r>
            <a:endParaRPr lang="en-US" altLang="ja-JP" sz="2400" b="0" dirty="0">
              <a:ln>
                <a:noFill/>
              </a:ln>
            </a:endParaRPr>
          </a:p>
        </p:txBody>
      </p:sp>
      <p:sp>
        <p:nvSpPr>
          <p:cNvPr id="11" name="正方形/長方形 10">
            <a:extLst>
              <a:ext uri="{FF2B5EF4-FFF2-40B4-BE49-F238E27FC236}">
                <a16:creationId xmlns:a16="http://schemas.microsoft.com/office/drawing/2014/main" id="{B4684C53-8171-4C96-8FA4-37F56591AC93}"/>
              </a:ext>
            </a:extLst>
          </p:cNvPr>
          <p:cNvSpPr/>
          <p:nvPr/>
        </p:nvSpPr>
        <p:spPr>
          <a:xfrm>
            <a:off x="0" y="4801671"/>
            <a:ext cx="1162464" cy="6463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2</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－３</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162464" y="4801671"/>
            <a:ext cx="8753475"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ご意見に対する県の見解と対応方針</a:t>
            </a:r>
          </a:p>
        </p:txBody>
      </p:sp>
      <p:sp>
        <p:nvSpPr>
          <p:cNvPr id="13" name="テキスト ボックス 12"/>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21</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88025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218648" y="1047798"/>
            <a:ext cx="9458349" cy="5245897"/>
          </a:xfrm>
          <a:prstGeom prst="rect">
            <a:avLst/>
          </a:prstGeom>
          <a:solidFill>
            <a:srgbClr val="E8F1F9">
              <a:alpha val="70000"/>
            </a:srgbClr>
          </a:solidFill>
          <a:ln>
            <a:noFill/>
          </a:ln>
        </p:spPr>
        <p:txBody>
          <a:bodyPr wrap="square" rtlCol="0" anchor="t"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pPr algn="l"/>
            <a:r>
              <a:rPr lang="ja-JP" altLang="en-US" sz="2400" b="0" dirty="0" smtClean="0">
                <a:ln>
                  <a:noFill/>
                </a:ln>
              </a:rPr>
              <a:t>　　</a:t>
            </a:r>
            <a:r>
              <a:rPr lang="ja-JP" altLang="ja-JP" sz="2400" b="0" dirty="0" smtClean="0">
                <a:ln>
                  <a:noFill/>
                </a:ln>
              </a:rPr>
              <a:t>・</a:t>
            </a:r>
            <a:r>
              <a:rPr lang="ja-JP" altLang="en-US" sz="2400" b="0" dirty="0" smtClean="0">
                <a:ln>
                  <a:noFill/>
                </a:ln>
              </a:rPr>
              <a:t>法令違反や重大事故が発生した場合に比べ、減点幅が大きいため</a:t>
            </a:r>
            <a:endParaRPr lang="en-US" altLang="ja-JP" sz="2400" b="0" dirty="0" smtClean="0">
              <a:ln>
                <a:noFill/>
              </a:ln>
            </a:endParaRPr>
          </a:p>
          <a:p>
            <a:pPr algn="l"/>
            <a:r>
              <a:rPr lang="ja-JP" altLang="en-US" sz="2400" b="0" dirty="0">
                <a:ln>
                  <a:noFill/>
                </a:ln>
              </a:rPr>
              <a:t>　</a:t>
            </a:r>
            <a:r>
              <a:rPr lang="ja-JP" altLang="en-US" sz="2400" b="0" dirty="0" smtClean="0">
                <a:ln>
                  <a:noFill/>
                </a:ln>
              </a:rPr>
              <a:t>　 見直しを予定（令和５年４月～）・・・</a:t>
            </a:r>
            <a:r>
              <a:rPr lang="ja-JP" altLang="en-US" sz="2400" b="0" dirty="0" smtClean="0">
                <a:ln>
                  <a:noFill/>
                </a:ln>
                <a:solidFill>
                  <a:srgbClr val="FF0000"/>
                </a:solidFill>
              </a:rPr>
              <a:t>別紙５</a:t>
            </a:r>
            <a:endParaRPr lang="en-US" altLang="ja-JP" sz="2400" b="0" dirty="0">
              <a:ln>
                <a:noFill/>
              </a:ln>
              <a:solidFill>
                <a:srgbClr val="FF0000"/>
              </a:solidFill>
            </a:endParaRPr>
          </a:p>
          <a:p>
            <a:pPr algn="l"/>
            <a:endParaRPr lang="en-US" altLang="ja-JP" sz="1000" b="0" dirty="0"/>
          </a:p>
          <a:p>
            <a:pPr algn="l"/>
            <a:r>
              <a:rPr lang="ja-JP" altLang="en-US" sz="2000" b="0" dirty="0" smtClean="0">
                <a:ln>
                  <a:noFill/>
                </a:ln>
              </a:rPr>
              <a:t>　</a:t>
            </a:r>
            <a:r>
              <a:rPr lang="en-US" altLang="ja-JP" sz="2000" b="0" dirty="0" smtClean="0">
                <a:ln>
                  <a:noFill/>
                </a:ln>
              </a:rPr>
              <a:t>【</a:t>
            </a:r>
            <a:r>
              <a:rPr lang="ja-JP" altLang="en-US" sz="2000" b="0" dirty="0" smtClean="0">
                <a:ln>
                  <a:noFill/>
                </a:ln>
              </a:rPr>
              <a:t>現状</a:t>
            </a:r>
            <a:r>
              <a:rPr lang="en-US" altLang="ja-JP" sz="2000" b="0" dirty="0" smtClean="0">
                <a:ln>
                  <a:noFill/>
                </a:ln>
              </a:rPr>
              <a:t>】</a:t>
            </a:r>
          </a:p>
          <a:p>
            <a:pPr algn="l"/>
            <a:r>
              <a:rPr lang="ja-JP" altLang="en-US" sz="2000" b="0" dirty="0" smtClean="0">
                <a:ln>
                  <a:noFill/>
                </a:ln>
              </a:rPr>
              <a:t>　・設計</a:t>
            </a:r>
            <a:r>
              <a:rPr lang="ja-JP" altLang="en-US" sz="2000" b="0" dirty="0">
                <a:ln>
                  <a:noFill/>
                </a:ln>
              </a:rPr>
              <a:t>図書に定められた施工管理が行われていない場合、監督員</a:t>
            </a:r>
            <a:r>
              <a:rPr lang="ja-JP" altLang="en-US" sz="2000" b="0" dirty="0" smtClean="0">
                <a:ln>
                  <a:noFill/>
                </a:ln>
              </a:rPr>
              <a:t>及び </a:t>
            </a:r>
            <a:endParaRPr lang="en-US" altLang="ja-JP" sz="2000" b="0" dirty="0" smtClean="0">
              <a:ln>
                <a:noFill/>
              </a:ln>
            </a:endParaRPr>
          </a:p>
          <a:p>
            <a:pPr algn="l"/>
            <a:r>
              <a:rPr lang="ja-JP" altLang="en-US" sz="2000" b="0" dirty="0" smtClean="0">
                <a:ln>
                  <a:noFill/>
                </a:ln>
              </a:rPr>
              <a:t>　 検査員</a:t>
            </a:r>
            <a:r>
              <a:rPr lang="ja-JP" altLang="en-US" sz="2000" b="0" dirty="0">
                <a:ln>
                  <a:noFill/>
                </a:ln>
              </a:rPr>
              <a:t>の</a:t>
            </a:r>
            <a:r>
              <a:rPr lang="ja-JP" altLang="en-US" sz="2000" b="0" dirty="0" smtClean="0">
                <a:ln>
                  <a:noFill/>
                </a:ln>
              </a:rPr>
              <a:t>評価</a:t>
            </a:r>
            <a:r>
              <a:rPr lang="ja-JP" altLang="en-US" sz="2000" b="0" dirty="0">
                <a:ln>
                  <a:noFill/>
                </a:ln>
              </a:rPr>
              <a:t>項目が“ｄ”評価となる。</a:t>
            </a:r>
          </a:p>
          <a:p>
            <a:pPr algn="l"/>
            <a:r>
              <a:rPr lang="ja-JP" altLang="en-US" sz="2000" b="0" dirty="0" smtClean="0">
                <a:ln>
                  <a:noFill/>
                </a:ln>
              </a:rPr>
              <a:t>　・法令</a:t>
            </a:r>
            <a:r>
              <a:rPr lang="ja-JP" altLang="en-US" sz="2000" b="0" dirty="0">
                <a:ln>
                  <a:noFill/>
                </a:ln>
              </a:rPr>
              <a:t>違反や重大事故が発生した場合に比べ減点幅が大きい</a:t>
            </a:r>
            <a:r>
              <a:rPr lang="ja-JP" altLang="en-US" sz="2000" b="0" dirty="0" smtClean="0">
                <a:ln>
                  <a:noFill/>
                </a:ln>
              </a:rPr>
              <a:t>。</a:t>
            </a:r>
            <a:endParaRPr lang="en-US" altLang="ja-JP" sz="2000" b="0" dirty="0" smtClean="0">
              <a:ln>
                <a:noFill/>
              </a:ln>
            </a:endParaRPr>
          </a:p>
          <a:p>
            <a:pPr algn="l"/>
            <a:endParaRPr lang="en-US" altLang="ja-JP" sz="2000" b="0" dirty="0"/>
          </a:p>
          <a:p>
            <a:pPr algn="l"/>
            <a:r>
              <a:rPr lang="ja-JP" altLang="en-US" sz="2000" b="0" dirty="0" smtClean="0">
                <a:ln>
                  <a:noFill/>
                </a:ln>
              </a:rPr>
              <a:t>　</a:t>
            </a:r>
            <a:r>
              <a:rPr lang="en-US" altLang="ja-JP" sz="2000" b="0" dirty="0" smtClean="0">
                <a:ln>
                  <a:noFill/>
                </a:ln>
              </a:rPr>
              <a:t>【</a:t>
            </a:r>
            <a:r>
              <a:rPr lang="ja-JP" altLang="en-US" sz="2000" b="0" dirty="0">
                <a:ln>
                  <a:noFill/>
                </a:ln>
              </a:rPr>
              <a:t>改定</a:t>
            </a:r>
            <a:r>
              <a:rPr lang="en-US" altLang="ja-JP" sz="2000" b="0" dirty="0" smtClean="0">
                <a:ln>
                  <a:noFill/>
                </a:ln>
              </a:rPr>
              <a:t>】</a:t>
            </a:r>
          </a:p>
          <a:p>
            <a:pPr algn="l"/>
            <a:r>
              <a:rPr lang="ja-JP" altLang="en-US" sz="2000" b="0" dirty="0" smtClean="0">
                <a:ln>
                  <a:noFill/>
                </a:ln>
              </a:rPr>
              <a:t>　・監督員</a:t>
            </a:r>
            <a:r>
              <a:rPr lang="ja-JP" altLang="en-US" sz="2000" b="0" dirty="0">
                <a:ln>
                  <a:noFill/>
                </a:ln>
              </a:rPr>
              <a:t>、検査員の評価は、検査時にバラツキを判定できなかったことから</a:t>
            </a:r>
            <a:r>
              <a:rPr lang="ja-JP" altLang="en-US" sz="2000" b="0" dirty="0" smtClean="0">
                <a:ln>
                  <a:noFill/>
                </a:ln>
              </a:rPr>
              <a:t>、</a:t>
            </a:r>
            <a:endParaRPr lang="en-US" altLang="ja-JP" sz="2000" b="0" dirty="0" smtClean="0">
              <a:ln>
                <a:noFill/>
              </a:ln>
            </a:endParaRPr>
          </a:p>
          <a:p>
            <a:pPr algn="l"/>
            <a:r>
              <a:rPr lang="ja-JP" altLang="en-US" sz="2000" b="0" dirty="0" smtClean="0">
                <a:ln>
                  <a:noFill/>
                </a:ln>
              </a:rPr>
              <a:t>　　バラツキ</a:t>
            </a:r>
            <a:r>
              <a:rPr lang="ja-JP" altLang="en-US" sz="2000" b="0" dirty="0">
                <a:ln>
                  <a:noFill/>
                </a:ln>
              </a:rPr>
              <a:t>評価は“ｃ”とし、減点幅を軽減する</a:t>
            </a:r>
            <a:r>
              <a:rPr lang="ja-JP" altLang="en-US" sz="2000" b="0" dirty="0" smtClean="0">
                <a:ln>
                  <a:noFill/>
                </a:ln>
              </a:rPr>
              <a:t>。</a:t>
            </a:r>
            <a:endParaRPr lang="ja-JP" altLang="en-US" sz="2000" b="0" dirty="0">
              <a:ln>
                <a:noFill/>
              </a:ln>
            </a:endParaRPr>
          </a:p>
          <a:p>
            <a:pPr algn="l"/>
            <a:r>
              <a:rPr lang="ja-JP" altLang="en-US" sz="2000" b="0" dirty="0" smtClean="0">
                <a:ln>
                  <a:noFill/>
                </a:ln>
              </a:rPr>
              <a:t>　・</a:t>
            </a:r>
            <a:r>
              <a:rPr lang="ja-JP" altLang="en-US" sz="2000" b="0" dirty="0">
                <a:ln>
                  <a:noFill/>
                </a:ln>
              </a:rPr>
              <a:t>指示履行期限（完成報告から</a:t>
            </a:r>
            <a:r>
              <a:rPr lang="en-US" altLang="ja-JP" sz="2000" b="0" dirty="0">
                <a:ln>
                  <a:noFill/>
                </a:ln>
              </a:rPr>
              <a:t>14</a:t>
            </a:r>
            <a:r>
              <a:rPr lang="ja-JP" altLang="en-US" sz="2000" b="0" dirty="0">
                <a:ln>
                  <a:noFill/>
                </a:ln>
              </a:rPr>
              <a:t>日）以内に是正が完了</a:t>
            </a:r>
            <a:r>
              <a:rPr lang="ja-JP" altLang="en-US" sz="2000" b="0" smtClean="0">
                <a:ln>
                  <a:noFill/>
                </a:ln>
              </a:rPr>
              <a:t>出来なかった場合、検査</a:t>
            </a:r>
            <a:r>
              <a:rPr lang="ja-JP" altLang="en-US" sz="2000" b="0" dirty="0" smtClean="0">
                <a:ln>
                  <a:noFill/>
                </a:ln>
              </a:rPr>
              <a:t>が</a:t>
            </a:r>
            <a:endParaRPr lang="en-US" altLang="ja-JP" sz="2000" b="0" dirty="0" smtClean="0">
              <a:ln>
                <a:noFill/>
              </a:ln>
            </a:endParaRPr>
          </a:p>
          <a:p>
            <a:pPr algn="l"/>
            <a:r>
              <a:rPr lang="ja-JP" altLang="en-US" sz="2000" b="0" dirty="0">
                <a:ln>
                  <a:noFill/>
                </a:ln>
              </a:rPr>
              <a:t>　</a:t>
            </a:r>
            <a:r>
              <a:rPr lang="ja-JP" altLang="en-US" sz="2000" b="0" dirty="0" smtClean="0">
                <a:ln>
                  <a:noFill/>
                </a:ln>
              </a:rPr>
              <a:t>　不合格</a:t>
            </a:r>
            <a:r>
              <a:rPr lang="ja-JP" altLang="en-US" sz="2000" b="0" dirty="0">
                <a:ln>
                  <a:noFill/>
                </a:ln>
              </a:rPr>
              <a:t>となり、検査規則の規定に基づき、手直命令書（修補）が発出される。</a:t>
            </a:r>
          </a:p>
          <a:p>
            <a:pPr algn="l"/>
            <a:r>
              <a:rPr lang="ja-JP" altLang="en-US" sz="2000" b="0" dirty="0" smtClean="0">
                <a:ln>
                  <a:noFill/>
                </a:ln>
              </a:rPr>
              <a:t>　・修補</a:t>
            </a:r>
            <a:r>
              <a:rPr lang="ja-JP" altLang="en-US" sz="2000" b="0" dirty="0">
                <a:ln>
                  <a:noFill/>
                </a:ln>
              </a:rPr>
              <a:t>完了後の再検査の結果、合格しても、現状では監督員、検査員</a:t>
            </a:r>
            <a:r>
              <a:rPr lang="ja-JP" altLang="en-US" sz="2000" b="0" dirty="0" smtClean="0">
                <a:ln>
                  <a:noFill/>
                </a:ln>
              </a:rPr>
              <a:t>の評価</a:t>
            </a:r>
            <a:r>
              <a:rPr lang="ja-JP" altLang="en-US" sz="2000" b="0" dirty="0">
                <a:ln>
                  <a:noFill/>
                </a:ln>
              </a:rPr>
              <a:t>は“ｅ</a:t>
            </a:r>
            <a:r>
              <a:rPr lang="ja-JP" altLang="en-US" sz="2000" b="0" dirty="0" smtClean="0">
                <a:ln>
                  <a:noFill/>
                </a:ln>
              </a:rPr>
              <a:t>”と</a:t>
            </a:r>
            <a:endParaRPr lang="en-US" altLang="ja-JP" sz="2000" b="0" dirty="0" smtClean="0">
              <a:ln>
                <a:noFill/>
              </a:ln>
            </a:endParaRPr>
          </a:p>
          <a:p>
            <a:pPr algn="l"/>
            <a:r>
              <a:rPr lang="ja-JP" altLang="en-US" sz="2000" b="0" dirty="0">
                <a:ln>
                  <a:noFill/>
                </a:ln>
              </a:rPr>
              <a:t>　</a:t>
            </a:r>
            <a:r>
              <a:rPr lang="ja-JP" altLang="en-US" sz="2000" b="0" dirty="0" smtClean="0">
                <a:ln>
                  <a:noFill/>
                </a:ln>
              </a:rPr>
              <a:t>　なるが、この場合も、改定後は、監督員の評価は“ｃ”、検査員</a:t>
            </a:r>
            <a:r>
              <a:rPr lang="ja-JP" altLang="en-US" sz="2000" b="0" dirty="0">
                <a:ln>
                  <a:noFill/>
                </a:ln>
              </a:rPr>
              <a:t>の評価は“ｅ</a:t>
            </a:r>
            <a:r>
              <a:rPr lang="ja-JP" altLang="en-US" sz="2000" b="0" dirty="0" smtClean="0">
                <a:ln>
                  <a:noFill/>
                </a:ln>
              </a:rPr>
              <a:t>”と</a:t>
            </a:r>
            <a:r>
              <a:rPr lang="ja-JP" altLang="en-US" sz="2000" b="0" dirty="0">
                <a:ln>
                  <a:noFill/>
                </a:ln>
              </a:rPr>
              <a:t>なり</a:t>
            </a:r>
            <a:r>
              <a:rPr lang="ja-JP" altLang="en-US" sz="2000" b="0" dirty="0" smtClean="0">
                <a:ln>
                  <a:noFill/>
                </a:ln>
              </a:rPr>
              <a:t>、</a:t>
            </a:r>
            <a:endParaRPr lang="en-US" altLang="ja-JP" sz="2000" b="0" dirty="0" smtClean="0">
              <a:ln>
                <a:noFill/>
              </a:ln>
            </a:endParaRPr>
          </a:p>
          <a:p>
            <a:pPr algn="l"/>
            <a:r>
              <a:rPr lang="ja-JP" altLang="en-US" sz="2000" b="0" dirty="0">
                <a:ln>
                  <a:noFill/>
                </a:ln>
              </a:rPr>
              <a:t>　</a:t>
            </a:r>
            <a:r>
              <a:rPr lang="ja-JP" altLang="en-US" sz="2000" b="0" dirty="0" smtClean="0">
                <a:ln>
                  <a:noFill/>
                </a:ln>
              </a:rPr>
              <a:t>　減点幅</a:t>
            </a:r>
            <a:r>
              <a:rPr lang="ja-JP" altLang="en-US" sz="2000" b="0" dirty="0">
                <a:ln>
                  <a:noFill/>
                </a:ln>
              </a:rPr>
              <a:t>が軽減される。　</a:t>
            </a:r>
            <a:r>
              <a:rPr lang="ja-JP" altLang="en-US" sz="2000" b="0" dirty="0"/>
              <a:t>　　</a:t>
            </a:r>
          </a:p>
          <a:p>
            <a:pPr algn="l"/>
            <a:endParaRPr lang="en-US" altLang="ja-JP" sz="2000" dirty="0" smtClean="0"/>
          </a:p>
          <a:p>
            <a:pPr algn="l"/>
            <a:endParaRPr lang="en-US" altLang="ja-JP" sz="2400" dirty="0"/>
          </a:p>
          <a:p>
            <a:pPr algn="l"/>
            <a:endParaRPr lang="ja-JP" altLang="en-US" sz="2400" dirty="0"/>
          </a:p>
          <a:p>
            <a:pPr algn="l"/>
            <a:endParaRPr lang="en-US" altLang="ja-JP" sz="2400" dirty="0" smtClean="0"/>
          </a:p>
          <a:p>
            <a:pPr algn="l"/>
            <a:endParaRPr lang="en-US" altLang="ja-JP" sz="2400" dirty="0"/>
          </a:p>
          <a:p>
            <a:pPr algn="l"/>
            <a:endParaRPr lang="ja-JP" altLang="en-US" sz="2400" dirty="0"/>
          </a:p>
        </p:txBody>
      </p:sp>
      <p:sp>
        <p:nvSpPr>
          <p:cNvPr id="4" name="テキスト ボックス 3"/>
          <p:cNvSpPr txBox="1"/>
          <p:nvPr/>
        </p:nvSpPr>
        <p:spPr>
          <a:xfrm>
            <a:off x="-9939" y="0"/>
            <a:ext cx="9915525"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工事検査の今後の取組</a:t>
            </a:r>
          </a:p>
        </p:txBody>
      </p:sp>
      <p:sp>
        <p:nvSpPr>
          <p:cNvPr id="7" name="テキスト ボックス 6"/>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62732"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22</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2" name="二等辺三角形 1"/>
          <p:cNvSpPr/>
          <p:nvPr/>
        </p:nvSpPr>
        <p:spPr>
          <a:xfrm rot="10800000">
            <a:off x="3281680" y="3580370"/>
            <a:ext cx="1903228" cy="180754"/>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latin typeface="Meiryo UI" panose="020B0604030504040204" pitchFamily="50" charset="-128"/>
                <a:ea typeface="Meiryo UI" panose="020B0604030504040204" pitchFamily="50" charset="-128"/>
              </a:rPr>
              <a:t>3</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－３</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486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172566" y="472698"/>
            <a:ext cx="9444277" cy="5934874"/>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endParaRPr lang="ja-JP" altLang="en-US" sz="1050" dirty="0">
              <a:latin typeface="Meiryo UI" panose="020B0604030504040204" pitchFamily="50" charset="-128"/>
              <a:ea typeface="Meiryo UI" panose="020B0604030504040204" pitchFamily="50" charset="-128"/>
            </a:endParaRPr>
          </a:p>
          <a:p>
            <a:pPr algn="l" defTabSz="457200"/>
            <a:r>
              <a:rPr lang="en-US" altLang="ja-JP" sz="2000" u="sng" dirty="0">
                <a:latin typeface="Meiryo UI" panose="020B0604030504040204" pitchFamily="50" charset="-128"/>
                <a:ea typeface="Meiryo UI" panose="020B0604030504040204" pitchFamily="50" charset="-128"/>
              </a:rPr>
              <a:t>《①</a:t>
            </a:r>
            <a:r>
              <a:rPr lang="ja-JP" altLang="en-US" sz="2000" u="sng" dirty="0">
                <a:latin typeface="Meiryo UI" panose="020B0604030504040204" pitchFamily="50" charset="-128"/>
                <a:ea typeface="Meiryo UI" panose="020B0604030504040204" pitchFamily="50" charset="-128"/>
              </a:rPr>
              <a:t>指示履行期限（完成報告から１４日）以内に是正が完了した場合</a:t>
            </a:r>
            <a:r>
              <a:rPr lang="en-US" altLang="ja-JP" sz="2000" u="sng" dirty="0" smtClean="0">
                <a:latin typeface="Meiryo UI" panose="020B0604030504040204" pitchFamily="50" charset="-128"/>
                <a:ea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endParaRPr>
          </a:p>
          <a:p>
            <a:pPr algn="l" defTabSz="457200"/>
            <a:r>
              <a:rPr lang="ja-JP" altLang="en-US" sz="1800" dirty="0" smtClean="0">
                <a:latin typeface="Meiryo UI" panose="020B0604030504040204" pitchFamily="50" charset="-128"/>
                <a:ea typeface="Meiryo UI" panose="020B0604030504040204" pitchFamily="50" charset="-128"/>
              </a:rPr>
              <a:t>現   </a:t>
            </a:r>
            <a:r>
              <a:rPr lang="ja-JP" altLang="en-US" sz="1800" dirty="0">
                <a:latin typeface="Meiryo UI" panose="020B0604030504040204" pitchFamily="50" charset="-128"/>
                <a:ea typeface="Meiryo UI" panose="020B0604030504040204" pitchFamily="50" charset="-128"/>
              </a:rPr>
              <a:t>状：監督員及び検査員の出来形、品質の評価を“ｄ”評価としている</a:t>
            </a:r>
            <a:r>
              <a:rPr lang="ja-JP" altLang="en-US" sz="1800" dirty="0" smtClean="0">
                <a:latin typeface="Meiryo UI" panose="020B0604030504040204" pitchFamily="50" charset="-128"/>
                <a:ea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endParaRPr>
          </a:p>
          <a:p>
            <a:pPr algn="l" defTabSz="457200"/>
            <a:r>
              <a:rPr lang="ja-JP" altLang="en-US" sz="1800" dirty="0">
                <a:solidFill>
                  <a:srgbClr val="3333CC"/>
                </a:solidFill>
                <a:latin typeface="Meiryo UI" panose="020B0604030504040204" pitchFamily="50" charset="-128"/>
                <a:ea typeface="Meiryo UI" panose="020B0604030504040204" pitchFamily="50" charset="-128"/>
              </a:rPr>
              <a:t>改定後：監督員、検査員ともバラツキ判断が出来ない評価とする</a:t>
            </a:r>
            <a:r>
              <a:rPr lang="ja-JP" altLang="en-US" sz="1800" dirty="0" smtClean="0">
                <a:solidFill>
                  <a:srgbClr val="3333CC"/>
                </a:solidFill>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algn="l" defTabSz="457200">
              <a:lnSpc>
                <a:spcPts val="1500"/>
              </a:lnSpc>
            </a:pPr>
            <a:r>
              <a:rPr lang="ja-JP" altLang="en-US" sz="1600" dirty="0" smtClean="0">
                <a:latin typeface="Meiryo UI" panose="020B0604030504040204" pitchFamily="50" charset="-128"/>
                <a:ea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endParaRPr>
          </a:p>
          <a:p>
            <a:pPr algn="l" defTabSz="457200">
              <a:lnSpc>
                <a:spcPts val="1500"/>
              </a:lnSpc>
            </a:pPr>
            <a:r>
              <a:rPr lang="ja-JP" altLang="en-US" sz="1600" dirty="0" smtClean="0">
                <a:latin typeface="Meiryo UI" panose="020B0604030504040204" pitchFamily="50" charset="-128"/>
                <a:ea typeface="Meiryo UI" panose="020B0604030504040204" pitchFamily="50" charset="-128"/>
              </a:rPr>
              <a:t>計算例：</a:t>
            </a:r>
            <a:endParaRPr lang="en-US" altLang="ja-JP" sz="1600" dirty="0" smtClean="0">
              <a:latin typeface="Meiryo UI" panose="020B0604030504040204" pitchFamily="50" charset="-128"/>
              <a:ea typeface="Meiryo UI" panose="020B0604030504040204" pitchFamily="50" charset="-128"/>
            </a:endParaRPr>
          </a:p>
          <a:p>
            <a:pPr algn="l" defTabSz="457200">
              <a:lnSpc>
                <a:spcPts val="1500"/>
              </a:lnSpc>
            </a:pPr>
            <a:r>
              <a:rPr lang="en-US" altLang="ja-JP" sz="18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出来形</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監督員：バラツキ５０％以内　（ａ評価</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algn="l" defTabSz="457200">
              <a:lnSpc>
                <a:spcPts val="1500"/>
              </a:lnSpc>
            </a:pPr>
            <a:r>
              <a:rPr lang="ja-JP" altLang="en-US" sz="1600" dirty="0" smtClean="0">
                <a:latin typeface="Meiryo UI" panose="020B0604030504040204" pitchFamily="50" charset="-128"/>
                <a:ea typeface="Meiryo UI" panose="020B0604030504040204" pitchFamily="50" charset="-128"/>
              </a:rPr>
              <a:t>　　　　　　 検査員</a:t>
            </a:r>
            <a:r>
              <a:rPr lang="ja-JP" altLang="en-US" sz="1600" dirty="0">
                <a:latin typeface="Meiryo UI" panose="020B0604030504040204" pitchFamily="50" charset="-128"/>
                <a:ea typeface="Meiryo UI" panose="020B0604030504040204" pitchFamily="50" charset="-128"/>
              </a:rPr>
              <a:t>：バラツキ５０％以内、項目評価　２項目が良の場合　（</a:t>
            </a:r>
            <a:r>
              <a:rPr lang="ja-JP" altLang="en-US" sz="1600" dirty="0" err="1">
                <a:latin typeface="Meiryo UI" panose="020B0604030504040204" pitchFamily="50" charset="-128"/>
                <a:ea typeface="Meiryo UI" panose="020B0604030504040204" pitchFamily="50" charset="-128"/>
              </a:rPr>
              <a:t>ｂ</a:t>
            </a:r>
            <a:r>
              <a:rPr lang="ja-JP" altLang="en-US" sz="1600" dirty="0">
                <a:latin typeface="Meiryo UI" panose="020B0604030504040204" pitchFamily="50" charset="-128"/>
                <a:ea typeface="Meiryo UI" panose="020B0604030504040204" pitchFamily="50" charset="-128"/>
              </a:rPr>
              <a:t>’評価</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algn="l" defTabSz="457200"/>
            <a:endParaRPr lang="en-US" altLang="ja-JP" sz="2000" dirty="0">
              <a:latin typeface="Meiryo UI" panose="020B0604030504040204" pitchFamily="50" charset="-128"/>
              <a:ea typeface="Meiryo UI" panose="020B0604030504040204" pitchFamily="50" charset="-128"/>
            </a:endParaRPr>
          </a:p>
          <a:p>
            <a:pPr algn="l" defTabSz="457200"/>
            <a:endParaRPr lang="en-US" altLang="ja-JP" sz="2000" dirty="0" smtClean="0">
              <a:latin typeface="Meiryo UI" panose="020B0604030504040204" pitchFamily="50" charset="-128"/>
              <a:ea typeface="Meiryo UI" panose="020B0604030504040204" pitchFamily="50" charset="-128"/>
            </a:endParaRPr>
          </a:p>
          <a:p>
            <a:pPr algn="l" defTabSz="457200"/>
            <a:endParaRPr lang="en-US" altLang="ja-JP" sz="2000" dirty="0">
              <a:latin typeface="Meiryo UI" panose="020B0604030504040204" pitchFamily="50" charset="-128"/>
              <a:ea typeface="Meiryo UI" panose="020B0604030504040204" pitchFamily="50" charset="-128"/>
            </a:endParaRPr>
          </a:p>
          <a:p>
            <a:pPr algn="l" defTabSz="457200">
              <a:lnSpc>
                <a:spcPts val="1500"/>
              </a:lnSpc>
            </a:pPr>
            <a:r>
              <a:rPr lang="ja-JP" altLang="en-US" sz="1600" dirty="0">
                <a:latin typeface="Meiryo UI" panose="020B0604030504040204" pitchFamily="50" charset="-128"/>
                <a:ea typeface="Meiryo UI" panose="020B0604030504040204" pitchFamily="50" charset="-128"/>
              </a:rPr>
              <a:t>計算例：</a:t>
            </a:r>
            <a:endParaRPr lang="en-US" altLang="ja-JP" sz="1600" dirty="0">
              <a:latin typeface="Meiryo UI" panose="020B0604030504040204" pitchFamily="50" charset="-128"/>
              <a:ea typeface="Meiryo UI" panose="020B0604030504040204" pitchFamily="50" charset="-128"/>
            </a:endParaRPr>
          </a:p>
          <a:p>
            <a:pPr algn="l" defTabSz="457200">
              <a:lnSpc>
                <a:spcPts val="1500"/>
              </a:lnSpc>
            </a:pP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品質</a:t>
            </a:r>
            <a:r>
              <a:rPr lang="en-US" altLang="ja-JP"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監督員</a:t>
            </a:r>
            <a:r>
              <a:rPr lang="ja-JP" altLang="en-US" sz="1600" dirty="0">
                <a:latin typeface="Meiryo UI" panose="020B0604030504040204" pitchFamily="50" charset="-128"/>
                <a:ea typeface="Meiryo UI" panose="020B0604030504040204" pitchFamily="50" charset="-128"/>
              </a:rPr>
              <a:t>：バラツキ５０％以内　（ａ評価）</a:t>
            </a:r>
            <a:endParaRPr lang="en-US" altLang="ja-JP" sz="1600" dirty="0">
              <a:latin typeface="Meiryo UI" panose="020B0604030504040204" pitchFamily="50" charset="-128"/>
              <a:ea typeface="Meiryo UI" panose="020B0604030504040204" pitchFamily="50" charset="-128"/>
            </a:endParaRPr>
          </a:p>
          <a:p>
            <a:pPr algn="l" defTabSz="457200">
              <a:lnSpc>
                <a:spcPts val="15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検査員</a:t>
            </a:r>
            <a:r>
              <a:rPr lang="ja-JP" altLang="en-US" sz="1600" dirty="0">
                <a:latin typeface="Meiryo UI" panose="020B0604030504040204" pitchFamily="50" charset="-128"/>
                <a:ea typeface="Meiryo UI" panose="020B0604030504040204" pitchFamily="50" charset="-128"/>
              </a:rPr>
              <a:t>：検査員：バラツキ５０％以内、項目評価　９０％以上が良の場合　（ａ評価）</a:t>
            </a:r>
            <a:r>
              <a:rPr lang="ja-JP" altLang="en-US" sz="1800" dirty="0">
                <a:latin typeface="Meiryo UI" panose="020B0604030504040204" pitchFamily="50" charset="-128"/>
                <a:ea typeface="Meiryo UI" panose="020B0604030504040204" pitchFamily="50" charset="-128"/>
              </a:rPr>
              <a:t>　</a:t>
            </a:r>
            <a:endParaRPr lang="en-US" altLang="ja-JP" sz="1800" dirty="0">
              <a:latin typeface="Meiryo UI" panose="020B0604030504040204" pitchFamily="50" charset="-128"/>
              <a:ea typeface="Meiryo UI" panose="020B0604030504040204" pitchFamily="50" charset="-128"/>
            </a:endParaRPr>
          </a:p>
          <a:p>
            <a:pPr algn="l" defTabSz="457200"/>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a:t>
            </a:r>
            <a:endParaRPr lang="ja-JP" altLang="en-US" sz="20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別紙５</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000" dirty="0"/>
              <a:t>施工管理基準（出来形、品質）に基づき管理</a:t>
            </a:r>
            <a:r>
              <a:rPr lang="ja-JP" altLang="en-US" sz="2000" dirty="0" smtClean="0"/>
              <a:t>が</a:t>
            </a:r>
            <a:endParaRPr lang="en-US" altLang="ja-JP" sz="2000" dirty="0" smtClean="0"/>
          </a:p>
          <a:p>
            <a:r>
              <a:rPr lang="ja-JP" altLang="en-US" sz="2000" dirty="0" smtClean="0"/>
              <a:t>行われて</a:t>
            </a:r>
            <a:r>
              <a:rPr lang="ja-JP" altLang="en-US" sz="2000" dirty="0"/>
              <a:t>いない場合の減点評価の計算例</a:t>
            </a:r>
          </a:p>
        </p:txBody>
      </p:sp>
      <p:sp>
        <p:nvSpPr>
          <p:cNvPr id="9" name="フリーフォーム 8"/>
          <p:cNvSpPr/>
          <p:nvPr/>
        </p:nvSpPr>
        <p:spPr>
          <a:xfrm>
            <a:off x="5629696" y="3585305"/>
            <a:ext cx="612763" cy="292799"/>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404038" h="425303">
                <a:moveTo>
                  <a:pt x="0" y="0"/>
                </a:moveTo>
                <a:lnTo>
                  <a:pt x="404038" y="0"/>
                </a:lnTo>
                <a:lnTo>
                  <a:pt x="404038" y="425303"/>
                </a:lnTo>
                <a:lnTo>
                  <a:pt x="0" y="425303"/>
                </a:lnTo>
              </a:path>
            </a:pathLst>
          </a:custGeom>
          <a:noFill/>
          <a:ln w="19050">
            <a:solidFill>
              <a:schemeClr val="tx1"/>
            </a:solidFill>
            <a:prstDash val="sysDash"/>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5631943" y="3585305"/>
            <a:ext cx="1996345" cy="530003"/>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 name="connsiteX0" fmla="*/ 207190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45562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96892 w 662558"/>
              <a:gd name="connsiteY0" fmla="*/ 0 h 425303"/>
              <a:gd name="connsiteX1" fmla="*/ 662558 w 662558"/>
              <a:gd name="connsiteY1" fmla="*/ 0 h 425303"/>
              <a:gd name="connsiteX2" fmla="*/ 662558 w 662558"/>
              <a:gd name="connsiteY2" fmla="*/ 425303 h 425303"/>
              <a:gd name="connsiteX3" fmla="*/ 0 w 662558"/>
              <a:gd name="connsiteY3" fmla="*/ 425303 h 425303"/>
              <a:gd name="connsiteX0" fmla="*/ 225628 w 691294"/>
              <a:gd name="connsiteY0" fmla="*/ 0 h 425303"/>
              <a:gd name="connsiteX1" fmla="*/ 691294 w 691294"/>
              <a:gd name="connsiteY1" fmla="*/ 0 h 425303"/>
              <a:gd name="connsiteX2" fmla="*/ 691294 w 691294"/>
              <a:gd name="connsiteY2" fmla="*/ 425303 h 425303"/>
              <a:gd name="connsiteX3" fmla="*/ 0 w 691294"/>
              <a:gd name="connsiteY3" fmla="*/ 425303 h 425303"/>
              <a:gd name="connsiteX0" fmla="*/ 199504 w 665170"/>
              <a:gd name="connsiteY0" fmla="*/ 0 h 425303"/>
              <a:gd name="connsiteX1" fmla="*/ 665170 w 665170"/>
              <a:gd name="connsiteY1" fmla="*/ 0 h 425303"/>
              <a:gd name="connsiteX2" fmla="*/ 665170 w 665170"/>
              <a:gd name="connsiteY2" fmla="*/ 425303 h 425303"/>
              <a:gd name="connsiteX3" fmla="*/ 0 w 665170"/>
              <a:gd name="connsiteY3" fmla="*/ 425303 h 425303"/>
              <a:gd name="connsiteX0" fmla="*/ 207341 w 673007"/>
              <a:gd name="connsiteY0" fmla="*/ 0 h 425303"/>
              <a:gd name="connsiteX1" fmla="*/ 673007 w 673007"/>
              <a:gd name="connsiteY1" fmla="*/ 0 h 425303"/>
              <a:gd name="connsiteX2" fmla="*/ 673007 w 673007"/>
              <a:gd name="connsiteY2" fmla="*/ 425303 h 425303"/>
              <a:gd name="connsiteX3" fmla="*/ 0 w 673007"/>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673007" h="425303">
                <a:moveTo>
                  <a:pt x="207341" y="0"/>
                </a:moveTo>
                <a:lnTo>
                  <a:pt x="673007" y="0"/>
                </a:lnTo>
                <a:lnTo>
                  <a:pt x="673007" y="425303"/>
                </a:lnTo>
                <a:lnTo>
                  <a:pt x="0" y="425303"/>
                </a:lnTo>
              </a:path>
            </a:pathLst>
          </a:custGeom>
          <a:noFill/>
          <a:ln w="19050">
            <a:solidFill>
              <a:srgbClr val="3333CC"/>
            </a:solidFill>
            <a:prstDash val="soli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コンテンツ プレースホルダー 2"/>
          <p:cNvSpPr txBox="1">
            <a:spLocks/>
          </p:cNvSpPr>
          <p:nvPr/>
        </p:nvSpPr>
        <p:spPr>
          <a:xfrm>
            <a:off x="5680577" y="3289188"/>
            <a:ext cx="770872"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latin typeface="Meiryo UI" panose="020B0604030504040204" pitchFamily="50" charset="-128"/>
                <a:ea typeface="Meiryo UI" panose="020B0604030504040204" pitchFamily="50" charset="-128"/>
              </a:rPr>
              <a:t>現状</a:t>
            </a: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endParaRPr lang="ja-JP" altLang="en-US" sz="1600" dirty="0">
              <a:latin typeface="Meiryo UI" panose="020B0604030504040204" pitchFamily="50" charset="-128"/>
              <a:ea typeface="Meiryo UI" panose="020B0604030504040204" pitchFamily="50" charset="-128"/>
            </a:endParaRPr>
          </a:p>
        </p:txBody>
      </p:sp>
      <p:sp>
        <p:nvSpPr>
          <p:cNvPr id="12" name="コンテンツ プレースホルダー 2"/>
          <p:cNvSpPr txBox="1">
            <a:spLocks/>
          </p:cNvSpPr>
          <p:nvPr/>
        </p:nvSpPr>
        <p:spPr>
          <a:xfrm>
            <a:off x="6607931" y="3270827"/>
            <a:ext cx="1020358"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solidFill>
                  <a:srgbClr val="3333CC"/>
                </a:solidFill>
                <a:latin typeface="Meiryo UI" panose="020B0604030504040204" pitchFamily="50" charset="-128"/>
                <a:ea typeface="Meiryo UI" panose="020B0604030504040204" pitchFamily="50" charset="-128"/>
              </a:rPr>
              <a:t>改定案</a:t>
            </a:r>
            <a:r>
              <a:rPr lang="ja-JP" altLang="en-US" sz="1600" dirty="0">
                <a:solidFill>
                  <a:srgbClr val="3333CC"/>
                </a:solidFill>
                <a:latin typeface="Meiryo UI" panose="020B0604030504040204" pitchFamily="50" charset="-128"/>
                <a:ea typeface="Meiryo UI" panose="020B0604030504040204" pitchFamily="50" charset="-128"/>
              </a:rPr>
              <a:t>　</a:t>
            </a:r>
            <a:r>
              <a:rPr lang="ja-JP" altLang="en-US" sz="1600" dirty="0" smtClean="0">
                <a:solidFill>
                  <a:srgbClr val="3333CC"/>
                </a:solidFill>
                <a:latin typeface="Meiryo UI" panose="020B0604030504040204" pitchFamily="50" charset="-128"/>
                <a:ea typeface="Meiryo UI" panose="020B0604030504040204" pitchFamily="50" charset="-128"/>
              </a:rPr>
              <a:t>　</a:t>
            </a:r>
            <a:r>
              <a:rPr lang="ja-JP" altLang="en-US" sz="1800" dirty="0" smtClean="0">
                <a:solidFill>
                  <a:srgbClr val="3333CC"/>
                </a:solidFill>
                <a:latin typeface="Meiryo UI" panose="020B0604030504040204" pitchFamily="50" charset="-128"/>
                <a:ea typeface="Meiryo UI" panose="020B0604030504040204" pitchFamily="50" charset="-128"/>
              </a:rPr>
              <a:t>　　　　</a:t>
            </a:r>
            <a:endParaRPr lang="ja-JP" altLang="en-US" sz="1800" dirty="0">
              <a:solidFill>
                <a:srgbClr val="3333CC"/>
              </a:solidFill>
              <a:latin typeface="Meiryo UI" panose="020B0604030504040204" pitchFamily="50" charset="-128"/>
              <a:ea typeface="Meiryo UI" panose="020B0604030504040204" pitchFamily="50" charset="-128"/>
            </a:endParaRPr>
          </a:p>
        </p:txBody>
      </p:sp>
      <p:sp>
        <p:nvSpPr>
          <p:cNvPr id="28" name="フリーフォーム 27"/>
          <p:cNvSpPr/>
          <p:nvPr/>
        </p:nvSpPr>
        <p:spPr>
          <a:xfrm>
            <a:off x="5610582" y="5608854"/>
            <a:ext cx="612763" cy="292799"/>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404038" h="425303">
                <a:moveTo>
                  <a:pt x="0" y="0"/>
                </a:moveTo>
                <a:lnTo>
                  <a:pt x="404038" y="0"/>
                </a:lnTo>
                <a:lnTo>
                  <a:pt x="404038" y="425303"/>
                </a:lnTo>
                <a:lnTo>
                  <a:pt x="0" y="425303"/>
                </a:lnTo>
              </a:path>
            </a:pathLst>
          </a:custGeom>
          <a:noFill/>
          <a:ln w="19050">
            <a:solidFill>
              <a:schemeClr val="tx1"/>
            </a:solidFill>
            <a:prstDash val="sysDash"/>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5612829" y="5608854"/>
            <a:ext cx="1996345" cy="530003"/>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 name="connsiteX0" fmla="*/ 207190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45562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96892 w 662558"/>
              <a:gd name="connsiteY0" fmla="*/ 0 h 425303"/>
              <a:gd name="connsiteX1" fmla="*/ 662558 w 662558"/>
              <a:gd name="connsiteY1" fmla="*/ 0 h 425303"/>
              <a:gd name="connsiteX2" fmla="*/ 662558 w 662558"/>
              <a:gd name="connsiteY2" fmla="*/ 425303 h 425303"/>
              <a:gd name="connsiteX3" fmla="*/ 0 w 662558"/>
              <a:gd name="connsiteY3" fmla="*/ 425303 h 425303"/>
              <a:gd name="connsiteX0" fmla="*/ 225628 w 691294"/>
              <a:gd name="connsiteY0" fmla="*/ 0 h 425303"/>
              <a:gd name="connsiteX1" fmla="*/ 691294 w 691294"/>
              <a:gd name="connsiteY1" fmla="*/ 0 h 425303"/>
              <a:gd name="connsiteX2" fmla="*/ 691294 w 691294"/>
              <a:gd name="connsiteY2" fmla="*/ 425303 h 425303"/>
              <a:gd name="connsiteX3" fmla="*/ 0 w 691294"/>
              <a:gd name="connsiteY3" fmla="*/ 425303 h 425303"/>
              <a:gd name="connsiteX0" fmla="*/ 199504 w 665170"/>
              <a:gd name="connsiteY0" fmla="*/ 0 h 425303"/>
              <a:gd name="connsiteX1" fmla="*/ 665170 w 665170"/>
              <a:gd name="connsiteY1" fmla="*/ 0 h 425303"/>
              <a:gd name="connsiteX2" fmla="*/ 665170 w 665170"/>
              <a:gd name="connsiteY2" fmla="*/ 425303 h 425303"/>
              <a:gd name="connsiteX3" fmla="*/ 0 w 665170"/>
              <a:gd name="connsiteY3" fmla="*/ 425303 h 425303"/>
              <a:gd name="connsiteX0" fmla="*/ 207341 w 673007"/>
              <a:gd name="connsiteY0" fmla="*/ 0 h 425303"/>
              <a:gd name="connsiteX1" fmla="*/ 673007 w 673007"/>
              <a:gd name="connsiteY1" fmla="*/ 0 h 425303"/>
              <a:gd name="connsiteX2" fmla="*/ 673007 w 673007"/>
              <a:gd name="connsiteY2" fmla="*/ 425303 h 425303"/>
              <a:gd name="connsiteX3" fmla="*/ 0 w 673007"/>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673007" h="425303">
                <a:moveTo>
                  <a:pt x="207341" y="0"/>
                </a:moveTo>
                <a:lnTo>
                  <a:pt x="673007" y="0"/>
                </a:lnTo>
                <a:lnTo>
                  <a:pt x="673007" y="425303"/>
                </a:lnTo>
                <a:lnTo>
                  <a:pt x="0" y="425303"/>
                </a:lnTo>
              </a:path>
            </a:pathLst>
          </a:custGeom>
          <a:noFill/>
          <a:ln w="19050">
            <a:solidFill>
              <a:srgbClr val="3333CC"/>
            </a:solidFill>
            <a:prstDash val="soli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コンテンツ プレースホルダー 2"/>
          <p:cNvSpPr txBox="1">
            <a:spLocks/>
          </p:cNvSpPr>
          <p:nvPr/>
        </p:nvSpPr>
        <p:spPr>
          <a:xfrm>
            <a:off x="5661463" y="5312737"/>
            <a:ext cx="770872"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latin typeface="Meiryo UI" panose="020B0604030504040204" pitchFamily="50" charset="-128"/>
                <a:ea typeface="Meiryo UI" panose="020B0604030504040204" pitchFamily="50" charset="-128"/>
              </a:rPr>
              <a:t>現状</a:t>
            </a: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endParaRPr lang="ja-JP" altLang="en-US" sz="1600" dirty="0">
              <a:latin typeface="Meiryo UI" panose="020B0604030504040204" pitchFamily="50" charset="-128"/>
              <a:ea typeface="Meiryo UI" panose="020B0604030504040204" pitchFamily="50" charset="-128"/>
            </a:endParaRPr>
          </a:p>
        </p:txBody>
      </p:sp>
      <p:sp>
        <p:nvSpPr>
          <p:cNvPr id="31" name="コンテンツ プレースホルダー 2"/>
          <p:cNvSpPr txBox="1">
            <a:spLocks/>
          </p:cNvSpPr>
          <p:nvPr/>
        </p:nvSpPr>
        <p:spPr>
          <a:xfrm>
            <a:off x="6588817" y="5294376"/>
            <a:ext cx="1020358"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solidFill>
                  <a:srgbClr val="3333CC"/>
                </a:solidFill>
                <a:latin typeface="Meiryo UI" panose="020B0604030504040204" pitchFamily="50" charset="-128"/>
                <a:ea typeface="Meiryo UI" panose="020B0604030504040204" pitchFamily="50" charset="-128"/>
              </a:rPr>
              <a:t>改定案</a:t>
            </a:r>
            <a:r>
              <a:rPr lang="ja-JP" altLang="en-US" sz="1600" dirty="0">
                <a:solidFill>
                  <a:srgbClr val="3333CC"/>
                </a:solidFill>
                <a:latin typeface="Meiryo UI" panose="020B0604030504040204" pitchFamily="50" charset="-128"/>
                <a:ea typeface="Meiryo UI" panose="020B0604030504040204" pitchFamily="50" charset="-128"/>
              </a:rPr>
              <a:t>　</a:t>
            </a:r>
            <a:r>
              <a:rPr lang="ja-JP" altLang="en-US" sz="1600" dirty="0" smtClean="0">
                <a:solidFill>
                  <a:srgbClr val="3333CC"/>
                </a:solidFill>
                <a:latin typeface="Meiryo UI" panose="020B0604030504040204" pitchFamily="50" charset="-128"/>
                <a:ea typeface="Meiryo UI" panose="020B0604030504040204" pitchFamily="50" charset="-128"/>
              </a:rPr>
              <a:t>　</a:t>
            </a:r>
            <a:r>
              <a:rPr lang="ja-JP" altLang="en-US" sz="1800" dirty="0" smtClean="0">
                <a:solidFill>
                  <a:srgbClr val="3333CC"/>
                </a:solidFill>
                <a:latin typeface="Meiryo UI" panose="020B0604030504040204" pitchFamily="50" charset="-128"/>
                <a:ea typeface="Meiryo UI" panose="020B0604030504040204" pitchFamily="50" charset="-128"/>
              </a:rPr>
              <a:t>　　　　</a:t>
            </a:r>
            <a:endParaRPr lang="ja-JP" altLang="en-US" sz="1800" dirty="0">
              <a:solidFill>
                <a:srgbClr val="3333CC"/>
              </a:solidFill>
              <a:latin typeface="Meiryo UI" panose="020B0604030504040204" pitchFamily="50" charset="-128"/>
              <a:ea typeface="Meiryo UI" panose="020B0604030504040204" pitchFamily="50" charset="-128"/>
            </a:endParaRPr>
          </a:p>
        </p:txBody>
      </p:sp>
      <p:pic>
        <p:nvPicPr>
          <p:cNvPr id="32" name="図 31"/>
          <p:cNvPicPr>
            <a:picLocks noChangeAspect="1"/>
          </p:cNvPicPr>
          <p:nvPr/>
        </p:nvPicPr>
        <p:blipFill>
          <a:blip r:embed="rId2"/>
          <a:stretch>
            <a:fillRect/>
          </a:stretch>
        </p:blipFill>
        <p:spPr>
          <a:xfrm>
            <a:off x="1167281" y="3162315"/>
            <a:ext cx="4356544" cy="1221000"/>
          </a:xfrm>
          <a:prstGeom prst="rect">
            <a:avLst/>
          </a:prstGeom>
        </p:spPr>
      </p:pic>
      <p:pic>
        <p:nvPicPr>
          <p:cNvPr id="33" name="図 32"/>
          <p:cNvPicPr>
            <a:picLocks noChangeAspect="1"/>
          </p:cNvPicPr>
          <p:nvPr/>
        </p:nvPicPr>
        <p:blipFill>
          <a:blip r:embed="rId3"/>
          <a:stretch>
            <a:fillRect/>
          </a:stretch>
        </p:blipFill>
        <p:spPr>
          <a:xfrm>
            <a:off x="1191166" y="5375848"/>
            <a:ext cx="4356544" cy="1215500"/>
          </a:xfrm>
          <a:prstGeom prst="rect">
            <a:avLst/>
          </a:prstGeom>
        </p:spPr>
      </p:pic>
      <p:sp>
        <p:nvSpPr>
          <p:cNvPr id="34" name="テキスト ボックス 33"/>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スライド番号プレースホルダー 3"/>
          <p:cNvSpPr>
            <a:spLocks noGrp="1"/>
          </p:cNvSpPr>
          <p:nvPr>
            <p:ph type="sldNum" sz="quarter" idx="12"/>
          </p:nvPr>
        </p:nvSpPr>
        <p:spPr>
          <a:xfrm>
            <a:off x="9220200" y="6492875"/>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23</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180976" y="729148"/>
            <a:ext cx="8008845" cy="1151329"/>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46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172566" y="472698"/>
            <a:ext cx="9444277" cy="5934874"/>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endParaRPr lang="ja-JP" altLang="en-US" sz="1050" dirty="0">
              <a:latin typeface="Meiryo UI" panose="020B0604030504040204" pitchFamily="50" charset="-128"/>
              <a:ea typeface="Meiryo UI" panose="020B0604030504040204" pitchFamily="50" charset="-128"/>
            </a:endParaRPr>
          </a:p>
          <a:p>
            <a:pPr algn="l" defTabSz="457200"/>
            <a:r>
              <a:rPr lang="en-US" altLang="ja-JP" sz="2000" u="sng" dirty="0">
                <a:latin typeface="Meiryo UI" panose="020B0604030504040204" pitchFamily="50" charset="-128"/>
                <a:ea typeface="Meiryo UI" panose="020B0604030504040204" pitchFamily="50" charset="-128"/>
              </a:rPr>
              <a:t>《②</a:t>
            </a:r>
            <a:r>
              <a:rPr lang="ja-JP" altLang="en-US" sz="2000" u="sng" dirty="0">
                <a:latin typeface="Meiryo UI" panose="020B0604030504040204" pitchFamily="50" charset="-128"/>
                <a:ea typeface="Meiryo UI" panose="020B0604030504040204" pitchFamily="50" charset="-128"/>
              </a:rPr>
              <a:t>指示履行期限（完成報告から１４日）以内に是正が完了出来なかった場合</a:t>
            </a:r>
            <a:r>
              <a:rPr lang="en-US" altLang="ja-JP" sz="2000" u="sng" dirty="0" smtClean="0">
                <a:latin typeface="Meiryo UI" panose="020B0604030504040204" pitchFamily="50" charset="-128"/>
                <a:ea typeface="Meiryo UI" panose="020B0604030504040204" pitchFamily="50" charset="-128"/>
              </a:rPr>
              <a:t>》</a:t>
            </a:r>
          </a:p>
          <a:p>
            <a:pPr algn="l" defTabSz="457200"/>
            <a:r>
              <a:rPr lang="ja-JP" altLang="en-US" sz="1800" dirty="0" smtClean="0">
                <a:latin typeface="Meiryo UI" panose="020B0604030504040204" pitchFamily="50" charset="-128"/>
                <a:ea typeface="Meiryo UI" panose="020B0604030504040204" pitchFamily="50" charset="-128"/>
              </a:rPr>
              <a:t>現   </a:t>
            </a:r>
            <a:r>
              <a:rPr lang="ja-JP" altLang="en-US" sz="1800" dirty="0">
                <a:latin typeface="Meiryo UI" panose="020B0604030504040204" pitchFamily="50" charset="-128"/>
                <a:ea typeface="Meiryo UI" panose="020B0604030504040204" pitchFamily="50" charset="-128"/>
              </a:rPr>
              <a:t>状：監督員及び検査員の出来形、品質の評価を“ｅ”評価としている</a:t>
            </a:r>
            <a:r>
              <a:rPr lang="ja-JP" altLang="en-US" sz="1800" dirty="0" smtClean="0">
                <a:latin typeface="Meiryo UI" panose="020B0604030504040204" pitchFamily="50" charset="-128"/>
                <a:ea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endParaRPr>
          </a:p>
          <a:p>
            <a:pPr algn="l" defTabSz="457200"/>
            <a:r>
              <a:rPr lang="ja-JP" altLang="en-US" sz="1800" dirty="0">
                <a:solidFill>
                  <a:srgbClr val="3333CC"/>
                </a:solidFill>
                <a:latin typeface="Meiryo UI" panose="020B0604030504040204" pitchFamily="50" charset="-128"/>
                <a:ea typeface="Meiryo UI" panose="020B0604030504040204" pitchFamily="50" charset="-128"/>
              </a:rPr>
              <a:t>改定後：監督員は“ｃ”評価（バラツキ判断不可）、検査員は“ｅ”評価（修補指示）とする</a:t>
            </a:r>
            <a:r>
              <a:rPr lang="ja-JP" altLang="en-US" sz="1800" dirty="0" smtClean="0">
                <a:solidFill>
                  <a:srgbClr val="3333CC"/>
                </a:solidFill>
                <a:latin typeface="Meiryo UI" panose="020B0604030504040204" pitchFamily="50" charset="-128"/>
                <a:ea typeface="Meiryo UI" panose="020B0604030504040204" pitchFamily="50" charset="-128"/>
              </a:rPr>
              <a:t>。</a:t>
            </a:r>
            <a:endParaRPr lang="en-US" altLang="ja-JP" sz="1800" dirty="0">
              <a:solidFill>
                <a:srgbClr val="3333CC"/>
              </a:solidFill>
              <a:latin typeface="Meiryo UI" panose="020B0604030504040204" pitchFamily="50" charset="-128"/>
              <a:ea typeface="Meiryo UI" panose="020B0604030504040204" pitchFamily="50" charset="-128"/>
            </a:endParaRPr>
          </a:p>
          <a:p>
            <a:pPr algn="l" defTabSz="457200"/>
            <a:endParaRPr lang="en-US" altLang="ja-JP" sz="500" dirty="0" smtClean="0">
              <a:solidFill>
                <a:srgbClr val="3333CC"/>
              </a:solidFill>
              <a:latin typeface="Meiryo UI" panose="020B0604030504040204" pitchFamily="50" charset="-128"/>
              <a:ea typeface="Meiryo UI" panose="020B0604030504040204" pitchFamily="50" charset="-128"/>
            </a:endParaRPr>
          </a:p>
          <a:p>
            <a:pPr algn="l" defTabSz="457200"/>
            <a:r>
              <a:rPr lang="ja-JP" altLang="en-US" sz="1600" dirty="0" smtClean="0">
                <a:latin typeface="Meiryo UI" panose="020B0604030504040204" pitchFamily="50" charset="-128"/>
                <a:ea typeface="Meiryo UI" panose="020B0604030504040204" pitchFamily="50" charset="-128"/>
              </a:rPr>
              <a:t> 計算例：</a:t>
            </a:r>
            <a:endParaRPr lang="en-US" altLang="ja-JP" sz="1600" dirty="0" smtClean="0">
              <a:latin typeface="Meiryo UI" panose="020B0604030504040204" pitchFamily="50" charset="-128"/>
              <a:ea typeface="Meiryo UI" panose="020B0604030504040204" pitchFamily="50" charset="-128"/>
            </a:endParaRPr>
          </a:p>
          <a:p>
            <a:pPr algn="l" defTabSz="457200">
              <a:lnSpc>
                <a:spcPts val="1500"/>
              </a:lnSpc>
            </a:pPr>
            <a:r>
              <a:rPr lang="en-US" altLang="ja-JP" sz="18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出来形</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監督員：バラツキ５０％以内　（ａ評価</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algn="l" defTabSz="457200">
              <a:lnSpc>
                <a:spcPts val="1500"/>
              </a:lnSpc>
            </a:pPr>
            <a:r>
              <a:rPr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検査員：バラツキ５０％以内、項目評価　２項目が良の場合　（</a:t>
            </a:r>
            <a:r>
              <a:rPr lang="ja-JP" altLang="en-US" sz="1600" dirty="0" err="1">
                <a:latin typeface="Meiryo UI" panose="020B0604030504040204" pitchFamily="50" charset="-128"/>
                <a:ea typeface="Meiryo UI" panose="020B0604030504040204" pitchFamily="50" charset="-128"/>
              </a:rPr>
              <a:t>ｂ</a:t>
            </a:r>
            <a:r>
              <a:rPr lang="ja-JP" altLang="en-US" sz="1600" dirty="0">
                <a:latin typeface="Meiryo UI" panose="020B0604030504040204" pitchFamily="50" charset="-128"/>
                <a:ea typeface="Meiryo UI" panose="020B0604030504040204" pitchFamily="50" charset="-128"/>
              </a:rPr>
              <a:t>’評価）</a:t>
            </a:r>
            <a:endParaRPr lang="en-US" altLang="ja-JP" sz="2000" dirty="0">
              <a:latin typeface="Meiryo UI" panose="020B0604030504040204" pitchFamily="50" charset="-128"/>
              <a:ea typeface="Meiryo UI" panose="020B0604030504040204" pitchFamily="50" charset="-128"/>
            </a:endParaRPr>
          </a:p>
          <a:p>
            <a:pPr algn="l" defTabSz="457200"/>
            <a:endParaRPr lang="en-US" altLang="ja-JP" sz="2000" dirty="0" smtClean="0">
              <a:latin typeface="Meiryo UI" panose="020B0604030504040204" pitchFamily="50" charset="-128"/>
              <a:ea typeface="Meiryo UI" panose="020B0604030504040204" pitchFamily="50" charset="-128"/>
            </a:endParaRPr>
          </a:p>
          <a:p>
            <a:pPr algn="l" defTabSz="457200"/>
            <a:endParaRPr lang="en-US" altLang="ja-JP" sz="1100" dirty="0" smtClean="0">
              <a:latin typeface="Meiryo UI" panose="020B0604030504040204" pitchFamily="50" charset="-128"/>
              <a:ea typeface="Meiryo UI" panose="020B0604030504040204" pitchFamily="50" charset="-128"/>
            </a:endParaRPr>
          </a:p>
          <a:p>
            <a:pPr algn="l" defTabSz="457200"/>
            <a:endParaRPr lang="en-US" altLang="ja-JP" sz="1800" dirty="0">
              <a:latin typeface="Meiryo UI" panose="020B0604030504040204" pitchFamily="50" charset="-128"/>
              <a:ea typeface="Meiryo UI" panose="020B0604030504040204" pitchFamily="50" charset="-128"/>
            </a:endParaRPr>
          </a:p>
          <a:p>
            <a:pPr algn="l" defTabSz="457200"/>
            <a:endParaRPr lang="en-US" altLang="ja-JP" sz="1600" dirty="0">
              <a:latin typeface="Meiryo UI" panose="020B0604030504040204" pitchFamily="50" charset="-128"/>
              <a:ea typeface="Meiryo UI" panose="020B0604030504040204" pitchFamily="50" charset="-128"/>
            </a:endParaRPr>
          </a:p>
          <a:p>
            <a:pPr algn="l" defTabSz="457200">
              <a:lnSpc>
                <a:spcPts val="1500"/>
              </a:lnSpc>
            </a:pPr>
            <a:r>
              <a:rPr lang="ja-JP" altLang="en-US" sz="1600" dirty="0">
                <a:latin typeface="Meiryo UI" panose="020B0604030504040204" pitchFamily="50" charset="-128"/>
                <a:ea typeface="Meiryo UI" panose="020B0604030504040204" pitchFamily="50" charset="-128"/>
              </a:rPr>
              <a:t>計算例：</a:t>
            </a:r>
            <a:endParaRPr lang="en-US" altLang="ja-JP" sz="1600" dirty="0">
              <a:latin typeface="Meiryo UI" panose="020B0604030504040204" pitchFamily="50" charset="-128"/>
              <a:ea typeface="Meiryo UI" panose="020B0604030504040204" pitchFamily="50" charset="-128"/>
            </a:endParaRPr>
          </a:p>
          <a:p>
            <a:pPr algn="l" defTabSz="457200">
              <a:lnSpc>
                <a:spcPts val="1500"/>
              </a:lnSpc>
            </a:pP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品質</a:t>
            </a:r>
            <a:r>
              <a:rPr lang="en-US" altLang="ja-JP"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監督員</a:t>
            </a:r>
            <a:r>
              <a:rPr lang="ja-JP" altLang="en-US" sz="1600" dirty="0">
                <a:latin typeface="Meiryo UI" panose="020B0604030504040204" pitchFamily="50" charset="-128"/>
                <a:ea typeface="Meiryo UI" panose="020B0604030504040204" pitchFamily="50" charset="-128"/>
              </a:rPr>
              <a:t>：バラツキ５０％以内　（ａ評価）</a:t>
            </a:r>
            <a:endParaRPr lang="en-US" altLang="ja-JP" sz="1600" dirty="0">
              <a:latin typeface="Meiryo UI" panose="020B0604030504040204" pitchFamily="50" charset="-128"/>
              <a:ea typeface="Meiryo UI" panose="020B0604030504040204" pitchFamily="50" charset="-128"/>
            </a:endParaRPr>
          </a:p>
          <a:p>
            <a:pPr algn="l" defTabSz="457200">
              <a:lnSpc>
                <a:spcPts val="15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検査員</a:t>
            </a:r>
            <a:r>
              <a:rPr lang="ja-JP" altLang="en-US" sz="1600" dirty="0">
                <a:latin typeface="Meiryo UI" panose="020B0604030504040204" pitchFamily="50" charset="-128"/>
                <a:ea typeface="Meiryo UI" panose="020B0604030504040204" pitchFamily="50" charset="-128"/>
              </a:rPr>
              <a:t>：検査員：バラツキ５０％以内、項目評価　９０％以上が良の場合　（ａ評価）</a:t>
            </a:r>
            <a:r>
              <a:rPr lang="ja-JP" altLang="en-US" sz="1800" dirty="0">
                <a:latin typeface="Meiryo UI" panose="020B0604030504040204" pitchFamily="50" charset="-128"/>
                <a:ea typeface="Meiryo UI" panose="020B0604030504040204" pitchFamily="50" charset="-128"/>
              </a:rPr>
              <a:t>　</a:t>
            </a:r>
            <a:endParaRPr lang="en-US" altLang="ja-JP" sz="1800" dirty="0">
              <a:latin typeface="Meiryo UI" panose="020B0604030504040204" pitchFamily="50" charset="-128"/>
              <a:ea typeface="Meiryo UI" panose="020B0604030504040204" pitchFamily="50" charset="-128"/>
            </a:endParaRPr>
          </a:p>
          <a:p>
            <a:pPr algn="l" defTabSz="457200"/>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a:t>
            </a:r>
            <a:endParaRPr lang="ja-JP" altLang="en-US" sz="20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別紙５</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000" dirty="0"/>
              <a:t>施工管理基準（出来形、品質）に基づき管理</a:t>
            </a:r>
            <a:r>
              <a:rPr lang="ja-JP" altLang="en-US" sz="2000" dirty="0" smtClean="0"/>
              <a:t>が</a:t>
            </a:r>
            <a:endParaRPr lang="en-US" altLang="ja-JP" sz="2000" dirty="0" smtClean="0"/>
          </a:p>
          <a:p>
            <a:r>
              <a:rPr lang="ja-JP" altLang="en-US" sz="2000" dirty="0" smtClean="0"/>
              <a:t>行われて</a:t>
            </a:r>
            <a:r>
              <a:rPr lang="ja-JP" altLang="en-US" sz="2000" dirty="0"/>
              <a:t>いない場合の減点評価の計算例</a:t>
            </a:r>
          </a:p>
        </p:txBody>
      </p:sp>
      <p:sp>
        <p:nvSpPr>
          <p:cNvPr id="9" name="フリーフォーム 8"/>
          <p:cNvSpPr/>
          <p:nvPr/>
        </p:nvSpPr>
        <p:spPr>
          <a:xfrm>
            <a:off x="5536706" y="3492962"/>
            <a:ext cx="612763" cy="292799"/>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404038" h="425303">
                <a:moveTo>
                  <a:pt x="0" y="0"/>
                </a:moveTo>
                <a:lnTo>
                  <a:pt x="404038" y="0"/>
                </a:lnTo>
                <a:lnTo>
                  <a:pt x="404038" y="425303"/>
                </a:lnTo>
                <a:lnTo>
                  <a:pt x="0" y="425303"/>
                </a:lnTo>
              </a:path>
            </a:pathLst>
          </a:custGeom>
          <a:noFill/>
          <a:ln w="19050">
            <a:solidFill>
              <a:schemeClr val="tx1"/>
            </a:solidFill>
            <a:prstDash val="sysDash"/>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5538953" y="3492962"/>
            <a:ext cx="1996345" cy="530003"/>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 name="connsiteX0" fmla="*/ 207190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45562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96892 w 662558"/>
              <a:gd name="connsiteY0" fmla="*/ 0 h 425303"/>
              <a:gd name="connsiteX1" fmla="*/ 662558 w 662558"/>
              <a:gd name="connsiteY1" fmla="*/ 0 h 425303"/>
              <a:gd name="connsiteX2" fmla="*/ 662558 w 662558"/>
              <a:gd name="connsiteY2" fmla="*/ 425303 h 425303"/>
              <a:gd name="connsiteX3" fmla="*/ 0 w 662558"/>
              <a:gd name="connsiteY3" fmla="*/ 425303 h 425303"/>
              <a:gd name="connsiteX0" fmla="*/ 225628 w 691294"/>
              <a:gd name="connsiteY0" fmla="*/ 0 h 425303"/>
              <a:gd name="connsiteX1" fmla="*/ 691294 w 691294"/>
              <a:gd name="connsiteY1" fmla="*/ 0 h 425303"/>
              <a:gd name="connsiteX2" fmla="*/ 691294 w 691294"/>
              <a:gd name="connsiteY2" fmla="*/ 425303 h 425303"/>
              <a:gd name="connsiteX3" fmla="*/ 0 w 691294"/>
              <a:gd name="connsiteY3" fmla="*/ 425303 h 425303"/>
              <a:gd name="connsiteX0" fmla="*/ 199504 w 665170"/>
              <a:gd name="connsiteY0" fmla="*/ 0 h 425303"/>
              <a:gd name="connsiteX1" fmla="*/ 665170 w 665170"/>
              <a:gd name="connsiteY1" fmla="*/ 0 h 425303"/>
              <a:gd name="connsiteX2" fmla="*/ 665170 w 665170"/>
              <a:gd name="connsiteY2" fmla="*/ 425303 h 425303"/>
              <a:gd name="connsiteX3" fmla="*/ 0 w 665170"/>
              <a:gd name="connsiteY3" fmla="*/ 425303 h 425303"/>
              <a:gd name="connsiteX0" fmla="*/ 207341 w 673007"/>
              <a:gd name="connsiteY0" fmla="*/ 0 h 425303"/>
              <a:gd name="connsiteX1" fmla="*/ 673007 w 673007"/>
              <a:gd name="connsiteY1" fmla="*/ 0 h 425303"/>
              <a:gd name="connsiteX2" fmla="*/ 673007 w 673007"/>
              <a:gd name="connsiteY2" fmla="*/ 425303 h 425303"/>
              <a:gd name="connsiteX3" fmla="*/ 0 w 673007"/>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673007" h="425303">
                <a:moveTo>
                  <a:pt x="207341" y="0"/>
                </a:moveTo>
                <a:lnTo>
                  <a:pt x="673007" y="0"/>
                </a:lnTo>
                <a:lnTo>
                  <a:pt x="673007" y="425303"/>
                </a:lnTo>
                <a:lnTo>
                  <a:pt x="0" y="425303"/>
                </a:lnTo>
              </a:path>
            </a:pathLst>
          </a:custGeom>
          <a:noFill/>
          <a:ln w="19050">
            <a:solidFill>
              <a:srgbClr val="3333CC"/>
            </a:solidFill>
            <a:prstDash val="soli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コンテンツ プレースホルダー 2"/>
          <p:cNvSpPr txBox="1">
            <a:spLocks/>
          </p:cNvSpPr>
          <p:nvPr/>
        </p:nvSpPr>
        <p:spPr>
          <a:xfrm>
            <a:off x="5587587" y="3196845"/>
            <a:ext cx="770872"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latin typeface="Meiryo UI" panose="020B0604030504040204" pitchFamily="50" charset="-128"/>
                <a:ea typeface="Meiryo UI" panose="020B0604030504040204" pitchFamily="50" charset="-128"/>
              </a:rPr>
              <a:t>現状</a:t>
            </a: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endParaRPr lang="ja-JP" altLang="en-US" sz="1600" dirty="0">
              <a:latin typeface="Meiryo UI" panose="020B0604030504040204" pitchFamily="50" charset="-128"/>
              <a:ea typeface="Meiryo UI" panose="020B0604030504040204" pitchFamily="50" charset="-128"/>
            </a:endParaRPr>
          </a:p>
        </p:txBody>
      </p:sp>
      <p:sp>
        <p:nvSpPr>
          <p:cNvPr id="12" name="コンテンツ プレースホルダー 2"/>
          <p:cNvSpPr txBox="1">
            <a:spLocks/>
          </p:cNvSpPr>
          <p:nvPr/>
        </p:nvSpPr>
        <p:spPr>
          <a:xfrm>
            <a:off x="6514941" y="3178484"/>
            <a:ext cx="1020358"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solidFill>
                  <a:srgbClr val="3333CC"/>
                </a:solidFill>
                <a:latin typeface="Meiryo UI" panose="020B0604030504040204" pitchFamily="50" charset="-128"/>
                <a:ea typeface="Meiryo UI" panose="020B0604030504040204" pitchFamily="50" charset="-128"/>
              </a:rPr>
              <a:t>改定案</a:t>
            </a:r>
            <a:r>
              <a:rPr lang="ja-JP" altLang="en-US" sz="1600" dirty="0">
                <a:solidFill>
                  <a:srgbClr val="3333CC"/>
                </a:solidFill>
                <a:latin typeface="Meiryo UI" panose="020B0604030504040204" pitchFamily="50" charset="-128"/>
                <a:ea typeface="Meiryo UI" panose="020B0604030504040204" pitchFamily="50" charset="-128"/>
              </a:rPr>
              <a:t>　</a:t>
            </a:r>
            <a:r>
              <a:rPr lang="ja-JP" altLang="en-US" sz="1600" dirty="0" smtClean="0">
                <a:solidFill>
                  <a:srgbClr val="3333CC"/>
                </a:solidFill>
                <a:latin typeface="Meiryo UI" panose="020B0604030504040204" pitchFamily="50" charset="-128"/>
                <a:ea typeface="Meiryo UI" panose="020B0604030504040204" pitchFamily="50" charset="-128"/>
              </a:rPr>
              <a:t>　</a:t>
            </a:r>
            <a:r>
              <a:rPr lang="ja-JP" altLang="en-US" sz="1800" dirty="0" smtClean="0">
                <a:solidFill>
                  <a:srgbClr val="3333CC"/>
                </a:solidFill>
                <a:latin typeface="Meiryo UI" panose="020B0604030504040204" pitchFamily="50" charset="-128"/>
                <a:ea typeface="Meiryo UI" panose="020B0604030504040204" pitchFamily="50" charset="-128"/>
              </a:rPr>
              <a:t>　　　　</a:t>
            </a:r>
            <a:endParaRPr lang="ja-JP" altLang="en-US" sz="1800" dirty="0">
              <a:solidFill>
                <a:srgbClr val="3333CC"/>
              </a:solidFill>
              <a:latin typeface="Meiryo UI" panose="020B0604030504040204" pitchFamily="50" charset="-128"/>
              <a:ea typeface="Meiryo UI" panose="020B0604030504040204" pitchFamily="50" charset="-128"/>
            </a:endParaRPr>
          </a:p>
        </p:txBody>
      </p:sp>
      <p:sp>
        <p:nvSpPr>
          <p:cNvPr id="28" name="フリーフォーム 27"/>
          <p:cNvSpPr/>
          <p:nvPr/>
        </p:nvSpPr>
        <p:spPr>
          <a:xfrm>
            <a:off x="5584267" y="5742045"/>
            <a:ext cx="612763" cy="292799"/>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404038" h="425303">
                <a:moveTo>
                  <a:pt x="0" y="0"/>
                </a:moveTo>
                <a:lnTo>
                  <a:pt x="404038" y="0"/>
                </a:lnTo>
                <a:lnTo>
                  <a:pt x="404038" y="425303"/>
                </a:lnTo>
                <a:lnTo>
                  <a:pt x="0" y="425303"/>
                </a:lnTo>
              </a:path>
            </a:pathLst>
          </a:custGeom>
          <a:noFill/>
          <a:ln w="19050">
            <a:solidFill>
              <a:schemeClr val="tx1"/>
            </a:solidFill>
            <a:prstDash val="sysDash"/>
            <a:headEnd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5586514" y="5742045"/>
            <a:ext cx="1996345" cy="530003"/>
          </a:xfrm>
          <a:custGeom>
            <a:avLst/>
            <a:gdLst>
              <a:gd name="connsiteX0" fmla="*/ 0 w 404038"/>
              <a:gd name="connsiteY0" fmla="*/ 0 h 425303"/>
              <a:gd name="connsiteX1" fmla="*/ 404038 w 404038"/>
              <a:gd name="connsiteY1" fmla="*/ 0 h 425303"/>
              <a:gd name="connsiteX2" fmla="*/ 404038 w 404038"/>
              <a:gd name="connsiteY2" fmla="*/ 425303 h 425303"/>
              <a:gd name="connsiteX3" fmla="*/ 0 w 404038"/>
              <a:gd name="connsiteY3" fmla="*/ 425303 h 425303"/>
              <a:gd name="connsiteX0" fmla="*/ 207190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45562 w 611228"/>
              <a:gd name="connsiteY0" fmla="*/ 0 h 425303"/>
              <a:gd name="connsiteX1" fmla="*/ 611228 w 611228"/>
              <a:gd name="connsiteY1" fmla="*/ 0 h 425303"/>
              <a:gd name="connsiteX2" fmla="*/ 611228 w 611228"/>
              <a:gd name="connsiteY2" fmla="*/ 425303 h 425303"/>
              <a:gd name="connsiteX3" fmla="*/ 0 w 611228"/>
              <a:gd name="connsiteY3" fmla="*/ 425303 h 425303"/>
              <a:gd name="connsiteX0" fmla="*/ 196892 w 662558"/>
              <a:gd name="connsiteY0" fmla="*/ 0 h 425303"/>
              <a:gd name="connsiteX1" fmla="*/ 662558 w 662558"/>
              <a:gd name="connsiteY1" fmla="*/ 0 h 425303"/>
              <a:gd name="connsiteX2" fmla="*/ 662558 w 662558"/>
              <a:gd name="connsiteY2" fmla="*/ 425303 h 425303"/>
              <a:gd name="connsiteX3" fmla="*/ 0 w 662558"/>
              <a:gd name="connsiteY3" fmla="*/ 425303 h 425303"/>
              <a:gd name="connsiteX0" fmla="*/ 225628 w 691294"/>
              <a:gd name="connsiteY0" fmla="*/ 0 h 425303"/>
              <a:gd name="connsiteX1" fmla="*/ 691294 w 691294"/>
              <a:gd name="connsiteY1" fmla="*/ 0 h 425303"/>
              <a:gd name="connsiteX2" fmla="*/ 691294 w 691294"/>
              <a:gd name="connsiteY2" fmla="*/ 425303 h 425303"/>
              <a:gd name="connsiteX3" fmla="*/ 0 w 691294"/>
              <a:gd name="connsiteY3" fmla="*/ 425303 h 425303"/>
              <a:gd name="connsiteX0" fmla="*/ 199504 w 665170"/>
              <a:gd name="connsiteY0" fmla="*/ 0 h 425303"/>
              <a:gd name="connsiteX1" fmla="*/ 665170 w 665170"/>
              <a:gd name="connsiteY1" fmla="*/ 0 h 425303"/>
              <a:gd name="connsiteX2" fmla="*/ 665170 w 665170"/>
              <a:gd name="connsiteY2" fmla="*/ 425303 h 425303"/>
              <a:gd name="connsiteX3" fmla="*/ 0 w 665170"/>
              <a:gd name="connsiteY3" fmla="*/ 425303 h 425303"/>
              <a:gd name="connsiteX0" fmla="*/ 207341 w 673007"/>
              <a:gd name="connsiteY0" fmla="*/ 0 h 425303"/>
              <a:gd name="connsiteX1" fmla="*/ 673007 w 673007"/>
              <a:gd name="connsiteY1" fmla="*/ 0 h 425303"/>
              <a:gd name="connsiteX2" fmla="*/ 673007 w 673007"/>
              <a:gd name="connsiteY2" fmla="*/ 425303 h 425303"/>
              <a:gd name="connsiteX3" fmla="*/ 0 w 673007"/>
              <a:gd name="connsiteY3" fmla="*/ 425303 h 425303"/>
            </a:gdLst>
            <a:ahLst/>
            <a:cxnLst>
              <a:cxn ang="0">
                <a:pos x="connsiteX0" y="connsiteY0"/>
              </a:cxn>
              <a:cxn ang="0">
                <a:pos x="connsiteX1" y="connsiteY1"/>
              </a:cxn>
              <a:cxn ang="0">
                <a:pos x="connsiteX2" y="connsiteY2"/>
              </a:cxn>
              <a:cxn ang="0">
                <a:pos x="connsiteX3" y="connsiteY3"/>
              </a:cxn>
            </a:cxnLst>
            <a:rect l="l" t="t" r="r" b="b"/>
            <a:pathLst>
              <a:path w="673007" h="425303">
                <a:moveTo>
                  <a:pt x="207341" y="0"/>
                </a:moveTo>
                <a:lnTo>
                  <a:pt x="673007" y="0"/>
                </a:lnTo>
                <a:lnTo>
                  <a:pt x="673007" y="425303"/>
                </a:lnTo>
                <a:lnTo>
                  <a:pt x="0" y="425303"/>
                </a:lnTo>
              </a:path>
            </a:pathLst>
          </a:custGeom>
          <a:noFill/>
          <a:ln w="19050">
            <a:solidFill>
              <a:srgbClr val="3333CC"/>
            </a:solidFill>
            <a:prstDash val="soli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コンテンツ プレースホルダー 2"/>
          <p:cNvSpPr txBox="1">
            <a:spLocks/>
          </p:cNvSpPr>
          <p:nvPr/>
        </p:nvSpPr>
        <p:spPr>
          <a:xfrm>
            <a:off x="5635148" y="5445928"/>
            <a:ext cx="770872"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latin typeface="Meiryo UI" panose="020B0604030504040204" pitchFamily="50" charset="-128"/>
                <a:ea typeface="Meiryo UI" panose="020B0604030504040204" pitchFamily="50" charset="-128"/>
              </a:rPr>
              <a:t>現状</a:t>
            </a: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endParaRPr lang="ja-JP" altLang="en-US" sz="1600" dirty="0">
              <a:latin typeface="Meiryo UI" panose="020B0604030504040204" pitchFamily="50" charset="-128"/>
              <a:ea typeface="Meiryo UI" panose="020B0604030504040204" pitchFamily="50" charset="-128"/>
            </a:endParaRPr>
          </a:p>
        </p:txBody>
      </p:sp>
      <p:sp>
        <p:nvSpPr>
          <p:cNvPr id="31" name="コンテンツ プレースホルダー 2"/>
          <p:cNvSpPr txBox="1">
            <a:spLocks/>
          </p:cNvSpPr>
          <p:nvPr/>
        </p:nvSpPr>
        <p:spPr>
          <a:xfrm>
            <a:off x="6562502" y="5427567"/>
            <a:ext cx="1020358" cy="388995"/>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ja-JP" altLang="en-US" sz="1600" dirty="0" smtClean="0">
                <a:solidFill>
                  <a:srgbClr val="3333CC"/>
                </a:solidFill>
                <a:latin typeface="Meiryo UI" panose="020B0604030504040204" pitchFamily="50" charset="-128"/>
                <a:ea typeface="Meiryo UI" panose="020B0604030504040204" pitchFamily="50" charset="-128"/>
              </a:rPr>
              <a:t>改定案</a:t>
            </a:r>
            <a:r>
              <a:rPr lang="ja-JP" altLang="en-US" sz="1600" dirty="0">
                <a:solidFill>
                  <a:srgbClr val="3333CC"/>
                </a:solidFill>
                <a:latin typeface="Meiryo UI" panose="020B0604030504040204" pitchFamily="50" charset="-128"/>
                <a:ea typeface="Meiryo UI" panose="020B0604030504040204" pitchFamily="50" charset="-128"/>
              </a:rPr>
              <a:t>　</a:t>
            </a:r>
            <a:r>
              <a:rPr lang="ja-JP" altLang="en-US" sz="1600" dirty="0" smtClean="0">
                <a:solidFill>
                  <a:srgbClr val="3333CC"/>
                </a:solidFill>
                <a:latin typeface="Meiryo UI" panose="020B0604030504040204" pitchFamily="50" charset="-128"/>
                <a:ea typeface="Meiryo UI" panose="020B0604030504040204" pitchFamily="50" charset="-128"/>
              </a:rPr>
              <a:t>　</a:t>
            </a:r>
            <a:r>
              <a:rPr lang="ja-JP" altLang="en-US" sz="1800" dirty="0" smtClean="0">
                <a:solidFill>
                  <a:srgbClr val="3333CC"/>
                </a:solidFill>
                <a:latin typeface="Meiryo UI" panose="020B0604030504040204" pitchFamily="50" charset="-128"/>
                <a:ea typeface="Meiryo UI" panose="020B0604030504040204" pitchFamily="50" charset="-128"/>
              </a:rPr>
              <a:t>　　　　</a:t>
            </a:r>
            <a:endParaRPr lang="ja-JP" altLang="en-US" sz="1800" dirty="0">
              <a:solidFill>
                <a:srgbClr val="3333CC"/>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96124" y="5427094"/>
            <a:ext cx="4356544" cy="1215500"/>
          </a:xfrm>
          <a:prstGeom prst="rect">
            <a:avLst/>
          </a:prstGeom>
        </p:spPr>
      </p:pic>
      <p:pic>
        <p:nvPicPr>
          <p:cNvPr id="15" name="図 14"/>
          <p:cNvPicPr>
            <a:picLocks noChangeAspect="1"/>
          </p:cNvPicPr>
          <p:nvPr/>
        </p:nvPicPr>
        <p:blipFill>
          <a:blip r:embed="rId3"/>
          <a:stretch>
            <a:fillRect/>
          </a:stretch>
        </p:blipFill>
        <p:spPr>
          <a:xfrm>
            <a:off x="1099119" y="3152963"/>
            <a:ext cx="4329076" cy="1210000"/>
          </a:xfrm>
          <a:prstGeom prst="rect">
            <a:avLst/>
          </a:prstGeom>
        </p:spPr>
      </p:pic>
      <p:sp>
        <p:nvSpPr>
          <p:cNvPr id="26" name="テキスト ボックス 25"/>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3"/>
          <p:cNvSpPr>
            <a:spLocks noGrp="1"/>
          </p:cNvSpPr>
          <p:nvPr>
            <p:ph type="sldNum" sz="quarter" idx="12"/>
          </p:nvPr>
        </p:nvSpPr>
        <p:spPr>
          <a:xfrm>
            <a:off x="9220200" y="6492875"/>
            <a:ext cx="685800" cy="365125"/>
          </a:xfrm>
        </p:spPr>
        <p:txBody>
          <a:bodyPr/>
          <a:lstStyle/>
          <a:p>
            <a:r>
              <a:rPr kumimoji="1" lang="en-US" altLang="ja-JP" sz="1800" dirty="0">
                <a:solidFill>
                  <a:schemeClr val="tx1"/>
                </a:solidFill>
                <a:latin typeface="メイリオ" panose="020B0604030504040204" pitchFamily="50" charset="-128"/>
                <a:ea typeface="メイリオ" panose="020B0604030504040204" pitchFamily="50" charset="-128"/>
              </a:rPr>
              <a:t>24</a:t>
            </a:r>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p:cNvSpPr/>
          <p:nvPr/>
        </p:nvSpPr>
        <p:spPr>
          <a:xfrm>
            <a:off x="180975" y="729148"/>
            <a:ext cx="9105899" cy="1171348"/>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9369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3520" y="1156998"/>
            <a:ext cx="9489440" cy="3923002"/>
          </a:xfrm>
          <a:prstGeom prst="rect">
            <a:avLst/>
          </a:prstGeom>
          <a:solidFill>
            <a:srgbClr val="FE6A6A">
              <a:alpha val="30000"/>
            </a:srgbClr>
          </a:solidFill>
          <a:ln>
            <a:noFill/>
          </a:ln>
        </p:spPr>
        <p:txBody>
          <a:bodyPr wrap="square" rtlCol="0" anchor="t"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pPr algn="l">
              <a:lnSpc>
                <a:spcPts val="4000"/>
              </a:lnSpc>
            </a:pPr>
            <a:r>
              <a:rPr lang="ja-JP" altLang="en-US" sz="2400" b="0" dirty="0" smtClean="0"/>
              <a:t>　</a:t>
            </a:r>
            <a:r>
              <a:rPr lang="ja-JP" altLang="en-US" sz="2800" b="0" dirty="0" smtClean="0">
                <a:ln>
                  <a:noFill/>
                </a:ln>
              </a:rPr>
              <a:t>＜注意＞</a:t>
            </a:r>
            <a:endParaRPr lang="en-US" altLang="ja-JP" sz="2800" b="0" dirty="0">
              <a:ln>
                <a:noFill/>
              </a:ln>
            </a:endParaRPr>
          </a:p>
          <a:p>
            <a:pPr algn="l">
              <a:lnSpc>
                <a:spcPts val="4000"/>
              </a:lnSpc>
            </a:pPr>
            <a:r>
              <a:rPr lang="ja-JP" altLang="en-US" sz="2800" b="0" dirty="0" smtClean="0">
                <a:ln>
                  <a:noFill/>
                </a:ln>
              </a:rPr>
              <a:t>　検査において、出来形、品質において、設計図書に定める</a:t>
            </a:r>
            <a:endParaRPr lang="en-US" altLang="ja-JP" sz="2800" b="0" dirty="0" smtClean="0">
              <a:ln>
                <a:noFill/>
              </a:ln>
            </a:endParaRPr>
          </a:p>
          <a:p>
            <a:pPr algn="l">
              <a:lnSpc>
                <a:spcPts val="4000"/>
              </a:lnSpc>
            </a:pPr>
            <a:r>
              <a:rPr lang="en-US" altLang="ja-JP" sz="2800" b="0" dirty="0">
                <a:ln>
                  <a:noFill/>
                </a:ln>
              </a:rPr>
              <a:t> </a:t>
            </a:r>
            <a:r>
              <a:rPr lang="en-US" altLang="ja-JP" sz="2800" b="0" dirty="0" smtClean="0">
                <a:ln>
                  <a:noFill/>
                </a:ln>
              </a:rPr>
              <a:t> </a:t>
            </a:r>
            <a:r>
              <a:rPr lang="ja-JP" altLang="en-US" sz="2800" b="0" dirty="0" smtClean="0">
                <a:ln>
                  <a:noFill/>
                </a:ln>
              </a:rPr>
              <a:t>規格値を満足しない場合や施工不良を確認された場合は、</a:t>
            </a:r>
            <a:endParaRPr lang="en-US" altLang="ja-JP" sz="2800" b="0" dirty="0" smtClean="0">
              <a:ln>
                <a:noFill/>
              </a:ln>
            </a:endParaRPr>
          </a:p>
          <a:p>
            <a:pPr algn="l">
              <a:lnSpc>
                <a:spcPts val="4000"/>
              </a:lnSpc>
            </a:pPr>
            <a:r>
              <a:rPr lang="en-US" altLang="ja-JP" sz="2800" b="0" dirty="0">
                <a:ln>
                  <a:noFill/>
                </a:ln>
              </a:rPr>
              <a:t> </a:t>
            </a:r>
            <a:r>
              <a:rPr lang="en-US" altLang="ja-JP" sz="2800" b="0" dirty="0" smtClean="0">
                <a:ln>
                  <a:noFill/>
                </a:ln>
              </a:rPr>
              <a:t> </a:t>
            </a:r>
            <a:r>
              <a:rPr lang="ja-JP" altLang="en-US" sz="2800" b="0" dirty="0" smtClean="0">
                <a:ln>
                  <a:noFill/>
                </a:ln>
              </a:rPr>
              <a:t>従前どおり、指示事項書が発出された時点で、</a:t>
            </a:r>
            <a:endParaRPr lang="en-US" altLang="ja-JP" sz="2800" b="0" dirty="0">
              <a:ln>
                <a:noFill/>
              </a:ln>
            </a:endParaRPr>
          </a:p>
          <a:p>
            <a:pPr algn="l">
              <a:lnSpc>
                <a:spcPts val="4000"/>
              </a:lnSpc>
            </a:pPr>
            <a:r>
              <a:rPr lang="en-US" altLang="ja-JP" sz="2800" b="0" dirty="0" smtClean="0">
                <a:ln>
                  <a:noFill/>
                </a:ln>
              </a:rPr>
              <a:t>  </a:t>
            </a:r>
            <a:r>
              <a:rPr lang="ja-JP" altLang="en-US" sz="2800" b="0" dirty="0" smtClean="0">
                <a:ln>
                  <a:noFill/>
                </a:ln>
              </a:rPr>
              <a:t>監督員及び検査員の該当</a:t>
            </a:r>
            <a:r>
              <a:rPr lang="ja-JP" altLang="en-US" sz="2800" b="0" dirty="0">
                <a:ln>
                  <a:noFill/>
                </a:ln>
              </a:rPr>
              <a:t>項目が“ｄ</a:t>
            </a:r>
            <a:r>
              <a:rPr lang="ja-JP" altLang="en-US" sz="2800" b="0" dirty="0" smtClean="0">
                <a:ln>
                  <a:noFill/>
                </a:ln>
              </a:rPr>
              <a:t>”評価となり、</a:t>
            </a:r>
            <a:endParaRPr lang="en-US" altLang="ja-JP" sz="2800" b="0" dirty="0" smtClean="0">
              <a:ln>
                <a:noFill/>
              </a:ln>
            </a:endParaRPr>
          </a:p>
          <a:p>
            <a:pPr algn="l">
              <a:lnSpc>
                <a:spcPts val="4000"/>
              </a:lnSpc>
            </a:pPr>
            <a:r>
              <a:rPr lang="en-US" altLang="ja-JP" sz="2800" b="0" dirty="0">
                <a:ln>
                  <a:noFill/>
                </a:ln>
              </a:rPr>
              <a:t> </a:t>
            </a:r>
            <a:r>
              <a:rPr lang="en-US" altLang="ja-JP" sz="2800" b="0" dirty="0" smtClean="0">
                <a:ln>
                  <a:noFill/>
                </a:ln>
              </a:rPr>
              <a:t> </a:t>
            </a:r>
            <a:r>
              <a:rPr lang="ja-JP" altLang="en-US" sz="2800" b="0" dirty="0" smtClean="0">
                <a:ln>
                  <a:noFill/>
                </a:ln>
              </a:rPr>
              <a:t>更に不合格となった場合の評価は、監督員及び検査員とも </a:t>
            </a:r>
            <a:endParaRPr lang="en-US" altLang="ja-JP" sz="2800" b="0" dirty="0" smtClean="0">
              <a:ln>
                <a:noFill/>
              </a:ln>
            </a:endParaRPr>
          </a:p>
          <a:p>
            <a:pPr algn="l">
              <a:lnSpc>
                <a:spcPts val="4000"/>
              </a:lnSpc>
            </a:pPr>
            <a:r>
              <a:rPr lang="en-US" altLang="ja-JP" sz="2800" b="0" dirty="0">
                <a:ln>
                  <a:noFill/>
                </a:ln>
              </a:rPr>
              <a:t> </a:t>
            </a:r>
            <a:r>
              <a:rPr lang="en-US" altLang="ja-JP" sz="2800" b="0" dirty="0" smtClean="0">
                <a:ln>
                  <a:noFill/>
                </a:ln>
              </a:rPr>
              <a:t> </a:t>
            </a:r>
            <a:r>
              <a:rPr lang="ja-JP" altLang="en-US" sz="2800" b="0" dirty="0" smtClean="0">
                <a:ln>
                  <a:noFill/>
                </a:ln>
              </a:rPr>
              <a:t>“ｅ”評価となります。</a:t>
            </a:r>
            <a:endParaRPr lang="en-US" altLang="ja-JP" sz="2800" b="0" dirty="0" smtClean="0">
              <a:ln>
                <a:noFill/>
              </a:ln>
            </a:endParaRPr>
          </a:p>
          <a:p>
            <a:pPr algn="l"/>
            <a:r>
              <a:rPr lang="ja-JP" altLang="en-US" sz="2400" dirty="0">
                <a:ln>
                  <a:noFill/>
                </a:ln>
              </a:rPr>
              <a:t>　</a:t>
            </a:r>
            <a:r>
              <a:rPr lang="ja-JP" altLang="en-US" sz="2400" dirty="0" smtClean="0">
                <a:ln>
                  <a:noFill/>
                </a:ln>
              </a:rPr>
              <a:t>　</a:t>
            </a:r>
            <a:endParaRPr lang="en-US" altLang="ja-JP" sz="2400" dirty="0">
              <a:ln>
                <a:noFill/>
              </a:ln>
            </a:endParaRPr>
          </a:p>
        </p:txBody>
      </p:sp>
      <p:sp>
        <p:nvSpPr>
          <p:cNvPr id="3" name="テキスト ボックス 2"/>
          <p:cNvSpPr txBox="1"/>
          <p:nvPr/>
        </p:nvSpPr>
        <p:spPr>
          <a:xfrm>
            <a:off x="-9939" y="0"/>
            <a:ext cx="9915525"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工事検査の今後の取組</a:t>
            </a:r>
          </a:p>
        </p:txBody>
      </p:sp>
      <p:sp>
        <p:nvSpPr>
          <p:cNvPr id="4" name="正方形/長方形 3">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latin typeface="Meiryo UI" panose="020B0604030504040204" pitchFamily="50" charset="-128"/>
                <a:ea typeface="Meiryo UI" panose="020B0604030504040204" pitchFamily="50" charset="-128"/>
              </a:rPr>
              <a:t>3</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－３</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950404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25</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1419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15900" y="2069971"/>
            <a:ext cx="9347200" cy="4185761"/>
          </a:xfrm>
          <a:prstGeom prst="rect">
            <a:avLst/>
          </a:prstGeom>
          <a:solidFill>
            <a:srgbClr val="5B9BD5">
              <a:alpha val="65000"/>
            </a:srgbClr>
          </a:solidFill>
        </p:spPr>
        <p:txBody>
          <a:bodyPr wrap="square">
            <a:spAutoFit/>
          </a:bodyPr>
          <a:lstStyle/>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marL="685800" indent="-685800" defTabSz="914400">
              <a:buFont typeface="Arial" panose="020B0604020202020204" pitchFamily="34" charset="0"/>
              <a:buChar char="•"/>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defTabSz="914400">
              <a:defRPr/>
            </a:pPr>
            <a:endParaRPr kumimoji="1"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 y="-14530"/>
            <a:ext cx="9915939" cy="7436954"/>
          </a:xfrm>
          <a:prstGeom prst="rect">
            <a:avLst/>
          </a:prstGeom>
        </p:spPr>
      </p:pic>
      <p:sp>
        <p:nvSpPr>
          <p:cNvPr id="8" name="スライド番号プレースホルダー 3"/>
          <p:cNvSpPr>
            <a:spLocks noGrp="1"/>
          </p:cNvSpPr>
          <p:nvPr>
            <p:ph type="sldNum" sz="quarter" idx="12"/>
          </p:nvPr>
        </p:nvSpPr>
        <p:spPr>
          <a:xfrm>
            <a:off x="9348716" y="6492875"/>
            <a:ext cx="557284" cy="365125"/>
          </a:xfrm>
          <a:solidFill>
            <a:schemeClr val="bg1"/>
          </a:solidFill>
          <a:ln>
            <a:noFill/>
          </a:ln>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26</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11F7E950-0EED-4F8C-8026-1867F6678569}"/>
              </a:ext>
            </a:extLst>
          </p:cNvPr>
          <p:cNvSpPr/>
          <p:nvPr/>
        </p:nvSpPr>
        <p:spPr>
          <a:xfrm>
            <a:off x="1152046" y="-14530"/>
            <a:ext cx="8767206" cy="660861"/>
          </a:xfrm>
          <a:prstGeom prst="rect">
            <a:avLst/>
          </a:prstGeom>
          <a:solidFill>
            <a:schemeClr val="bg1">
              <a:alpha val="75000"/>
            </a:schemeClr>
          </a:solidFill>
          <a:ln>
            <a:noFill/>
          </a:ln>
        </p:spPr>
        <p:txBody>
          <a:bodyPr wrap="square" rtlCol="0" anchor="ctr" anchorCtr="0">
            <a:noAutofit/>
          </a:bodyPr>
          <a:lstStyle/>
          <a:p>
            <a:pPr algn="ctr"/>
            <a:r>
              <a:rPr kumimoji="1" lang="ja-JP" altLang="en-US" sz="3600" b="1" dirty="0" smtClean="0">
                <a:ln>
                  <a:solidFill>
                    <a:schemeClr val="bg1"/>
                  </a:solidFill>
                </a:ln>
                <a:latin typeface="Meiryo UI" panose="020B0604030504040204" pitchFamily="50" charset="-128"/>
                <a:ea typeface="Meiryo UI" panose="020B0604030504040204" pitchFamily="50" charset="-128"/>
              </a:rPr>
              <a:t>ま　と　</a:t>
            </a:r>
            <a:r>
              <a:rPr kumimoji="1" lang="ja-JP" altLang="en-US" sz="3600" b="1" dirty="0">
                <a:ln>
                  <a:solidFill>
                    <a:schemeClr val="bg1"/>
                  </a:solidFill>
                </a:ln>
                <a:latin typeface="Meiryo UI" panose="020B0604030504040204" pitchFamily="50" charset="-128"/>
                <a:ea typeface="Meiryo UI" panose="020B0604030504040204" pitchFamily="50" charset="-128"/>
              </a:rPr>
              <a:t>め（成績評定の留意点）</a:t>
            </a:r>
            <a:endPar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1F7E950-0EED-4F8C-8026-1867F6678569}"/>
              </a:ext>
            </a:extLst>
          </p:cNvPr>
          <p:cNvSpPr/>
          <p:nvPr/>
        </p:nvSpPr>
        <p:spPr>
          <a:xfrm>
            <a:off x="215900" y="1974469"/>
            <a:ext cx="9249201" cy="4631080"/>
          </a:xfrm>
          <a:prstGeom prst="rect">
            <a:avLst/>
          </a:prstGeom>
          <a:solidFill>
            <a:srgbClr val="FFFF00">
              <a:alpha val="86000"/>
            </a:srgbClr>
          </a:solidFill>
          <a:ln>
            <a:noFill/>
          </a:ln>
        </p:spPr>
        <p:txBody>
          <a:bodyPr wrap="square" rtlCol="0" anchor="ctr" anchorCtr="0">
            <a:noAutofit/>
          </a:bodyPr>
          <a:lstStyle/>
          <a:p>
            <a:r>
              <a:rPr lang="ja-JP" altLang="ja-JP" sz="2000" dirty="0">
                <a:latin typeface="Meiryo UI" panose="020B0604030504040204" pitchFamily="50" charset="-128"/>
                <a:ea typeface="Meiryo UI" panose="020B0604030504040204" pitchFamily="50" charset="-128"/>
              </a:rPr>
              <a:t>１</a:t>
            </a:r>
            <a:r>
              <a:rPr lang="ja-JP"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契約事項にかかる評価項目は、自ら</a:t>
            </a:r>
            <a:r>
              <a:rPr lang="ja-JP" altLang="ja-JP" sz="2000" dirty="0" smtClean="0">
                <a:latin typeface="Meiryo UI" panose="020B0604030504040204" pitchFamily="50" charset="-128"/>
                <a:ea typeface="Meiryo UI" panose="020B0604030504040204" pitchFamily="50" charset="-128"/>
              </a:rPr>
              <a:t>実施</a:t>
            </a:r>
            <a:r>
              <a:rPr lang="ja-JP" altLang="ja-JP" sz="2000" dirty="0">
                <a:latin typeface="Meiryo UI" panose="020B0604030504040204" pitchFamily="50" charset="-128"/>
                <a:ea typeface="Meiryo UI" panose="020B0604030504040204" pitchFamily="50" charset="-128"/>
              </a:rPr>
              <a:t>した場合に評価します。</a:t>
            </a:r>
          </a:p>
          <a:p>
            <a:r>
              <a:rPr lang="ja-JP" altLang="ja-JP" sz="2000" dirty="0">
                <a:latin typeface="Meiryo UI" panose="020B0604030504040204" pitchFamily="50" charset="-128"/>
                <a:ea typeface="Meiryo UI" panose="020B0604030504040204" pitchFamily="50" charset="-128"/>
              </a:rPr>
              <a:t>・成績評定の</a:t>
            </a:r>
            <a:r>
              <a:rPr lang="ja-JP" altLang="ja-JP" sz="2000">
                <a:latin typeface="Meiryo UI" panose="020B0604030504040204" pitchFamily="50" charset="-128"/>
                <a:ea typeface="Meiryo UI" panose="020B0604030504040204" pitchFamily="50" charset="-128"/>
              </a:rPr>
              <a:t>各評価</a:t>
            </a:r>
            <a:r>
              <a:rPr lang="ja-JP" altLang="ja-JP" sz="2000" smtClean="0">
                <a:latin typeface="Meiryo UI" panose="020B0604030504040204" pitchFamily="50" charset="-128"/>
                <a:ea typeface="Meiryo UI" panose="020B0604030504040204" pitchFamily="50" charset="-128"/>
              </a:rPr>
              <a:t>項目</a:t>
            </a:r>
            <a:r>
              <a:rPr lang="ja-JP" altLang="en-US" sz="2000" smtClean="0">
                <a:latin typeface="Meiryo UI" panose="020B0604030504040204" pitchFamily="50" charset="-128"/>
                <a:ea typeface="Meiryo UI" panose="020B0604030504040204" pitchFamily="50" charset="-128"/>
              </a:rPr>
              <a:t>に</a:t>
            </a:r>
            <a:r>
              <a:rPr lang="ja-JP" altLang="ja-JP" sz="2000" smtClean="0">
                <a:latin typeface="Meiryo UI" panose="020B0604030504040204" pitchFamily="50" charset="-128"/>
                <a:ea typeface="Meiryo UI" panose="020B0604030504040204" pitchFamily="50" charset="-128"/>
              </a:rPr>
              <a:t>は</a:t>
            </a:r>
            <a:r>
              <a:rPr lang="ja-JP" altLang="ja-JP" sz="2000" dirty="0">
                <a:latin typeface="Meiryo UI" panose="020B0604030504040204" pitchFamily="50" charset="-128"/>
                <a:ea typeface="Meiryo UI" panose="020B0604030504040204" pitchFamily="50" charset="-128"/>
              </a:rPr>
              <a:t>、契約書及び設計図書（特記仕様書、共通仕様書等</a:t>
            </a:r>
            <a:r>
              <a:rPr lang="ja-JP" altLang="ja-JP" sz="2000" dirty="0" smtClean="0">
                <a:latin typeface="Meiryo UI" panose="020B0604030504040204" pitchFamily="50" charset="-128"/>
                <a:ea typeface="Meiryo UI" panose="020B0604030504040204" pitchFamily="50" charset="-128"/>
              </a:rPr>
              <a:t>）に</a:t>
            </a:r>
            <a:r>
              <a:rPr lang="ja-JP" altLang="ja-JP" sz="2000" dirty="0">
                <a:latin typeface="Meiryo UI" panose="020B0604030504040204" pitchFamily="50" charset="-128"/>
                <a:ea typeface="Meiryo UI" panose="020B0604030504040204" pitchFamily="50" charset="-128"/>
              </a:rPr>
              <a:t>規定されたいわば契約</a:t>
            </a:r>
            <a:r>
              <a:rPr lang="ja-JP" altLang="ja-JP" sz="2000" dirty="0" smtClean="0">
                <a:latin typeface="Meiryo UI" panose="020B0604030504040204" pitchFamily="50" charset="-128"/>
                <a:ea typeface="Meiryo UI" panose="020B0604030504040204" pitchFamily="50" charset="-128"/>
              </a:rPr>
              <a:t>事項</a:t>
            </a:r>
            <a:r>
              <a:rPr lang="ja-JP" altLang="en-US" sz="2000" dirty="0" smtClean="0">
                <a:latin typeface="Meiryo UI" panose="020B0604030504040204" pitchFamily="50" charset="-128"/>
                <a:ea typeface="Meiryo UI" panose="020B0604030504040204" pitchFamily="50" charset="-128"/>
              </a:rPr>
              <a:t>であるものが多数あります。契約事項は、受注者の責任において、自ら取り組むべきものである</a:t>
            </a:r>
            <a:r>
              <a:rPr lang="ja-JP" altLang="en-US" sz="2000" smtClean="0">
                <a:latin typeface="Meiryo UI" panose="020B0604030504040204" pitchFamily="50" charset="-128"/>
                <a:ea typeface="Meiryo UI" panose="020B0604030504040204" pitchFamily="50" charset="-128"/>
              </a:rPr>
              <a:t>ため、その</a:t>
            </a:r>
            <a:r>
              <a:rPr lang="ja-JP" altLang="ja-JP" sz="2000" smtClean="0">
                <a:latin typeface="Meiryo UI" panose="020B0604030504040204" pitchFamily="50" charset="-128"/>
                <a:ea typeface="Meiryo UI" panose="020B0604030504040204" pitchFamily="50" charset="-128"/>
              </a:rPr>
              <a:t>評価</a:t>
            </a:r>
            <a:r>
              <a:rPr lang="ja-JP" altLang="ja-JP" sz="2000" dirty="0" smtClean="0">
                <a:latin typeface="Meiryo UI" panose="020B0604030504040204" pitchFamily="50" charset="-128"/>
                <a:ea typeface="Meiryo UI" panose="020B0604030504040204" pitchFamily="50" charset="-128"/>
              </a:rPr>
              <a:t>は</a:t>
            </a:r>
            <a:r>
              <a:rPr lang="ja-JP" altLang="ja-JP" sz="2000" dirty="0">
                <a:latin typeface="Meiryo UI" panose="020B0604030504040204" pitchFamily="50" charset="-128"/>
                <a:ea typeface="Meiryo UI" panose="020B0604030504040204" pitchFamily="50" charset="-128"/>
              </a:rPr>
              <a:t>、</a:t>
            </a:r>
            <a:r>
              <a:rPr lang="ja-JP" altLang="ja-JP" sz="2000" u="sng" dirty="0">
                <a:latin typeface="Meiryo UI" panose="020B0604030504040204" pitchFamily="50" charset="-128"/>
                <a:ea typeface="Meiryo UI" panose="020B0604030504040204" pitchFamily="50" charset="-128"/>
              </a:rPr>
              <a:t>監督員の指導や助言なし</a:t>
            </a:r>
            <a:r>
              <a:rPr lang="ja-JP" altLang="ja-JP" sz="2000" u="sng" dirty="0" smtClean="0">
                <a:latin typeface="Meiryo UI" panose="020B0604030504040204" pitchFamily="50" charset="-128"/>
                <a:ea typeface="Meiryo UI" panose="020B0604030504040204" pitchFamily="50" charset="-128"/>
              </a:rPr>
              <a:t>に</a:t>
            </a:r>
            <a:r>
              <a:rPr lang="ja-JP" altLang="en-US" sz="2000" u="sng" dirty="0" smtClean="0">
                <a:latin typeface="Meiryo UI" panose="020B0604030504040204" pitchFamily="50" charset="-128"/>
                <a:ea typeface="Meiryo UI" panose="020B0604030504040204" pitchFamily="50" charset="-128"/>
              </a:rPr>
              <a:t>自ら</a:t>
            </a:r>
            <a:r>
              <a:rPr lang="ja-JP" altLang="ja-JP" sz="2000" u="sng" dirty="0" smtClean="0">
                <a:latin typeface="Meiryo UI" panose="020B0604030504040204" pitchFamily="50" charset="-128"/>
                <a:ea typeface="Meiryo UI" panose="020B0604030504040204" pitchFamily="50" charset="-128"/>
              </a:rPr>
              <a:t>実施</a:t>
            </a:r>
            <a:r>
              <a:rPr lang="ja-JP" altLang="ja-JP" sz="2000" u="sng" dirty="0">
                <a:latin typeface="Meiryo UI" panose="020B0604030504040204" pitchFamily="50" charset="-128"/>
                <a:ea typeface="Meiryo UI" panose="020B0604030504040204" pitchFamily="50" charset="-128"/>
              </a:rPr>
              <a:t>した場合に評価される</a:t>
            </a:r>
            <a:r>
              <a:rPr lang="ja-JP" altLang="ja-JP" sz="2000" dirty="0">
                <a:latin typeface="Meiryo UI" panose="020B0604030504040204" pitchFamily="50" charset="-128"/>
                <a:ea typeface="Meiryo UI" panose="020B0604030504040204" pitchFamily="50" charset="-128"/>
              </a:rPr>
              <a:t>ものと考えています。</a:t>
            </a:r>
          </a:p>
          <a:p>
            <a:r>
              <a:rPr lang="en-US" altLang="ja-JP" sz="2000" dirty="0">
                <a:latin typeface="Meiryo UI" panose="020B0604030504040204" pitchFamily="50" charset="-128"/>
                <a:ea typeface="Meiryo UI" panose="020B0604030504040204" pitchFamily="50" charset="-128"/>
              </a:rPr>
              <a:t> </a:t>
            </a:r>
            <a:endParaRPr lang="ja-JP" altLang="ja-JP" sz="2000" dirty="0">
              <a:latin typeface="Meiryo UI" panose="020B0604030504040204" pitchFamily="50" charset="-128"/>
              <a:ea typeface="Meiryo UI" panose="020B0604030504040204" pitchFamily="50" charset="-128"/>
            </a:endParaRPr>
          </a:p>
          <a:p>
            <a:r>
              <a:rPr lang="ja-JP" altLang="ja-JP" sz="2000" dirty="0">
                <a:latin typeface="Meiryo UI" panose="020B0604030504040204" pitchFamily="50" charset="-128"/>
                <a:ea typeface="Meiryo UI" panose="020B0604030504040204" pitchFamily="50" charset="-128"/>
              </a:rPr>
              <a:t>２．取組内容を記録に残してください。</a:t>
            </a:r>
          </a:p>
          <a:p>
            <a:r>
              <a:rPr lang="ja-JP" altLang="ja-JP" sz="2000" dirty="0">
                <a:latin typeface="Meiryo UI" panose="020B0604030504040204" pitchFamily="50" charset="-128"/>
                <a:ea typeface="Meiryo UI" panose="020B0604030504040204" pitchFamily="50" charset="-128"/>
              </a:rPr>
              <a:t>・各採点者は、工事途中における記録（書面や写真など）をまとめた書類を確認し、評価を行います。必ず、</a:t>
            </a:r>
            <a:r>
              <a:rPr lang="ja-JP" altLang="ja-JP" sz="2000" u="sng" dirty="0">
                <a:latin typeface="Meiryo UI" panose="020B0604030504040204" pitchFamily="50" charset="-128"/>
                <a:ea typeface="Meiryo UI" panose="020B0604030504040204" pitchFamily="50" charset="-128"/>
              </a:rPr>
              <a:t>実施した内容を記録に残す</a:t>
            </a:r>
            <a:r>
              <a:rPr lang="ja-JP" altLang="ja-JP" sz="2000" dirty="0">
                <a:latin typeface="Meiryo UI" panose="020B0604030504040204" pitchFamily="50" charset="-128"/>
                <a:ea typeface="Meiryo UI" panose="020B0604030504040204" pitchFamily="50" charset="-128"/>
              </a:rPr>
              <a:t>よう留意して下さい。</a:t>
            </a:r>
          </a:p>
          <a:p>
            <a:r>
              <a:rPr lang="en-US" altLang="ja-JP" sz="2000" dirty="0">
                <a:latin typeface="Meiryo UI" panose="020B0604030504040204" pitchFamily="50" charset="-128"/>
                <a:ea typeface="Meiryo UI" panose="020B0604030504040204" pitchFamily="50" charset="-128"/>
              </a:rPr>
              <a:t> </a:t>
            </a:r>
            <a:endParaRPr lang="ja-JP" altLang="ja-JP" sz="2000" dirty="0">
              <a:latin typeface="Meiryo UI" panose="020B0604030504040204" pitchFamily="50" charset="-128"/>
              <a:ea typeface="Meiryo UI" panose="020B0604030504040204" pitchFamily="50" charset="-128"/>
            </a:endParaRPr>
          </a:p>
          <a:p>
            <a:r>
              <a:rPr lang="ja-JP" altLang="ja-JP" sz="2000" dirty="0">
                <a:latin typeface="Meiryo UI" panose="020B0604030504040204" pitchFamily="50" charset="-128"/>
                <a:ea typeface="Meiryo UI" panose="020B0604030504040204" pitchFamily="50" charset="-128"/>
              </a:rPr>
              <a:t>３．施工計画書は、具体的な内容で作成してください。</a:t>
            </a:r>
          </a:p>
          <a:p>
            <a:r>
              <a:rPr lang="ja-JP" altLang="ja-JP" sz="2000" dirty="0">
                <a:latin typeface="Meiryo UI" panose="020B0604030504040204" pitchFamily="50" charset="-128"/>
                <a:ea typeface="Meiryo UI" panose="020B0604030504040204" pitchFamily="50" charset="-128"/>
              </a:rPr>
              <a:t>・公共工事の優れた品質を確保するため、施工過程を含めた工事実施状況を確認し、成績評定を行います。とりわけ、施工計画書は、受注企業の技術力や自主性を最も発揮するものであり、施工もこれにあわせて実施することになるので、</a:t>
            </a:r>
            <a:r>
              <a:rPr lang="ja-JP" altLang="ja-JP" sz="2000" u="sng" dirty="0">
                <a:latin typeface="Meiryo UI" panose="020B0604030504040204" pitchFamily="50" charset="-128"/>
                <a:ea typeface="Meiryo UI" panose="020B0604030504040204" pitchFamily="50" charset="-128"/>
              </a:rPr>
              <a:t>現場条件や施工のポイントを踏まえ、より具体的な内容で作成</a:t>
            </a:r>
            <a:r>
              <a:rPr lang="ja-JP" altLang="ja-JP" sz="2000" dirty="0">
                <a:latin typeface="Meiryo UI" panose="020B0604030504040204" pitchFamily="50" charset="-128"/>
                <a:ea typeface="Meiryo UI" panose="020B0604030504040204" pitchFamily="50" charset="-128"/>
              </a:rPr>
              <a:t>してください。</a:t>
            </a:r>
          </a:p>
        </p:txBody>
      </p:sp>
      <p:sp>
        <p:nvSpPr>
          <p:cNvPr id="14" name="正方形/長方形 13">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4</a:t>
            </a:r>
          </a:p>
        </p:txBody>
      </p:sp>
    </p:spTree>
    <p:extLst>
      <p:ext uri="{BB962C8B-B14F-4D97-AF65-F5344CB8AC3E}">
        <p14:creationId xmlns:p14="http://schemas.microsoft.com/office/powerpoint/2010/main" val="2354134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78" y="-14530"/>
            <a:ext cx="11287662" cy="6349310"/>
          </a:xfrm>
          <a:prstGeom prst="rect">
            <a:avLst/>
          </a:prstGeom>
        </p:spPr>
      </p:pic>
      <p:sp>
        <p:nvSpPr>
          <p:cNvPr id="5" name="正方形/長方形 4"/>
          <p:cNvSpPr/>
          <p:nvPr/>
        </p:nvSpPr>
        <p:spPr>
          <a:xfrm>
            <a:off x="0" y="6334780"/>
            <a:ext cx="9906000" cy="523220"/>
          </a:xfrm>
          <a:prstGeom prst="rect">
            <a:avLst/>
          </a:prstGeom>
          <a:solidFill>
            <a:srgbClr val="0000FF">
              <a:alpha val="73333"/>
            </a:srgbClr>
          </a:solidFill>
        </p:spPr>
        <p:txBody>
          <a:bodyPr wrap="square" rtlCol="0">
            <a:spAutoFit/>
          </a:bodyPr>
          <a:lstStyle/>
          <a:p>
            <a:pPr algn="ctr"/>
            <a:r>
              <a:rPr kumimoji="1" lang="ja-JP" altLang="en-US" sz="2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ご清聴ありがとうございました</a:t>
            </a:r>
          </a:p>
        </p:txBody>
      </p:sp>
      <p:sp>
        <p:nvSpPr>
          <p:cNvPr id="8" name="スライド番号プレースホルダー 3"/>
          <p:cNvSpPr>
            <a:spLocks noGrp="1"/>
          </p:cNvSpPr>
          <p:nvPr>
            <p:ph type="sldNum" sz="quarter" idx="12"/>
          </p:nvPr>
        </p:nvSpPr>
        <p:spPr>
          <a:xfrm>
            <a:off x="9389660" y="6334781"/>
            <a:ext cx="516340" cy="523220"/>
          </a:xfrm>
          <a:solidFill>
            <a:schemeClr val="bg1"/>
          </a:solidFill>
          <a:ln>
            <a:noFill/>
          </a:ln>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27</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11F7E950-0EED-4F8C-8026-1867F6678569}"/>
              </a:ext>
            </a:extLst>
          </p:cNvPr>
          <p:cNvSpPr/>
          <p:nvPr/>
        </p:nvSpPr>
        <p:spPr>
          <a:xfrm>
            <a:off x="1152046" y="-14530"/>
            <a:ext cx="8767206" cy="660861"/>
          </a:xfrm>
          <a:prstGeom prst="rect">
            <a:avLst/>
          </a:prstGeom>
          <a:solidFill>
            <a:schemeClr val="bg1">
              <a:alpha val="75000"/>
            </a:schemeClr>
          </a:solidFill>
          <a:ln>
            <a:noFill/>
          </a:ln>
        </p:spPr>
        <p:txBody>
          <a:bodyPr wrap="square" rtlCol="0" anchor="ctr" anchorCtr="0">
            <a:noAutofit/>
          </a:bodyPr>
          <a:lstStyle/>
          <a:p>
            <a:pPr algn="ctr"/>
            <a:r>
              <a:rPr kumimoji="1" lang="ja-JP" altLang="en-US" sz="3600" b="1" dirty="0">
                <a:ln>
                  <a:solidFill>
                    <a:schemeClr val="bg1"/>
                  </a:solidFill>
                </a:ln>
                <a:latin typeface="Meiryo UI" panose="020B0604030504040204" pitchFamily="50" charset="-128"/>
                <a:ea typeface="Meiryo UI" panose="020B0604030504040204" pitchFamily="50" charset="-128"/>
              </a:rPr>
              <a:t>ま　と　め（成績評定の留意点）</a:t>
            </a:r>
            <a:endParaRPr kumimoji="1" lang="ja-JP" altLang="en-US" sz="3600" b="1" dirty="0">
              <a:ln>
                <a:solidFill>
                  <a:schemeClr val="bg1"/>
                </a:solidFill>
              </a:ln>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1F7E950-0EED-4F8C-8026-1867F6678569}"/>
              </a:ext>
            </a:extLst>
          </p:cNvPr>
          <p:cNvSpPr/>
          <p:nvPr/>
        </p:nvSpPr>
        <p:spPr>
          <a:xfrm>
            <a:off x="491319" y="2210937"/>
            <a:ext cx="9176259" cy="4066011"/>
          </a:xfrm>
          <a:prstGeom prst="rect">
            <a:avLst/>
          </a:prstGeom>
          <a:solidFill>
            <a:srgbClr val="FFFF00">
              <a:alpha val="86000"/>
            </a:srgbClr>
          </a:solidFill>
          <a:ln>
            <a:noFill/>
          </a:ln>
        </p:spPr>
        <p:txBody>
          <a:bodyPr wrap="square" rtlCol="0" anchor="ctr" anchorCtr="0">
            <a:noAutofit/>
          </a:bodyPr>
          <a:lstStyle/>
          <a:p>
            <a:r>
              <a:rPr lang="ja-JP" altLang="ja-JP" sz="2800" dirty="0">
                <a:latin typeface="Meiryo UI" panose="020B0604030504040204" pitchFamily="50" charset="-128"/>
                <a:ea typeface="Meiryo UI" panose="020B0604030504040204" pitchFamily="50" charset="-128"/>
              </a:rPr>
              <a:t>最後に、</a:t>
            </a:r>
          </a:p>
          <a:p>
            <a:r>
              <a:rPr lang="ja-JP" altLang="ja-JP" sz="2800" dirty="0">
                <a:latin typeface="Meiryo UI" panose="020B0604030504040204" pitchFamily="50" charset="-128"/>
                <a:ea typeface="Meiryo UI" panose="020B0604030504040204" pitchFamily="50" charset="-128"/>
              </a:rPr>
              <a:t>・工事成績は、総合評価落札方式において、建設企業の技術力を評価する重要な指標となっています。評定においては、</a:t>
            </a:r>
            <a:r>
              <a:rPr lang="ja-JP" altLang="ja-JP" sz="2800" u="sng" dirty="0">
                <a:latin typeface="Meiryo UI" panose="020B0604030504040204" pitchFamily="50" charset="-128"/>
                <a:ea typeface="Meiryo UI" panose="020B0604030504040204" pitchFamily="50" charset="-128"/>
              </a:rPr>
              <a:t>公平性の確保の観点から十分な技術力を備えた採点者が適正に行うことは不可欠</a:t>
            </a:r>
            <a:r>
              <a:rPr lang="ja-JP" altLang="ja-JP" sz="2800" dirty="0">
                <a:latin typeface="Meiryo UI" panose="020B0604030504040204" pitchFamily="50" charset="-128"/>
                <a:ea typeface="Meiryo UI" panose="020B0604030504040204" pitchFamily="50" charset="-128"/>
              </a:rPr>
              <a:t>であり、県においては、</a:t>
            </a:r>
            <a:r>
              <a:rPr lang="ja-JP" altLang="ja-JP" sz="2800" u="sng" dirty="0">
                <a:latin typeface="Meiryo UI" panose="020B0604030504040204" pitchFamily="50" charset="-128"/>
                <a:ea typeface="Meiryo UI" panose="020B0604030504040204" pitchFamily="50" charset="-128"/>
              </a:rPr>
              <a:t>今後も検査技術の発展と、個人スキルの向上に一層努力</a:t>
            </a:r>
            <a:r>
              <a:rPr lang="ja-JP" altLang="ja-JP" sz="2800" dirty="0">
                <a:latin typeface="Meiryo UI" panose="020B0604030504040204" pitchFamily="50" charset="-128"/>
                <a:ea typeface="Meiryo UI" panose="020B0604030504040204" pitchFamily="50" charset="-128"/>
              </a:rPr>
              <a:t>していきます。</a:t>
            </a:r>
          </a:p>
          <a:p>
            <a:r>
              <a:rPr lang="ja-JP" altLang="ja-JP" sz="2800" dirty="0">
                <a:latin typeface="Meiryo UI" panose="020B0604030504040204" pitchFamily="50" charset="-128"/>
                <a:ea typeface="Meiryo UI" panose="020B0604030504040204" pitchFamily="50" charset="-128"/>
              </a:rPr>
              <a:t>・建設企業の皆様におかれては、これまでのご理解とご協力に感謝するとともに、今後も適正かつ適切な工事の施工に努めていただきますよう、よろしくお願いします。</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643" y="6392612"/>
            <a:ext cx="458129" cy="407556"/>
          </a:xfrm>
          <a:prstGeom prst="rect">
            <a:avLst/>
          </a:prstGeom>
          <a:effectLst>
            <a:outerShdw blurRad="50800" dist="12700" dir="2700000" algn="tl" rotWithShape="0">
              <a:schemeClr val="bg1"/>
            </a:outerShdw>
          </a:effectLst>
        </p:spPr>
      </p:pic>
      <p:sp>
        <p:nvSpPr>
          <p:cNvPr id="14" name="正方形/長方形 13">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4</a:t>
            </a:r>
          </a:p>
        </p:txBody>
      </p:sp>
    </p:spTree>
    <p:extLst>
      <p:ext uri="{BB962C8B-B14F-4D97-AF65-F5344CB8AC3E}">
        <p14:creationId xmlns:p14="http://schemas.microsoft.com/office/powerpoint/2010/main" val="385355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939" y="0"/>
            <a:ext cx="9915525"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建設企業からの意見・要望事項等</a:t>
            </a: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0591" cy="6463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ln>
                  <a:solidFill>
                    <a:schemeClr val="bg1"/>
                  </a:solidFill>
                </a:ln>
                <a:solidFill>
                  <a:schemeClr val="bg1"/>
                </a:solidFill>
                <a:latin typeface="Meiryo UI" panose="020B0604030504040204" pitchFamily="50" charset="-128"/>
                <a:ea typeface="Meiryo UI" panose="020B0604030504040204" pitchFamily="50" charset="-128"/>
              </a:rPr>
              <a:t>1</a:t>
            </a:r>
            <a:endParaRPr kumimoji="1" lang="ja-JP" altLang="en-US" sz="36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31599" y="1095838"/>
            <a:ext cx="9550881" cy="5485241"/>
          </a:xfrm>
          <a:prstGeom prst="rect">
            <a:avLst/>
          </a:prstGeom>
          <a:noFill/>
          <a:ln>
            <a:noFill/>
          </a:ln>
        </p:spPr>
        <p:txBody>
          <a:bodyPr wrap="square" rtlCol="0" anchor="t"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pPr algn="l"/>
            <a:r>
              <a:rPr lang="ja-JP" altLang="en-US" sz="2800" b="0" dirty="0" smtClean="0">
                <a:ln>
                  <a:noFill/>
                </a:ln>
              </a:rPr>
              <a:t>１</a:t>
            </a:r>
            <a:r>
              <a:rPr lang="en-US" altLang="ja-JP" sz="2800" b="0" dirty="0" smtClean="0">
                <a:ln>
                  <a:noFill/>
                </a:ln>
              </a:rPr>
              <a:t>.</a:t>
            </a:r>
            <a:r>
              <a:rPr lang="ja-JP" altLang="en-US" sz="2800" b="0" dirty="0" smtClean="0">
                <a:ln>
                  <a:noFill/>
                </a:ln>
              </a:rPr>
              <a:t>（１）工事成績採点の採点者によるバラつきがある。</a:t>
            </a:r>
            <a:endParaRPr lang="en-US" altLang="ja-JP" sz="2800" b="0" dirty="0" smtClean="0">
              <a:ln>
                <a:noFill/>
              </a:ln>
            </a:endParaRPr>
          </a:p>
          <a:p>
            <a:pPr algn="l"/>
            <a:endParaRPr lang="en-US" altLang="ja-JP" sz="2800" b="0" u="sng" dirty="0" smtClean="0">
              <a:ln>
                <a:noFill/>
              </a:ln>
            </a:endParaRPr>
          </a:p>
          <a:p>
            <a:pPr algn="l"/>
            <a:r>
              <a:rPr lang="ja-JP" altLang="en-US" sz="2800" b="0" dirty="0" smtClean="0">
                <a:ln>
                  <a:noFill/>
                </a:ln>
              </a:rPr>
              <a:t>　 </a:t>
            </a:r>
            <a:r>
              <a:rPr lang="ja-JP" altLang="en-US" sz="2800" b="0" dirty="0">
                <a:ln>
                  <a:noFill/>
                </a:ln>
              </a:rPr>
              <a:t>　</a:t>
            </a:r>
            <a:r>
              <a:rPr lang="ja-JP" altLang="en-US" sz="2800" b="0" dirty="0" smtClean="0">
                <a:ln>
                  <a:noFill/>
                </a:ln>
              </a:rPr>
              <a:t>（２）採点基準が不明確である。</a:t>
            </a:r>
            <a:endParaRPr lang="en-US" altLang="ja-JP" sz="2800" b="0" dirty="0" smtClean="0">
              <a:ln>
                <a:noFill/>
              </a:ln>
            </a:endParaRPr>
          </a:p>
          <a:p>
            <a:pPr algn="l"/>
            <a:endParaRPr lang="en-US" altLang="ja-JP" sz="2800" b="0" dirty="0">
              <a:ln>
                <a:noFill/>
              </a:ln>
            </a:endParaRPr>
          </a:p>
          <a:p>
            <a:pPr algn="l"/>
            <a:r>
              <a:rPr lang="ja-JP" altLang="en-US" sz="2800" b="0" dirty="0" smtClean="0">
                <a:ln>
                  <a:noFill/>
                </a:ln>
              </a:rPr>
              <a:t>２</a:t>
            </a:r>
            <a:r>
              <a:rPr lang="en-US" altLang="ja-JP" sz="2800" b="0" dirty="0" smtClean="0">
                <a:ln>
                  <a:noFill/>
                </a:ln>
              </a:rPr>
              <a:t>.</a:t>
            </a:r>
            <a:r>
              <a:rPr lang="ja-JP" altLang="en-US" sz="2800" b="0" dirty="0" smtClean="0">
                <a:ln>
                  <a:noFill/>
                </a:ln>
              </a:rPr>
              <a:t>（</a:t>
            </a:r>
            <a:r>
              <a:rPr lang="ja-JP" altLang="en-US" sz="2800" b="0" dirty="0">
                <a:ln>
                  <a:noFill/>
                </a:ln>
              </a:rPr>
              <a:t>１</a:t>
            </a:r>
            <a:r>
              <a:rPr lang="ja-JP" altLang="en-US" sz="2800" b="0" dirty="0" smtClean="0">
                <a:ln>
                  <a:noFill/>
                </a:ln>
              </a:rPr>
              <a:t>）創意工夫のインセンティブ付与が分かりにくい</a:t>
            </a:r>
            <a:endParaRPr lang="en-US" altLang="ja-JP" sz="2800" b="0" dirty="0">
              <a:ln>
                <a:noFill/>
              </a:ln>
            </a:endParaRPr>
          </a:p>
          <a:p>
            <a:pPr algn="l"/>
            <a:endParaRPr lang="en-US" altLang="ja-JP" sz="2800" b="0" dirty="0">
              <a:ln>
                <a:noFill/>
              </a:ln>
            </a:endParaRPr>
          </a:p>
          <a:p>
            <a:pPr algn="l"/>
            <a:r>
              <a:rPr lang="ja-JP" altLang="en-US" sz="2800" b="0" dirty="0">
                <a:ln>
                  <a:noFill/>
                </a:ln>
              </a:rPr>
              <a:t>　 　</a:t>
            </a:r>
            <a:r>
              <a:rPr lang="ja-JP" altLang="en-US" sz="2800" b="0" dirty="0" smtClean="0">
                <a:ln>
                  <a:noFill/>
                </a:ln>
              </a:rPr>
              <a:t>（２）創意工夫で、安全衛生教育が過分な負担となっている。</a:t>
            </a:r>
            <a:endParaRPr lang="en-US" altLang="ja-JP" sz="2800" b="0" dirty="0" smtClean="0">
              <a:ln>
                <a:noFill/>
              </a:ln>
            </a:endParaRPr>
          </a:p>
          <a:p>
            <a:pPr algn="l"/>
            <a:endParaRPr lang="en-US" altLang="ja-JP" sz="2800" b="0" dirty="0">
              <a:ln>
                <a:noFill/>
              </a:ln>
            </a:endParaRPr>
          </a:p>
          <a:p>
            <a:pPr algn="l"/>
            <a:r>
              <a:rPr lang="ja-JP" altLang="en-US" sz="2800" b="0" dirty="0" smtClean="0">
                <a:ln>
                  <a:noFill/>
                </a:ln>
              </a:rPr>
              <a:t>３．減点が厳しすぎる。</a:t>
            </a:r>
            <a:endParaRPr lang="en-US" altLang="ja-JP" sz="2800" b="0" dirty="0">
              <a:ln>
                <a:noFill/>
              </a:ln>
            </a:endParaRPr>
          </a:p>
          <a:p>
            <a:pPr algn="l"/>
            <a:endParaRPr lang="en-US" altLang="ja-JP" sz="2800" u="sng" dirty="0" smtClean="0"/>
          </a:p>
          <a:p>
            <a:pPr algn="l"/>
            <a:endParaRPr lang="en-US" altLang="ja-JP" sz="2400" u="sng" dirty="0"/>
          </a:p>
          <a:p>
            <a:pPr algn="l"/>
            <a:endParaRPr lang="en-US" altLang="ja-JP" sz="2400" u="sng" dirty="0"/>
          </a:p>
          <a:p>
            <a:pPr algn="l"/>
            <a:endParaRPr lang="en-US" altLang="ja-JP" sz="2400" u="sng" dirty="0" smtClean="0"/>
          </a:p>
          <a:p>
            <a:pPr algn="l"/>
            <a:endParaRPr lang="en-US" altLang="ja-JP" sz="2400" dirty="0"/>
          </a:p>
          <a:p>
            <a:pPr algn="l"/>
            <a:endParaRPr lang="en-US" altLang="ja-JP" sz="2400" dirty="0" smtClean="0"/>
          </a:p>
          <a:p>
            <a:pPr algn="l"/>
            <a:endParaRPr lang="en-US" altLang="ja-JP" sz="2400" dirty="0" smtClean="0"/>
          </a:p>
        </p:txBody>
      </p:sp>
      <p:sp>
        <p:nvSpPr>
          <p:cNvPr id="7" name="テキスト ボックス 6"/>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3</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pic>
        <p:nvPicPr>
          <p:cNvPr id="15" name="図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560" y="4393311"/>
            <a:ext cx="2007680" cy="2321466"/>
          </a:xfrm>
          <a:prstGeom prst="rect">
            <a:avLst/>
          </a:prstGeom>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07037" y="5074959"/>
            <a:ext cx="1388038" cy="1639818"/>
          </a:xfrm>
          <a:prstGeom prst="rect">
            <a:avLst/>
          </a:prstGeom>
        </p:spPr>
      </p:pic>
    </p:spTree>
    <p:extLst>
      <p:ext uri="{BB962C8B-B14F-4D97-AF65-F5344CB8AC3E}">
        <p14:creationId xmlns:p14="http://schemas.microsoft.com/office/powerpoint/2010/main" val="3208966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52525" y="-38100"/>
            <a:ext cx="8753061" cy="6844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建設企業からの意見・要望事項等（事例）</a:t>
            </a: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1</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－１</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9939" y="845390"/>
            <a:ext cx="9915525" cy="5002960"/>
          </a:xfrm>
          <a:prstGeom prst="rect">
            <a:avLst/>
          </a:prstGeom>
          <a:noFill/>
          <a:ln>
            <a:noFill/>
          </a:ln>
        </p:spPr>
        <p:txBody>
          <a:bodyPr wrap="square" rtlCol="0" anchor="t" anchorCtr="0">
            <a:noAutofit/>
          </a:bodyPr>
          <a:lstStyle>
            <a:defPPr>
              <a:defRPr lang="en-US"/>
            </a:defPPr>
            <a:lvl1pPr>
              <a:defRPr kumimoji="1" sz="2600" b="1">
                <a:ln>
                  <a:noFill/>
                </a:ln>
                <a:latin typeface="Meiryo UI" panose="020B0604030504040204" pitchFamily="50" charset="-128"/>
                <a:ea typeface="Meiryo UI" panose="020B0604030504040204" pitchFamily="50" charset="-128"/>
              </a:defRPr>
            </a:lvl1pPr>
          </a:lstStyle>
          <a:p>
            <a:r>
              <a:rPr lang="ja-JP" altLang="en-US" sz="2400" b="0" dirty="0"/>
              <a:t>１．（１）工事成績採点の採点者によるバラつきがある。</a:t>
            </a:r>
            <a:endParaRPr lang="en-US" altLang="ja-JP" sz="2400" b="0" dirty="0"/>
          </a:p>
          <a:p>
            <a:r>
              <a:rPr lang="ja-JP" altLang="en-US" sz="2400" b="0" dirty="0"/>
              <a:t>１．（２）採点基準が不明確である</a:t>
            </a:r>
            <a:r>
              <a:rPr lang="ja-JP" altLang="en-US" sz="2400" b="0" dirty="0" smtClean="0"/>
              <a:t>。</a:t>
            </a:r>
            <a:endParaRPr lang="en-US" altLang="ja-JP" sz="2400" b="0" dirty="0" smtClean="0"/>
          </a:p>
          <a:p>
            <a:endParaRPr lang="en-US" altLang="ja-JP" sz="1100" b="0" dirty="0"/>
          </a:p>
          <a:p>
            <a:r>
              <a:rPr lang="ja-JP" altLang="en-US" sz="2400" b="0" dirty="0"/>
              <a:t>（事例１）</a:t>
            </a:r>
            <a:endParaRPr lang="en-US" altLang="ja-JP" sz="2400" b="0" dirty="0"/>
          </a:p>
          <a:p>
            <a:r>
              <a:rPr lang="ja-JP" altLang="en-US" sz="2400" b="0" dirty="0"/>
              <a:t>　　　採点者によって、「下請け検査」や「社内検査」などの点数の付け方が違</a:t>
            </a:r>
            <a:endParaRPr lang="en-US" altLang="ja-JP" sz="2400" b="0" dirty="0"/>
          </a:p>
          <a:p>
            <a:r>
              <a:rPr lang="ja-JP" altLang="en-US" sz="2400" b="0" dirty="0"/>
              <a:t>　　　い、近隣箇所、同じ受注者・技術者、同様の工事内容で評点に差がつく</a:t>
            </a:r>
            <a:endParaRPr lang="en-US" altLang="ja-JP" sz="2400" b="0" dirty="0"/>
          </a:p>
          <a:p>
            <a:r>
              <a:rPr lang="ja-JP" altLang="en-US" sz="2400" b="0" dirty="0"/>
              <a:t>　　　ことがある</a:t>
            </a:r>
            <a:r>
              <a:rPr lang="ja-JP" altLang="en-US" sz="2400" b="0" dirty="0" smtClean="0"/>
              <a:t>。</a:t>
            </a:r>
            <a:endParaRPr lang="en-US" altLang="ja-JP" sz="2400" b="0" dirty="0" smtClean="0"/>
          </a:p>
          <a:p>
            <a:endParaRPr lang="en-US" altLang="ja-JP" sz="1100" b="0" dirty="0" smtClean="0"/>
          </a:p>
          <a:p>
            <a:r>
              <a:rPr lang="ja-JP" altLang="en-US" sz="2400" b="0" dirty="0" smtClean="0"/>
              <a:t>（</a:t>
            </a:r>
            <a:r>
              <a:rPr lang="ja-JP" altLang="en-US" sz="2400" b="0" dirty="0"/>
              <a:t>事例２）</a:t>
            </a:r>
            <a:endParaRPr lang="en-US" altLang="ja-JP" sz="2400" b="0" dirty="0"/>
          </a:p>
          <a:p>
            <a:r>
              <a:rPr lang="ja-JP" altLang="en-US" sz="2400" b="0" dirty="0"/>
              <a:t>　　　下請け工事の検査を評価される項目で、検査員から多くの内容が書面</a:t>
            </a:r>
            <a:endParaRPr lang="en-US" altLang="ja-JP" sz="2400" b="0" dirty="0"/>
          </a:p>
          <a:p>
            <a:r>
              <a:rPr lang="ja-JP" altLang="en-US" sz="2400" b="0" dirty="0"/>
              <a:t>　　　で確認できることを求められたが、以前はここまでは求められなかった</a:t>
            </a:r>
            <a:r>
              <a:rPr lang="ja-JP" altLang="en-US" sz="2400" b="0" dirty="0" smtClean="0"/>
              <a:t>。</a:t>
            </a:r>
            <a:endParaRPr lang="en-US" altLang="ja-JP" sz="2400" b="0" dirty="0" smtClean="0"/>
          </a:p>
          <a:p>
            <a:endParaRPr lang="en-US" altLang="ja-JP" sz="1100" b="0" dirty="0"/>
          </a:p>
          <a:p>
            <a:r>
              <a:rPr lang="ja-JP" altLang="en-US" sz="2400" b="0" dirty="0"/>
              <a:t>（事例３）</a:t>
            </a:r>
            <a:endParaRPr lang="en-US" altLang="ja-JP" sz="2400" b="0" dirty="0"/>
          </a:p>
          <a:p>
            <a:r>
              <a:rPr lang="ja-JP" altLang="en-US" sz="2400" b="0" dirty="0"/>
              <a:t>　　　検査員によって、採点の考え方が違う</a:t>
            </a:r>
            <a:r>
              <a:rPr lang="ja-JP" altLang="en-US" sz="2400" b="0" dirty="0" smtClean="0"/>
              <a:t>。</a:t>
            </a:r>
            <a:endParaRPr lang="en-US" altLang="ja-JP" sz="2400" b="0" dirty="0" smtClean="0"/>
          </a:p>
          <a:p>
            <a:r>
              <a:rPr lang="en-US" altLang="ja-JP" sz="2400" b="0" dirty="0"/>
              <a:t> </a:t>
            </a:r>
            <a:r>
              <a:rPr lang="en-US" altLang="ja-JP" sz="2400" b="0" dirty="0" smtClean="0"/>
              <a:t>     </a:t>
            </a:r>
            <a:r>
              <a:rPr lang="ja-JP" altLang="en-US" sz="2400" b="0" dirty="0" smtClean="0"/>
              <a:t>特</a:t>
            </a:r>
            <a:r>
              <a:rPr lang="ja-JP" altLang="en-US" sz="2400" b="0" dirty="0"/>
              <a:t>に、「社内検査」、「</a:t>
            </a:r>
            <a:r>
              <a:rPr lang="ja-JP" altLang="en-US" sz="2400" b="0" dirty="0" smtClean="0"/>
              <a:t>下請け</a:t>
            </a:r>
            <a:r>
              <a:rPr lang="ja-JP" altLang="en-US" sz="2400" b="0" dirty="0"/>
              <a:t>検査」について、前回工事の指摘事項を</a:t>
            </a:r>
            <a:r>
              <a:rPr lang="ja-JP" altLang="en-US" sz="2400" b="0" dirty="0" smtClean="0"/>
              <a:t>、</a:t>
            </a:r>
            <a:endParaRPr lang="en-US" altLang="ja-JP" sz="2400" b="0" dirty="0" smtClean="0"/>
          </a:p>
          <a:p>
            <a:r>
              <a:rPr lang="en-US" altLang="ja-JP" sz="2400" b="0" dirty="0"/>
              <a:t> </a:t>
            </a:r>
            <a:r>
              <a:rPr lang="en-US" altLang="ja-JP" sz="2400" b="0" dirty="0" smtClean="0"/>
              <a:t>     </a:t>
            </a:r>
            <a:r>
              <a:rPr lang="ja-JP" altLang="en-US" sz="2400" b="0" dirty="0" smtClean="0"/>
              <a:t>次回</a:t>
            </a:r>
            <a:r>
              <a:rPr lang="ja-JP" altLang="en-US" sz="2400" b="0" dirty="0"/>
              <a:t>に反映しても評価</a:t>
            </a:r>
            <a:r>
              <a:rPr lang="ja-JP" altLang="en-US" sz="2400" b="0" dirty="0" smtClean="0"/>
              <a:t>されなかった</a:t>
            </a:r>
            <a:r>
              <a:rPr lang="ja-JP" altLang="en-US" sz="2400" b="0" dirty="0"/>
              <a:t>。</a:t>
            </a:r>
            <a:endParaRPr lang="en-US" altLang="ja-JP" sz="2400" b="0" dirty="0"/>
          </a:p>
          <a:p>
            <a:r>
              <a:rPr lang="ja-JP" altLang="en-US" sz="2400" b="0" dirty="0"/>
              <a:t>　　</a:t>
            </a:r>
            <a:endParaRPr lang="en-US" altLang="ja-JP" sz="2400" b="0" dirty="0"/>
          </a:p>
          <a:p>
            <a:endParaRPr lang="en-US" altLang="ja-JP" sz="2400" dirty="0"/>
          </a:p>
          <a:p>
            <a:endParaRPr lang="en-US" altLang="ja-JP" sz="2400" dirty="0"/>
          </a:p>
          <a:p>
            <a:endParaRPr lang="en-US" altLang="ja-JP" sz="2400" dirty="0"/>
          </a:p>
        </p:txBody>
      </p:sp>
      <p:sp>
        <p:nvSpPr>
          <p:cNvPr id="7" name="テキスト ボックス 6"/>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4</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19671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txBox="1">
            <a:spLocks/>
          </p:cNvSpPr>
          <p:nvPr/>
        </p:nvSpPr>
        <p:spPr>
          <a:xfrm>
            <a:off x="402746" y="2650174"/>
            <a:ext cx="9230204" cy="3659186"/>
          </a:xfrm>
          <a:prstGeom prst="rect">
            <a:avLst/>
          </a:prstGeom>
          <a:solidFill>
            <a:srgbClr val="E8F1F9"/>
          </a:solidFill>
          <a:ln>
            <a:noFill/>
          </a:ln>
        </p:spPr>
        <p:txBody>
          <a:bodyPr vert="horz" wrap="square"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457200">
              <a:buFont typeface="Arial" panose="020B0604020202020204" pitchFamily="34" charset="0"/>
              <a:buNone/>
            </a:pPr>
            <a:r>
              <a:rPr lang="ja-JP" altLang="en-US" sz="2400" dirty="0" smtClean="0">
                <a:latin typeface="Meiryo UI" panose="020B0604030504040204" pitchFamily="50" charset="-128"/>
                <a:ea typeface="Meiryo UI" panose="020B0604030504040204" pitchFamily="50" charset="-128"/>
              </a:rPr>
              <a:t>＜見解＞</a:t>
            </a:r>
            <a:endParaRPr lang="en-US" altLang="ja-JP" sz="2400" dirty="0" smtClean="0">
              <a:latin typeface="Meiryo UI" panose="020B0604030504040204" pitchFamily="50" charset="-128"/>
              <a:ea typeface="Meiryo UI" panose="020B0604030504040204" pitchFamily="50" charset="-128"/>
            </a:endParaRPr>
          </a:p>
          <a:p>
            <a:pPr marL="0" indent="0" defTabSz="457200">
              <a:buFont typeface="Arial" panose="020B0604020202020204" pitchFamily="34" charset="0"/>
              <a:buNone/>
            </a:pPr>
            <a:r>
              <a:rPr lang="ja-JP" altLang="en-US" sz="2400" dirty="0" smtClean="0">
                <a:latin typeface="Meiryo UI" panose="020B0604030504040204" pitchFamily="50" charset="-128"/>
                <a:ea typeface="Meiryo UI" panose="020B0604030504040204" pitchFamily="50" charset="-128"/>
              </a:rPr>
              <a:t>・事例１では、</a:t>
            </a:r>
            <a:endParaRPr lang="en-US" altLang="ja-JP" sz="2400" dirty="0" smtClean="0">
              <a:latin typeface="Meiryo UI" panose="020B0604030504040204" pitchFamily="50" charset="-128"/>
              <a:ea typeface="Meiryo UI" panose="020B0604030504040204" pitchFamily="50" charset="-128"/>
            </a:endParaRPr>
          </a:p>
          <a:p>
            <a:pPr marL="0" indent="0" defTabSz="457200">
              <a:buFont typeface="Arial" panose="020B0604020202020204" pitchFamily="34" charset="0"/>
              <a:buNone/>
            </a:pPr>
            <a:r>
              <a:rPr lang="ja-JP" altLang="en-US" sz="2400" dirty="0" smtClean="0">
                <a:latin typeface="Meiryo UI" panose="020B0604030504040204" pitchFamily="50" charset="-128"/>
                <a:ea typeface="Meiryo UI" panose="020B0604030504040204" pitchFamily="50" charset="-128"/>
              </a:rPr>
              <a:t>　下請け企業の立会人が確認</a:t>
            </a:r>
            <a:r>
              <a:rPr lang="ja-JP" altLang="en-US" sz="2400" dirty="0" smtClean="0">
                <a:latin typeface="Meiryo UI" panose="020B0604030504040204" pitchFamily="50" charset="-128"/>
                <a:ea typeface="Meiryo UI" panose="020B0604030504040204" pitchFamily="50" charset="-128"/>
              </a:rPr>
              <a:t>出来なかった等の理由</a:t>
            </a:r>
            <a:r>
              <a:rPr lang="ja-JP" altLang="en-US" sz="2400" dirty="0" smtClean="0">
                <a:latin typeface="Meiryo UI" panose="020B0604030504040204" pitchFamily="50" charset="-128"/>
                <a:ea typeface="Meiryo UI" panose="020B0604030504040204" pitchFamily="50" charset="-128"/>
              </a:rPr>
              <a:t>により、評価が</a:t>
            </a:r>
            <a:r>
              <a:rPr lang="ja-JP" altLang="en-US" sz="2400" dirty="0" smtClean="0">
                <a:latin typeface="Meiryo UI" panose="020B0604030504040204" pitchFamily="50" charset="-128"/>
                <a:ea typeface="Meiryo UI" panose="020B0604030504040204" pitchFamily="50" charset="-128"/>
              </a:rPr>
              <a:t>出来な</a:t>
            </a:r>
            <a:endParaRPr lang="en-US" altLang="ja-JP" sz="2400" dirty="0" smtClean="0">
              <a:latin typeface="Meiryo UI" panose="020B0604030504040204" pitchFamily="50" charset="-128"/>
              <a:ea typeface="Meiryo UI" panose="020B0604030504040204" pitchFamily="50" charset="-128"/>
            </a:endParaRPr>
          </a:p>
          <a:p>
            <a:pPr marL="0" indent="0" defTabSz="45720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かった</a:t>
            </a:r>
            <a:r>
              <a:rPr lang="ja-JP" altLang="en-US" sz="2400" dirty="0" smtClean="0">
                <a:latin typeface="Meiryo UI" panose="020B0604030504040204" pitchFamily="50" charset="-128"/>
                <a:ea typeface="Meiryo UI" panose="020B0604030504040204" pitchFamily="50" charset="-128"/>
              </a:rPr>
              <a:t>。</a:t>
            </a:r>
            <a:endParaRPr lang="en-US" altLang="ja-JP" sz="2400" dirty="0" smtClean="0">
              <a:latin typeface="Meiryo UI" panose="020B0604030504040204" pitchFamily="50" charset="-128"/>
              <a:ea typeface="Meiryo UI" panose="020B0604030504040204" pitchFamily="50" charset="-128"/>
            </a:endParaRPr>
          </a:p>
          <a:p>
            <a:pPr marL="0" indent="0" defTabSz="457200">
              <a:buFont typeface="Arial" panose="020B0604020202020204" pitchFamily="34" charset="0"/>
              <a:buNone/>
            </a:pPr>
            <a:r>
              <a:rPr lang="ja-JP" altLang="en-US" sz="2400" dirty="0" smtClean="0">
                <a:latin typeface="Meiryo UI" panose="020B0604030504040204" pitchFamily="50" charset="-128"/>
                <a:ea typeface="Meiryo UI" panose="020B0604030504040204" pitchFamily="50" charset="-128"/>
              </a:rPr>
              <a:t>　</a:t>
            </a:r>
            <a:endParaRPr lang="en-US" altLang="ja-JP" sz="2400" dirty="0" smtClean="0">
              <a:latin typeface="Meiryo UI" panose="020B0604030504040204" pitchFamily="50" charset="-128"/>
              <a:ea typeface="Meiryo UI" panose="020B0604030504040204" pitchFamily="50" charset="-128"/>
            </a:endParaRPr>
          </a:p>
          <a:p>
            <a:pPr marL="0" indent="0" defTabSz="457200">
              <a:buFont typeface="Arial" panose="020B0604020202020204" pitchFamily="34" charset="0"/>
              <a:buNone/>
            </a:pPr>
            <a:r>
              <a:rPr lang="ja-JP" altLang="en-US" sz="2400" dirty="0" smtClean="0">
                <a:latin typeface="Meiryo UI" panose="020B0604030504040204" pitchFamily="50" charset="-128"/>
                <a:ea typeface="Meiryo UI" panose="020B0604030504040204" pitchFamily="50" charset="-128"/>
              </a:rPr>
              <a:t>・事例２では、</a:t>
            </a:r>
            <a:endParaRPr lang="en-US" altLang="ja-JP" sz="2400" dirty="0" smtClean="0">
              <a:latin typeface="Meiryo UI" panose="020B0604030504040204" pitchFamily="50" charset="-128"/>
              <a:ea typeface="Meiryo UI" panose="020B0604030504040204" pitchFamily="50" charset="-128"/>
            </a:endParaRPr>
          </a:p>
          <a:p>
            <a:pPr marL="0" indent="0" defTabSz="457200">
              <a:buFont typeface="Arial" panose="020B0604020202020204" pitchFamily="34" charset="0"/>
              <a:buNone/>
            </a:pPr>
            <a:r>
              <a:rPr lang="ja-JP" altLang="en-US" sz="2400" dirty="0" smtClean="0">
                <a:latin typeface="Meiryo UI" panose="020B0604030504040204" pitchFamily="50" charset="-128"/>
                <a:ea typeface="Meiryo UI" panose="020B0604030504040204" pitchFamily="50" charset="-128"/>
              </a:rPr>
              <a:t>　成績評価の考え方は、統一を図っているが、評価時期の違い等により、確　　</a:t>
            </a:r>
            <a:endParaRPr lang="en-US" altLang="ja-JP" sz="2400" dirty="0" smtClean="0">
              <a:latin typeface="Meiryo UI" panose="020B0604030504040204" pitchFamily="50" charset="-128"/>
              <a:ea typeface="Meiryo UI" panose="020B0604030504040204" pitchFamily="50" charset="-128"/>
            </a:endParaRPr>
          </a:p>
          <a:p>
            <a:pPr marL="0" indent="0" defTabSz="45720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　</a:t>
            </a:r>
            <a:r>
              <a:rPr lang="ja-JP" altLang="en-US" sz="2400" dirty="0" err="1" smtClean="0">
                <a:latin typeface="Meiryo UI" panose="020B0604030504040204" pitchFamily="50" charset="-128"/>
                <a:ea typeface="Meiryo UI" panose="020B0604030504040204" pitchFamily="50" charset="-128"/>
              </a:rPr>
              <a:t>認する</a:t>
            </a:r>
            <a:r>
              <a:rPr lang="ja-JP" altLang="en-US" sz="2400" dirty="0" smtClean="0">
                <a:latin typeface="Meiryo UI" panose="020B0604030504040204" pitchFamily="50" charset="-128"/>
                <a:ea typeface="Meiryo UI" panose="020B0604030504040204" pitchFamily="50" charset="-128"/>
              </a:rPr>
              <a:t>書面に差異が生じた。</a:t>
            </a:r>
            <a:endParaRPr lang="en-US" altLang="ja-JP" sz="2400" dirty="0" smtClean="0">
              <a:latin typeface="Meiryo UI" panose="020B0604030504040204" pitchFamily="50" charset="-128"/>
              <a:ea typeface="Meiryo UI" panose="020B0604030504040204" pitchFamily="50" charset="-128"/>
            </a:endParaRPr>
          </a:p>
          <a:p>
            <a:pPr marL="0" defTabSz="457200"/>
            <a:endParaRPr lang="en-US" altLang="ja-JP" sz="2400" dirty="0" smtClean="0">
              <a:latin typeface="Meiryo UI" panose="020B0604030504040204" pitchFamily="50" charset="-128"/>
              <a:ea typeface="Meiryo UI" panose="020B0604030504040204" pitchFamily="50" charset="-128"/>
            </a:endParaRPr>
          </a:p>
          <a:p>
            <a:pPr marL="0" defTabSz="457200"/>
            <a:endParaRPr lang="en-US" altLang="ja-JP" sz="2400" dirty="0">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idx="1"/>
          </p:nvPr>
        </p:nvSpPr>
        <p:spPr>
          <a:xfrm>
            <a:off x="402746" y="1236348"/>
            <a:ext cx="9230204" cy="1413826"/>
          </a:xfrm>
          <a:noFill/>
          <a:ln>
            <a:noFill/>
          </a:ln>
        </p:spPr>
        <p:txBody>
          <a:bodyPr wrap="square" rtlCol="0" anchor="t" anchorCtr="0">
            <a:noAutofit/>
          </a:bodyPr>
          <a:lstStyle/>
          <a:p>
            <a:pPr marL="0" indent="0" defTabSz="457200">
              <a:buNone/>
            </a:pPr>
            <a:r>
              <a:rPr lang="ja-JP" altLang="en-US"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採点者による評価の差は、各項目評価における判断の余地</a:t>
            </a:r>
            <a:r>
              <a:rPr lang="ja-JP" altLang="en-US" sz="2400" dirty="0" smtClean="0">
                <a:latin typeface="Meiryo UI" panose="020B0604030504040204" pitchFamily="50" charset="-128"/>
                <a:ea typeface="Meiryo UI" panose="020B0604030504040204" pitchFamily="50" charset="-128"/>
              </a:rPr>
              <a:t>や</a:t>
            </a:r>
            <a:endParaRPr lang="en-US" altLang="ja-JP" sz="2400" dirty="0" smtClean="0">
              <a:latin typeface="Meiryo UI" panose="020B0604030504040204" pitchFamily="50" charset="-128"/>
              <a:ea typeface="Meiryo UI" panose="020B0604030504040204" pitchFamily="50" charset="-128"/>
            </a:endParaRPr>
          </a:p>
          <a:p>
            <a:pPr marL="0" indent="0" defTabSz="457200">
              <a:buNone/>
            </a:pPr>
            <a:r>
              <a:rPr lang="en-US" altLang="ja-JP" sz="2400" dirty="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評定の考え方の差等</a:t>
            </a:r>
            <a:r>
              <a:rPr lang="ja-JP" altLang="en-US" sz="2400" dirty="0">
                <a:latin typeface="Meiryo UI" panose="020B0604030504040204" pitchFamily="50" charset="-128"/>
                <a:ea typeface="Meiryo UI" panose="020B0604030504040204" pitchFamily="50" charset="-128"/>
              </a:rPr>
              <a:t>に起因すると考えて</a:t>
            </a:r>
            <a:r>
              <a:rPr lang="ja-JP" altLang="en-US" sz="2400" dirty="0" smtClean="0">
                <a:latin typeface="Meiryo UI" panose="020B0604030504040204" pitchFamily="50" charset="-128"/>
                <a:ea typeface="Meiryo UI" panose="020B0604030504040204" pitchFamily="50" charset="-128"/>
              </a:rPr>
              <a:t>います。</a:t>
            </a:r>
            <a:endParaRPr lang="en-US" altLang="ja-JP" sz="2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latin typeface="Meiryo UI" panose="020B0604030504040204" pitchFamily="50" charset="-128"/>
                <a:ea typeface="Meiryo UI" panose="020B0604030504040204" pitchFamily="50" charset="-128"/>
              </a:rPr>
              <a:t>2</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－１</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ご意見に対する県の見解と対応方針</a:t>
            </a:r>
          </a:p>
        </p:txBody>
      </p:sp>
      <p:sp>
        <p:nvSpPr>
          <p:cNvPr id="9" name="テキスト ボックス 8"/>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5</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22747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10845" y="1087121"/>
            <a:ext cx="8971282" cy="1616204"/>
          </a:xfrm>
          <a:prstGeom prst="rect">
            <a:avLst/>
          </a:prstGeom>
          <a:solidFill>
            <a:schemeClr val="accent1">
              <a:lumMod val="20000"/>
              <a:lumOff val="80000"/>
              <a:alpha val="70000"/>
            </a:schemeClr>
          </a:solidFill>
          <a:ln>
            <a:noFill/>
          </a:ln>
        </p:spPr>
        <p:txBody>
          <a:bodyPr wrap="square" rtlCol="0" anchor="t" anchorCtr="0">
            <a:noAutofit/>
          </a:bodyPr>
          <a:lstStyle/>
          <a:p>
            <a:r>
              <a:rPr kumimoji="1" lang="ja-JP" altLang="en-US" sz="2400" dirty="0">
                <a:latin typeface="Meiryo UI" panose="020B0604030504040204" pitchFamily="50" charset="-128"/>
                <a:ea typeface="Meiryo UI" panose="020B0604030504040204" pitchFamily="50" charset="-128"/>
              </a:rPr>
              <a:t>＜見解＞</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・事例３では、</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評価時期の違いや判断の余地</a:t>
            </a:r>
            <a:r>
              <a:rPr kumimoji="1" lang="ja-JP" altLang="en-US" sz="2400" dirty="0" smtClean="0">
                <a:latin typeface="Meiryo UI" panose="020B0604030504040204" pitchFamily="50" charset="-128"/>
                <a:ea typeface="Meiryo UI" panose="020B0604030504040204" pitchFamily="50" charset="-128"/>
              </a:rPr>
              <a:t>、評価</a:t>
            </a:r>
            <a:r>
              <a:rPr kumimoji="1" lang="ja-JP" altLang="en-US" sz="2400" dirty="0">
                <a:latin typeface="Meiryo UI" panose="020B0604030504040204" pitchFamily="50" charset="-128"/>
                <a:ea typeface="Meiryo UI" panose="020B0604030504040204" pitchFamily="50" charset="-128"/>
              </a:rPr>
              <a:t>の考え方</a:t>
            </a:r>
            <a:r>
              <a:rPr kumimoji="1" lang="ja-JP" altLang="en-US" sz="2400" dirty="0" smtClean="0">
                <a:latin typeface="Meiryo UI" panose="020B0604030504040204" pitchFamily="50" charset="-128"/>
                <a:ea typeface="Meiryo UI" panose="020B0604030504040204" pitchFamily="50" charset="-128"/>
              </a:rPr>
              <a:t>による差異</a:t>
            </a:r>
            <a:r>
              <a:rPr kumimoji="1" lang="ja-JP" altLang="en-US" sz="2400" dirty="0">
                <a:latin typeface="Meiryo UI" panose="020B0604030504040204" pitchFamily="50" charset="-128"/>
                <a:ea typeface="Meiryo UI" panose="020B0604030504040204" pitchFamily="50" charset="-128"/>
              </a:rPr>
              <a:t>が生じた。</a:t>
            </a:r>
            <a:endParaRPr kumimoji="1" lang="en-US" altLang="ja-JP" sz="2400" dirty="0">
              <a:latin typeface="Meiryo UI" panose="020B0604030504040204" pitchFamily="50" charset="-128"/>
              <a:ea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n>
                  <a:solidFill>
                    <a:schemeClr val="bg1"/>
                  </a:solidFill>
                </a:ln>
                <a:solidFill>
                  <a:schemeClr val="bg1"/>
                </a:solidFill>
                <a:latin typeface="Meiryo UI" panose="020B0604030504040204" pitchFamily="50" charset="-128"/>
                <a:ea typeface="Meiryo UI" panose="020B0604030504040204" pitchFamily="50" charset="-128"/>
              </a:rPr>
              <a:t>2</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－１</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ご意見に対する県の見解と対応方針</a:t>
            </a:r>
          </a:p>
        </p:txBody>
      </p:sp>
      <p:sp>
        <p:nvSpPr>
          <p:cNvPr id="8" name="テキスト ボックス 7"/>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6</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418894" y="2896365"/>
            <a:ext cx="8963232" cy="2437635"/>
          </a:xfrm>
          <a:prstGeom prst="rect">
            <a:avLst/>
          </a:prstGeom>
          <a:solidFill>
            <a:schemeClr val="accent1">
              <a:lumMod val="20000"/>
              <a:lumOff val="80000"/>
              <a:alpha val="70000"/>
            </a:schemeClr>
          </a:solidFill>
          <a:ln>
            <a:noFill/>
          </a:ln>
        </p:spPr>
        <p:txBody>
          <a:bodyPr wrap="square" rtlCol="0" anchor="t" anchorCtr="0">
            <a:noAutofit/>
          </a:bodyPr>
          <a:lstStyle/>
          <a:p>
            <a:r>
              <a:rPr kumimoji="1" lang="ja-JP" altLang="en-US" sz="2400" dirty="0" smtClean="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対応方針＞</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・採点者による判断の</a:t>
            </a:r>
            <a:r>
              <a:rPr kumimoji="1" lang="ja-JP" altLang="en-US" sz="2400" dirty="0" smtClean="0">
                <a:latin typeface="Meiryo UI" panose="020B0604030504040204" pitchFamily="50" charset="-128"/>
                <a:ea typeface="Meiryo UI" panose="020B0604030504040204" pitchFamily="50" charset="-128"/>
              </a:rPr>
              <a:t>余地、評価の考え方による差異が</a:t>
            </a:r>
            <a:r>
              <a:rPr kumimoji="1" lang="ja-JP" altLang="en-US" sz="2400" dirty="0">
                <a:latin typeface="Meiryo UI" panose="020B0604030504040204" pitchFamily="50" charset="-128"/>
                <a:ea typeface="Meiryo UI" panose="020B0604030504040204" pitchFamily="50" charset="-128"/>
              </a:rPr>
              <a:t>極力に少なく</a:t>
            </a:r>
            <a:r>
              <a:rPr kumimoji="1" lang="ja-JP" altLang="en-US" sz="2400" dirty="0" smtClean="0">
                <a:latin typeface="Meiryo UI" panose="020B0604030504040204" pitchFamily="50" charset="-128"/>
                <a:ea typeface="Meiryo UI" panose="020B0604030504040204" pitchFamily="50" charset="-128"/>
              </a:rPr>
              <a:t>なる　</a:t>
            </a:r>
            <a:endParaRPr kumimoji="1" lang="en-US" altLang="ja-JP" sz="2400" dirty="0" smtClean="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よう</a:t>
            </a:r>
            <a:r>
              <a:rPr kumimoji="1" lang="ja-JP" altLang="en-US" sz="2400" dirty="0">
                <a:latin typeface="Meiryo UI" panose="020B0604030504040204" pitchFamily="50" charset="-128"/>
                <a:ea typeface="Meiryo UI" panose="020B0604030504040204" pitchFamily="50" charset="-128"/>
              </a:rPr>
              <a:t>取り組むとともに</a:t>
            </a:r>
            <a:r>
              <a:rPr kumimoji="1" lang="ja-JP" altLang="en-US" sz="2400" dirty="0" smtClean="0">
                <a:latin typeface="Meiryo UI" panose="020B0604030504040204" pitchFamily="50" charset="-128"/>
                <a:ea typeface="Meiryo UI" panose="020B0604030504040204" pitchFamily="50" charset="-128"/>
              </a:rPr>
              <a:t>、様々</a:t>
            </a:r>
            <a:r>
              <a:rPr kumimoji="1" lang="ja-JP" altLang="en-US" sz="2400" dirty="0">
                <a:latin typeface="Meiryo UI" panose="020B0604030504040204" pitchFamily="50" charset="-128"/>
                <a:ea typeface="Meiryo UI" panose="020B0604030504040204" pitchFamily="50" charset="-128"/>
              </a:rPr>
              <a:t>な機会を捉え</a:t>
            </a:r>
            <a:r>
              <a:rPr kumimoji="1" lang="ja-JP" altLang="en-US" sz="2400" dirty="0" smtClean="0">
                <a:latin typeface="Meiryo UI" panose="020B0604030504040204" pitchFamily="50" charset="-128"/>
                <a:ea typeface="Meiryo UI" panose="020B0604030504040204" pitchFamily="50" charset="-128"/>
              </a:rPr>
              <a:t>、採点者</a:t>
            </a:r>
            <a:r>
              <a:rPr kumimoji="1" lang="ja-JP" altLang="en-US" sz="2400" dirty="0">
                <a:latin typeface="Meiryo UI" panose="020B0604030504040204" pitchFamily="50" charset="-128"/>
                <a:ea typeface="Meiryo UI" panose="020B0604030504040204" pitchFamily="50" charset="-128"/>
              </a:rPr>
              <a:t>のスキルアップを</a:t>
            </a:r>
            <a:r>
              <a:rPr kumimoji="1" lang="ja-JP" altLang="en-US" sz="2400" dirty="0" smtClean="0">
                <a:latin typeface="Meiryo UI" panose="020B0604030504040204" pitchFamily="50" charset="-128"/>
                <a:ea typeface="Meiryo UI" panose="020B0604030504040204" pitchFamily="50" charset="-128"/>
              </a:rPr>
              <a:t>図って</a:t>
            </a:r>
            <a:endParaRPr kumimoji="1" lang="en-US" altLang="ja-JP" sz="2400" dirty="0" smtClean="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いきます</a:t>
            </a:r>
            <a:r>
              <a:rPr kumimoji="1" lang="ja-JP" altLang="en-US" sz="2400" dirty="0">
                <a:latin typeface="Meiryo UI" panose="020B0604030504040204" pitchFamily="50" charset="-128"/>
                <a:ea typeface="Meiryo UI" panose="020B0604030504040204" pitchFamily="50" charset="-128"/>
              </a:rPr>
              <a:t>。</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・また、評価の考え方の統一を図る時期については、公平性を考慮し、</a:t>
            </a:r>
            <a:endParaRPr kumimoji="1" lang="en-US" altLang="ja-JP" sz="2400" dirty="0">
              <a:latin typeface="Meiryo UI" panose="020B0604030504040204" pitchFamily="50" charset="-128"/>
              <a:ea typeface="Meiryo UI" panose="020B0604030504040204" pitchFamily="50" charset="-128"/>
            </a:endParaRPr>
          </a:p>
          <a:p>
            <a:r>
              <a:rPr kumimoji="1" lang="en-US" altLang="ja-JP" sz="2400" dirty="0">
                <a:latin typeface="Meiryo UI" panose="020B0604030504040204" pitchFamily="50" charset="-128"/>
                <a:ea typeface="Meiryo UI" panose="020B0604030504040204" pitchFamily="50" charset="-128"/>
              </a:rPr>
              <a:t>  </a:t>
            </a:r>
            <a:r>
              <a:rPr kumimoji="1" lang="ja-JP" altLang="en-US" sz="2400" dirty="0">
                <a:latin typeface="Meiryo UI" panose="020B0604030504040204" pitchFamily="50" charset="-128"/>
                <a:ea typeface="Meiryo UI" panose="020B0604030504040204" pitchFamily="50" charset="-128"/>
              </a:rPr>
              <a:t>基本的に年度初めに実施します。</a:t>
            </a:r>
            <a:endParaRPr kumimoji="1" lang="en-US" altLang="ja-JP" sz="2400" dirty="0">
              <a:latin typeface="Meiryo UI" panose="020B0604030504040204" pitchFamily="50" charset="-128"/>
              <a:ea typeface="Meiryo UI" panose="020B0604030504040204" pitchFamily="50" charset="-128"/>
            </a:endParaRPr>
          </a:p>
          <a:p>
            <a:endParaRPr kumimoji="1" lang="ja-JP" altLang="en-US" sz="2400" b="1" dirty="0">
              <a:ln>
                <a:solidFill>
                  <a:schemeClr val="bg1"/>
                </a:solidFill>
              </a:ln>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85899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6107" y="2035971"/>
            <a:ext cx="9649732" cy="4302961"/>
          </a:xfrm>
          <a:prstGeom prst="rect">
            <a:avLst/>
          </a:prstGeom>
          <a:solidFill>
            <a:srgbClr val="E8F1F9">
              <a:alpha val="70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ホームベース 3"/>
          <p:cNvSpPr/>
          <p:nvPr/>
        </p:nvSpPr>
        <p:spPr>
          <a:xfrm>
            <a:off x="325120" y="3355759"/>
            <a:ext cx="2929691" cy="453243"/>
          </a:xfrm>
          <a:custGeom>
            <a:avLst/>
            <a:gdLst>
              <a:gd name="connsiteX0" fmla="*/ 0 w 3584221"/>
              <a:gd name="connsiteY0" fmla="*/ 0 h 453243"/>
              <a:gd name="connsiteX1" fmla="*/ 3357600 w 3584221"/>
              <a:gd name="connsiteY1" fmla="*/ 0 h 453243"/>
              <a:gd name="connsiteX2" fmla="*/ 3584221 w 3584221"/>
              <a:gd name="connsiteY2" fmla="*/ 226622 h 453243"/>
              <a:gd name="connsiteX3" fmla="*/ 3357600 w 3584221"/>
              <a:gd name="connsiteY3" fmla="*/ 453243 h 453243"/>
              <a:gd name="connsiteX4" fmla="*/ 0 w 3584221"/>
              <a:gd name="connsiteY4" fmla="*/ 453243 h 453243"/>
              <a:gd name="connsiteX5" fmla="*/ 0 w 3584221"/>
              <a:gd name="connsiteY5" fmla="*/ 0 h 453243"/>
              <a:gd name="connsiteX0" fmla="*/ 0 w 3671307"/>
              <a:gd name="connsiteY0" fmla="*/ 0 h 453243"/>
              <a:gd name="connsiteX1" fmla="*/ 3357600 w 3671307"/>
              <a:gd name="connsiteY1" fmla="*/ 0 h 453243"/>
              <a:gd name="connsiteX2" fmla="*/ 3671307 w 3671307"/>
              <a:gd name="connsiteY2" fmla="*/ 226622 h 453243"/>
              <a:gd name="connsiteX3" fmla="*/ 3357600 w 3671307"/>
              <a:gd name="connsiteY3" fmla="*/ 453243 h 453243"/>
              <a:gd name="connsiteX4" fmla="*/ 0 w 3671307"/>
              <a:gd name="connsiteY4" fmla="*/ 453243 h 453243"/>
              <a:gd name="connsiteX5" fmla="*/ 0 w 3671307"/>
              <a:gd name="connsiteY5" fmla="*/ 0 h 45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307" h="453243">
                <a:moveTo>
                  <a:pt x="0" y="0"/>
                </a:moveTo>
                <a:lnTo>
                  <a:pt x="3357600" y="0"/>
                </a:lnTo>
                <a:lnTo>
                  <a:pt x="3671307" y="226622"/>
                </a:lnTo>
                <a:lnTo>
                  <a:pt x="3357600" y="453243"/>
                </a:lnTo>
                <a:lnTo>
                  <a:pt x="0" y="453243"/>
                </a:lnTo>
                <a:lnTo>
                  <a:pt x="0" y="0"/>
                </a:lnTo>
                <a:close/>
              </a:path>
            </a:pathLst>
          </a:custGeom>
          <a:solidFill>
            <a:schemeClr val="bg2">
              <a:lumMod val="90000"/>
              <a:alpha val="47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ホームベース 58"/>
          <p:cNvSpPr/>
          <p:nvPr/>
        </p:nvSpPr>
        <p:spPr>
          <a:xfrm>
            <a:off x="3009220" y="3206871"/>
            <a:ext cx="3669351" cy="709955"/>
          </a:xfrm>
          <a:custGeom>
            <a:avLst/>
            <a:gdLst>
              <a:gd name="connsiteX0" fmla="*/ 0 w 3456384"/>
              <a:gd name="connsiteY0" fmla="*/ 0 h 506072"/>
              <a:gd name="connsiteX1" fmla="*/ 3203348 w 3456384"/>
              <a:gd name="connsiteY1" fmla="*/ 0 h 506072"/>
              <a:gd name="connsiteX2" fmla="*/ 3456384 w 3456384"/>
              <a:gd name="connsiteY2" fmla="*/ 253036 h 506072"/>
              <a:gd name="connsiteX3" fmla="*/ 3203348 w 3456384"/>
              <a:gd name="connsiteY3" fmla="*/ 506072 h 506072"/>
              <a:gd name="connsiteX4" fmla="*/ 0 w 3456384"/>
              <a:gd name="connsiteY4" fmla="*/ 506072 h 506072"/>
              <a:gd name="connsiteX5" fmla="*/ 0 w 3456384"/>
              <a:gd name="connsiteY5" fmla="*/ 0 h 506072"/>
              <a:gd name="connsiteX0" fmla="*/ 8130 w 3464514"/>
              <a:gd name="connsiteY0" fmla="*/ 0 h 506072"/>
              <a:gd name="connsiteX1" fmla="*/ 3211478 w 3464514"/>
              <a:gd name="connsiteY1" fmla="*/ 0 h 506072"/>
              <a:gd name="connsiteX2" fmla="*/ 3464514 w 3464514"/>
              <a:gd name="connsiteY2" fmla="*/ 253036 h 506072"/>
              <a:gd name="connsiteX3" fmla="*/ 3211478 w 3464514"/>
              <a:gd name="connsiteY3" fmla="*/ 506072 h 506072"/>
              <a:gd name="connsiteX4" fmla="*/ 8130 w 3464514"/>
              <a:gd name="connsiteY4" fmla="*/ 506072 h 506072"/>
              <a:gd name="connsiteX5" fmla="*/ 0 w 3464514"/>
              <a:gd name="connsiteY5" fmla="*/ 225827 h 506072"/>
              <a:gd name="connsiteX6" fmla="*/ 8130 w 3464514"/>
              <a:gd name="connsiteY6" fmla="*/ 0 h 506072"/>
              <a:gd name="connsiteX0" fmla="*/ 0 w 3456384"/>
              <a:gd name="connsiteY0" fmla="*/ 0 h 506072"/>
              <a:gd name="connsiteX1" fmla="*/ 3203348 w 3456384"/>
              <a:gd name="connsiteY1" fmla="*/ 0 h 506072"/>
              <a:gd name="connsiteX2" fmla="*/ 3456384 w 3456384"/>
              <a:gd name="connsiteY2" fmla="*/ 253036 h 506072"/>
              <a:gd name="connsiteX3" fmla="*/ 3203348 w 3456384"/>
              <a:gd name="connsiteY3" fmla="*/ 506072 h 506072"/>
              <a:gd name="connsiteX4" fmla="*/ 0 w 3456384"/>
              <a:gd name="connsiteY4" fmla="*/ 506072 h 506072"/>
              <a:gd name="connsiteX5" fmla="*/ 268317 w 3456384"/>
              <a:gd name="connsiteY5" fmla="*/ 247092 h 506072"/>
              <a:gd name="connsiteX6" fmla="*/ 0 w 3456384"/>
              <a:gd name="connsiteY6" fmla="*/ 0 h 506072"/>
              <a:gd name="connsiteX0" fmla="*/ 0 w 3456384"/>
              <a:gd name="connsiteY0" fmla="*/ 0 h 506072"/>
              <a:gd name="connsiteX1" fmla="*/ 3203348 w 3456384"/>
              <a:gd name="connsiteY1" fmla="*/ 0 h 506072"/>
              <a:gd name="connsiteX2" fmla="*/ 3456384 w 3456384"/>
              <a:gd name="connsiteY2" fmla="*/ 253036 h 506072"/>
              <a:gd name="connsiteX3" fmla="*/ 3203348 w 3456384"/>
              <a:gd name="connsiteY3" fmla="*/ 506072 h 506072"/>
              <a:gd name="connsiteX4" fmla="*/ 0 w 3456384"/>
              <a:gd name="connsiteY4" fmla="*/ 506072 h 506072"/>
              <a:gd name="connsiteX5" fmla="*/ 348148 w 3456384"/>
              <a:gd name="connsiteY5" fmla="*/ 247092 h 506072"/>
              <a:gd name="connsiteX6" fmla="*/ 0 w 3456384"/>
              <a:gd name="connsiteY6" fmla="*/ 0 h 506072"/>
              <a:gd name="connsiteX0" fmla="*/ 0 w 3456384"/>
              <a:gd name="connsiteY0" fmla="*/ 0 h 506072"/>
              <a:gd name="connsiteX1" fmla="*/ 3203348 w 3456384"/>
              <a:gd name="connsiteY1" fmla="*/ 0 h 506072"/>
              <a:gd name="connsiteX2" fmla="*/ 3456384 w 3456384"/>
              <a:gd name="connsiteY2" fmla="*/ 253036 h 506072"/>
              <a:gd name="connsiteX3" fmla="*/ 3203348 w 3456384"/>
              <a:gd name="connsiteY3" fmla="*/ 506072 h 506072"/>
              <a:gd name="connsiteX4" fmla="*/ 0 w 3456384"/>
              <a:gd name="connsiteY4" fmla="*/ 506072 h 506072"/>
              <a:gd name="connsiteX5" fmla="*/ 401981 w 3456384"/>
              <a:gd name="connsiteY5" fmla="*/ 274251 h 506072"/>
              <a:gd name="connsiteX6" fmla="*/ 0 w 3456384"/>
              <a:gd name="connsiteY6" fmla="*/ 0 h 50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384" h="506072">
                <a:moveTo>
                  <a:pt x="0" y="0"/>
                </a:moveTo>
                <a:lnTo>
                  <a:pt x="3203348" y="0"/>
                </a:lnTo>
                <a:lnTo>
                  <a:pt x="3456384" y="253036"/>
                </a:lnTo>
                <a:lnTo>
                  <a:pt x="3203348" y="506072"/>
                </a:lnTo>
                <a:lnTo>
                  <a:pt x="0" y="506072"/>
                </a:lnTo>
                <a:lnTo>
                  <a:pt x="401981" y="274251"/>
                </a:lnTo>
                <a:lnTo>
                  <a:pt x="0" y="0"/>
                </a:lnTo>
                <a:close/>
              </a:path>
            </a:pathLst>
          </a:custGeom>
          <a:solidFill>
            <a:schemeClr val="accent4">
              <a:lumMod val="20000"/>
              <a:lumOff val="80000"/>
              <a:alpha val="47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ホームベース 58"/>
          <p:cNvSpPr/>
          <p:nvPr/>
        </p:nvSpPr>
        <p:spPr>
          <a:xfrm>
            <a:off x="6548970" y="3052276"/>
            <a:ext cx="2364660" cy="1034946"/>
          </a:xfrm>
          <a:custGeom>
            <a:avLst/>
            <a:gdLst>
              <a:gd name="connsiteX0" fmla="*/ 0 w 3456384"/>
              <a:gd name="connsiteY0" fmla="*/ 0 h 506072"/>
              <a:gd name="connsiteX1" fmla="*/ 3203348 w 3456384"/>
              <a:gd name="connsiteY1" fmla="*/ 0 h 506072"/>
              <a:gd name="connsiteX2" fmla="*/ 3456384 w 3456384"/>
              <a:gd name="connsiteY2" fmla="*/ 253036 h 506072"/>
              <a:gd name="connsiteX3" fmla="*/ 3203348 w 3456384"/>
              <a:gd name="connsiteY3" fmla="*/ 506072 h 506072"/>
              <a:gd name="connsiteX4" fmla="*/ 0 w 3456384"/>
              <a:gd name="connsiteY4" fmla="*/ 506072 h 506072"/>
              <a:gd name="connsiteX5" fmla="*/ 0 w 3456384"/>
              <a:gd name="connsiteY5" fmla="*/ 0 h 506072"/>
              <a:gd name="connsiteX0" fmla="*/ 8130 w 3464514"/>
              <a:gd name="connsiteY0" fmla="*/ 0 h 506072"/>
              <a:gd name="connsiteX1" fmla="*/ 3211478 w 3464514"/>
              <a:gd name="connsiteY1" fmla="*/ 0 h 506072"/>
              <a:gd name="connsiteX2" fmla="*/ 3464514 w 3464514"/>
              <a:gd name="connsiteY2" fmla="*/ 253036 h 506072"/>
              <a:gd name="connsiteX3" fmla="*/ 3211478 w 3464514"/>
              <a:gd name="connsiteY3" fmla="*/ 506072 h 506072"/>
              <a:gd name="connsiteX4" fmla="*/ 8130 w 3464514"/>
              <a:gd name="connsiteY4" fmla="*/ 506072 h 506072"/>
              <a:gd name="connsiteX5" fmla="*/ 0 w 3464514"/>
              <a:gd name="connsiteY5" fmla="*/ 225827 h 506072"/>
              <a:gd name="connsiteX6" fmla="*/ 8130 w 3464514"/>
              <a:gd name="connsiteY6" fmla="*/ 0 h 506072"/>
              <a:gd name="connsiteX0" fmla="*/ 0 w 3456384"/>
              <a:gd name="connsiteY0" fmla="*/ 0 h 506072"/>
              <a:gd name="connsiteX1" fmla="*/ 3203348 w 3456384"/>
              <a:gd name="connsiteY1" fmla="*/ 0 h 506072"/>
              <a:gd name="connsiteX2" fmla="*/ 3456384 w 3456384"/>
              <a:gd name="connsiteY2" fmla="*/ 253036 h 506072"/>
              <a:gd name="connsiteX3" fmla="*/ 3203348 w 3456384"/>
              <a:gd name="connsiteY3" fmla="*/ 506072 h 506072"/>
              <a:gd name="connsiteX4" fmla="*/ 0 w 3456384"/>
              <a:gd name="connsiteY4" fmla="*/ 506072 h 506072"/>
              <a:gd name="connsiteX5" fmla="*/ 268317 w 3456384"/>
              <a:gd name="connsiteY5" fmla="*/ 247092 h 506072"/>
              <a:gd name="connsiteX6" fmla="*/ 0 w 3456384"/>
              <a:gd name="connsiteY6" fmla="*/ 0 h 506072"/>
              <a:gd name="connsiteX0" fmla="*/ 0 w 3456384"/>
              <a:gd name="connsiteY0" fmla="*/ 0 h 506072"/>
              <a:gd name="connsiteX1" fmla="*/ 3203348 w 3456384"/>
              <a:gd name="connsiteY1" fmla="*/ 0 h 506072"/>
              <a:gd name="connsiteX2" fmla="*/ 3456384 w 3456384"/>
              <a:gd name="connsiteY2" fmla="*/ 253036 h 506072"/>
              <a:gd name="connsiteX3" fmla="*/ 3203348 w 3456384"/>
              <a:gd name="connsiteY3" fmla="*/ 506072 h 506072"/>
              <a:gd name="connsiteX4" fmla="*/ 0 w 3456384"/>
              <a:gd name="connsiteY4" fmla="*/ 506072 h 506072"/>
              <a:gd name="connsiteX5" fmla="*/ 463388 w 3456384"/>
              <a:gd name="connsiteY5" fmla="*/ 241623 h 506072"/>
              <a:gd name="connsiteX6" fmla="*/ 0 w 3456384"/>
              <a:gd name="connsiteY6" fmla="*/ 0 h 506072"/>
              <a:gd name="connsiteX0" fmla="*/ 0 w 3521408"/>
              <a:gd name="connsiteY0" fmla="*/ 0 h 506072"/>
              <a:gd name="connsiteX1" fmla="*/ 3203348 w 3521408"/>
              <a:gd name="connsiteY1" fmla="*/ 0 h 506072"/>
              <a:gd name="connsiteX2" fmla="*/ 3521408 w 3521408"/>
              <a:gd name="connsiteY2" fmla="*/ 253036 h 506072"/>
              <a:gd name="connsiteX3" fmla="*/ 3203348 w 3521408"/>
              <a:gd name="connsiteY3" fmla="*/ 506072 h 506072"/>
              <a:gd name="connsiteX4" fmla="*/ 0 w 3521408"/>
              <a:gd name="connsiteY4" fmla="*/ 506072 h 506072"/>
              <a:gd name="connsiteX5" fmla="*/ 463388 w 3521408"/>
              <a:gd name="connsiteY5" fmla="*/ 241623 h 506072"/>
              <a:gd name="connsiteX6" fmla="*/ 0 w 3521408"/>
              <a:gd name="connsiteY6" fmla="*/ 0 h 506072"/>
              <a:gd name="connsiteX0" fmla="*/ 0 w 3521408"/>
              <a:gd name="connsiteY0" fmla="*/ 0 h 506072"/>
              <a:gd name="connsiteX1" fmla="*/ 2956259 w 3521408"/>
              <a:gd name="connsiteY1" fmla="*/ 0 h 506072"/>
              <a:gd name="connsiteX2" fmla="*/ 3521408 w 3521408"/>
              <a:gd name="connsiteY2" fmla="*/ 253036 h 506072"/>
              <a:gd name="connsiteX3" fmla="*/ 3203348 w 3521408"/>
              <a:gd name="connsiteY3" fmla="*/ 506072 h 506072"/>
              <a:gd name="connsiteX4" fmla="*/ 0 w 3521408"/>
              <a:gd name="connsiteY4" fmla="*/ 506072 h 506072"/>
              <a:gd name="connsiteX5" fmla="*/ 463388 w 3521408"/>
              <a:gd name="connsiteY5" fmla="*/ 241623 h 506072"/>
              <a:gd name="connsiteX6" fmla="*/ 0 w 3521408"/>
              <a:gd name="connsiteY6" fmla="*/ 0 h 506072"/>
              <a:gd name="connsiteX0" fmla="*/ 0 w 3521408"/>
              <a:gd name="connsiteY0" fmla="*/ 0 h 506072"/>
              <a:gd name="connsiteX1" fmla="*/ 2956259 w 3521408"/>
              <a:gd name="connsiteY1" fmla="*/ 0 h 506072"/>
              <a:gd name="connsiteX2" fmla="*/ 3521408 w 3521408"/>
              <a:gd name="connsiteY2" fmla="*/ 253036 h 506072"/>
              <a:gd name="connsiteX3" fmla="*/ 2969264 w 3521408"/>
              <a:gd name="connsiteY3" fmla="*/ 506072 h 506072"/>
              <a:gd name="connsiteX4" fmla="*/ 0 w 3521408"/>
              <a:gd name="connsiteY4" fmla="*/ 506072 h 506072"/>
              <a:gd name="connsiteX5" fmla="*/ 463388 w 3521408"/>
              <a:gd name="connsiteY5" fmla="*/ 241623 h 506072"/>
              <a:gd name="connsiteX6" fmla="*/ 0 w 3521408"/>
              <a:gd name="connsiteY6" fmla="*/ 0 h 506072"/>
              <a:gd name="connsiteX0" fmla="*/ 0 w 3521408"/>
              <a:gd name="connsiteY0" fmla="*/ 0 h 506072"/>
              <a:gd name="connsiteX1" fmla="*/ 2956259 w 3521408"/>
              <a:gd name="connsiteY1" fmla="*/ 0 h 506072"/>
              <a:gd name="connsiteX2" fmla="*/ 3521408 w 3521408"/>
              <a:gd name="connsiteY2" fmla="*/ 253036 h 506072"/>
              <a:gd name="connsiteX3" fmla="*/ 2969264 w 3521408"/>
              <a:gd name="connsiteY3" fmla="*/ 506072 h 506072"/>
              <a:gd name="connsiteX4" fmla="*/ 0 w 3521408"/>
              <a:gd name="connsiteY4" fmla="*/ 506072 h 506072"/>
              <a:gd name="connsiteX5" fmla="*/ 522378 w 3521408"/>
              <a:gd name="connsiteY5" fmla="*/ 250938 h 506072"/>
              <a:gd name="connsiteX6" fmla="*/ 0 w 3521408"/>
              <a:gd name="connsiteY6" fmla="*/ 0 h 50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408" h="506072">
                <a:moveTo>
                  <a:pt x="0" y="0"/>
                </a:moveTo>
                <a:lnTo>
                  <a:pt x="2956259" y="0"/>
                </a:lnTo>
                <a:lnTo>
                  <a:pt x="3521408" y="253036"/>
                </a:lnTo>
                <a:lnTo>
                  <a:pt x="2969264" y="506072"/>
                </a:lnTo>
                <a:lnTo>
                  <a:pt x="0" y="506072"/>
                </a:lnTo>
                <a:lnTo>
                  <a:pt x="522378" y="250938"/>
                </a:lnTo>
                <a:lnTo>
                  <a:pt x="0" y="0"/>
                </a:lnTo>
                <a:close/>
              </a:path>
            </a:pathLst>
          </a:custGeom>
          <a:solidFill>
            <a:srgbClr val="88FFE7">
              <a:alpha val="70000"/>
            </a:srgb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186107" y="4281653"/>
            <a:ext cx="3386881" cy="1169551"/>
          </a:xfrm>
          <a:prstGeom prst="rect">
            <a:avLst/>
          </a:prstGeom>
          <a:noFill/>
          <a:ln w="12700">
            <a:noFill/>
          </a:ln>
        </p:spPr>
        <p:txBody>
          <a:bodyPr wrap="square" rtlCol="0" anchor="ctr">
            <a:spAutoFit/>
          </a:bodyPr>
          <a:lstStyle/>
          <a:p>
            <a:r>
              <a:rPr lang="ja-JP" altLang="en-US" sz="1400" dirty="0" smtClean="0">
                <a:latin typeface="Meiryo UI" panose="020B0604030504040204" pitchFamily="50" charset="-128"/>
                <a:ea typeface="Meiryo UI" panose="020B0604030504040204" pitchFamily="50" charset="-128"/>
              </a:rPr>
              <a:t>・検査事務担当者会議（県内１０地域）</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・検査員会議（月１開催）</a:t>
            </a:r>
            <a:endParaRPr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・県庁検査監も直営検査</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・公正公平は採点を実施するため</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検査結果のダブルチェック</a:t>
            </a:r>
          </a:p>
        </p:txBody>
      </p:sp>
      <p:sp>
        <p:nvSpPr>
          <p:cNvPr id="15" name="テキスト ボックス 14"/>
          <p:cNvSpPr txBox="1"/>
          <p:nvPr/>
        </p:nvSpPr>
        <p:spPr>
          <a:xfrm>
            <a:off x="3336892" y="4263690"/>
            <a:ext cx="6209700" cy="1600438"/>
          </a:xfrm>
          <a:prstGeom prst="rect">
            <a:avLst/>
          </a:prstGeom>
          <a:noFill/>
          <a:ln w="12700">
            <a:noFill/>
          </a:ln>
        </p:spPr>
        <p:txBody>
          <a:bodyPr wrap="square" rtlCol="0" anchor="ctr">
            <a:spAutoFit/>
          </a:bodyPr>
          <a:lstStyle/>
          <a:p>
            <a:r>
              <a:rPr kumimoji="1" lang="ja-JP" altLang="en-US" sz="1400" dirty="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Ｒ２～</a:t>
            </a:r>
            <a:r>
              <a:rPr kumimoji="1" lang="ja-JP" altLang="en-US" sz="14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・県庁検査監が、建技センターが行う検査に臨場</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・国工事の</a:t>
            </a:r>
            <a:r>
              <a:rPr lang="ja-JP" altLang="en-US" sz="1400" dirty="0">
                <a:latin typeface="Meiryo UI" panose="020B0604030504040204" pitchFamily="50" charset="-128"/>
                <a:ea typeface="Meiryo UI" panose="020B0604030504040204" pitchFamily="50" charset="-128"/>
              </a:rPr>
              <a:t>検査に、県庁検査監</a:t>
            </a:r>
            <a:r>
              <a:rPr lang="ja-JP" altLang="en-US" sz="1400" dirty="0" smtClean="0">
                <a:latin typeface="Meiryo UI" panose="020B0604030504040204" pitchFamily="50" charset="-128"/>
                <a:ea typeface="Meiryo UI" panose="020B0604030504040204" pitchFamily="50" charset="-128"/>
              </a:rPr>
              <a:t>及び</a:t>
            </a:r>
            <a:r>
              <a:rPr lang="ja-JP" altLang="en-US" sz="1400" dirty="0">
                <a:latin typeface="Meiryo UI" panose="020B0604030504040204" pitchFamily="50" charset="-128"/>
                <a:ea typeface="Meiryo UI" panose="020B0604030504040204" pitchFamily="50" charset="-128"/>
              </a:rPr>
              <a:t>建技</a:t>
            </a:r>
            <a:r>
              <a:rPr lang="ja-JP" altLang="en-US" sz="1400" dirty="0" smtClean="0">
                <a:latin typeface="Meiryo UI" panose="020B0604030504040204" pitchFamily="50" charset="-128"/>
                <a:ea typeface="Meiryo UI" panose="020B0604030504040204" pitchFamily="50" charset="-128"/>
              </a:rPr>
              <a:t>センター</a:t>
            </a:r>
            <a:r>
              <a:rPr lang="ja-JP" altLang="en-US" sz="1400" dirty="0">
                <a:latin typeface="Meiryo UI" panose="020B0604030504040204" pitchFamily="50" charset="-128"/>
                <a:ea typeface="Meiryo UI" panose="020B0604030504040204" pitchFamily="50" charset="-128"/>
              </a:rPr>
              <a:t>の実地検査員が臨場</a:t>
            </a:r>
            <a:endParaRPr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（Ｒ３～）</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建技</a:t>
            </a:r>
            <a:r>
              <a:rPr kumimoji="1" lang="ja-JP" altLang="en-US" sz="1400" dirty="0" smtClean="0">
                <a:latin typeface="Meiryo UI" panose="020B0604030504040204" pitchFamily="50" charset="-128"/>
                <a:ea typeface="Meiryo UI" panose="020B0604030504040204" pitchFamily="50" charset="-128"/>
              </a:rPr>
              <a:t>センター</a:t>
            </a:r>
            <a:r>
              <a:rPr kumimoji="1" lang="ja-JP" altLang="en-US" sz="1400" dirty="0">
                <a:latin typeface="Meiryo UI" panose="020B0604030504040204" pitchFamily="50" charset="-128"/>
                <a:ea typeface="Meiryo UI" panose="020B0604030504040204" pitchFamily="50" charset="-128"/>
              </a:rPr>
              <a:t>の実地検査員同士も相互</a:t>
            </a:r>
            <a:r>
              <a:rPr kumimoji="1" lang="ja-JP" altLang="en-US" sz="1400" dirty="0" smtClean="0">
                <a:latin typeface="Meiryo UI" panose="020B0604030504040204" pitchFamily="50" charset="-128"/>
                <a:ea typeface="Meiryo UI" panose="020B0604030504040204" pitchFamily="50" charset="-128"/>
              </a:rPr>
              <a:t>臨場</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Ｒ４～）</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・国検査官</a:t>
            </a:r>
            <a:r>
              <a:rPr kumimoji="1" lang="ja-JP" altLang="en-US" sz="1400" dirty="0">
                <a:latin typeface="Meiryo UI" panose="020B0604030504040204" pitchFamily="50" charset="-128"/>
                <a:ea typeface="Meiryo UI" panose="020B0604030504040204" pitchFamily="50" charset="-128"/>
              </a:rPr>
              <a:t>による県庁検査監</a:t>
            </a:r>
            <a:r>
              <a:rPr kumimoji="1" lang="ja-JP" altLang="en-US" sz="1400" dirty="0" smtClean="0">
                <a:latin typeface="Meiryo UI" panose="020B0604030504040204" pitchFamily="50" charset="-128"/>
                <a:ea typeface="Meiryo UI" panose="020B0604030504040204" pitchFamily="50" charset="-128"/>
              </a:rPr>
              <a:t>及び</a:t>
            </a:r>
            <a:r>
              <a:rPr lang="ja-JP" altLang="en-US" sz="1400" dirty="0">
                <a:latin typeface="Meiryo UI" panose="020B0604030504040204" pitchFamily="50" charset="-128"/>
                <a:ea typeface="Meiryo UI" panose="020B0604030504040204" pitchFamily="50" charset="-128"/>
              </a:rPr>
              <a:t>建技</a:t>
            </a:r>
            <a:r>
              <a:rPr kumimoji="1" lang="ja-JP" altLang="en-US" sz="1400" dirty="0" smtClean="0">
                <a:latin typeface="Meiryo UI" panose="020B0604030504040204" pitchFamily="50" charset="-128"/>
                <a:ea typeface="Meiryo UI" panose="020B0604030504040204" pitchFamily="50" charset="-128"/>
              </a:rPr>
              <a:t>センター</a:t>
            </a:r>
            <a:r>
              <a:rPr kumimoji="1" lang="ja-JP" altLang="en-US" sz="1400" dirty="0">
                <a:latin typeface="Meiryo UI" panose="020B0604030504040204" pitchFamily="50" charset="-128"/>
                <a:ea typeface="Meiryo UI" panose="020B0604030504040204" pitchFamily="50" charset="-128"/>
              </a:rPr>
              <a:t>実地検査員への</a:t>
            </a:r>
            <a:r>
              <a:rPr kumimoji="1" lang="ja-JP" altLang="en-US" sz="1400" dirty="0" smtClean="0">
                <a:latin typeface="Meiryo UI" panose="020B0604030504040204" pitchFamily="50" charset="-128"/>
                <a:ea typeface="Meiryo UI" panose="020B0604030504040204" pitchFamily="50" charset="-128"/>
              </a:rPr>
              <a:t>研修会</a:t>
            </a:r>
            <a:endParaRPr kumimoji="1" lang="en-US" altLang="ja-JP" sz="14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79687" y="946606"/>
            <a:ext cx="9915526" cy="885531"/>
          </a:xfrm>
          <a:prstGeom prst="rect">
            <a:avLst/>
          </a:prstGeom>
          <a:noFill/>
          <a:ln>
            <a:noFill/>
          </a:ln>
        </p:spPr>
        <p:txBody>
          <a:bodyPr vert="horz" wrap="square" lIns="91440" tIns="45720" rIns="91440" bIns="45720" rtlCol="0" anchor="t" anchorCtr="0">
            <a:noAutofit/>
          </a:bodyPr>
          <a:lstStyle>
            <a:defPPr>
              <a:defRPr lang="en-US"/>
            </a:defPPr>
            <a:lvl1pPr>
              <a:lnSpc>
                <a:spcPct val="90000"/>
              </a:lnSpc>
              <a:spcBef>
                <a:spcPts val="1000"/>
              </a:spcBef>
              <a:defRPr kumimoji="1" sz="2400">
                <a:latin typeface="Meiryo UI" panose="020B0604030504040204" pitchFamily="50" charset="-128"/>
                <a:ea typeface="Meiryo UI" panose="020B0604030504040204" pitchFamily="50" charset="-128"/>
              </a:defRPr>
            </a:lvl1pPr>
          </a:lstStyle>
          <a:p>
            <a:r>
              <a:rPr lang="ja-JP" altLang="en-US" dirty="0"/>
              <a:t>　１．</a:t>
            </a:r>
            <a:r>
              <a:rPr lang="en-US" altLang="ja-JP" dirty="0"/>
              <a:t>(1)</a:t>
            </a:r>
            <a:r>
              <a:rPr lang="ja-JP" altLang="en-US" dirty="0"/>
              <a:t>採点者によるバラツキがある。</a:t>
            </a:r>
            <a:endParaRPr lang="en-US" altLang="ja-JP" dirty="0"/>
          </a:p>
          <a:p>
            <a:r>
              <a:rPr lang="ja-JP" altLang="en-US" dirty="0"/>
              <a:t>　　　（２）採点基準が不明確である。</a:t>
            </a:r>
            <a:endParaRPr lang="en-US" altLang="ja-JP" dirty="0"/>
          </a:p>
          <a:p>
            <a:endParaRPr lang="en-US" altLang="ja-JP" dirty="0"/>
          </a:p>
          <a:p>
            <a:endParaRPr lang="ja-JP" altLang="en-US" dirty="0"/>
          </a:p>
          <a:p>
            <a:endParaRPr lang="en-US" altLang="ja-JP" dirty="0"/>
          </a:p>
        </p:txBody>
      </p:sp>
      <p:sp>
        <p:nvSpPr>
          <p:cNvPr id="17" name="テキスト ボックス 16"/>
          <p:cNvSpPr txBox="1"/>
          <p:nvPr/>
        </p:nvSpPr>
        <p:spPr>
          <a:xfrm>
            <a:off x="106326" y="2105012"/>
            <a:ext cx="9637114" cy="885531"/>
          </a:xfrm>
          <a:prstGeom prst="rect">
            <a:avLst/>
          </a:prstGeom>
          <a:noFill/>
          <a:ln>
            <a:noFill/>
          </a:ln>
        </p:spPr>
        <p:txBody>
          <a:bodyPr vert="horz" wrap="square" lIns="91440" tIns="45720" rIns="91440" bIns="45720" rtlCol="0" anchor="t" anchorCtr="0">
            <a:noAutofit/>
          </a:bodyPr>
          <a:lstStyle>
            <a:defPPr>
              <a:defRPr lang="en-US"/>
            </a:defPPr>
            <a:lvl1pPr>
              <a:lnSpc>
                <a:spcPct val="90000"/>
              </a:lnSpc>
              <a:spcBef>
                <a:spcPts val="1000"/>
              </a:spcBef>
              <a:defRPr kumimoji="1" sz="2400">
                <a:latin typeface="Meiryo UI" panose="020B0604030504040204" pitchFamily="50" charset="-128"/>
                <a:ea typeface="Meiryo UI" panose="020B0604030504040204" pitchFamily="50" charset="-128"/>
              </a:defRPr>
            </a:lvl1pPr>
          </a:lstStyle>
          <a:p>
            <a:r>
              <a:rPr lang="ja-JP" altLang="en-US" dirty="0"/>
              <a:t>　県では工事成績のバラツキ解消に向け、成績採点者のスキルアップを図るため、　　</a:t>
            </a:r>
            <a:endParaRPr lang="en-US" altLang="ja-JP" dirty="0"/>
          </a:p>
          <a:p>
            <a:r>
              <a:rPr lang="ja-JP" altLang="en-US" dirty="0"/>
              <a:t>　様々な取組を行っています。</a:t>
            </a:r>
          </a:p>
          <a:p>
            <a:endParaRPr lang="en-US" altLang="ja-JP" dirty="0"/>
          </a:p>
          <a:p>
            <a:endParaRPr lang="ja-JP" altLang="en-US" dirty="0"/>
          </a:p>
          <a:p>
            <a:endParaRPr lang="en-US" altLang="ja-JP" dirty="0"/>
          </a:p>
        </p:txBody>
      </p:sp>
      <p:sp>
        <p:nvSpPr>
          <p:cNvPr id="18" name="角丸四角形 17"/>
          <p:cNvSpPr/>
          <p:nvPr/>
        </p:nvSpPr>
        <p:spPr>
          <a:xfrm>
            <a:off x="8991600" y="3052277"/>
            <a:ext cx="740038" cy="309452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rot="16200000">
            <a:off x="8941794" y="3811559"/>
            <a:ext cx="1107996" cy="291813"/>
          </a:xfrm>
          <a:prstGeom prst="rect">
            <a:avLst/>
          </a:prstGeom>
          <a:noFill/>
          <a:ln w="12700">
            <a:noFill/>
          </a:ln>
        </p:spPr>
        <p:txBody>
          <a:bodyPr vert="eaVert" wrap="square" rtlCol="0" anchor="ctr">
            <a:spAutoFit/>
          </a:bodyPr>
          <a:lstStyle/>
          <a:p>
            <a:r>
              <a:rPr lang="ja-JP" altLang="en-US" sz="2000" b="1" dirty="0" smtClean="0">
                <a:latin typeface="Meiryo UI" panose="020B0604030504040204" pitchFamily="50" charset="-128"/>
                <a:ea typeface="Meiryo UI" panose="020B0604030504040204" pitchFamily="50" charset="-128"/>
              </a:rPr>
              <a:t>今後も</a:t>
            </a:r>
            <a:endParaRPr lang="en-US" altLang="ja-JP" sz="2000" b="1" dirty="0" smtClean="0">
              <a:latin typeface="Meiryo UI" panose="020B0604030504040204" pitchFamily="50" charset="-128"/>
              <a:ea typeface="Meiryo UI" panose="020B0604030504040204" pitchFamily="50" charset="-128"/>
            </a:endParaRPr>
          </a:p>
        </p:txBody>
      </p:sp>
      <p:sp>
        <p:nvSpPr>
          <p:cNvPr id="20" name="テキスト ボックス 19"/>
          <p:cNvSpPr txBox="1"/>
          <p:nvPr/>
        </p:nvSpPr>
        <p:spPr>
          <a:xfrm rot="16200000">
            <a:off x="8317671" y="4096282"/>
            <a:ext cx="1723549" cy="291813"/>
          </a:xfrm>
          <a:prstGeom prst="rect">
            <a:avLst/>
          </a:prstGeom>
          <a:noFill/>
          <a:ln w="12700">
            <a:noFill/>
          </a:ln>
        </p:spPr>
        <p:txBody>
          <a:bodyPr vert="eaVert" wrap="square" rtlCol="0" anchor="ctr">
            <a:spAutoFit/>
          </a:bodyPr>
          <a:lstStyle/>
          <a:p>
            <a:r>
              <a:rPr lang="ja-JP" altLang="en-US" sz="2000" b="1" dirty="0" smtClean="0">
                <a:latin typeface="Meiryo UI" panose="020B0604030504040204" pitchFamily="50" charset="-128"/>
                <a:ea typeface="Meiryo UI" panose="020B0604030504040204" pitchFamily="50" charset="-128"/>
              </a:rPr>
              <a:t>取組内容を</a:t>
            </a:r>
            <a:endParaRPr lang="ja-JP" altLang="en-US" sz="2800" b="1"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rot="16200000">
            <a:off x="8672341" y="5327916"/>
            <a:ext cx="1046440" cy="407584"/>
          </a:xfrm>
          <a:prstGeom prst="rect">
            <a:avLst/>
          </a:prstGeom>
          <a:noFill/>
          <a:ln w="12700">
            <a:noFill/>
          </a:ln>
        </p:spPr>
        <p:txBody>
          <a:bodyPr vert="eaVert" wrap="square" rtlCol="0" anchor="ctr">
            <a:spAutoFit/>
          </a:bodyPr>
          <a:lstStyle/>
          <a:p>
            <a:r>
              <a:rPr lang="ja-JP" altLang="en-US" sz="2800" b="1" dirty="0" smtClean="0">
                <a:solidFill>
                  <a:srgbClr val="FF0000"/>
                </a:solidFill>
                <a:latin typeface="Meiryo UI" panose="020B0604030504040204" pitchFamily="50" charset="-128"/>
                <a:ea typeface="Meiryo UI" panose="020B0604030504040204" pitchFamily="50" charset="-128"/>
              </a:rPr>
              <a:t>充実</a:t>
            </a:r>
            <a:endParaRPr lang="ja-JP" altLang="en-US" sz="2800" b="1" dirty="0">
              <a:solidFill>
                <a:srgbClr val="FF0000"/>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3</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－１</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工事検査の今後の取組</a:t>
            </a:r>
          </a:p>
        </p:txBody>
      </p:sp>
      <p:sp>
        <p:nvSpPr>
          <p:cNvPr id="8" name="テキスト ボックス 7"/>
          <p:cNvSpPr txBox="1"/>
          <p:nvPr/>
        </p:nvSpPr>
        <p:spPr>
          <a:xfrm>
            <a:off x="774161" y="3380414"/>
            <a:ext cx="2379601" cy="369332"/>
          </a:xfrm>
          <a:prstGeom prst="rect">
            <a:avLst/>
          </a:prstGeom>
          <a:noFill/>
          <a:ln w="12700">
            <a:noFill/>
          </a:ln>
        </p:spPr>
        <p:txBody>
          <a:bodyPr wrap="square" rtlCol="0" anchor="ctr">
            <a:spAutoFit/>
          </a:bodyPr>
          <a:lstStyle/>
          <a:p>
            <a:r>
              <a:rPr lang="ja-JP" altLang="en-US" b="1" dirty="0" smtClean="0">
                <a:latin typeface="Meiryo UI" panose="020B0604030504040204" pitchFamily="50" charset="-128"/>
                <a:ea typeface="Meiryo UI" panose="020B0604030504040204" pitchFamily="50" charset="-128"/>
              </a:rPr>
              <a:t>これまでの取組</a:t>
            </a:r>
            <a:endParaRPr kumimoji="1" lang="ja-JP" altLang="en-US" b="1"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215691" y="3385094"/>
            <a:ext cx="1515271" cy="400110"/>
          </a:xfrm>
          <a:prstGeom prst="rect">
            <a:avLst/>
          </a:prstGeom>
          <a:noFill/>
          <a:ln w="12700">
            <a:noFill/>
          </a:ln>
        </p:spPr>
        <p:txBody>
          <a:bodyPr wrap="square" rtlCol="0" anchor="ctr">
            <a:spAutoFit/>
          </a:bodyPr>
          <a:lstStyle/>
          <a:p>
            <a:r>
              <a:rPr lang="ja-JP" altLang="en-US" sz="2000" b="1" dirty="0" smtClean="0">
                <a:latin typeface="Meiryo UI" panose="020B0604030504040204" pitchFamily="50" charset="-128"/>
                <a:ea typeface="Meiryo UI" panose="020B0604030504040204" pitchFamily="50" charset="-128"/>
              </a:rPr>
              <a:t>最近の取組</a:t>
            </a:r>
            <a:endParaRPr lang="ja-JP" altLang="en-US" sz="20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948090" y="3325678"/>
            <a:ext cx="1830015" cy="461665"/>
          </a:xfrm>
          <a:prstGeom prst="rect">
            <a:avLst/>
          </a:prstGeom>
          <a:noFill/>
          <a:ln w="12700">
            <a:noFill/>
          </a:ln>
        </p:spPr>
        <p:txBody>
          <a:bodyPr wrap="square" rtlCol="0" anchor="ctr">
            <a:spAutoFit/>
          </a:bodyPr>
          <a:lstStyle/>
          <a:p>
            <a:r>
              <a:rPr lang="ja-JP" altLang="en-US" sz="2400" b="1" dirty="0">
                <a:latin typeface="Meiryo UI" panose="020B0604030504040204" pitchFamily="50" charset="-128"/>
                <a:ea typeface="Meiryo UI" panose="020B0604030504040204" pitchFamily="50" charset="-128"/>
              </a:rPr>
              <a:t>今後</a:t>
            </a:r>
            <a:r>
              <a:rPr lang="ja-JP" altLang="en-US" sz="2400" b="1" dirty="0" smtClean="0">
                <a:latin typeface="Meiryo UI" panose="020B0604030504040204" pitchFamily="50" charset="-128"/>
                <a:ea typeface="Meiryo UI" panose="020B0604030504040204" pitchFamily="50" charset="-128"/>
              </a:rPr>
              <a:t>の取組</a:t>
            </a:r>
            <a:endParaRPr lang="ja-JP" altLang="en-US" sz="24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7</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42260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4897" y="2695860"/>
            <a:ext cx="9569303" cy="2757188"/>
          </a:xfrm>
          <a:prstGeom prst="rect">
            <a:avLst/>
          </a:prstGeom>
          <a:solidFill>
            <a:schemeClr val="accent1">
              <a:lumMod val="20000"/>
              <a:lumOff val="80000"/>
              <a:alpha val="70000"/>
            </a:schemeClr>
          </a:solidFill>
          <a:ln>
            <a:noFill/>
          </a:ln>
        </p:spPr>
        <p:txBody>
          <a:bodyPr wrap="square" rtlCol="0" anchor="t" anchorCtr="0">
            <a:noAutofit/>
          </a:bodyPr>
          <a:lstStyle>
            <a:defPPr>
              <a:defRPr lang="en-US"/>
            </a:defPPr>
            <a:lvl1pPr>
              <a:defRPr kumimoji="1" sz="2400" b="1">
                <a:ln>
                  <a:solidFill>
                    <a:schemeClr val="bg1"/>
                  </a:solidFill>
                </a:ln>
                <a:latin typeface="Meiryo UI" panose="020B0604030504040204" pitchFamily="50" charset="-128"/>
                <a:ea typeface="Meiryo UI" panose="020B0604030504040204" pitchFamily="50" charset="-128"/>
              </a:defRPr>
            </a:lvl1pPr>
          </a:lstStyle>
          <a:p>
            <a:r>
              <a:rPr lang="ja-JP" altLang="en-US" dirty="0"/>
              <a:t>　</a:t>
            </a:r>
            <a:r>
              <a:rPr lang="ja-JP" altLang="en-US" b="0" dirty="0">
                <a:ln>
                  <a:noFill/>
                </a:ln>
              </a:rPr>
              <a:t>＜評価の考え方を示します＞</a:t>
            </a:r>
            <a:endParaRPr lang="en-US" altLang="ja-JP" b="0" dirty="0">
              <a:ln>
                <a:noFill/>
              </a:ln>
            </a:endParaRPr>
          </a:p>
          <a:p>
            <a:r>
              <a:rPr lang="ja-JP" altLang="en-US" b="0" dirty="0">
                <a:ln>
                  <a:noFill/>
                </a:ln>
              </a:rPr>
              <a:t>　</a:t>
            </a:r>
            <a:r>
              <a:rPr lang="ja-JP" altLang="ja-JP" b="0" dirty="0">
                <a:ln>
                  <a:noFill/>
                </a:ln>
              </a:rPr>
              <a:t>・</a:t>
            </a:r>
            <a:r>
              <a:rPr lang="ja-JP" altLang="en-US" b="0" dirty="0">
                <a:ln>
                  <a:noFill/>
                </a:ln>
              </a:rPr>
              <a:t>評定者によって良否の判断の基準が不明確であるとの意見が多い</a:t>
            </a:r>
            <a:endParaRPr lang="en-US" altLang="ja-JP" b="0" dirty="0">
              <a:ln>
                <a:noFill/>
              </a:ln>
            </a:endParaRPr>
          </a:p>
          <a:p>
            <a:r>
              <a:rPr lang="ja-JP" altLang="en-US" b="0" dirty="0">
                <a:ln>
                  <a:noFill/>
                </a:ln>
              </a:rPr>
              <a:t>　 評価項目２つについて、採点者による判断の差異を無くすため、</a:t>
            </a:r>
            <a:endParaRPr lang="en-US" altLang="ja-JP" b="0" dirty="0">
              <a:ln>
                <a:noFill/>
              </a:ln>
            </a:endParaRPr>
          </a:p>
          <a:p>
            <a:r>
              <a:rPr lang="en-US" altLang="ja-JP" b="0" dirty="0">
                <a:ln>
                  <a:noFill/>
                </a:ln>
              </a:rPr>
              <a:t>   </a:t>
            </a:r>
            <a:r>
              <a:rPr lang="ja-JP" altLang="en-US" b="0" dirty="0">
                <a:ln>
                  <a:noFill/>
                </a:ln>
              </a:rPr>
              <a:t>評価の考え方を例示します。</a:t>
            </a:r>
            <a:endParaRPr lang="en-US" altLang="ja-JP" b="0" dirty="0">
              <a:ln>
                <a:noFill/>
              </a:ln>
            </a:endParaRPr>
          </a:p>
          <a:p>
            <a:endParaRPr lang="en-US" altLang="ja-JP" b="0" dirty="0">
              <a:ln>
                <a:noFill/>
              </a:ln>
            </a:endParaRPr>
          </a:p>
          <a:p>
            <a:r>
              <a:rPr lang="ja-JP" altLang="en-US" b="0" dirty="0">
                <a:ln>
                  <a:noFill/>
                </a:ln>
              </a:rPr>
              <a:t>　社内検査の実施とその体制が有効に機能している・・・</a:t>
            </a:r>
            <a:r>
              <a:rPr lang="ja-JP" altLang="en-US" b="0" dirty="0">
                <a:ln>
                  <a:noFill/>
                </a:ln>
                <a:solidFill>
                  <a:srgbClr val="FF0000"/>
                </a:solidFill>
              </a:rPr>
              <a:t>別紙１</a:t>
            </a:r>
            <a:endParaRPr lang="en-US" altLang="ja-JP" b="0" dirty="0">
              <a:ln>
                <a:noFill/>
              </a:ln>
              <a:solidFill>
                <a:srgbClr val="FF0000"/>
              </a:solidFill>
            </a:endParaRPr>
          </a:p>
          <a:p>
            <a:r>
              <a:rPr lang="ja-JP" altLang="en-US" b="0" dirty="0">
                <a:ln>
                  <a:noFill/>
                </a:ln>
              </a:rPr>
              <a:t>　元請けが下請けの作業成果を検査している・・・・・・・・</a:t>
            </a:r>
            <a:r>
              <a:rPr lang="ja-JP" altLang="en-US" b="0" dirty="0">
                <a:ln>
                  <a:noFill/>
                </a:ln>
                <a:solidFill>
                  <a:srgbClr val="FF0000"/>
                </a:solidFill>
              </a:rPr>
              <a:t>別紙２</a:t>
            </a:r>
          </a:p>
          <a:p>
            <a:endParaRPr lang="ja-JP" altLang="en-US" dirty="0"/>
          </a:p>
        </p:txBody>
      </p:sp>
      <p:sp>
        <p:nvSpPr>
          <p:cNvPr id="5" name="テキスト ボックス 4"/>
          <p:cNvSpPr txBox="1"/>
          <p:nvPr/>
        </p:nvSpPr>
        <p:spPr>
          <a:xfrm>
            <a:off x="0" y="1214765"/>
            <a:ext cx="9774200" cy="885531"/>
          </a:xfrm>
          <a:prstGeom prst="rect">
            <a:avLst/>
          </a:prstGeom>
          <a:noFill/>
          <a:ln>
            <a:noFill/>
          </a:ln>
        </p:spPr>
        <p:txBody>
          <a:bodyPr vert="horz" wrap="square" lIns="91440" tIns="45720" rIns="91440" bIns="45720" rtlCol="0" anchor="t" anchorCtr="0">
            <a:noAutofit/>
          </a:bodyPr>
          <a:lstStyle>
            <a:defPPr>
              <a:defRPr lang="en-US"/>
            </a:defPPr>
            <a:lvl1pPr>
              <a:lnSpc>
                <a:spcPct val="90000"/>
              </a:lnSpc>
              <a:spcBef>
                <a:spcPts val="1000"/>
              </a:spcBef>
              <a:defRPr kumimoji="1" sz="2400">
                <a:latin typeface="Meiryo UI" panose="020B0604030504040204" pitchFamily="50" charset="-128"/>
                <a:ea typeface="Meiryo UI" panose="020B0604030504040204" pitchFamily="50" charset="-128"/>
              </a:defRPr>
            </a:lvl1pPr>
          </a:lstStyle>
          <a:p>
            <a:r>
              <a:rPr lang="ja-JP" altLang="en-US" dirty="0"/>
              <a:t>　１．</a:t>
            </a:r>
            <a:r>
              <a:rPr lang="en-US" altLang="ja-JP" dirty="0"/>
              <a:t>(1)</a:t>
            </a:r>
            <a:r>
              <a:rPr lang="ja-JP" altLang="en-US" dirty="0"/>
              <a:t>採点者によるバラツキがある。</a:t>
            </a:r>
            <a:endParaRPr lang="en-US" altLang="ja-JP" dirty="0"/>
          </a:p>
          <a:p>
            <a:r>
              <a:rPr lang="ja-JP" altLang="en-US" dirty="0"/>
              <a:t>　　　（２）採点基準が不明確である。</a:t>
            </a:r>
            <a:endParaRPr lang="en-US" altLang="ja-JP" dirty="0"/>
          </a:p>
          <a:p>
            <a:endParaRPr lang="en-US" altLang="ja-JP" dirty="0"/>
          </a:p>
          <a:p>
            <a:endParaRPr lang="ja-JP" altLang="en-US" dirty="0"/>
          </a:p>
          <a:p>
            <a:endParaRPr lang="en-US" altLang="ja-JP" dirty="0"/>
          </a:p>
        </p:txBody>
      </p:sp>
      <p:sp>
        <p:nvSpPr>
          <p:cNvPr id="6" name="正方形/長方形 5">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ln>
                  <a:solidFill>
                    <a:schemeClr val="bg1"/>
                  </a:solidFill>
                </a:ln>
                <a:solidFill>
                  <a:schemeClr val="bg1"/>
                </a:solidFill>
                <a:latin typeface="Meiryo UI" panose="020B0604030504040204" pitchFamily="50" charset="-128"/>
                <a:ea typeface="Meiryo UI" panose="020B0604030504040204" pitchFamily="50" charset="-128"/>
              </a:rPr>
              <a:t>3</a:t>
            </a:r>
            <a:r>
              <a:rPr kumimoji="1" lang="ja-JP" altLang="en-US" sz="2800" b="1" dirty="0" smtClean="0">
                <a:ln>
                  <a:solidFill>
                    <a:schemeClr val="bg1"/>
                  </a:solidFill>
                </a:ln>
                <a:solidFill>
                  <a:schemeClr val="bg1"/>
                </a:solidFill>
                <a:latin typeface="Meiryo UI" panose="020B0604030504040204" pitchFamily="50" charset="-128"/>
                <a:ea typeface="Meiryo UI" panose="020B0604030504040204" pitchFamily="50" charset="-128"/>
              </a:rPr>
              <a:t>－１</a:t>
            </a:r>
            <a:endParaRPr kumimoji="1" lang="ja-JP" altLang="en-US" sz="2800" b="1" dirty="0">
              <a:ln>
                <a:solidFill>
                  <a:schemeClr val="bg1"/>
                </a:solidFill>
              </a:ln>
              <a:solidFill>
                <a:schemeClr val="bg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dirty="0"/>
              <a:t>工事検査の今後の取組</a:t>
            </a:r>
          </a:p>
        </p:txBody>
      </p:sp>
      <p:sp>
        <p:nvSpPr>
          <p:cNvPr id="8" name="テキスト ボックス 7"/>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8</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6420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230861" y="922023"/>
            <a:ext cx="9444277" cy="4021452"/>
          </a:xfrm>
          <a:prstGeom prst="rect">
            <a:avLst/>
          </a:prstGeom>
          <a:noFill/>
          <a:ln>
            <a:noFill/>
          </a:ln>
        </p:spPr>
        <p:txBody>
          <a:bodyPr vert="horz" wrap="square"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defTabSz="457200"/>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評価対象項目</a:t>
            </a:r>
            <a:r>
              <a:rPr lang="en-US" altLang="ja-JP" dirty="0">
                <a:latin typeface="Meiryo UI" panose="020B0604030504040204" pitchFamily="50" charset="-128"/>
                <a:ea typeface="Meiryo UI" panose="020B0604030504040204" pitchFamily="50" charset="-128"/>
              </a:rPr>
              <a:t>】</a:t>
            </a:r>
          </a:p>
          <a:p>
            <a:pPr algn="l" defTabSz="457200"/>
            <a:r>
              <a:rPr lang="ja-JP" altLang="en-US" dirty="0">
                <a:latin typeface="Meiryo UI" panose="020B0604030504040204" pitchFamily="50" charset="-128"/>
                <a:ea typeface="Meiryo UI" panose="020B0604030504040204" pitchFamily="50" charset="-128"/>
              </a:rPr>
              <a:t>（監督員）</a:t>
            </a:r>
          </a:p>
          <a:p>
            <a:pPr algn="l" defTabSz="457200"/>
            <a:r>
              <a:rPr lang="ja-JP" altLang="en-US" dirty="0" smtClean="0">
                <a:latin typeface="Meiryo UI" panose="020B0604030504040204" pitchFamily="50" charset="-128"/>
                <a:ea typeface="Meiryo UI" panose="020B0604030504040204" pitchFamily="50" charset="-128"/>
              </a:rPr>
              <a:t>　社内</a:t>
            </a:r>
            <a:r>
              <a:rPr lang="ja-JP" altLang="en-US" dirty="0">
                <a:latin typeface="Meiryo UI" panose="020B0604030504040204" pitchFamily="50" charset="-128"/>
                <a:ea typeface="Meiryo UI" panose="020B0604030504040204" pitchFamily="50" charset="-128"/>
              </a:rPr>
              <a:t>検査体制が構築され、関係書類、出来形、品質等の社内検査</a:t>
            </a:r>
            <a:r>
              <a:rPr lang="ja-JP" altLang="en-US" dirty="0" smtClean="0">
                <a:latin typeface="Meiryo UI" panose="020B0604030504040204" pitchFamily="50" charset="-128"/>
                <a:ea typeface="Meiryo UI" panose="020B0604030504040204" pitchFamily="50" charset="-128"/>
              </a:rPr>
              <a:t>を</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工事</a:t>
            </a:r>
            <a:r>
              <a:rPr lang="ja-JP" altLang="en-US" dirty="0">
                <a:latin typeface="Meiryo UI" panose="020B0604030504040204" pitchFamily="50" charset="-128"/>
                <a:ea typeface="Meiryo UI" panose="020B0604030504040204" pitchFamily="50" charset="-128"/>
              </a:rPr>
              <a:t>全般にわたって実施して、品質証明に係る体制が有効に機能している。</a:t>
            </a:r>
          </a:p>
          <a:p>
            <a:pPr algn="l" defTabSz="457200"/>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検査員）</a:t>
            </a: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社内</a:t>
            </a:r>
            <a:r>
              <a:rPr lang="ja-JP" altLang="en-US" dirty="0">
                <a:latin typeface="Meiryo UI" panose="020B0604030504040204" pitchFamily="50" charset="-128"/>
                <a:ea typeface="Meiryo UI" panose="020B0604030504040204" pitchFamily="50" charset="-128"/>
              </a:rPr>
              <a:t>検査体制が確立され、関係書類、出来形、品質等の社内検査</a:t>
            </a:r>
            <a:r>
              <a:rPr lang="ja-JP" altLang="en-US" dirty="0" smtClean="0">
                <a:latin typeface="Meiryo UI" panose="020B0604030504040204" pitchFamily="50" charset="-128"/>
                <a:ea typeface="Meiryo UI" panose="020B0604030504040204" pitchFamily="50" charset="-128"/>
              </a:rPr>
              <a:t>を</a:t>
            </a:r>
            <a:endParaRPr lang="en-US" altLang="ja-JP" dirty="0" smtClean="0">
              <a:latin typeface="Meiryo UI" panose="020B0604030504040204" pitchFamily="50" charset="-128"/>
              <a:ea typeface="Meiryo UI" panose="020B0604030504040204" pitchFamily="50" charset="-128"/>
            </a:endParaRP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工事</a:t>
            </a:r>
            <a:r>
              <a:rPr lang="ja-JP" altLang="en-US" dirty="0">
                <a:latin typeface="Meiryo UI" panose="020B0604030504040204" pitchFamily="50" charset="-128"/>
                <a:ea typeface="Meiryo UI" panose="020B0604030504040204" pitchFamily="50" charset="-128"/>
              </a:rPr>
              <a:t>全般にわたって行っていることが確認できる。</a:t>
            </a:r>
          </a:p>
          <a:p>
            <a:pPr algn="l" defTabSz="457200"/>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監督員、検査員共通項目）</a:t>
            </a:r>
          </a:p>
          <a:p>
            <a:pPr algn="l" defTabSz="457200"/>
            <a:endParaRPr lang="ja-JP" altLang="en-US"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4684C53-8171-4C96-8FA4-37F56591AC93}"/>
              </a:ext>
            </a:extLst>
          </p:cNvPr>
          <p:cNvSpPr/>
          <p:nvPr/>
        </p:nvSpPr>
        <p:spPr>
          <a:xfrm>
            <a:off x="-9939" y="0"/>
            <a:ext cx="1162464" cy="6463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n>
                  <a:solidFill>
                    <a:schemeClr val="bg1"/>
                  </a:solidFill>
                </a:ln>
                <a:solidFill>
                  <a:srgbClr val="FF0000"/>
                </a:solidFill>
                <a:latin typeface="Meiryo UI" panose="020B0604030504040204" pitchFamily="50" charset="-128"/>
                <a:ea typeface="Meiryo UI" panose="020B0604030504040204" pitchFamily="50" charset="-128"/>
              </a:rPr>
              <a:t>別紙１</a:t>
            </a:r>
            <a:endParaRPr kumimoji="1" lang="ja-JP" altLang="en-US" sz="2400" b="1" dirty="0">
              <a:ln>
                <a:solidFill>
                  <a:schemeClr val="bg1"/>
                </a:solidFill>
              </a:ln>
              <a:solidFill>
                <a:srgbClr val="FF000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152525" y="0"/>
            <a:ext cx="8753061" cy="646331"/>
          </a:xfrm>
          <a:prstGeom prst="rect">
            <a:avLst/>
          </a:prstGeom>
          <a:solidFill>
            <a:schemeClr val="bg2">
              <a:lumMod val="90000"/>
              <a:alpha val="50000"/>
            </a:schemeClr>
          </a:solidFill>
          <a:ln>
            <a:noFill/>
          </a:ln>
        </p:spPr>
        <p:txBody>
          <a:bodyPr wrap="square" rtlCol="0" anchor="ctr" anchorCtr="0">
            <a:noAutofit/>
          </a:bodyPr>
          <a:lstStyle>
            <a:defPPr>
              <a:defRPr lang="en-US"/>
            </a:defPPr>
            <a:lvl1pPr algn="ctr">
              <a:defRPr kumimoji="1" sz="3600" b="1">
                <a:ln>
                  <a:solidFill>
                    <a:schemeClr val="bg1"/>
                  </a:solidFill>
                </a:ln>
                <a:latin typeface="Meiryo UI" panose="020B0604030504040204" pitchFamily="50" charset="-128"/>
                <a:ea typeface="Meiryo UI" panose="020B0604030504040204" pitchFamily="50" charset="-128"/>
              </a:defRPr>
            </a:lvl1pPr>
          </a:lstStyle>
          <a:p>
            <a:r>
              <a:rPr lang="ja-JP" altLang="en-US" sz="2800" dirty="0" smtClean="0"/>
              <a:t>社内検査の実施とその体制が有効に機能している</a:t>
            </a:r>
            <a:endParaRPr lang="ja-JP" altLang="en-US" sz="2800" dirty="0"/>
          </a:p>
        </p:txBody>
      </p:sp>
      <p:sp>
        <p:nvSpPr>
          <p:cNvPr id="7" name="テキスト ボックス 6"/>
          <p:cNvSpPr txBox="1"/>
          <p:nvPr/>
        </p:nvSpPr>
        <p:spPr>
          <a:xfrm>
            <a:off x="9534525" y="6448365"/>
            <a:ext cx="391353" cy="400110"/>
          </a:xfrm>
          <a:prstGeom prst="rect">
            <a:avLst/>
          </a:prstGeom>
          <a:solidFill>
            <a:schemeClr val="bg1">
              <a:alpha val="73333"/>
            </a:schemeClr>
          </a:solidFill>
          <a:ln>
            <a:noFill/>
          </a:ln>
        </p:spPr>
        <p:txBody>
          <a:bodyPr wrap="square" rtlCol="0">
            <a:spAutoFit/>
          </a:bodyPr>
          <a:lstStyle/>
          <a:p>
            <a:pPr algn="ctr"/>
            <a:endParaRPr kumimoji="1" lang="en-US"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9220200" y="6492875"/>
            <a:ext cx="685800" cy="365125"/>
          </a:xfrm>
        </p:spPr>
        <p:txBody>
          <a:bodyPr/>
          <a:lstStyle/>
          <a:p>
            <a:fld id="{C7C7E8B8-41CE-481A-B790-7CD4E8BE15DD}" type="slidenum">
              <a:rPr kumimoji="1" lang="ja-JP" altLang="en-US" sz="1800" smtClean="0">
                <a:solidFill>
                  <a:schemeClr val="tx1"/>
                </a:solidFill>
                <a:latin typeface="メイリオ" panose="020B0604030504040204" pitchFamily="50" charset="-128"/>
                <a:ea typeface="メイリオ" panose="020B0604030504040204" pitchFamily="50" charset="-128"/>
              </a:rPr>
              <a:t>9</a:t>
            </a:fld>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36499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5496</TotalTime>
  <Words>4130</Words>
  <Application>Microsoft Office PowerPoint</Application>
  <PresentationFormat>A4 210 x 297 mm</PresentationFormat>
  <Paragraphs>420</Paragraphs>
  <Slides>27</Slides>
  <Notes>2</Notes>
  <HiddenSlides>0</HiddenSlides>
  <MMClips>0</MMClips>
  <ScaleCrop>false</ScaleCrop>
  <HeadingPairs>
    <vt:vector size="8" baseType="variant">
      <vt:variant>
        <vt:lpstr>使用されているフォント</vt:lpstr>
      </vt:variant>
      <vt:variant>
        <vt:i4>8</vt:i4>
      </vt:variant>
      <vt:variant>
        <vt:lpstr>テーマ</vt:lpstr>
      </vt:variant>
      <vt:variant>
        <vt:i4>2</vt:i4>
      </vt:variant>
      <vt:variant>
        <vt:lpstr>埋め込まれた OLE サーバー</vt:lpstr>
      </vt:variant>
      <vt:variant>
        <vt:i4>1</vt:i4>
      </vt:variant>
      <vt:variant>
        <vt:lpstr>スライド タイトル</vt:lpstr>
      </vt:variant>
      <vt:variant>
        <vt:i4>27</vt:i4>
      </vt:variant>
    </vt:vector>
  </HeadingPairs>
  <TitlesOfParts>
    <vt:vector size="38" baseType="lpstr">
      <vt:lpstr>HGP創英角ｺﾞｼｯｸUB</vt:lpstr>
      <vt:lpstr>Meiryo UI</vt:lpstr>
      <vt:lpstr>メイリオ</vt:lpstr>
      <vt:lpstr>游ゴシック</vt:lpstr>
      <vt:lpstr>游ゴシック Light</vt:lpstr>
      <vt:lpstr>Arial</vt:lpstr>
      <vt:lpstr>Calibri</vt:lpstr>
      <vt:lpstr>Calibri Light</vt:lpstr>
      <vt:lpstr>Office テーマ</vt:lpstr>
      <vt:lpstr>1_Office テーマ</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mieken</dc:creator>
  <cp:lastModifiedBy>mieken</cp:lastModifiedBy>
  <cp:revision>600</cp:revision>
  <cp:lastPrinted>2023-01-17T04:54:19Z</cp:lastPrinted>
  <dcterms:created xsi:type="dcterms:W3CDTF">2021-01-20T00:15:29Z</dcterms:created>
  <dcterms:modified xsi:type="dcterms:W3CDTF">2023-01-17T04:58:25Z</dcterms:modified>
</cp:coreProperties>
</file>