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trictFirstAndLastChars="0" saveSubsetFonts="1" autoCompressPictures="0">
  <p:sldMasterIdLst>
    <p:sldMasterId id="2147483648" r:id="rId1"/>
  </p:sldMasterIdLst>
  <p:notesMasterIdLst>
    <p:notesMasterId r:id="rId4"/>
  </p:notesMasterIdLst>
  <p:sldIdLst>
    <p:sldId id="258" r:id="rId2"/>
    <p:sldId id="259" r:id="rId3"/>
  </p:sldIdLst>
  <p:sldSz cx="9906000" cy="6858000" type="A4"/>
  <p:notesSz cx="6735763" cy="9866313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8" roundtripDataSignature="AMtx7miQ6qibgGiLkD+JlYLm7jKNpspJQ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FFCCCC"/>
    <a:srgbClr val="FFFFCC"/>
    <a:srgbClr val="FDE9D9"/>
    <a:srgbClr val="F2F2F2"/>
    <a:srgbClr val="FF9999"/>
    <a:srgbClr val="00CC99"/>
    <a:srgbClr val="66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69F0F748-7AA5-4B90-91AD-3F4FFDBD375E}">
  <a:tblStyle styleId="{69F0F748-7AA5-4B90-91AD-3F4FFDBD375E}" styleName="Table_0">
    <a:wholeTbl>
      <a:tcTxStyle b="off" i="off">
        <a:font>
          <a:latin typeface="游ゴシック"/>
          <a:ea typeface="游ゴシック"/>
          <a:cs typeface="游ゴシック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9EFF7"/>
          </a:solidFill>
        </a:fill>
      </a:tcStyle>
    </a:wholeTbl>
    <a:band1H>
      <a:tcTxStyle/>
      <a:tcStyle>
        <a:tcBdr/>
        <a:fill>
          <a:solidFill>
            <a:srgbClr val="D0DEEF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D0DEEF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游ゴシック"/>
          <a:ea typeface="游ゴシック"/>
          <a:cs typeface="游ゴシック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游ゴシック"/>
          <a:ea typeface="游ゴシック"/>
          <a:cs typeface="游ゴシック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游ゴシック"/>
          <a:ea typeface="游ゴシック"/>
          <a:cs typeface="游ゴシック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游ゴシック"/>
          <a:ea typeface="游ゴシック"/>
          <a:cs typeface="游ゴシック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412" autoAdjust="0"/>
  </p:normalViewPr>
  <p:slideViewPr>
    <p:cSldViewPr snapToGrid="0">
      <p:cViewPr varScale="1">
        <p:scale>
          <a:sx n="66" d="100"/>
          <a:sy n="66" d="100"/>
        </p:scale>
        <p:origin x="1120" y="36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customschemas.google.com/relationships/presentationmetadata" Target="metadata"/><Relationship Id="rId3" Type="http://schemas.openxmlformats.org/officeDocument/2006/relationships/slide" Target="slides/slide2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11" Type="http://schemas.openxmlformats.org/officeDocument/2006/relationships/theme" Target="theme/theme1.xml"/><Relationship Id="rId10" Type="http://schemas.openxmlformats.org/officeDocument/2006/relationships/viewProps" Target="viewProps.xml"/><Relationship Id="rId4" Type="http://schemas.openxmlformats.org/officeDocument/2006/relationships/notesMaster" Target="notesMasters/notes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4" y="4"/>
            <a:ext cx="2919413" cy="4937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86" tIns="45694" rIns="91386" bIns="45694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14763" y="4"/>
            <a:ext cx="2919412" cy="4937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86" tIns="45694" rIns="91386" bIns="45694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95325" y="739775"/>
            <a:ext cx="5345113" cy="37004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73104" y="4686300"/>
            <a:ext cx="5389563" cy="44402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86" tIns="45694" rIns="91386" bIns="45694" anchor="t" anchorCtr="0">
            <a:noAutofit/>
          </a:bodyPr>
          <a:lstStyle>
            <a:lvl1pPr marL="457200" marR="0" lvl="0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4" y="9371013"/>
            <a:ext cx="2919413" cy="493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86" tIns="45694" rIns="91386" bIns="45694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86" tIns="45694" rIns="91386" bIns="45694" anchor="b" anchorCtr="0">
            <a:noAutofit/>
          </a:bodyPr>
          <a:lstStyle/>
          <a:p>
            <a:pPr algn="r"/>
            <a:fld id="{00000000-1234-1234-1234-123412341234}" type="slidenum">
              <a:rPr lang="en-US" altLang="ja-JP" sz="1200" smtClean="0">
                <a:solidFill>
                  <a:schemeClr val="dk1"/>
                </a:solidFill>
              </a:rPr>
              <a:pPr algn="r"/>
              <a:t>‹#›</a:t>
            </a:fld>
            <a:endParaRPr lang="en-US" sz="1200">
              <a:solidFill>
                <a:schemeClr val="dk1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673104" y="4686300"/>
            <a:ext cx="5389563" cy="4440238"/>
          </a:xfrm>
          <a:prstGeom prst="rect">
            <a:avLst/>
          </a:prstGeom>
        </p:spPr>
        <p:txBody>
          <a:bodyPr spcFirstLastPara="1" wrap="square" lIns="91386" tIns="45694" rIns="91386" bIns="45694" anchor="t" anchorCtr="0">
            <a:noAutofit/>
          </a:bodyPr>
          <a:lstStyle/>
          <a:p>
            <a:pPr marL="0" indent="0"/>
            <a:endParaRPr/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738941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673104" y="4686300"/>
            <a:ext cx="5389563" cy="4440238"/>
          </a:xfrm>
          <a:prstGeom prst="rect">
            <a:avLst/>
          </a:prstGeom>
        </p:spPr>
        <p:txBody>
          <a:bodyPr spcFirstLastPara="1" wrap="square" lIns="91386" tIns="45694" rIns="91386" bIns="45694" anchor="t" anchorCtr="0">
            <a:noAutofit/>
          </a:bodyPr>
          <a:lstStyle/>
          <a:p>
            <a:pPr marL="0" indent="0"/>
            <a:endParaRPr dirty="0"/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005877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とコンテンツ" type="obj">
  <p:cSld name="OBJECT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5"/>
          <p:cNvSpPr txBox="1"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5"/>
          <p:cNvSpPr txBox="1"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8" name="Google Shape;18;p5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5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5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縦書きタイトルと&#10;縦書きテキスト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5"/>
          <p:cNvSpPr txBox="1">
            <a:spLocks noGrp="1"/>
          </p:cNvSpPr>
          <p:nvPr>
            <p:ph type="title"/>
          </p:nvPr>
        </p:nvSpPr>
        <p:spPr>
          <a:xfrm rot="5400000">
            <a:off x="5251052" y="2203053"/>
            <a:ext cx="5811838" cy="21359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5"/>
          <p:cNvSpPr txBox="1">
            <a:spLocks noGrp="1"/>
          </p:cNvSpPr>
          <p:nvPr>
            <p:ph type="body" idx="1"/>
          </p:nvPr>
        </p:nvSpPr>
        <p:spPr>
          <a:xfrm rot="5400000">
            <a:off x="917178" y="128985"/>
            <a:ext cx="5811838" cy="62841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5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5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5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セクション見出し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7"/>
          <p:cNvSpPr txBox="1">
            <a:spLocks noGrp="1"/>
          </p:cNvSpPr>
          <p:nvPr>
            <p:ph type="title"/>
          </p:nvPr>
        </p:nvSpPr>
        <p:spPr>
          <a:xfrm>
            <a:off x="675878" y="1709739"/>
            <a:ext cx="8543925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75"/>
              <a:buFont typeface="Arial"/>
              <a:buNone/>
              <a:defRPr sz="4875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7"/>
          <p:cNvSpPr txBox="1">
            <a:spLocks noGrp="1"/>
          </p:cNvSpPr>
          <p:nvPr>
            <p:ph type="body" idx="1"/>
          </p:nvPr>
        </p:nvSpPr>
        <p:spPr>
          <a:xfrm>
            <a:off x="675878" y="4589464"/>
            <a:ext cx="8543925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rgbClr val="888888"/>
              </a:buClr>
              <a:buSzPts val="1950"/>
              <a:buNone/>
              <a:defRPr sz="195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rgbClr val="888888"/>
              </a:buClr>
              <a:buSzPts val="1625"/>
              <a:buNone/>
              <a:defRPr sz="1625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rgbClr val="888888"/>
              </a:buClr>
              <a:buSzPts val="1463"/>
              <a:buNone/>
              <a:defRPr sz="1463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rgbClr val="888888"/>
              </a:buClr>
              <a:buSzPts val="1300"/>
              <a:buNone/>
              <a:defRPr sz="13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rgbClr val="888888"/>
              </a:buClr>
              <a:buSzPts val="1300"/>
              <a:buNone/>
              <a:defRPr sz="13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rgbClr val="888888"/>
              </a:buClr>
              <a:buSzPts val="1300"/>
              <a:buNone/>
              <a:defRPr sz="13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rgbClr val="888888"/>
              </a:buClr>
              <a:buSzPts val="1300"/>
              <a:buNone/>
              <a:defRPr sz="13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rgbClr val="888888"/>
              </a:buClr>
              <a:buSzPts val="1300"/>
              <a:buNone/>
              <a:defRPr sz="13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rgbClr val="888888"/>
              </a:buClr>
              <a:buSzPts val="1300"/>
              <a:buNone/>
              <a:defRPr sz="13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7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 つのコンテンツ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8"/>
          <p:cNvSpPr txBox="1"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8"/>
          <p:cNvSpPr txBox="1">
            <a:spLocks noGrp="1"/>
          </p:cNvSpPr>
          <p:nvPr>
            <p:ph type="body" idx="1"/>
          </p:nvPr>
        </p:nvSpPr>
        <p:spPr>
          <a:xfrm>
            <a:off x="681038" y="1825625"/>
            <a:ext cx="421005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8"/>
          <p:cNvSpPr txBox="1">
            <a:spLocks noGrp="1"/>
          </p:cNvSpPr>
          <p:nvPr>
            <p:ph type="body" idx="2"/>
          </p:nvPr>
        </p:nvSpPr>
        <p:spPr>
          <a:xfrm>
            <a:off x="5014913" y="1825625"/>
            <a:ext cx="421005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8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8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8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比較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9"/>
          <p:cNvSpPr txBox="1">
            <a:spLocks noGrp="1"/>
          </p:cNvSpPr>
          <p:nvPr>
            <p:ph type="title"/>
          </p:nvPr>
        </p:nvSpPr>
        <p:spPr>
          <a:xfrm>
            <a:off x="682328" y="365126"/>
            <a:ext cx="854392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9"/>
          <p:cNvSpPr txBox="1">
            <a:spLocks noGrp="1"/>
          </p:cNvSpPr>
          <p:nvPr>
            <p:ph type="body" idx="1"/>
          </p:nvPr>
        </p:nvSpPr>
        <p:spPr>
          <a:xfrm>
            <a:off x="682328" y="1681163"/>
            <a:ext cx="4190702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950"/>
              <a:buNone/>
              <a:defRPr sz="1950" b="1"/>
            </a:lvl1pPr>
            <a:lvl2pPr marL="914400" lvl="1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None/>
              <a:defRPr sz="1625" b="1"/>
            </a:lvl2pPr>
            <a:lvl3pPr marL="1371600" lvl="2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463"/>
              <a:buNone/>
              <a:defRPr sz="1463" b="1"/>
            </a:lvl3pPr>
            <a:lvl4pPr marL="1828800" lvl="3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4pPr>
            <a:lvl5pPr marL="2286000" lvl="4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5pPr>
            <a:lvl6pPr marL="2743200" lvl="5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6pPr>
            <a:lvl7pPr marL="3200400" lvl="6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7pPr>
            <a:lvl8pPr marL="3657600" lvl="7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8pPr>
            <a:lvl9pPr marL="4114800" lvl="8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9pPr>
          </a:lstStyle>
          <a:p>
            <a:endParaRPr/>
          </a:p>
        </p:txBody>
      </p:sp>
      <p:sp>
        <p:nvSpPr>
          <p:cNvPr id="43" name="Google Shape;43;p9"/>
          <p:cNvSpPr txBox="1">
            <a:spLocks noGrp="1"/>
          </p:cNvSpPr>
          <p:nvPr>
            <p:ph type="body" idx="2"/>
          </p:nvPr>
        </p:nvSpPr>
        <p:spPr>
          <a:xfrm>
            <a:off x="682328" y="2505075"/>
            <a:ext cx="4190702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9"/>
          <p:cNvSpPr txBox="1">
            <a:spLocks noGrp="1"/>
          </p:cNvSpPr>
          <p:nvPr>
            <p:ph type="body" idx="3"/>
          </p:nvPr>
        </p:nvSpPr>
        <p:spPr>
          <a:xfrm>
            <a:off x="5014913" y="1681163"/>
            <a:ext cx="4211340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950"/>
              <a:buNone/>
              <a:defRPr sz="1950" b="1"/>
            </a:lvl1pPr>
            <a:lvl2pPr marL="914400" lvl="1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None/>
              <a:defRPr sz="1625" b="1"/>
            </a:lvl2pPr>
            <a:lvl3pPr marL="1371600" lvl="2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463"/>
              <a:buNone/>
              <a:defRPr sz="1463" b="1"/>
            </a:lvl3pPr>
            <a:lvl4pPr marL="1828800" lvl="3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4pPr>
            <a:lvl5pPr marL="2286000" lvl="4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5pPr>
            <a:lvl6pPr marL="2743200" lvl="5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6pPr>
            <a:lvl7pPr marL="3200400" lvl="6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7pPr>
            <a:lvl8pPr marL="3657600" lvl="7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8pPr>
            <a:lvl9pPr marL="4114800" lvl="8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9pPr>
          </a:lstStyle>
          <a:p>
            <a:endParaRPr/>
          </a:p>
        </p:txBody>
      </p:sp>
      <p:sp>
        <p:nvSpPr>
          <p:cNvPr id="45" name="Google Shape;45;p9"/>
          <p:cNvSpPr txBox="1">
            <a:spLocks noGrp="1"/>
          </p:cNvSpPr>
          <p:nvPr>
            <p:ph type="body" idx="4"/>
          </p:nvPr>
        </p:nvSpPr>
        <p:spPr>
          <a:xfrm>
            <a:off x="5014913" y="2505075"/>
            <a:ext cx="4211340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9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9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9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のみ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0"/>
          <p:cNvSpPr txBox="1"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10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0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0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白紙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1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1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11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付きの&#10;コンテンツ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2"/>
          <p:cNvSpPr txBox="1"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2"/>
          <p:cNvSpPr txBox="1">
            <a:spLocks noGrp="1"/>
          </p:cNvSpPr>
          <p:nvPr>
            <p:ph type="body" idx="1"/>
          </p:nvPr>
        </p:nvSpPr>
        <p:spPr>
          <a:xfrm>
            <a:off x="4211340" y="987426"/>
            <a:ext cx="5014913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937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2600"/>
              <a:buChar char="•"/>
              <a:defRPr sz="2600"/>
            </a:lvl1pPr>
            <a:lvl2pPr marL="914400" lvl="1" indent="-373062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2275"/>
              <a:buChar char="•"/>
              <a:defRPr sz="2275"/>
            </a:lvl2pPr>
            <a:lvl3pPr marL="1371600" lvl="2" indent="-352425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950"/>
              <a:buChar char="•"/>
              <a:defRPr sz="1950"/>
            </a:lvl3pPr>
            <a:lvl4pPr marL="1828800" lvl="3" indent="-331787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Char char="•"/>
              <a:defRPr sz="1625"/>
            </a:lvl4pPr>
            <a:lvl5pPr marL="2286000" lvl="4" indent="-331787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Char char="•"/>
              <a:defRPr sz="1625"/>
            </a:lvl5pPr>
            <a:lvl6pPr marL="2743200" lvl="5" indent="-331787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Char char="•"/>
              <a:defRPr sz="1625"/>
            </a:lvl6pPr>
            <a:lvl7pPr marL="3200400" lvl="6" indent="-331787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Char char="•"/>
              <a:defRPr sz="1625"/>
            </a:lvl7pPr>
            <a:lvl8pPr marL="3657600" lvl="7" indent="-331787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Char char="•"/>
              <a:defRPr sz="1625"/>
            </a:lvl8pPr>
            <a:lvl9pPr marL="4114800" lvl="8" indent="-331787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Char char="•"/>
              <a:defRPr sz="1625"/>
            </a:lvl9pPr>
          </a:lstStyle>
          <a:p>
            <a:endParaRPr/>
          </a:p>
        </p:txBody>
      </p:sp>
      <p:sp>
        <p:nvSpPr>
          <p:cNvPr id="61" name="Google Shape;61;p12"/>
          <p:cNvSpPr txBox="1">
            <a:spLocks noGrp="1"/>
          </p:cNvSpPr>
          <p:nvPr>
            <p:ph type="body" idx="2"/>
          </p:nvPr>
        </p:nvSpPr>
        <p:spPr>
          <a:xfrm>
            <a:off x="682328" y="2057400"/>
            <a:ext cx="3194943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/>
            </a:lvl1pPr>
            <a:lvl2pPr marL="914400" lvl="1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138"/>
              <a:buNone/>
              <a:defRPr sz="1138"/>
            </a:lvl2pPr>
            <a:lvl3pPr marL="1371600" lvl="2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975"/>
              <a:buNone/>
              <a:defRPr sz="975"/>
            </a:lvl3pPr>
            <a:lvl4pPr marL="1828800" lvl="3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4pPr>
            <a:lvl5pPr marL="2286000" lvl="4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5pPr>
            <a:lvl6pPr marL="2743200" lvl="5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6pPr>
            <a:lvl7pPr marL="3200400" lvl="6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7pPr>
            <a:lvl8pPr marL="3657600" lvl="7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8pPr>
            <a:lvl9pPr marL="4114800" lvl="8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9pPr>
          </a:lstStyle>
          <a:p>
            <a:endParaRPr/>
          </a:p>
        </p:txBody>
      </p:sp>
      <p:sp>
        <p:nvSpPr>
          <p:cNvPr id="62" name="Google Shape;62;p12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2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2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付きの図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3"/>
          <p:cNvSpPr txBox="1"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3"/>
          <p:cNvSpPr>
            <a:spLocks noGrp="1"/>
          </p:cNvSpPr>
          <p:nvPr>
            <p:ph type="pic" idx="2"/>
          </p:nvPr>
        </p:nvSpPr>
        <p:spPr>
          <a:xfrm>
            <a:off x="4211340" y="987426"/>
            <a:ext cx="5014913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None/>
              <a:defRPr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2275"/>
              <a:buFont typeface="Arial"/>
              <a:buNone/>
              <a:defRPr sz="22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950"/>
              <a:buFont typeface="Arial"/>
              <a:buNone/>
              <a:defRPr sz="19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Font typeface="Arial"/>
              <a:buNone/>
              <a:defRPr sz="162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Font typeface="Arial"/>
              <a:buNone/>
              <a:defRPr sz="162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Font typeface="Arial"/>
              <a:buNone/>
              <a:defRPr sz="162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Font typeface="Arial"/>
              <a:buNone/>
              <a:defRPr sz="162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Font typeface="Arial"/>
              <a:buNone/>
              <a:defRPr sz="162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Font typeface="Arial"/>
              <a:buNone/>
              <a:defRPr sz="162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8" name="Google Shape;68;p13"/>
          <p:cNvSpPr txBox="1">
            <a:spLocks noGrp="1"/>
          </p:cNvSpPr>
          <p:nvPr>
            <p:ph type="body" idx="1"/>
          </p:nvPr>
        </p:nvSpPr>
        <p:spPr>
          <a:xfrm>
            <a:off x="682328" y="2057400"/>
            <a:ext cx="3194943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/>
            </a:lvl1pPr>
            <a:lvl2pPr marL="914400" lvl="1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138"/>
              <a:buNone/>
              <a:defRPr sz="1138"/>
            </a:lvl2pPr>
            <a:lvl3pPr marL="1371600" lvl="2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975"/>
              <a:buNone/>
              <a:defRPr sz="975"/>
            </a:lvl3pPr>
            <a:lvl4pPr marL="1828800" lvl="3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4pPr>
            <a:lvl5pPr marL="2286000" lvl="4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5pPr>
            <a:lvl6pPr marL="2743200" lvl="5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6pPr>
            <a:lvl7pPr marL="3200400" lvl="6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7pPr>
            <a:lvl8pPr marL="3657600" lvl="7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8pPr>
            <a:lvl9pPr marL="4114800" lvl="8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9pPr>
          </a:lstStyle>
          <a:p>
            <a:endParaRPr/>
          </a:p>
        </p:txBody>
      </p:sp>
      <p:sp>
        <p:nvSpPr>
          <p:cNvPr id="69" name="Google Shape;69;p13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3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3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と&#10;縦書きテキスト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4"/>
          <p:cNvSpPr txBox="1"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4"/>
          <p:cNvSpPr txBox="1">
            <a:spLocks noGrp="1"/>
          </p:cNvSpPr>
          <p:nvPr>
            <p:ph type="body" idx="1"/>
          </p:nvPr>
        </p:nvSpPr>
        <p:spPr>
          <a:xfrm rot="5400000">
            <a:off x="2777332" y="-270669"/>
            <a:ext cx="4351338" cy="8543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4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4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4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4"/>
          <p:cNvSpPr txBox="1"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75"/>
              <a:buFont typeface="Arial"/>
              <a:buNone/>
              <a:defRPr sz="35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4"/>
          <p:cNvSpPr txBox="1"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73062" algn="l" rtl="0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2275"/>
              <a:buFont typeface="Arial"/>
              <a:buChar char="•"/>
              <a:defRPr sz="22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52425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950"/>
              <a:buFont typeface="Arial"/>
              <a:buChar char="•"/>
              <a:defRPr sz="19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31787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Font typeface="Arial"/>
              <a:buChar char="•"/>
              <a:defRPr sz="162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21500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463"/>
              <a:buFont typeface="Arial"/>
              <a:buChar char="•"/>
              <a:defRPr sz="146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21500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463"/>
              <a:buFont typeface="Arial"/>
              <a:buChar char="•"/>
              <a:defRPr sz="146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21500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463"/>
              <a:buFont typeface="Arial"/>
              <a:buChar char="•"/>
              <a:defRPr sz="146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21500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463"/>
              <a:buFont typeface="Arial"/>
              <a:buChar char="•"/>
              <a:defRPr sz="146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21500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463"/>
              <a:buFont typeface="Arial"/>
              <a:buChar char="•"/>
              <a:defRPr sz="146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21500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463"/>
              <a:buFont typeface="Arial"/>
              <a:buChar char="•"/>
              <a:defRPr sz="146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Google Shape;12;p4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Google Shape;13;p4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9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" name="Google Shape;14;p4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9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spcBef>
                <a:spcPts val="0"/>
              </a:spcBef>
              <a:spcAft>
                <a:spcPts val="0"/>
              </a:spcAft>
              <a:buNone/>
              <a:defRPr sz="9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spcBef>
                <a:spcPts val="0"/>
              </a:spcBef>
              <a:spcAft>
                <a:spcPts val="0"/>
              </a:spcAft>
              <a:buNone/>
              <a:defRPr sz="9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spcBef>
                <a:spcPts val="0"/>
              </a:spcBef>
              <a:spcAft>
                <a:spcPts val="0"/>
              </a:spcAft>
              <a:buNone/>
              <a:defRPr sz="9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spcBef>
                <a:spcPts val="0"/>
              </a:spcBef>
              <a:spcAft>
                <a:spcPts val="0"/>
              </a:spcAft>
              <a:buNone/>
              <a:defRPr sz="9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spcBef>
                <a:spcPts val="0"/>
              </a:spcBef>
              <a:spcAft>
                <a:spcPts val="0"/>
              </a:spcAft>
              <a:buNone/>
              <a:defRPr sz="9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spcBef>
                <a:spcPts val="0"/>
              </a:spcBef>
              <a:spcAft>
                <a:spcPts val="0"/>
              </a:spcAft>
              <a:buNone/>
              <a:defRPr sz="9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spcBef>
                <a:spcPts val="0"/>
              </a:spcBef>
              <a:spcAft>
                <a:spcPts val="0"/>
              </a:spcAft>
              <a:buNone/>
              <a:defRPr sz="9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spcBef>
                <a:spcPts val="0"/>
              </a:spcBef>
              <a:spcAft>
                <a:spcPts val="0"/>
              </a:spcAft>
              <a:buNone/>
              <a:defRPr sz="9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"/>
          <p:cNvSpPr txBox="1">
            <a:spLocks noGrp="1"/>
          </p:cNvSpPr>
          <p:nvPr>
            <p:ph type="title"/>
          </p:nvPr>
        </p:nvSpPr>
        <p:spPr>
          <a:xfrm>
            <a:off x="2286000" y="45064"/>
            <a:ext cx="7333488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r>
              <a:rPr lang="en-US" altLang="ja-JP" sz="1400" kern="100" dirty="0"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【</a:t>
            </a:r>
            <a:r>
              <a:rPr lang="ja-JP" altLang="ja-JP" sz="1400" b="1" kern="100" dirty="0"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「三重ならでは</a:t>
            </a:r>
            <a:r>
              <a:rPr lang="ja-JP" altLang="ja-JP" sz="1400" b="1" kern="100" dirty="0">
                <a:solidFill>
                  <a:srgbClr val="000000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」の体験</a:t>
            </a:r>
            <a:r>
              <a:rPr lang="ja-JP" altLang="en-US" sz="1400" b="1" kern="100" dirty="0">
                <a:solidFill>
                  <a:srgbClr val="000000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型</a:t>
            </a:r>
            <a:r>
              <a:rPr lang="ja-JP" altLang="ja-JP" sz="1400" b="1" kern="100" dirty="0">
                <a:solidFill>
                  <a:srgbClr val="000000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コンテンツ</a:t>
            </a:r>
            <a:r>
              <a:rPr lang="ja-JP" altLang="en-US" sz="1400" b="1" kern="100" dirty="0"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造成支援プログラム</a:t>
            </a:r>
            <a:r>
              <a:rPr lang="ja-JP" altLang="ja-JP" sz="1400" b="1" kern="100" dirty="0"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】</a:t>
            </a:r>
            <a:endParaRPr lang="ja-JP" altLang="ja-JP" sz="1400" kern="100" dirty="0">
              <a:solidFill>
                <a:schemeClr val="tx1"/>
              </a:solidFill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93" name="Google Shape;93;p1"/>
          <p:cNvSpPr txBox="1"/>
          <p:nvPr/>
        </p:nvSpPr>
        <p:spPr>
          <a:xfrm>
            <a:off x="7379426" y="1460554"/>
            <a:ext cx="2426277" cy="461624"/>
          </a:xfrm>
          <a:prstGeom prst="rect">
            <a:avLst/>
          </a:prstGeom>
          <a:noFill/>
          <a:ln w="12700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R="0" lvl="0" algn="l" rtl="0">
              <a:spcBef>
                <a:spcPts val="0"/>
              </a:spcBef>
              <a:spcAft>
                <a:spcPts val="0"/>
              </a:spcAft>
            </a:pPr>
            <a:r>
              <a:rPr lang="en-US" altLang="ja-JP" sz="1200" dirty="0">
                <a:solidFill>
                  <a:schemeClr val="dk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※</a:t>
            </a:r>
            <a:r>
              <a:rPr lang="ja-JP" altLang="en-US" sz="1200" dirty="0">
                <a:solidFill>
                  <a:schemeClr val="dk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体験コンテンツの内容が分かる</a:t>
            </a:r>
            <a:endParaRPr lang="en-US" altLang="ja-JP" sz="1200" dirty="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  <a:p>
            <a:pPr marR="0" lvl="0" algn="l" rtl="0">
              <a:spcBef>
                <a:spcPts val="0"/>
              </a:spcBef>
              <a:spcAft>
                <a:spcPts val="0"/>
              </a:spcAft>
            </a:pPr>
            <a:r>
              <a:rPr lang="ja-JP" altLang="en-US" sz="1200" dirty="0">
                <a:solidFill>
                  <a:schemeClr val="dk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　 </a:t>
            </a:r>
            <a:r>
              <a:rPr lang="ja-JP" sz="1200" dirty="0">
                <a:solidFill>
                  <a:schemeClr val="dk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イメージ図、写真等</a:t>
            </a:r>
            <a:endParaRPr lang="en-US" sz="1200" dirty="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</p:txBody>
      </p:sp>
      <p:sp>
        <p:nvSpPr>
          <p:cNvPr id="103" name="Google Shape;103;p1"/>
          <p:cNvSpPr txBox="1"/>
          <p:nvPr/>
        </p:nvSpPr>
        <p:spPr>
          <a:xfrm>
            <a:off x="8809019" y="94964"/>
            <a:ext cx="1010252" cy="2769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ja-JP" sz="1200" dirty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【</a:t>
            </a:r>
            <a:r>
              <a:rPr lang="ja-JP" altLang="en-US" sz="1200" dirty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様式３</a:t>
            </a:r>
            <a:r>
              <a:rPr lang="en-US" altLang="ja-JP" sz="1200" dirty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】</a:t>
            </a:r>
            <a:endParaRPr dirty="0">
              <a:latin typeface="Yu Gothic UI Semilight" panose="020B0400000000000000" pitchFamily="50" charset="-128"/>
              <a:ea typeface="Yu Gothic UI Semilight" panose="020B0400000000000000" pitchFamily="50" charset="-128"/>
            </a:endParaRPr>
          </a:p>
        </p:txBody>
      </p:sp>
      <p:sp>
        <p:nvSpPr>
          <p:cNvPr id="20" name="Google Shape;104;p1"/>
          <p:cNvSpPr/>
          <p:nvPr/>
        </p:nvSpPr>
        <p:spPr>
          <a:xfrm>
            <a:off x="86733" y="678256"/>
            <a:ext cx="2199267" cy="215392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>
            <a:solidFill>
              <a:schemeClr val="bg1">
                <a:lumMod val="50000"/>
              </a:scheme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b="1" dirty="0" smtClean="0">
                <a:solidFill>
                  <a:schemeClr val="dk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体験コンテンツ</a:t>
            </a:r>
            <a:r>
              <a:rPr lang="ja-JP" altLang="en-US" b="1" dirty="0">
                <a:solidFill>
                  <a:schemeClr val="dk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名称</a:t>
            </a:r>
            <a:endParaRPr sz="1400" b="1" dirty="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</p:txBody>
      </p:sp>
      <p:sp>
        <p:nvSpPr>
          <p:cNvPr id="21" name="Google Shape;105;p1"/>
          <p:cNvSpPr txBox="1"/>
          <p:nvPr/>
        </p:nvSpPr>
        <p:spPr>
          <a:xfrm>
            <a:off x="75571" y="926656"/>
            <a:ext cx="9187301" cy="448693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bg1">
                <a:lumMod val="50000"/>
              </a:scheme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R="0" lvl="0" algn="l" rtl="0">
              <a:spcBef>
                <a:spcPts val="0"/>
              </a:spcBef>
              <a:spcAft>
                <a:spcPts val="0"/>
              </a:spcAft>
            </a:pPr>
            <a:endParaRPr sz="1200" dirty="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</p:txBody>
      </p:sp>
      <p:graphicFrame>
        <p:nvGraphicFramePr>
          <p:cNvPr id="24" name="Google Shape;88;p1"/>
          <p:cNvGraphicFramePr/>
          <p:nvPr>
            <p:extLst>
              <p:ext uri="{D42A27DB-BD31-4B8C-83A1-F6EECF244321}">
                <p14:modId xmlns:p14="http://schemas.microsoft.com/office/powerpoint/2010/main" val="2802204551"/>
              </p:ext>
            </p:extLst>
          </p:nvPr>
        </p:nvGraphicFramePr>
        <p:xfrm>
          <a:off x="86729" y="1408358"/>
          <a:ext cx="7305638" cy="5328435"/>
        </p:xfrm>
        <a:graphic>
          <a:graphicData uri="http://schemas.openxmlformats.org/drawingml/2006/table">
            <a:tbl>
              <a:tblPr firstRow="1" bandRow="1">
                <a:noFill/>
                <a:tableStyleId>{69F0F748-7AA5-4B90-91AD-3F4FFDBD375E}</a:tableStyleId>
              </a:tblPr>
              <a:tblGrid>
                <a:gridCol w="13526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134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4733">
                  <a:extLst>
                    <a:ext uri="{9D8B030D-6E8A-4147-A177-3AD203B41FA5}">
                      <a16:colId xmlns:a16="http://schemas.microsoft.com/office/drawing/2014/main" val="1614508403"/>
                    </a:ext>
                  </a:extLst>
                </a:gridCol>
                <a:gridCol w="671107">
                  <a:extLst>
                    <a:ext uri="{9D8B030D-6E8A-4147-A177-3AD203B41FA5}">
                      <a16:colId xmlns:a16="http://schemas.microsoft.com/office/drawing/2014/main" val="2915478712"/>
                    </a:ext>
                  </a:extLst>
                </a:gridCol>
                <a:gridCol w="705012">
                  <a:extLst>
                    <a:ext uri="{9D8B030D-6E8A-4147-A177-3AD203B41FA5}">
                      <a16:colId xmlns:a16="http://schemas.microsoft.com/office/drawing/2014/main" val="2822843933"/>
                    </a:ext>
                  </a:extLst>
                </a:gridCol>
                <a:gridCol w="1928678">
                  <a:extLst>
                    <a:ext uri="{9D8B030D-6E8A-4147-A177-3AD203B41FA5}">
                      <a16:colId xmlns:a16="http://schemas.microsoft.com/office/drawing/2014/main" val="2232244592"/>
                    </a:ext>
                  </a:extLst>
                </a:gridCol>
              </a:tblGrid>
              <a:tr h="624606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Meiryo"/>
                        <a:buNone/>
                      </a:pPr>
                      <a:r>
                        <a:rPr lang="ja-JP" altLang="en-US" sz="1200" b="1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申請者</a:t>
                      </a:r>
                      <a:endParaRPr sz="12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l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lt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en-US" altLang="ja-JP" sz="1200" b="1" dirty="0">
                        <a:solidFill>
                          <a:schemeClr val="tx1"/>
                        </a:solidFill>
                        <a:highlight>
                          <a:srgbClr val="C0C0C0"/>
                        </a:highligh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ja-JP" altLang="en-US" sz="12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実施する市町名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dirty="0">
                        <a:solidFill>
                          <a:schemeClr val="tx1"/>
                        </a:solidFill>
                        <a:highlight>
                          <a:srgbClr val="C0C0C0"/>
                        </a:highlight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dirty="0">
                        <a:solidFill>
                          <a:schemeClr val="tx1"/>
                        </a:solidFill>
                        <a:highlight>
                          <a:srgbClr val="C0C0C0"/>
                        </a:highlight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"/>
                          <a:sym typeface="Meiryo"/>
                        </a:rPr>
                        <a:t>                         </a:t>
                      </a:r>
                      <a:endParaRPr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1863330"/>
                  </a:ext>
                </a:extLst>
              </a:tr>
              <a:tr h="652552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Meiryo"/>
                        <a:buNone/>
                      </a:pPr>
                      <a:r>
                        <a:rPr lang="ja-JP" altLang="en-US" sz="12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観光資源と</a:t>
                      </a:r>
                      <a:endParaRPr lang="en-US" altLang="ja-JP" sz="12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Meiryo"/>
                        <a:buNone/>
                      </a:pPr>
                      <a:r>
                        <a:rPr lang="ja-JP" altLang="en-US" sz="12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その選定理由</a:t>
                      </a:r>
                      <a:endParaRPr sz="12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l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841528834"/>
                  </a:ext>
                </a:extLst>
              </a:tr>
              <a:tr h="556528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altLang="en-US" sz="12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"/>
                          <a:sym typeface="Meiryo"/>
                        </a:rPr>
                        <a:t>申請テーマ</a:t>
                      </a:r>
                      <a:r>
                        <a:rPr lang="en-US" altLang="ja-JP" sz="12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"/>
                          <a:sym typeface="Meiryo"/>
                        </a:rPr>
                        <a:t>/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altLang="en-US" sz="12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"/>
                          <a:sym typeface="Meiryo"/>
                        </a:rPr>
                        <a:t>ターゲット層</a:t>
                      </a:r>
                      <a:endParaRPr lang="en-US" altLang="ja-JP" sz="12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l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5542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ja-JP" altLang="en-US" sz="1200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"/>
                          <a:sym typeface="Meiryo"/>
                        </a:rPr>
                        <a:t>体験コンテンツ</a:t>
                      </a:r>
                      <a:r>
                        <a:rPr lang="ja-JP" altLang="en-US" sz="12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"/>
                          <a:sym typeface="Meiryo"/>
                        </a:rPr>
                        <a:t>の概要</a:t>
                      </a:r>
                      <a:endParaRPr lang="en-US" altLang="ja-JP" sz="12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l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2990285"/>
                  </a:ext>
                </a:extLst>
              </a:tr>
              <a:tr h="636711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altLang="en-US" sz="12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"/>
                          <a:sym typeface="Meiryo"/>
                        </a:rPr>
                        <a:t>独自性・新規性</a:t>
                      </a:r>
                      <a:endParaRPr lang="en-US" altLang="ja-JP" sz="12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l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187961134"/>
                  </a:ext>
                </a:extLst>
              </a:tr>
              <a:tr h="524067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altLang="en-US" sz="12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"/>
                          <a:sym typeface="Meiryo"/>
                        </a:rPr>
                        <a:t>造成スケジュール</a:t>
                      </a:r>
                      <a:endParaRPr lang="en-US" altLang="ja-JP" sz="12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l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67490149"/>
                  </a:ext>
                </a:extLst>
              </a:tr>
              <a:tr h="62460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ja-JP" altLang="en-US" sz="12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"/>
                          <a:sym typeface="Meiryo"/>
                        </a:rPr>
                        <a:t>次年度以降の</a:t>
                      </a:r>
                      <a:endParaRPr lang="en-US" altLang="ja-JP" sz="12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ja-JP" altLang="en-US" sz="12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"/>
                          <a:sym typeface="Meiryo"/>
                        </a:rPr>
                        <a:t>実施体制</a:t>
                      </a:r>
                      <a:endParaRPr lang="en-US" altLang="ja-JP" sz="12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l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381183781"/>
                  </a:ext>
                </a:extLst>
              </a:tr>
              <a:tr h="793583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altLang="en-US" sz="12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"/>
                          <a:sym typeface="Meiryo"/>
                        </a:rPr>
                        <a:t>自治体、</a:t>
                      </a:r>
                      <a:r>
                        <a:rPr lang="en-US" altLang="ja-JP" sz="12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"/>
                          <a:sym typeface="Meiryo"/>
                        </a:rPr>
                        <a:t>DMO</a:t>
                      </a:r>
                      <a:r>
                        <a:rPr lang="ja-JP" altLang="en-US" sz="12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"/>
                          <a:sym typeface="Meiryo"/>
                        </a:rPr>
                        <a:t>（観光地域づくり法人）、観光協会との連携策</a:t>
                      </a:r>
                      <a:endParaRPr lang="en-US" altLang="ja-JP" sz="12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"/>
                          <a:sym typeface="Meiryo"/>
                        </a:rPr>
                        <a:t>　　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altLang="ja-JP" sz="1200" b="1" dirty="0">
                        <a:solidFill>
                          <a:schemeClr val="tx1"/>
                        </a:solidFill>
                        <a:highlight>
                          <a:srgbClr val="F2F2F2"/>
                        </a:highlight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altLang="en-US" sz="1200" b="1" dirty="0">
                          <a:solidFill>
                            <a:schemeClr val="tx1"/>
                          </a:solidFill>
                          <a:highlight>
                            <a:srgbClr val="F2F2F2"/>
                          </a:highlight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"/>
                          <a:sym typeface="Meiryo"/>
                        </a:rPr>
                        <a:t>宿泊施設との連携策</a:t>
                      </a:r>
                      <a:endParaRPr lang="en-US" altLang="ja-JP" sz="1200" b="1" dirty="0">
                        <a:solidFill>
                          <a:schemeClr val="tx1"/>
                        </a:solidFill>
                        <a:highlight>
                          <a:srgbClr val="F2F2F2"/>
                        </a:highlight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l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97688855"/>
                  </a:ext>
                </a:extLst>
              </a:tr>
            </a:tbl>
          </a:graphicData>
        </a:graphic>
      </p:graphicFrame>
      <p:sp>
        <p:nvSpPr>
          <p:cNvPr id="25" name="Google Shape;92;p1"/>
          <p:cNvSpPr txBox="1">
            <a:spLocks/>
          </p:cNvSpPr>
          <p:nvPr/>
        </p:nvSpPr>
        <p:spPr>
          <a:xfrm>
            <a:off x="86729" y="30163"/>
            <a:ext cx="2619895" cy="38719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35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>
              <a:buSzPts val="1900"/>
              <a:buFont typeface="Meiryo"/>
              <a:buNone/>
            </a:pP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体験コンテンツ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企画シート</a:t>
            </a:r>
            <a:endParaRPr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7" name="Google Shape;105;p1">
            <a:extLst>
              <a:ext uri="{FF2B5EF4-FFF2-40B4-BE49-F238E27FC236}">
                <a16:creationId xmlns:a16="http://schemas.microsoft.com/office/drawing/2014/main" id="{6DDFE8DA-5BE0-43AB-8D7B-FCC9E8660621}"/>
              </a:ext>
            </a:extLst>
          </p:cNvPr>
          <p:cNvSpPr txBox="1"/>
          <p:nvPr/>
        </p:nvSpPr>
        <p:spPr>
          <a:xfrm>
            <a:off x="7447858" y="2298393"/>
            <a:ext cx="2357844" cy="2033884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bg1">
                <a:lumMod val="50000"/>
              </a:scheme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R="0" lvl="0" algn="l" rtl="0">
              <a:spcBef>
                <a:spcPts val="0"/>
              </a:spcBef>
              <a:spcAft>
                <a:spcPts val="0"/>
              </a:spcAft>
            </a:pPr>
            <a:endParaRPr sz="1200" dirty="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</p:txBody>
      </p:sp>
      <p:sp>
        <p:nvSpPr>
          <p:cNvPr id="26" name="Google Shape;93;p1">
            <a:extLst>
              <a:ext uri="{FF2B5EF4-FFF2-40B4-BE49-F238E27FC236}">
                <a16:creationId xmlns:a16="http://schemas.microsoft.com/office/drawing/2014/main" id="{D9DFA72C-11A1-4AEB-83B9-B6FE27B5F9F7}"/>
              </a:ext>
            </a:extLst>
          </p:cNvPr>
          <p:cNvSpPr txBox="1"/>
          <p:nvPr/>
        </p:nvSpPr>
        <p:spPr>
          <a:xfrm>
            <a:off x="7379425" y="1971806"/>
            <a:ext cx="2426277" cy="276959"/>
          </a:xfrm>
          <a:prstGeom prst="rect">
            <a:avLst/>
          </a:prstGeom>
          <a:noFill/>
          <a:ln w="12700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R="0" lvl="0" algn="l" rtl="0">
              <a:spcBef>
                <a:spcPts val="0"/>
              </a:spcBef>
              <a:spcAft>
                <a:spcPts val="0"/>
              </a:spcAft>
            </a:pPr>
            <a:r>
              <a:rPr lang="ja-JP" altLang="en-US" sz="1200" dirty="0">
                <a:solidFill>
                  <a:schemeClr val="dk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＜図または写真①＞</a:t>
            </a:r>
            <a:endParaRPr lang="en-US" sz="1200" dirty="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</p:txBody>
      </p:sp>
      <p:sp>
        <p:nvSpPr>
          <p:cNvPr id="27" name="Google Shape;93;p1">
            <a:extLst>
              <a:ext uri="{FF2B5EF4-FFF2-40B4-BE49-F238E27FC236}">
                <a16:creationId xmlns:a16="http://schemas.microsoft.com/office/drawing/2014/main" id="{476372FA-A1BF-44D3-B6D4-D010EC4DE80A}"/>
              </a:ext>
            </a:extLst>
          </p:cNvPr>
          <p:cNvSpPr txBox="1"/>
          <p:nvPr/>
        </p:nvSpPr>
        <p:spPr>
          <a:xfrm>
            <a:off x="7447858" y="4332277"/>
            <a:ext cx="2426277" cy="276959"/>
          </a:xfrm>
          <a:prstGeom prst="rect">
            <a:avLst/>
          </a:prstGeom>
          <a:noFill/>
          <a:ln w="12700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R="0" lvl="0" algn="l" rtl="0">
              <a:spcBef>
                <a:spcPts val="0"/>
              </a:spcBef>
              <a:spcAft>
                <a:spcPts val="0"/>
              </a:spcAft>
            </a:pPr>
            <a:r>
              <a:rPr lang="ja-JP" altLang="en-US" sz="1200" dirty="0">
                <a:solidFill>
                  <a:schemeClr val="dk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＜図または写真②＞</a:t>
            </a:r>
            <a:endParaRPr lang="en-US" sz="1200" dirty="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</p:txBody>
      </p:sp>
      <p:sp>
        <p:nvSpPr>
          <p:cNvPr id="28" name="Google Shape;105;p1">
            <a:extLst>
              <a:ext uri="{FF2B5EF4-FFF2-40B4-BE49-F238E27FC236}">
                <a16:creationId xmlns:a16="http://schemas.microsoft.com/office/drawing/2014/main" id="{F3FD125F-6EDD-4977-B24F-04C3833C2596}"/>
              </a:ext>
            </a:extLst>
          </p:cNvPr>
          <p:cNvSpPr txBox="1"/>
          <p:nvPr/>
        </p:nvSpPr>
        <p:spPr>
          <a:xfrm>
            <a:off x="7482074" y="4642555"/>
            <a:ext cx="2357844" cy="2033884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bg1">
                <a:lumMod val="50000"/>
              </a:scheme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R="0" lvl="0" algn="l" rtl="0">
              <a:spcBef>
                <a:spcPts val="0"/>
              </a:spcBef>
              <a:spcAft>
                <a:spcPts val="0"/>
              </a:spcAft>
            </a:pPr>
            <a:endParaRPr sz="1200" dirty="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</p:txBody>
      </p:sp>
      <p:sp>
        <p:nvSpPr>
          <p:cNvPr id="29" name="Google Shape;93;p1">
            <a:extLst>
              <a:ext uri="{FF2B5EF4-FFF2-40B4-BE49-F238E27FC236}">
                <a16:creationId xmlns:a16="http://schemas.microsoft.com/office/drawing/2014/main" id="{715E246F-6220-41A4-A07B-029450B7EDC8}"/>
              </a:ext>
            </a:extLst>
          </p:cNvPr>
          <p:cNvSpPr txBox="1"/>
          <p:nvPr/>
        </p:nvSpPr>
        <p:spPr>
          <a:xfrm>
            <a:off x="6826543" y="1408357"/>
            <a:ext cx="368589" cy="646290"/>
          </a:xfrm>
          <a:prstGeom prst="rect">
            <a:avLst/>
          </a:prstGeom>
          <a:noFill/>
          <a:ln w="12700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R="0" lvl="0" algn="l" rtl="0">
              <a:spcBef>
                <a:spcPts val="0"/>
              </a:spcBef>
              <a:spcAft>
                <a:spcPts val="0"/>
              </a:spcAft>
            </a:pPr>
            <a:r>
              <a:rPr lang="ja-JP" altLang="en-US" sz="1200" dirty="0">
                <a:solidFill>
                  <a:schemeClr val="dk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市</a:t>
            </a:r>
            <a:endParaRPr lang="en-US" altLang="ja-JP" sz="1200" dirty="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  <a:p>
            <a:pPr marR="0" lvl="0" algn="ctr" rtl="0">
              <a:spcBef>
                <a:spcPts val="0"/>
              </a:spcBef>
              <a:spcAft>
                <a:spcPts val="0"/>
              </a:spcAft>
            </a:pPr>
            <a:r>
              <a:rPr lang="ja-JP" altLang="en-US" sz="1200" dirty="0">
                <a:solidFill>
                  <a:schemeClr val="dk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・</a:t>
            </a:r>
            <a:endParaRPr lang="en-US" altLang="ja-JP" sz="1200" dirty="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  <a:p>
            <a:pPr marR="0" lvl="0" algn="l" rtl="0">
              <a:spcBef>
                <a:spcPts val="0"/>
              </a:spcBef>
              <a:spcAft>
                <a:spcPts val="0"/>
              </a:spcAft>
            </a:pPr>
            <a:r>
              <a:rPr lang="ja-JP" altLang="en-US" sz="1200" dirty="0">
                <a:solidFill>
                  <a:schemeClr val="dk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町</a:t>
            </a:r>
            <a:endParaRPr lang="en-US" sz="1200" dirty="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</p:txBody>
      </p:sp>
      <p:sp>
        <p:nvSpPr>
          <p:cNvPr id="30" name="Google Shape;93;p1">
            <a:extLst>
              <a:ext uri="{FF2B5EF4-FFF2-40B4-BE49-F238E27FC236}">
                <a16:creationId xmlns:a16="http://schemas.microsoft.com/office/drawing/2014/main" id="{E20442AA-BD15-4F5E-86CA-0DF363411F23}"/>
              </a:ext>
            </a:extLst>
          </p:cNvPr>
          <p:cNvSpPr txBox="1"/>
          <p:nvPr/>
        </p:nvSpPr>
        <p:spPr>
          <a:xfrm>
            <a:off x="1345890" y="1998500"/>
            <a:ext cx="1451825" cy="276959"/>
          </a:xfrm>
          <a:prstGeom prst="rect">
            <a:avLst/>
          </a:prstGeom>
          <a:noFill/>
          <a:ln w="12700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R="0" lvl="0" algn="l" rtl="0">
              <a:spcBef>
                <a:spcPts val="0"/>
              </a:spcBef>
              <a:spcAft>
                <a:spcPts val="0"/>
              </a:spcAft>
            </a:pPr>
            <a:r>
              <a:rPr lang="ja-JP" altLang="en-US" sz="1200" dirty="0">
                <a:solidFill>
                  <a:schemeClr val="dk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＜観光資源名＞</a:t>
            </a:r>
            <a:endParaRPr lang="en-US" sz="1200" dirty="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</p:txBody>
      </p:sp>
      <p:sp>
        <p:nvSpPr>
          <p:cNvPr id="31" name="Google Shape;93;p1">
            <a:extLst>
              <a:ext uri="{FF2B5EF4-FFF2-40B4-BE49-F238E27FC236}">
                <a16:creationId xmlns:a16="http://schemas.microsoft.com/office/drawing/2014/main" id="{AF64AF5A-9CA1-4F74-B075-635F472DC73C}"/>
              </a:ext>
            </a:extLst>
          </p:cNvPr>
          <p:cNvSpPr txBox="1"/>
          <p:nvPr/>
        </p:nvSpPr>
        <p:spPr>
          <a:xfrm>
            <a:off x="3360303" y="1993112"/>
            <a:ext cx="1451825" cy="276959"/>
          </a:xfrm>
          <a:prstGeom prst="rect">
            <a:avLst/>
          </a:prstGeom>
          <a:noFill/>
          <a:ln w="12700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R="0" lvl="0" algn="l" rtl="0">
              <a:spcBef>
                <a:spcPts val="0"/>
              </a:spcBef>
              <a:spcAft>
                <a:spcPts val="0"/>
              </a:spcAft>
            </a:pPr>
            <a:r>
              <a:rPr lang="ja-JP" altLang="en-US" sz="1200" dirty="0">
                <a:solidFill>
                  <a:schemeClr val="dk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＜選定理由＞</a:t>
            </a:r>
            <a:endParaRPr lang="en-US" sz="1200" dirty="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</p:txBody>
      </p:sp>
      <p:sp>
        <p:nvSpPr>
          <p:cNvPr id="22" name="Google Shape;93;p1">
            <a:extLst>
              <a:ext uri="{FF2B5EF4-FFF2-40B4-BE49-F238E27FC236}">
                <a16:creationId xmlns:a16="http://schemas.microsoft.com/office/drawing/2014/main" id="{E20442AA-BD15-4F5E-86CA-0DF363411F23}"/>
              </a:ext>
            </a:extLst>
          </p:cNvPr>
          <p:cNvSpPr txBox="1"/>
          <p:nvPr/>
        </p:nvSpPr>
        <p:spPr>
          <a:xfrm>
            <a:off x="1345889" y="2688086"/>
            <a:ext cx="1451825" cy="276959"/>
          </a:xfrm>
          <a:prstGeom prst="rect">
            <a:avLst/>
          </a:prstGeom>
          <a:noFill/>
          <a:ln w="12700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R="0" lvl="0" algn="l" rtl="0">
              <a:spcBef>
                <a:spcPts val="0"/>
              </a:spcBef>
              <a:spcAft>
                <a:spcPts val="0"/>
              </a:spcAft>
            </a:pPr>
            <a:r>
              <a:rPr lang="ja-JP" altLang="en-US" sz="1200" dirty="0">
                <a:solidFill>
                  <a:schemeClr val="dk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＜申請テーマ＞</a:t>
            </a:r>
            <a:endParaRPr lang="en-US" sz="1200" dirty="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</p:txBody>
      </p:sp>
      <p:sp>
        <p:nvSpPr>
          <p:cNvPr id="23" name="Google Shape;93;p1">
            <a:extLst>
              <a:ext uri="{FF2B5EF4-FFF2-40B4-BE49-F238E27FC236}">
                <a16:creationId xmlns:a16="http://schemas.microsoft.com/office/drawing/2014/main" id="{E20442AA-BD15-4F5E-86CA-0DF363411F23}"/>
              </a:ext>
            </a:extLst>
          </p:cNvPr>
          <p:cNvSpPr txBox="1"/>
          <p:nvPr/>
        </p:nvSpPr>
        <p:spPr>
          <a:xfrm>
            <a:off x="3217396" y="2701929"/>
            <a:ext cx="1451825" cy="276959"/>
          </a:xfrm>
          <a:prstGeom prst="rect">
            <a:avLst/>
          </a:prstGeom>
          <a:noFill/>
          <a:ln w="12700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R="0" lvl="0" algn="l" rtl="0">
              <a:spcBef>
                <a:spcPts val="0"/>
              </a:spcBef>
              <a:spcAft>
                <a:spcPts val="0"/>
              </a:spcAft>
            </a:pPr>
            <a:r>
              <a:rPr lang="ja-JP" altLang="en-US" sz="1200" dirty="0">
                <a:solidFill>
                  <a:schemeClr val="dk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＜ターゲット層＞</a:t>
            </a:r>
            <a:endParaRPr lang="en-US" sz="1200" dirty="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</p:txBody>
      </p: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8CF3E7B3-97D0-7E02-DE73-5482BFD1BD69}"/>
              </a:ext>
            </a:extLst>
          </p:cNvPr>
          <p:cNvGrpSpPr/>
          <p:nvPr/>
        </p:nvGrpSpPr>
        <p:grpSpPr>
          <a:xfrm>
            <a:off x="-2540" y="525715"/>
            <a:ext cx="9906000" cy="54974"/>
            <a:chOff x="-2540" y="485959"/>
            <a:chExt cx="9906000" cy="54974"/>
          </a:xfrm>
        </p:grpSpPr>
        <p:cxnSp>
          <p:nvCxnSpPr>
            <p:cNvPr id="100" name="Google Shape;100;p1"/>
            <p:cNvCxnSpPr>
              <a:cxnSpLocks/>
            </p:cNvCxnSpPr>
            <p:nvPr/>
          </p:nvCxnSpPr>
          <p:spPr>
            <a:xfrm>
              <a:off x="-2540" y="540933"/>
              <a:ext cx="9906000" cy="0"/>
            </a:xfrm>
            <a:prstGeom prst="straightConnector1">
              <a:avLst/>
            </a:prstGeom>
            <a:noFill/>
            <a:ln w="57150" cap="flat" cmpd="sng">
              <a:solidFill>
                <a:srgbClr val="FF9999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" name="Google Shape;100;p1">
              <a:extLst>
                <a:ext uri="{FF2B5EF4-FFF2-40B4-BE49-F238E27FC236}">
                  <a16:creationId xmlns:a16="http://schemas.microsoft.com/office/drawing/2014/main" id="{6D646E77-674F-8F94-B8A3-2CE94E5DF76C}"/>
                </a:ext>
              </a:extLst>
            </p:cNvPr>
            <p:cNvCxnSpPr>
              <a:cxnSpLocks/>
            </p:cNvCxnSpPr>
            <p:nvPr/>
          </p:nvCxnSpPr>
          <p:spPr>
            <a:xfrm>
              <a:off x="-2540" y="485959"/>
              <a:ext cx="9906000" cy="0"/>
            </a:xfrm>
            <a:prstGeom prst="straightConnector1">
              <a:avLst/>
            </a:prstGeom>
            <a:noFill/>
            <a:ln w="57150" cap="flat" cmpd="sng">
              <a:solidFill>
                <a:srgbClr val="FFCCCC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</p:grpSp>
    </p:spTree>
    <p:extLst>
      <p:ext uri="{BB962C8B-B14F-4D97-AF65-F5344CB8AC3E}">
        <p14:creationId xmlns:p14="http://schemas.microsoft.com/office/powerpoint/2010/main" val="25675921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"/>
          <p:cNvSpPr txBox="1"/>
          <p:nvPr/>
        </p:nvSpPr>
        <p:spPr>
          <a:xfrm>
            <a:off x="7392680" y="1428052"/>
            <a:ext cx="2426277" cy="461624"/>
          </a:xfrm>
          <a:prstGeom prst="rect">
            <a:avLst/>
          </a:prstGeom>
          <a:noFill/>
          <a:ln w="12700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R="0" lvl="0" algn="l" rtl="0">
              <a:spcBef>
                <a:spcPts val="0"/>
              </a:spcBef>
              <a:spcAft>
                <a:spcPts val="0"/>
              </a:spcAft>
            </a:pPr>
            <a:r>
              <a:rPr lang="en-US" altLang="ja-JP" sz="1200" dirty="0">
                <a:solidFill>
                  <a:schemeClr val="dk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※</a:t>
            </a:r>
            <a:r>
              <a:rPr lang="ja-JP" altLang="en-US" sz="1200" dirty="0">
                <a:solidFill>
                  <a:schemeClr val="dk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体験コンテンツの内容が分かる</a:t>
            </a:r>
            <a:endParaRPr lang="en-US" altLang="ja-JP" sz="1200" dirty="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  <a:p>
            <a:pPr marR="0" lvl="0" algn="l" rtl="0">
              <a:spcBef>
                <a:spcPts val="0"/>
              </a:spcBef>
              <a:spcAft>
                <a:spcPts val="0"/>
              </a:spcAft>
            </a:pPr>
            <a:r>
              <a:rPr lang="ja-JP" altLang="en-US" sz="1200" dirty="0">
                <a:solidFill>
                  <a:schemeClr val="dk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　</a:t>
            </a:r>
            <a:r>
              <a:rPr lang="ja-JP" sz="1200" dirty="0">
                <a:solidFill>
                  <a:schemeClr val="dk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イメージ図、写真等</a:t>
            </a:r>
            <a:endParaRPr lang="en-US" sz="1200" dirty="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</p:txBody>
      </p:sp>
      <p:sp>
        <p:nvSpPr>
          <p:cNvPr id="103" name="Google Shape;103;p1"/>
          <p:cNvSpPr txBox="1"/>
          <p:nvPr/>
        </p:nvSpPr>
        <p:spPr>
          <a:xfrm>
            <a:off x="8809019" y="94964"/>
            <a:ext cx="1010252" cy="2769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ja-JP" sz="1200" dirty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【</a:t>
            </a:r>
            <a:r>
              <a:rPr lang="ja-JP" altLang="en-US" sz="1200" dirty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様式３</a:t>
            </a:r>
            <a:r>
              <a:rPr lang="en-US" altLang="ja-JP" sz="1200" dirty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】</a:t>
            </a:r>
            <a:endParaRPr dirty="0">
              <a:latin typeface="Yu Gothic UI Semilight" panose="020B0400000000000000" pitchFamily="50" charset="-128"/>
              <a:ea typeface="Yu Gothic UI Semilight" panose="020B0400000000000000" pitchFamily="50" charset="-128"/>
            </a:endParaRPr>
          </a:p>
        </p:txBody>
      </p:sp>
      <p:sp>
        <p:nvSpPr>
          <p:cNvPr id="20" name="Google Shape;104;p1"/>
          <p:cNvSpPr/>
          <p:nvPr/>
        </p:nvSpPr>
        <p:spPr>
          <a:xfrm>
            <a:off x="86733" y="676659"/>
            <a:ext cx="2199267" cy="215392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>
            <a:solidFill>
              <a:schemeClr val="bg1">
                <a:lumMod val="50000"/>
              </a:scheme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b="1" dirty="0">
                <a:solidFill>
                  <a:schemeClr val="dk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体験コンテンツ名称</a:t>
            </a:r>
            <a:endParaRPr sz="1400" b="1" dirty="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</p:txBody>
      </p:sp>
      <p:sp>
        <p:nvSpPr>
          <p:cNvPr id="21" name="Google Shape;105;p1"/>
          <p:cNvSpPr txBox="1"/>
          <p:nvPr/>
        </p:nvSpPr>
        <p:spPr>
          <a:xfrm>
            <a:off x="86729" y="907615"/>
            <a:ext cx="9187301" cy="300835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bg1">
                <a:lumMod val="50000"/>
              </a:scheme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R="0" lvl="0" rtl="0">
              <a:spcBef>
                <a:spcPts val="0"/>
              </a:spcBef>
              <a:spcAft>
                <a:spcPts val="0"/>
              </a:spcAft>
            </a:pPr>
            <a:r>
              <a:rPr lang="ja-JP" altLang="en-US" dirty="0">
                <a:solidFill>
                  <a:schemeClr val="dk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   お茶でマインドフルネス！モーニングヨガ＆利き伊勢茶体験　　　</a:t>
            </a:r>
          </a:p>
        </p:txBody>
      </p:sp>
      <p:graphicFrame>
        <p:nvGraphicFramePr>
          <p:cNvPr id="24" name="Google Shape;88;p1"/>
          <p:cNvGraphicFramePr/>
          <p:nvPr>
            <p:extLst>
              <p:ext uri="{D42A27DB-BD31-4B8C-83A1-F6EECF244321}">
                <p14:modId xmlns:p14="http://schemas.microsoft.com/office/powerpoint/2010/main" val="2399190795"/>
              </p:ext>
            </p:extLst>
          </p:nvPr>
        </p:nvGraphicFramePr>
        <p:xfrm>
          <a:off x="100297" y="1224014"/>
          <a:ext cx="7305638" cy="5509379"/>
        </p:xfrm>
        <a:graphic>
          <a:graphicData uri="http://schemas.openxmlformats.org/drawingml/2006/table">
            <a:tbl>
              <a:tblPr firstRow="1" bandRow="1">
                <a:noFill/>
                <a:tableStyleId>{69F0F748-7AA5-4B90-91AD-3F4FFDBD375E}</a:tableStyleId>
              </a:tblPr>
              <a:tblGrid>
                <a:gridCol w="13526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134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4733">
                  <a:extLst>
                    <a:ext uri="{9D8B030D-6E8A-4147-A177-3AD203B41FA5}">
                      <a16:colId xmlns:a16="http://schemas.microsoft.com/office/drawing/2014/main" val="1614508403"/>
                    </a:ext>
                  </a:extLst>
                </a:gridCol>
                <a:gridCol w="671107">
                  <a:extLst>
                    <a:ext uri="{9D8B030D-6E8A-4147-A177-3AD203B41FA5}">
                      <a16:colId xmlns:a16="http://schemas.microsoft.com/office/drawing/2014/main" val="2915478712"/>
                    </a:ext>
                  </a:extLst>
                </a:gridCol>
                <a:gridCol w="705012">
                  <a:extLst>
                    <a:ext uri="{9D8B030D-6E8A-4147-A177-3AD203B41FA5}">
                      <a16:colId xmlns:a16="http://schemas.microsoft.com/office/drawing/2014/main" val="2822843933"/>
                    </a:ext>
                  </a:extLst>
                </a:gridCol>
                <a:gridCol w="1928678">
                  <a:extLst>
                    <a:ext uri="{9D8B030D-6E8A-4147-A177-3AD203B41FA5}">
                      <a16:colId xmlns:a16="http://schemas.microsoft.com/office/drawing/2014/main" val="2232244592"/>
                    </a:ext>
                  </a:extLst>
                </a:gridCol>
              </a:tblGrid>
              <a:tr h="647736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Meiryo"/>
                        <a:buNone/>
                      </a:pPr>
                      <a:r>
                        <a:rPr lang="ja-JP" altLang="en-US" sz="12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申請者</a:t>
                      </a:r>
                      <a:endParaRPr sz="12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altLang="zh-CN"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"/>
                          <a:sym typeface="Meiryo"/>
                        </a:rPr>
                        <a:t>株式会社〇〇農園</a:t>
                      </a:r>
                      <a:endParaRPr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l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lt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en-US" altLang="ja-JP" sz="1200" b="1" dirty="0">
                        <a:solidFill>
                          <a:schemeClr val="tx1"/>
                        </a:solidFill>
                        <a:highlight>
                          <a:srgbClr val="C0C0C0"/>
                        </a:highligh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ja-JP" altLang="en-US" sz="12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実施する市町名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dirty="0">
                        <a:solidFill>
                          <a:schemeClr val="tx1"/>
                        </a:solidFill>
                        <a:highlight>
                          <a:srgbClr val="C0C0C0"/>
                        </a:highlight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dirty="0">
                        <a:solidFill>
                          <a:schemeClr val="tx1"/>
                        </a:solidFill>
                        <a:highlight>
                          <a:srgbClr val="C0C0C0"/>
                        </a:highlight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"/>
                          <a:sym typeface="Meiryo"/>
                        </a:rPr>
                        <a:t>                         </a:t>
                      </a:r>
                      <a:endParaRPr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1863330"/>
                  </a:ext>
                </a:extLst>
              </a:tr>
              <a:tr h="676717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Meiryo"/>
                        <a:buNone/>
                      </a:pPr>
                      <a:r>
                        <a:rPr lang="ja-JP" altLang="en-US" sz="12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観光資源と</a:t>
                      </a:r>
                      <a:endParaRPr lang="en-US" altLang="ja-JP" sz="12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Meiryo"/>
                        <a:buNone/>
                      </a:pPr>
                      <a:r>
                        <a:rPr lang="ja-JP" altLang="en-US" sz="12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その選定理由</a:t>
                      </a:r>
                      <a:endParaRPr sz="12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l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841528834"/>
                  </a:ext>
                </a:extLst>
              </a:tr>
              <a:tr h="67765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altLang="en-US" sz="12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"/>
                          <a:sym typeface="Meiryo"/>
                        </a:rPr>
                        <a:t>申請テーマ</a:t>
                      </a:r>
                      <a:r>
                        <a:rPr lang="en-US" altLang="ja-JP" sz="12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"/>
                          <a:sym typeface="Meiryo"/>
                        </a:rPr>
                        <a:t>/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altLang="en-US" sz="12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"/>
                          <a:sym typeface="Meiryo"/>
                        </a:rPr>
                        <a:t>ターゲット層</a:t>
                      </a:r>
                      <a:endParaRPr lang="en-US" altLang="ja-JP" sz="12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altLang="ja-JP"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l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7765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ja-JP" altLang="en-US" sz="12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"/>
                          <a:sym typeface="Meiryo"/>
                        </a:rPr>
                        <a:t>体験コンテンツの概要</a:t>
                      </a:r>
                      <a:endParaRPr lang="en-US" altLang="ja-JP" sz="12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altLang="ja-JP" sz="12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"/>
                          <a:sym typeface="Meiryo"/>
                        </a:rPr>
                        <a:t>伊勢湾を望む茶畑で、モーニングヨガを行い、心身ともにリフレッシュした後に、三重県名物の</a:t>
                      </a:r>
                      <a:endParaRPr lang="en-US" altLang="ja-JP"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"/>
                          <a:sym typeface="Meiryo"/>
                        </a:rPr>
                        <a:t>伊勢茶（かぶせ茶）とお茶で作ったお菓子を味わいます。テアニンよってさらにリラックス効果が増します。３種類の利き茶体験もできます。（体験約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"/>
                          <a:sym typeface="Meiryo"/>
                        </a:rPr>
                        <a:t>1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"/>
                          <a:sym typeface="Meiryo"/>
                        </a:rPr>
                        <a:t>時間）気に入ったお茶は購入できます。</a:t>
                      </a:r>
                      <a:endParaRPr lang="en-US" altLang="ja-JP"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l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5394302"/>
                  </a:ext>
                </a:extLst>
              </a:tr>
              <a:tr h="660289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altLang="en-US" sz="12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"/>
                          <a:sym typeface="Meiryo"/>
                        </a:rPr>
                        <a:t>独自性・新規性</a:t>
                      </a:r>
                      <a:endParaRPr lang="en-US" altLang="ja-JP" sz="12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"/>
                          <a:sym typeface="Meiryo"/>
                        </a:rPr>
                        <a:t>茶畑でヨガ体験ができます。旅ナカでも気軽に、手ぶらで参加できるように、タオルやヨガマットがすべて付いたフルパッケージのプラン。湯の山温泉までの送迎も付いています。</a:t>
                      </a:r>
                      <a:endParaRPr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l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187961134"/>
                  </a:ext>
                </a:extLst>
              </a:tr>
              <a:tr h="543474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altLang="en-US" sz="12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"/>
                          <a:sym typeface="Meiryo"/>
                        </a:rPr>
                        <a:t>造成スケジュール</a:t>
                      </a:r>
                      <a:endParaRPr lang="en-US" altLang="ja-JP" sz="12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 gridSpan="5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l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67490149"/>
                  </a:ext>
                </a:extLst>
              </a:tr>
              <a:tr h="64773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ja-JP" altLang="en-US" sz="12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"/>
                          <a:sym typeface="Meiryo"/>
                        </a:rPr>
                        <a:t>次年度以降の</a:t>
                      </a:r>
                      <a:endParaRPr lang="en-US" altLang="ja-JP" sz="12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ja-JP" altLang="en-US" sz="12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"/>
                          <a:sym typeface="Meiryo"/>
                        </a:rPr>
                        <a:t>実施体制</a:t>
                      </a:r>
                      <a:endParaRPr lang="en-US" altLang="ja-JP" sz="12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"/>
                          <a:sym typeface="Meiryo"/>
                        </a:rPr>
                        <a:t>今年度は農園スタッフは２名体制ですが、次年度は１名増員をして半年間で実施します。</a:t>
                      </a:r>
                      <a:endParaRPr lang="en-US" altLang="ja-JP"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"/>
                          <a:sym typeface="Meiryo"/>
                        </a:rPr>
                        <a:t>独自に体験者へのアンケート調査も実施し、ブラッシュアップできる体制をとります。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l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381183781"/>
                  </a:ext>
                </a:extLst>
              </a:tr>
              <a:tr h="832802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altLang="en-US" sz="12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"/>
                          <a:sym typeface="Meiryo"/>
                        </a:rPr>
                        <a:t>自治体、</a:t>
                      </a:r>
                      <a:r>
                        <a:rPr lang="en-US" altLang="ja-JP" sz="12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"/>
                          <a:sym typeface="Meiryo"/>
                        </a:rPr>
                        <a:t>DMO</a:t>
                      </a:r>
                      <a:r>
                        <a:rPr lang="ja-JP" altLang="en-US" sz="12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"/>
                          <a:sym typeface="Meiryo"/>
                        </a:rPr>
                        <a:t>（観光地域づくり法人）、観光協会との連携策</a:t>
                      </a:r>
                      <a:endParaRPr lang="en-US" altLang="ja-JP" sz="12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"/>
                          <a:sym typeface="Meiryo"/>
                        </a:rPr>
                        <a:t>四日市観光協会や湯の山温泉協会と連携。宿泊施設での広報等に掲載予定。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lt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altLang="ja-JP" sz="1200" b="1" dirty="0">
                        <a:solidFill>
                          <a:schemeClr val="tx1"/>
                        </a:solidFill>
                        <a:highlight>
                          <a:srgbClr val="F2F2F2"/>
                        </a:highlight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altLang="en-US" sz="1200" b="1" dirty="0">
                          <a:solidFill>
                            <a:schemeClr val="tx1"/>
                          </a:solidFill>
                          <a:highlight>
                            <a:srgbClr val="F2F2F2"/>
                          </a:highlight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"/>
                          <a:sym typeface="Meiryo"/>
                        </a:rPr>
                        <a:t>宿泊施設との連携策</a:t>
                      </a:r>
                      <a:endParaRPr lang="en-US" altLang="ja-JP" sz="1200" b="1" dirty="0">
                        <a:solidFill>
                          <a:schemeClr val="tx1"/>
                        </a:solidFill>
                        <a:highlight>
                          <a:srgbClr val="F2F2F2"/>
                        </a:highlight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"/>
                          <a:sym typeface="Meiryo"/>
                        </a:rPr>
                        <a:t>近隣の湯の山温泉のホテル●●や▲▲と体験付き宿泊プランの造成を予定。</a:t>
                      </a:r>
                      <a:endParaRPr lang="en-US" altLang="ja-JP"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l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97688855"/>
                  </a:ext>
                </a:extLst>
              </a:tr>
            </a:tbl>
          </a:graphicData>
        </a:graphic>
      </p:graphicFrame>
      <p:sp>
        <p:nvSpPr>
          <p:cNvPr id="17" name="Google Shape;105;p1">
            <a:extLst>
              <a:ext uri="{FF2B5EF4-FFF2-40B4-BE49-F238E27FC236}">
                <a16:creationId xmlns:a16="http://schemas.microsoft.com/office/drawing/2014/main" id="{6DDFE8DA-5BE0-43AB-8D7B-FCC9E8660621}"/>
              </a:ext>
            </a:extLst>
          </p:cNvPr>
          <p:cNvSpPr txBox="1"/>
          <p:nvPr/>
        </p:nvSpPr>
        <p:spPr>
          <a:xfrm>
            <a:off x="7447858" y="2298393"/>
            <a:ext cx="2357844" cy="2033884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bg1">
                <a:lumMod val="50000"/>
              </a:scheme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R="0" lvl="0" algn="l" rtl="0">
              <a:spcBef>
                <a:spcPts val="0"/>
              </a:spcBef>
              <a:spcAft>
                <a:spcPts val="0"/>
              </a:spcAft>
            </a:pPr>
            <a:endParaRPr lang="en-US" sz="1200" dirty="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  <a:p>
            <a:pPr marR="0" lvl="0" algn="l" rtl="0">
              <a:spcBef>
                <a:spcPts val="0"/>
              </a:spcBef>
              <a:spcAft>
                <a:spcPts val="0"/>
              </a:spcAft>
            </a:pPr>
            <a:endParaRPr lang="en-US" sz="1200" dirty="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  <a:p>
            <a:pPr marR="0" lvl="0" algn="l" rtl="0">
              <a:spcBef>
                <a:spcPts val="0"/>
              </a:spcBef>
              <a:spcAft>
                <a:spcPts val="0"/>
              </a:spcAft>
            </a:pPr>
            <a:endParaRPr lang="en-US" sz="1200" dirty="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  <a:p>
            <a:pPr marR="0" lvl="0" algn="l" rtl="0">
              <a:spcBef>
                <a:spcPts val="0"/>
              </a:spcBef>
              <a:spcAft>
                <a:spcPts val="0"/>
              </a:spcAft>
            </a:pPr>
            <a:endParaRPr lang="en-US" sz="1200" dirty="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  <a:p>
            <a:pPr marR="0" lvl="0" algn="l" rtl="0">
              <a:spcBef>
                <a:spcPts val="0"/>
              </a:spcBef>
              <a:spcAft>
                <a:spcPts val="0"/>
              </a:spcAft>
            </a:pPr>
            <a:r>
              <a:rPr lang="ja-JP" altLang="en-US" sz="1200" dirty="0">
                <a:solidFill>
                  <a:schemeClr val="dk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　　　　　　茶畑の写真</a:t>
            </a:r>
            <a:endParaRPr sz="1200" dirty="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</p:txBody>
      </p:sp>
      <p:sp>
        <p:nvSpPr>
          <p:cNvPr id="26" name="Google Shape;93;p1">
            <a:extLst>
              <a:ext uri="{FF2B5EF4-FFF2-40B4-BE49-F238E27FC236}">
                <a16:creationId xmlns:a16="http://schemas.microsoft.com/office/drawing/2014/main" id="{D9DFA72C-11A1-4AEB-83B9-B6FE27B5F9F7}"/>
              </a:ext>
            </a:extLst>
          </p:cNvPr>
          <p:cNvSpPr txBox="1"/>
          <p:nvPr/>
        </p:nvSpPr>
        <p:spPr>
          <a:xfrm>
            <a:off x="7379425" y="1971806"/>
            <a:ext cx="2426277" cy="276959"/>
          </a:xfrm>
          <a:prstGeom prst="rect">
            <a:avLst/>
          </a:prstGeom>
          <a:noFill/>
          <a:ln w="12700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R="0" lvl="0" algn="l" rtl="0">
              <a:spcBef>
                <a:spcPts val="0"/>
              </a:spcBef>
              <a:spcAft>
                <a:spcPts val="0"/>
              </a:spcAft>
            </a:pPr>
            <a:r>
              <a:rPr lang="ja-JP" altLang="en-US" sz="1200" dirty="0">
                <a:solidFill>
                  <a:schemeClr val="dk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＜図または写真①＞</a:t>
            </a:r>
            <a:endParaRPr lang="en-US" sz="1200" dirty="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</p:txBody>
      </p:sp>
      <p:sp>
        <p:nvSpPr>
          <p:cNvPr id="27" name="Google Shape;93;p1">
            <a:extLst>
              <a:ext uri="{FF2B5EF4-FFF2-40B4-BE49-F238E27FC236}">
                <a16:creationId xmlns:a16="http://schemas.microsoft.com/office/drawing/2014/main" id="{476372FA-A1BF-44D3-B6D4-D010EC4DE80A}"/>
              </a:ext>
            </a:extLst>
          </p:cNvPr>
          <p:cNvSpPr txBox="1"/>
          <p:nvPr/>
        </p:nvSpPr>
        <p:spPr>
          <a:xfrm>
            <a:off x="7447858" y="4332277"/>
            <a:ext cx="2426277" cy="276959"/>
          </a:xfrm>
          <a:prstGeom prst="rect">
            <a:avLst/>
          </a:prstGeom>
          <a:noFill/>
          <a:ln w="12700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R="0" lvl="0" algn="l" rtl="0">
              <a:spcBef>
                <a:spcPts val="0"/>
              </a:spcBef>
              <a:spcAft>
                <a:spcPts val="0"/>
              </a:spcAft>
            </a:pPr>
            <a:r>
              <a:rPr lang="ja-JP" altLang="en-US" sz="1200" dirty="0">
                <a:solidFill>
                  <a:schemeClr val="dk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＜図または写真②＞</a:t>
            </a:r>
            <a:endParaRPr lang="en-US" sz="1200" dirty="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</p:txBody>
      </p:sp>
      <p:sp>
        <p:nvSpPr>
          <p:cNvPr id="28" name="Google Shape;105;p1">
            <a:extLst>
              <a:ext uri="{FF2B5EF4-FFF2-40B4-BE49-F238E27FC236}">
                <a16:creationId xmlns:a16="http://schemas.microsoft.com/office/drawing/2014/main" id="{F3FD125F-6EDD-4977-B24F-04C3833C2596}"/>
              </a:ext>
            </a:extLst>
          </p:cNvPr>
          <p:cNvSpPr txBox="1"/>
          <p:nvPr/>
        </p:nvSpPr>
        <p:spPr>
          <a:xfrm>
            <a:off x="7482074" y="4609236"/>
            <a:ext cx="2357844" cy="2120481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bg1">
                <a:lumMod val="50000"/>
              </a:scheme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R="0" lvl="0" algn="l" rtl="0">
              <a:spcBef>
                <a:spcPts val="0"/>
              </a:spcBef>
              <a:spcAft>
                <a:spcPts val="0"/>
              </a:spcAft>
            </a:pPr>
            <a:r>
              <a:rPr lang="ja-JP" altLang="en-US" sz="1200" dirty="0">
                <a:solidFill>
                  <a:schemeClr val="dk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　　　</a:t>
            </a:r>
            <a:endParaRPr lang="en-US" altLang="ja-JP" sz="1200" dirty="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  <a:p>
            <a:pPr marR="0" lvl="0" algn="l" rtl="0">
              <a:spcBef>
                <a:spcPts val="0"/>
              </a:spcBef>
              <a:spcAft>
                <a:spcPts val="0"/>
              </a:spcAft>
            </a:pPr>
            <a:endParaRPr lang="en-US" sz="1200" dirty="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  <a:p>
            <a:pPr marR="0" lvl="0" algn="l" rtl="0">
              <a:spcBef>
                <a:spcPts val="0"/>
              </a:spcBef>
              <a:spcAft>
                <a:spcPts val="0"/>
              </a:spcAft>
            </a:pPr>
            <a:endParaRPr lang="en-US" sz="1200" dirty="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  <a:p>
            <a:pPr marR="0" lvl="0" algn="l" rtl="0">
              <a:spcBef>
                <a:spcPts val="0"/>
              </a:spcBef>
              <a:spcAft>
                <a:spcPts val="0"/>
              </a:spcAft>
            </a:pPr>
            <a:endParaRPr lang="en-US" sz="1200" dirty="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  <a:p>
            <a:pPr marR="0" lvl="0" algn="l" rtl="0">
              <a:spcBef>
                <a:spcPts val="0"/>
              </a:spcBef>
              <a:spcAft>
                <a:spcPts val="0"/>
              </a:spcAft>
            </a:pPr>
            <a:endParaRPr lang="en-US" sz="1200" dirty="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  <a:p>
            <a:pPr marR="0" lvl="0" algn="l" rtl="0">
              <a:spcBef>
                <a:spcPts val="0"/>
              </a:spcBef>
              <a:spcAft>
                <a:spcPts val="0"/>
              </a:spcAft>
            </a:pPr>
            <a:r>
              <a:rPr lang="ja-JP" altLang="en-US" sz="1200" dirty="0">
                <a:solidFill>
                  <a:schemeClr val="dk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　　　　　　ヨガの写真</a:t>
            </a:r>
            <a:endParaRPr sz="1200" dirty="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</p:txBody>
      </p:sp>
      <p:sp>
        <p:nvSpPr>
          <p:cNvPr id="29" name="Google Shape;93;p1">
            <a:extLst>
              <a:ext uri="{FF2B5EF4-FFF2-40B4-BE49-F238E27FC236}">
                <a16:creationId xmlns:a16="http://schemas.microsoft.com/office/drawing/2014/main" id="{715E246F-6220-41A4-A07B-029450B7EDC8}"/>
              </a:ext>
            </a:extLst>
          </p:cNvPr>
          <p:cNvSpPr txBox="1"/>
          <p:nvPr/>
        </p:nvSpPr>
        <p:spPr>
          <a:xfrm>
            <a:off x="5538309" y="1376726"/>
            <a:ext cx="1764978" cy="276959"/>
          </a:xfrm>
          <a:prstGeom prst="rect">
            <a:avLst/>
          </a:prstGeom>
          <a:noFill/>
          <a:ln w="12700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R="0" lvl="0" algn="l" rtl="0">
              <a:spcBef>
                <a:spcPts val="0"/>
              </a:spcBef>
              <a:spcAft>
                <a:spcPts val="0"/>
              </a:spcAft>
            </a:pPr>
            <a:r>
              <a:rPr lang="ja-JP" altLang="en-US" sz="1200" dirty="0">
                <a:solidFill>
                  <a:schemeClr val="dk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　　四日市市　・　水沢町</a:t>
            </a:r>
            <a:endParaRPr lang="en-US" sz="1200" dirty="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</p:txBody>
      </p:sp>
      <p:sp>
        <p:nvSpPr>
          <p:cNvPr id="30" name="Google Shape;93;p1">
            <a:extLst>
              <a:ext uri="{FF2B5EF4-FFF2-40B4-BE49-F238E27FC236}">
                <a16:creationId xmlns:a16="http://schemas.microsoft.com/office/drawing/2014/main" id="{E20442AA-BD15-4F5E-86CA-0DF363411F23}"/>
              </a:ext>
            </a:extLst>
          </p:cNvPr>
          <p:cNvSpPr txBox="1"/>
          <p:nvPr/>
        </p:nvSpPr>
        <p:spPr>
          <a:xfrm>
            <a:off x="1396676" y="1836569"/>
            <a:ext cx="1900112" cy="461624"/>
          </a:xfrm>
          <a:prstGeom prst="rect">
            <a:avLst/>
          </a:prstGeom>
          <a:noFill/>
          <a:ln w="12700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R="0" lvl="0" algn="l" rtl="0">
              <a:spcBef>
                <a:spcPts val="0"/>
              </a:spcBef>
              <a:spcAft>
                <a:spcPts val="0"/>
              </a:spcAft>
            </a:pPr>
            <a:r>
              <a:rPr lang="ja-JP" altLang="en-US" sz="1200" dirty="0">
                <a:solidFill>
                  <a:schemeClr val="dk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＜観光資源名＞</a:t>
            </a:r>
            <a:endParaRPr lang="en-US" altLang="ja-JP" sz="1200" dirty="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  <a:p>
            <a:pPr marR="0" lvl="0" algn="l" rtl="0">
              <a:spcBef>
                <a:spcPts val="0"/>
              </a:spcBef>
              <a:spcAft>
                <a:spcPts val="0"/>
              </a:spcAft>
            </a:pPr>
            <a:r>
              <a:rPr lang="ja-JP" altLang="en-US" sz="1200" dirty="0">
                <a:solidFill>
                  <a:schemeClr val="dk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　　伊勢茶</a:t>
            </a:r>
            <a:endParaRPr lang="en-US" sz="1200" dirty="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</p:txBody>
      </p:sp>
      <p:sp>
        <p:nvSpPr>
          <p:cNvPr id="31" name="Google Shape;93;p1">
            <a:extLst>
              <a:ext uri="{FF2B5EF4-FFF2-40B4-BE49-F238E27FC236}">
                <a16:creationId xmlns:a16="http://schemas.microsoft.com/office/drawing/2014/main" id="{AF64AF5A-9CA1-4F74-B075-635F472DC73C}"/>
              </a:ext>
            </a:extLst>
          </p:cNvPr>
          <p:cNvSpPr txBox="1"/>
          <p:nvPr/>
        </p:nvSpPr>
        <p:spPr>
          <a:xfrm>
            <a:off x="3009932" y="1805966"/>
            <a:ext cx="4331424" cy="600124"/>
          </a:xfrm>
          <a:prstGeom prst="rect">
            <a:avLst/>
          </a:prstGeom>
          <a:noFill/>
          <a:ln w="12700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R="0" lvl="0" algn="l" rtl="0">
              <a:spcBef>
                <a:spcPts val="0"/>
              </a:spcBef>
              <a:spcAft>
                <a:spcPts val="0"/>
              </a:spcAft>
            </a:pPr>
            <a:r>
              <a:rPr lang="ja-JP" altLang="en-US" sz="1100" dirty="0">
                <a:solidFill>
                  <a:schemeClr val="dk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＜選定理由＞</a:t>
            </a:r>
            <a:endParaRPr lang="en-US" altLang="ja-JP" sz="1100" dirty="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  <a:p>
            <a:pPr marR="0" lvl="0" algn="l" rtl="0">
              <a:spcBef>
                <a:spcPts val="0"/>
              </a:spcBef>
              <a:spcAft>
                <a:spcPts val="0"/>
              </a:spcAft>
            </a:pPr>
            <a:r>
              <a:rPr lang="ja-JP" altLang="en-US" sz="1100" dirty="0">
                <a:solidFill>
                  <a:schemeClr val="dk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湯の山温泉への誘客および</a:t>
            </a:r>
            <a:endParaRPr lang="en-US" altLang="ja-JP" sz="1100" dirty="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  <a:p>
            <a:pPr marR="0" lvl="0" algn="l" rtl="0">
              <a:spcBef>
                <a:spcPts val="0"/>
              </a:spcBef>
              <a:spcAft>
                <a:spcPts val="0"/>
              </a:spcAft>
            </a:pPr>
            <a:r>
              <a:rPr lang="ja-JP" altLang="en-US" sz="1100" dirty="0">
                <a:solidFill>
                  <a:schemeClr val="dk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三重県の食文化である伊勢茶の認知度を上げるため</a:t>
            </a:r>
            <a:endParaRPr lang="en-US" sz="1100" dirty="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8C8B862C-78A1-40AF-8B0C-C5F75F660847}"/>
              </a:ext>
            </a:extLst>
          </p:cNvPr>
          <p:cNvSpPr txBox="1"/>
          <p:nvPr/>
        </p:nvSpPr>
        <p:spPr>
          <a:xfrm>
            <a:off x="1396676" y="4707706"/>
            <a:ext cx="5816588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kumimoji="1"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8</a:t>
            </a:r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月下旬）ヨガ体験エリア準備　→（</a:t>
            </a:r>
            <a:r>
              <a:rPr kumimoji="1"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9</a:t>
            </a:r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月上旬）　お茶体験場所準備→（</a:t>
            </a:r>
            <a:r>
              <a:rPr kumimoji="1"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9</a:t>
            </a:r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月下旬）プログラム内容確定　→（</a:t>
            </a:r>
            <a:r>
              <a:rPr kumimoji="1"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9</a:t>
            </a:r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月下旬）スタッフ接客レクチャーとレンタル用備品準備　→</a:t>
            </a:r>
            <a:r>
              <a:rPr kumimoji="1"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(10</a:t>
            </a:r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月上旬）完成</a:t>
            </a: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6C1744BE-C3A3-456F-B8A1-21F97CC04B1C}"/>
              </a:ext>
            </a:extLst>
          </p:cNvPr>
          <p:cNvSpPr/>
          <p:nvPr/>
        </p:nvSpPr>
        <p:spPr>
          <a:xfrm>
            <a:off x="6338502" y="643735"/>
            <a:ext cx="3206439" cy="581277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b="1" dirty="0">
                <a:solidFill>
                  <a:srgbClr val="FF0000"/>
                </a:solidFill>
              </a:rPr>
              <a:t>記入見本</a:t>
            </a:r>
          </a:p>
        </p:txBody>
      </p:sp>
      <p:sp>
        <p:nvSpPr>
          <p:cNvPr id="32" name="Google Shape;92;p1">
            <a:extLst>
              <a:ext uri="{FF2B5EF4-FFF2-40B4-BE49-F238E27FC236}">
                <a16:creationId xmlns:a16="http://schemas.microsoft.com/office/drawing/2014/main" id="{76B4CC7B-D224-4918-8245-777B6FB0CCCA}"/>
              </a:ext>
            </a:extLst>
          </p:cNvPr>
          <p:cNvSpPr txBox="1">
            <a:spLocks/>
          </p:cNvSpPr>
          <p:nvPr/>
        </p:nvSpPr>
        <p:spPr>
          <a:xfrm>
            <a:off x="2286000" y="45064"/>
            <a:ext cx="7333488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35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en-US" altLang="ja-JP" sz="1400" kern="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【</a:t>
            </a:r>
            <a:r>
              <a:rPr lang="ja-JP" altLang="ja-JP" sz="1400" b="1" kern="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「三重ならでは</a:t>
            </a:r>
            <a:r>
              <a:rPr lang="ja-JP" altLang="ja-JP" sz="1400" b="1" kern="1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」の体験コンテンツ</a:t>
            </a:r>
            <a:r>
              <a:rPr lang="ja-JP" altLang="en-US" sz="1400" b="1" kern="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造成支援プログラム</a:t>
            </a:r>
            <a:r>
              <a:rPr lang="ja-JP" altLang="ja-JP" sz="1400" b="1" kern="1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】</a:t>
            </a:r>
            <a:endParaRPr lang="ja-JP" altLang="ja-JP" sz="1400" kern="100" dirty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33" name="Google Shape;92;p1">
            <a:extLst>
              <a:ext uri="{FF2B5EF4-FFF2-40B4-BE49-F238E27FC236}">
                <a16:creationId xmlns:a16="http://schemas.microsoft.com/office/drawing/2014/main" id="{8A09F796-A168-4D87-BCC2-37F2EED02FDC}"/>
              </a:ext>
            </a:extLst>
          </p:cNvPr>
          <p:cNvSpPr txBox="1">
            <a:spLocks/>
          </p:cNvSpPr>
          <p:nvPr/>
        </p:nvSpPr>
        <p:spPr>
          <a:xfrm>
            <a:off x="86729" y="30163"/>
            <a:ext cx="2619895" cy="38719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35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>
              <a:buSzPts val="1900"/>
              <a:buFont typeface="Meiryo"/>
              <a:buNone/>
            </a:pP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体験コンテンツ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企画シート</a:t>
            </a:r>
            <a:endParaRPr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4" name="Google Shape;93;p1">
            <a:extLst>
              <a:ext uri="{FF2B5EF4-FFF2-40B4-BE49-F238E27FC236}">
                <a16:creationId xmlns:a16="http://schemas.microsoft.com/office/drawing/2014/main" id="{0522A4F0-A2AC-49A7-8760-389F4CC45963}"/>
              </a:ext>
            </a:extLst>
          </p:cNvPr>
          <p:cNvSpPr txBox="1"/>
          <p:nvPr/>
        </p:nvSpPr>
        <p:spPr>
          <a:xfrm>
            <a:off x="1488116" y="2548514"/>
            <a:ext cx="1451825" cy="461624"/>
          </a:xfrm>
          <a:prstGeom prst="rect">
            <a:avLst/>
          </a:prstGeom>
          <a:noFill/>
          <a:ln w="12700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R="0" lvl="0" algn="l" rtl="0">
              <a:spcBef>
                <a:spcPts val="0"/>
              </a:spcBef>
              <a:spcAft>
                <a:spcPts val="0"/>
              </a:spcAft>
            </a:pPr>
            <a:r>
              <a:rPr lang="ja-JP" altLang="en-US" sz="1200" dirty="0">
                <a:solidFill>
                  <a:schemeClr val="dk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＜申請テーマ＞</a:t>
            </a:r>
            <a:endParaRPr lang="en-US" altLang="ja-JP" sz="1200" dirty="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  <a:p>
            <a:pPr marR="0" lvl="0" algn="l" rtl="0">
              <a:spcBef>
                <a:spcPts val="0"/>
              </a:spcBef>
              <a:spcAft>
                <a:spcPts val="0"/>
              </a:spcAft>
            </a:pPr>
            <a:r>
              <a:rPr lang="ja-JP" altLang="en-US" sz="1200" dirty="0">
                <a:solidFill>
                  <a:schemeClr val="dk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　食</a:t>
            </a:r>
            <a:endParaRPr lang="en-US" sz="1200" dirty="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</p:txBody>
      </p:sp>
      <p:sp>
        <p:nvSpPr>
          <p:cNvPr id="36" name="Google Shape;93;p1">
            <a:extLst>
              <a:ext uri="{FF2B5EF4-FFF2-40B4-BE49-F238E27FC236}">
                <a16:creationId xmlns:a16="http://schemas.microsoft.com/office/drawing/2014/main" id="{57D2B568-4CEB-4C68-A775-D59809B5460E}"/>
              </a:ext>
            </a:extLst>
          </p:cNvPr>
          <p:cNvSpPr txBox="1"/>
          <p:nvPr/>
        </p:nvSpPr>
        <p:spPr>
          <a:xfrm>
            <a:off x="3212744" y="2479007"/>
            <a:ext cx="3828947" cy="461624"/>
          </a:xfrm>
          <a:prstGeom prst="rect">
            <a:avLst/>
          </a:prstGeom>
          <a:noFill/>
          <a:ln w="12700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R="0" lvl="0" algn="l" rtl="0">
              <a:spcBef>
                <a:spcPts val="0"/>
              </a:spcBef>
              <a:spcAft>
                <a:spcPts val="0"/>
              </a:spcAft>
            </a:pPr>
            <a:r>
              <a:rPr lang="ja-JP" altLang="en-US" sz="1200" dirty="0">
                <a:solidFill>
                  <a:schemeClr val="dk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＜ターゲット層＞</a:t>
            </a:r>
            <a:endParaRPr lang="en-US" altLang="ja-JP" sz="1200" dirty="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  <a:p>
            <a:pPr marR="0" lvl="0" algn="l" rtl="0">
              <a:spcBef>
                <a:spcPts val="0"/>
              </a:spcBef>
              <a:spcAft>
                <a:spcPts val="0"/>
              </a:spcAft>
            </a:pPr>
            <a:r>
              <a:rPr lang="ja-JP" altLang="en-US" sz="1200" dirty="0">
                <a:solidFill>
                  <a:schemeClr val="dk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都会に住む</a:t>
            </a:r>
            <a:r>
              <a:rPr lang="en-US" altLang="ja-JP" sz="1200" dirty="0">
                <a:solidFill>
                  <a:schemeClr val="dk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30-40</a:t>
            </a:r>
            <a:r>
              <a:rPr lang="ja-JP" altLang="en-US" sz="1200" dirty="0">
                <a:solidFill>
                  <a:schemeClr val="dk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代女性</a:t>
            </a:r>
            <a:endParaRPr lang="en-US" sz="1200" dirty="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</p:txBody>
      </p: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EABC1C3D-29E9-21EC-E472-5C215913AEE5}"/>
              </a:ext>
            </a:extLst>
          </p:cNvPr>
          <p:cNvGrpSpPr/>
          <p:nvPr/>
        </p:nvGrpSpPr>
        <p:grpSpPr>
          <a:xfrm>
            <a:off x="0" y="508643"/>
            <a:ext cx="9906000" cy="54974"/>
            <a:chOff x="-2540" y="485959"/>
            <a:chExt cx="9906000" cy="54974"/>
          </a:xfrm>
        </p:grpSpPr>
        <p:cxnSp>
          <p:nvCxnSpPr>
            <p:cNvPr id="4" name="Google Shape;100;p1">
              <a:extLst>
                <a:ext uri="{FF2B5EF4-FFF2-40B4-BE49-F238E27FC236}">
                  <a16:creationId xmlns:a16="http://schemas.microsoft.com/office/drawing/2014/main" id="{0E94BBDA-72B7-8B07-4EE0-76A1ABD50F88}"/>
                </a:ext>
              </a:extLst>
            </p:cNvPr>
            <p:cNvCxnSpPr>
              <a:cxnSpLocks/>
            </p:cNvCxnSpPr>
            <p:nvPr/>
          </p:nvCxnSpPr>
          <p:spPr>
            <a:xfrm>
              <a:off x="-2540" y="540933"/>
              <a:ext cx="9906000" cy="0"/>
            </a:xfrm>
            <a:prstGeom prst="straightConnector1">
              <a:avLst/>
            </a:prstGeom>
            <a:noFill/>
            <a:ln w="57150" cap="flat" cmpd="sng">
              <a:solidFill>
                <a:srgbClr val="FF9999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7" name="Google Shape;100;p1">
              <a:extLst>
                <a:ext uri="{FF2B5EF4-FFF2-40B4-BE49-F238E27FC236}">
                  <a16:creationId xmlns:a16="http://schemas.microsoft.com/office/drawing/2014/main" id="{265E19A1-9456-E619-63F4-BCCD73C446B7}"/>
                </a:ext>
              </a:extLst>
            </p:cNvPr>
            <p:cNvCxnSpPr>
              <a:cxnSpLocks/>
            </p:cNvCxnSpPr>
            <p:nvPr/>
          </p:nvCxnSpPr>
          <p:spPr>
            <a:xfrm>
              <a:off x="-2540" y="485959"/>
              <a:ext cx="9906000" cy="0"/>
            </a:xfrm>
            <a:prstGeom prst="straightConnector1">
              <a:avLst/>
            </a:prstGeom>
            <a:noFill/>
            <a:ln w="57150" cap="flat" cmpd="sng">
              <a:solidFill>
                <a:srgbClr val="FFCCCC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</p:grpSp>
    </p:spTree>
    <p:extLst>
      <p:ext uri="{BB962C8B-B14F-4D97-AF65-F5344CB8AC3E}">
        <p14:creationId xmlns:p14="http://schemas.microsoft.com/office/powerpoint/2010/main" val="28961655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1974</TotalTime>
  <Words>557</Words>
  <Application>Microsoft Office PowerPoint</Application>
  <PresentationFormat>A4 210 x 297 mm</PresentationFormat>
  <Paragraphs>92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1" baseType="lpstr">
      <vt:lpstr>Meiryo UI</vt:lpstr>
      <vt:lpstr>ＭＳ Ｐゴシック</vt:lpstr>
      <vt:lpstr>Yu Gothic UI Semilight</vt:lpstr>
      <vt:lpstr>メイリオ</vt:lpstr>
      <vt:lpstr>メイリオ</vt:lpstr>
      <vt:lpstr>游ゴシック</vt:lpstr>
      <vt:lpstr>Arial</vt:lpstr>
      <vt:lpstr>Times New Roman</vt:lpstr>
      <vt:lpstr>Office テーマ</vt:lpstr>
      <vt:lpstr>【「三重ならでは」の体験型コンテンツ造成支援プログラム】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○○を活用した○○事業【○○県○○市】</dc:title>
  <dc:creator>行政情報システム室</dc:creator>
  <cp:lastModifiedBy>板倉 秀昭</cp:lastModifiedBy>
  <cp:revision>86</cp:revision>
  <cp:lastPrinted>2023-07-07T04:11:31Z</cp:lastPrinted>
  <dcterms:created xsi:type="dcterms:W3CDTF">2007-11-06T12:19:33Z</dcterms:created>
  <dcterms:modified xsi:type="dcterms:W3CDTF">2023-07-07T04:11:31Z</dcterms:modified>
</cp:coreProperties>
</file>