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AFFFFF"/>
    <a:srgbClr val="0000FF"/>
    <a:srgbClr val="FFB3FF"/>
    <a:srgbClr val="FF99FF"/>
    <a:srgbClr val="66FFFF"/>
    <a:srgbClr val="66FF66"/>
    <a:srgbClr val="00FF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>
        <p:scale>
          <a:sx n="100" d="100"/>
          <a:sy n="100" d="100"/>
        </p:scale>
        <p:origin x="10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9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00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56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07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81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84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01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95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00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32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58690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D63A1-12DB-44CC-A8CE-9657125853FA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77962-75C3-4B1C-B6B9-9D0081C5F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69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mailto:nodai@pref.mie.lg.jp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Relationship Id="rId4" Target="../media/image3.jpeg" Type="http://schemas.openxmlformats.org/officeDocument/2006/relationships/image"/><Relationship Id="rId5" Target="../media/image4.jpeg" Type="http://schemas.openxmlformats.org/officeDocument/2006/relationships/image"/><Relationship Id="rId6" Target="../media/image5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対角する 2 つの角を丸めた四角形 4"/>
          <p:cNvSpPr/>
          <p:nvPr/>
        </p:nvSpPr>
        <p:spPr>
          <a:xfrm>
            <a:off x="109415" y="17583"/>
            <a:ext cx="6629400" cy="801283"/>
          </a:xfrm>
          <a:prstGeom prst="round2DiagRect">
            <a:avLst>
              <a:gd name="adj1" fmla="val 15591"/>
              <a:gd name="adj2" fmla="val 0"/>
            </a:avLst>
          </a:prstGeom>
          <a:solidFill>
            <a:srgbClr val="99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5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令和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６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年度援農・就農支援農業技術習得研修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lnSpc>
                <a:spcPct val="95000"/>
              </a:lnSpc>
            </a:pPr>
            <a:r>
              <a:rPr lang="ja-JP" altLang="en-US" sz="2400" dirty="0" smtClean="0">
                <a:ln w="0"/>
                <a:solidFill>
                  <a:srgbClr val="0000FF"/>
                </a:solidFill>
                <a:effectLst>
                  <a:outerShdw dist="76200" dir="1800000" algn="tl" rotWithShape="0">
                    <a:srgbClr val="0000FF">
                      <a:alpha val="2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（先進農業機械実践操作講習）  </a:t>
            </a:r>
            <a:r>
              <a:rPr lang="ja-JP" altLang="en-US" sz="1400" dirty="0">
                <a:ln w="0"/>
                <a:solidFill>
                  <a:schemeClr val="tx1"/>
                </a:solidFill>
                <a:latin typeface="HGS創英角ﾎﾟｯﾌﾟ体" panose="040B0A00000000000000" pitchFamily="50" charset="-128"/>
                <a:ea typeface="+mj-ea"/>
              </a:rPr>
              <a:t>受講希望者を募集</a:t>
            </a:r>
            <a:r>
              <a:rPr lang="ja-JP" altLang="en-US" sz="1400" dirty="0" smtClean="0">
                <a:ln w="0"/>
                <a:solidFill>
                  <a:schemeClr val="tx1"/>
                </a:solidFill>
                <a:latin typeface="HGS創英角ﾎﾟｯﾌﾟ体" panose="040B0A00000000000000" pitchFamily="50" charset="-128"/>
                <a:ea typeface="+mj-ea"/>
              </a:rPr>
              <a:t>します！</a:t>
            </a:r>
            <a:endParaRPr kumimoji="1" lang="ja-JP" altLang="en-US" sz="1400" dirty="0">
              <a:ln w="0"/>
              <a:solidFill>
                <a:schemeClr val="tx1"/>
              </a:solidFill>
              <a:latin typeface="HGS創英角ﾎﾟｯﾌﾟ体" panose="040B0A00000000000000" pitchFamily="50" charset="-128"/>
              <a:ea typeface="+mj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1830" y="844493"/>
            <a:ext cx="6629400" cy="1755832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労働力不足が懸念される担い手農家や農業法人において、先進機械の導入等が想定</a:t>
            </a:r>
            <a:r>
              <a:rPr lang="ja-JP" altLang="en-US" sz="1400" dirty="0" smtClean="0">
                <a:solidFill>
                  <a:schemeClr val="tx1"/>
                </a:solidFill>
              </a:rPr>
              <a:t>される中、</a:t>
            </a:r>
            <a:r>
              <a:rPr lang="ja-JP" altLang="en-US" sz="1400" dirty="0">
                <a:solidFill>
                  <a:schemeClr val="tx1"/>
                </a:solidFill>
              </a:rPr>
              <a:t>先進農業機械を安全かつ円滑に操作できる技術を習得したうえで、機械の導入を検討していただくため、自作地等</a:t>
            </a:r>
            <a:r>
              <a:rPr lang="ja-JP" altLang="en-US" sz="1400" dirty="0" smtClean="0">
                <a:solidFill>
                  <a:schemeClr val="tx1"/>
                </a:solidFill>
              </a:rPr>
              <a:t>における操作実践講習</a:t>
            </a:r>
            <a:r>
              <a:rPr lang="ja-JP" altLang="en-US" sz="1400" dirty="0">
                <a:solidFill>
                  <a:schemeClr val="tx1"/>
                </a:solidFill>
              </a:rPr>
              <a:t>を実施します。</a:t>
            </a:r>
          </a:p>
          <a:p>
            <a:pPr>
              <a:lnSpc>
                <a:spcPct val="1100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三重県内で就農や農業法人就職を希望、または既に農業に従事されている方で、水田</a:t>
            </a:r>
            <a:r>
              <a:rPr lang="ja-JP" altLang="en-US" sz="1400" dirty="0">
                <a:solidFill>
                  <a:schemeClr val="tx1"/>
                </a:solidFill>
              </a:rPr>
              <a:t>野菜の定植機や乗用管理機</a:t>
            </a:r>
            <a:r>
              <a:rPr lang="ja-JP" altLang="en-US" sz="1400" dirty="0" smtClean="0">
                <a:solidFill>
                  <a:schemeClr val="tx1"/>
                </a:solidFill>
              </a:rPr>
              <a:t>、果樹</a:t>
            </a:r>
            <a:r>
              <a:rPr lang="ja-JP" altLang="en-US" sz="1400" dirty="0">
                <a:solidFill>
                  <a:schemeClr val="tx1"/>
                </a:solidFill>
              </a:rPr>
              <a:t>の高所</a:t>
            </a:r>
            <a:r>
              <a:rPr lang="ja-JP" altLang="en-US" sz="1400" dirty="0" smtClean="0">
                <a:solidFill>
                  <a:schemeClr val="tx1"/>
                </a:solidFill>
              </a:rPr>
              <a:t>作業機、乗用</a:t>
            </a:r>
            <a:r>
              <a:rPr lang="ja-JP" altLang="en-US" sz="1400" dirty="0">
                <a:solidFill>
                  <a:schemeClr val="tx1"/>
                </a:solidFill>
              </a:rPr>
              <a:t>草刈り</a:t>
            </a:r>
            <a:r>
              <a:rPr lang="ja-JP" altLang="en-US" sz="1400" dirty="0" smtClean="0">
                <a:solidFill>
                  <a:schemeClr val="tx1"/>
                </a:solidFill>
              </a:rPr>
              <a:t>機等の先進農業機械の操作技術を習得し、自作地での導入を検討す</a:t>
            </a:r>
            <a:r>
              <a:rPr lang="ja-JP" altLang="en-US" sz="1400" dirty="0">
                <a:solidFill>
                  <a:schemeClr val="tx1"/>
                </a:solidFill>
              </a:rPr>
              <a:t>る</a:t>
            </a:r>
            <a:r>
              <a:rPr lang="ja-JP" altLang="en-US" sz="1400" dirty="0" smtClean="0">
                <a:solidFill>
                  <a:schemeClr val="tx1"/>
                </a:solidFill>
              </a:rPr>
              <a:t>方を対象に講習を行います。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9415" y="2675590"/>
            <a:ext cx="6629400" cy="1520416"/>
          </a:xfrm>
          <a:prstGeom prst="rect">
            <a:avLst/>
          </a:prstGeom>
          <a:solidFill>
            <a:srgbClr val="AFFFFF"/>
          </a:solidFill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1600" dirty="0" smtClean="0">
                <a:latin typeface="+mn-ea"/>
              </a:rPr>
              <a:t>＜対象機械＞</a:t>
            </a: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r>
              <a:rPr lang="ja-JP" altLang="en-US" sz="1600" dirty="0" smtClean="0">
                <a:latin typeface="+mn-ea"/>
              </a:rPr>
              <a:t>ア．</a:t>
            </a:r>
            <a:r>
              <a:rPr lang="ja-JP" altLang="en-US" sz="1600" dirty="0">
                <a:latin typeface="+mn-ea"/>
              </a:rPr>
              <a:t>全自動型野菜移植機（水田野菜等</a:t>
            </a:r>
            <a:r>
              <a:rPr lang="ja-JP" altLang="en-US" sz="1600" dirty="0" smtClean="0">
                <a:latin typeface="+mn-ea"/>
              </a:rPr>
              <a:t>）　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イ．</a:t>
            </a:r>
            <a:r>
              <a:rPr lang="ja-JP" altLang="en-US" sz="1600" dirty="0">
                <a:latin typeface="+mn-ea"/>
              </a:rPr>
              <a:t>乗用</a:t>
            </a:r>
            <a:r>
              <a:rPr lang="ja-JP" altLang="en-US" sz="1600" dirty="0" smtClean="0">
                <a:latin typeface="+mn-ea"/>
              </a:rPr>
              <a:t>管理機及び作業機（</a:t>
            </a:r>
            <a:r>
              <a:rPr lang="ja-JP" altLang="en-US" sz="1600" dirty="0">
                <a:latin typeface="+mn-ea"/>
              </a:rPr>
              <a:t>水田野菜等</a:t>
            </a:r>
            <a:r>
              <a:rPr lang="ja-JP" altLang="en-US" sz="1600" dirty="0" smtClean="0">
                <a:latin typeface="+mn-ea"/>
              </a:rPr>
              <a:t>）　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ウ．高所作業機（果樹等）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エ．</a:t>
            </a:r>
            <a:r>
              <a:rPr lang="ja-JP" altLang="en-US" sz="1600" dirty="0">
                <a:latin typeface="+mn-ea"/>
              </a:rPr>
              <a:t>草刈り機　（１）乗用</a:t>
            </a:r>
            <a:r>
              <a:rPr lang="ja-JP" altLang="en-US" sz="1600" dirty="0" smtClean="0">
                <a:latin typeface="+mn-ea"/>
              </a:rPr>
              <a:t>モア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　　　　　　　</a:t>
            </a:r>
            <a:r>
              <a:rPr lang="ja-JP" altLang="en-US" sz="1600" dirty="0">
                <a:latin typeface="+mn-ea"/>
              </a:rPr>
              <a:t>　（２）</a:t>
            </a:r>
            <a:r>
              <a:rPr lang="ja-JP" altLang="en-US" sz="1600" dirty="0" smtClean="0">
                <a:latin typeface="+mn-ea"/>
              </a:rPr>
              <a:t>ハンマーナイフモア（トラクター取付用）</a:t>
            </a:r>
            <a:endParaRPr lang="ja-JP" altLang="en-US" sz="1600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992" y="4196006"/>
            <a:ext cx="6643076" cy="3981090"/>
          </a:xfrm>
          <a:prstGeom prst="rect">
            <a:avLst/>
          </a:prstGeom>
          <a:solidFill>
            <a:srgbClr val="FFB3FF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lang="ja-JP" altLang="en-US" sz="1400" dirty="0" smtClean="0"/>
              <a:t>研修圃場 </a:t>
            </a:r>
            <a:r>
              <a:rPr kumimoji="1" lang="ja-JP" altLang="en-US" sz="1400" dirty="0" smtClean="0"/>
              <a:t>： 受講者指定</a:t>
            </a:r>
            <a:r>
              <a:rPr lang="ja-JP" altLang="en-US" sz="1400" dirty="0" smtClean="0"/>
              <a:t>農地</a:t>
            </a:r>
            <a:endParaRPr lang="en-US" altLang="ja-JP" sz="1400" dirty="0" smtClean="0"/>
          </a:p>
          <a:p>
            <a:pPr>
              <a:lnSpc>
                <a:spcPct val="95000"/>
              </a:lnSpc>
            </a:pPr>
            <a:endParaRPr lang="en-US" altLang="ja-JP" sz="300" dirty="0" smtClean="0"/>
          </a:p>
          <a:p>
            <a:pPr>
              <a:lnSpc>
                <a:spcPct val="95000"/>
              </a:lnSpc>
            </a:pPr>
            <a:r>
              <a:rPr lang="ja-JP" altLang="en-US" sz="1400" dirty="0" smtClean="0"/>
              <a:t>募集期間 ： 令和６年</a:t>
            </a:r>
            <a:r>
              <a:rPr lang="ja-JP" altLang="en-US" sz="1400" dirty="0" smtClean="0"/>
              <a:t>８月１５日</a:t>
            </a:r>
            <a:r>
              <a:rPr lang="ja-JP" altLang="en-US" sz="1400" dirty="0" smtClean="0"/>
              <a:t>から令和７年１月１７日</a:t>
            </a:r>
            <a:endParaRPr lang="en-US" altLang="ja-JP" sz="1400" dirty="0" smtClean="0"/>
          </a:p>
          <a:p>
            <a:pPr>
              <a:lnSpc>
                <a:spcPct val="95000"/>
              </a:lnSpc>
            </a:pPr>
            <a:endParaRPr lang="en-US" altLang="ja-JP" sz="200" dirty="0" smtClean="0"/>
          </a:p>
          <a:p>
            <a:pPr>
              <a:lnSpc>
                <a:spcPct val="95000"/>
              </a:lnSpc>
            </a:pPr>
            <a:r>
              <a:rPr lang="ja-JP" altLang="en-US" sz="1400" dirty="0" smtClean="0"/>
              <a:t>受講対象 ： １８歳</a:t>
            </a:r>
            <a:r>
              <a:rPr lang="ja-JP" altLang="en-US" sz="1400" dirty="0"/>
              <a:t>以上の三重県在住の方で、下記のいずれかに該当する方。</a:t>
            </a:r>
          </a:p>
          <a:p>
            <a:pPr>
              <a:lnSpc>
                <a:spcPct val="95000"/>
              </a:lnSpc>
            </a:pPr>
            <a:r>
              <a:rPr lang="ja-JP" altLang="en-US" sz="1400" dirty="0" smtClean="0"/>
              <a:t>　　　　　　　・</a:t>
            </a:r>
            <a:r>
              <a:rPr lang="ja-JP" altLang="en-US" sz="1400" dirty="0"/>
              <a:t>農業に従事している方。</a:t>
            </a:r>
          </a:p>
          <a:p>
            <a:pPr>
              <a:lnSpc>
                <a:spcPct val="95000"/>
              </a:lnSpc>
            </a:pPr>
            <a:r>
              <a:rPr lang="ja-JP" altLang="en-US" sz="1400" dirty="0" smtClean="0"/>
              <a:t>　　　　　　　・</a:t>
            </a:r>
            <a:r>
              <a:rPr lang="ja-JP" altLang="en-US" sz="1400" dirty="0"/>
              <a:t>農業法人等へ就職している方。</a:t>
            </a:r>
          </a:p>
          <a:p>
            <a:pPr>
              <a:lnSpc>
                <a:spcPct val="95000"/>
              </a:lnSpc>
            </a:pPr>
            <a:r>
              <a:rPr lang="ja-JP" altLang="en-US" sz="1400" dirty="0" smtClean="0"/>
              <a:t>　　　　　　　・</a:t>
            </a:r>
            <a:r>
              <a:rPr lang="ja-JP" altLang="en-US" sz="1400" dirty="0"/>
              <a:t>援農を実践している方。</a:t>
            </a:r>
          </a:p>
          <a:p>
            <a:pPr>
              <a:lnSpc>
                <a:spcPct val="95000"/>
              </a:lnSpc>
            </a:pPr>
            <a:r>
              <a:rPr lang="ja-JP" altLang="en-US" sz="1400" dirty="0" smtClean="0"/>
              <a:t>　　　　　　　・</a:t>
            </a:r>
            <a:r>
              <a:rPr lang="ja-JP" altLang="en-US" sz="1400" dirty="0"/>
              <a:t>就農に向けた準備を行っている方。</a:t>
            </a:r>
          </a:p>
          <a:p>
            <a:pPr>
              <a:lnSpc>
                <a:spcPct val="95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   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家庭菜園</a:t>
            </a:r>
            <a:r>
              <a:rPr lang="ja-JP" altLang="en-US" sz="1400" dirty="0"/>
              <a:t>・</a:t>
            </a:r>
            <a:r>
              <a:rPr lang="ja-JP" altLang="en-US" sz="1400" dirty="0" smtClean="0"/>
              <a:t>趣味的農業の志向者は、対象外とします。</a:t>
            </a:r>
            <a:endParaRPr lang="en-US" altLang="ja-JP" sz="1400" dirty="0" smtClean="0"/>
          </a:p>
          <a:p>
            <a:pPr>
              <a:lnSpc>
                <a:spcPct val="95000"/>
              </a:lnSpc>
            </a:pPr>
            <a:endParaRPr lang="en-US" altLang="ja-JP" sz="200" dirty="0" smtClean="0"/>
          </a:p>
          <a:p>
            <a:pPr>
              <a:lnSpc>
                <a:spcPct val="95000"/>
              </a:lnSpc>
            </a:pPr>
            <a:r>
              <a:rPr kumimoji="1" lang="ja-JP" altLang="en-US" sz="1400" dirty="0" smtClean="0"/>
              <a:t>受講費用 ：</a:t>
            </a:r>
            <a:r>
              <a:rPr kumimoji="1" lang="ja-JP" altLang="en-US" sz="1100" dirty="0" smtClean="0"/>
              <a:t> </a:t>
            </a:r>
            <a:r>
              <a:rPr lang="ja-JP" altLang="en-US" sz="1400" b="1" dirty="0" smtClean="0"/>
              <a:t>１，５００円／回  </a:t>
            </a:r>
            <a:r>
              <a:rPr lang="ja-JP" altLang="en-US" sz="1400" b="1" dirty="0" smtClean="0"/>
              <a:t>（１種類</a:t>
            </a:r>
            <a:r>
              <a:rPr lang="ja-JP" altLang="en-US" sz="1400" b="1" dirty="0"/>
              <a:t>） </a:t>
            </a:r>
            <a:r>
              <a:rPr lang="ja-JP" altLang="en-US" sz="1400" b="1" dirty="0" smtClean="0"/>
              <a:t>＋運搬料</a:t>
            </a:r>
            <a:r>
              <a:rPr lang="ja-JP" altLang="en-US" sz="1200" dirty="0" smtClean="0"/>
              <a:t> （農大からの往復距離に応じて</a:t>
            </a:r>
            <a:r>
              <a:rPr lang="ja-JP" altLang="en-US" sz="1200" dirty="0" smtClean="0"/>
              <a:t>）</a:t>
            </a:r>
            <a:r>
              <a:rPr lang="ja-JP" altLang="en-US" sz="1400" b="1" dirty="0" smtClean="0"/>
              <a:t>（税抜）</a:t>
            </a:r>
            <a:endParaRPr lang="en-US" altLang="ja-JP" sz="1400" b="1" dirty="0" smtClean="0"/>
          </a:p>
          <a:p>
            <a:pPr>
              <a:lnSpc>
                <a:spcPct val="95000"/>
              </a:lnSpc>
            </a:pPr>
            <a:r>
              <a:rPr lang="ja-JP" altLang="en-US" sz="1100" b="1" dirty="0"/>
              <a:t>　</a:t>
            </a:r>
            <a:r>
              <a:rPr lang="ja-JP" altLang="en-US" sz="1100" b="1" dirty="0" smtClean="0"/>
              <a:t>　　　　　　　　　　　　</a:t>
            </a:r>
            <a:endParaRPr kumimoji="1" lang="en-US" altLang="ja-JP" sz="1100" dirty="0" smtClean="0"/>
          </a:p>
          <a:p>
            <a:pPr>
              <a:lnSpc>
                <a:spcPct val="95000"/>
              </a:lnSpc>
            </a:pPr>
            <a:r>
              <a:rPr kumimoji="1" lang="ja-JP" altLang="en-US" sz="1400" dirty="0" smtClean="0"/>
              <a:t>申込方法 </a:t>
            </a:r>
            <a:r>
              <a:rPr kumimoji="1" lang="ja-JP" altLang="en-US" sz="1600" dirty="0" smtClean="0"/>
              <a:t>： </a:t>
            </a:r>
            <a:r>
              <a:rPr kumimoji="1" lang="ja-JP" altLang="en-US" sz="1400" dirty="0" smtClean="0"/>
              <a:t>別紙「受講申込書」により、以下のいずれかでご応募ください。</a:t>
            </a:r>
            <a:endParaRPr kumimoji="1" lang="en-US" altLang="ja-JP" sz="1400" dirty="0" smtClean="0"/>
          </a:p>
          <a:p>
            <a:pPr>
              <a:lnSpc>
                <a:spcPct val="95000"/>
              </a:lnSpc>
            </a:pPr>
            <a:endParaRPr lang="en-US" altLang="ja-JP" sz="300" dirty="0" smtClean="0"/>
          </a:p>
          <a:p>
            <a:pPr>
              <a:lnSpc>
                <a:spcPct val="950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</a:t>
            </a:r>
            <a:r>
              <a:rPr kumimoji="1" lang="ja-JP" altLang="en-US" sz="1600" dirty="0" smtClean="0"/>
              <a:t>①</a:t>
            </a:r>
            <a:r>
              <a:rPr kumimoji="1" lang="ja-JP" altLang="en-US" sz="1600" b="1" dirty="0" smtClean="0"/>
              <a:t>郵送</a:t>
            </a:r>
            <a:r>
              <a:rPr kumimoji="1" lang="ja-JP" altLang="en-US" sz="1600" dirty="0" smtClean="0"/>
              <a:t>　 </a:t>
            </a:r>
            <a:r>
              <a:rPr kumimoji="1" lang="ja-JP" altLang="en-US" sz="1400" dirty="0" smtClean="0"/>
              <a:t>〒５１５－２３１６　松阪市嬉野川北町５３０</a:t>
            </a:r>
            <a:endParaRPr kumimoji="1" lang="en-US" altLang="ja-JP" sz="1400" dirty="0" smtClean="0"/>
          </a:p>
          <a:p>
            <a:pPr>
              <a:lnSpc>
                <a:spcPct val="95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      　　　三重県農業大学校　農業ビジネス人材育成課　あて</a:t>
            </a:r>
            <a:endParaRPr lang="en-US" altLang="ja-JP" sz="1400" dirty="0" smtClean="0"/>
          </a:p>
          <a:p>
            <a:pPr>
              <a:lnSpc>
                <a:spcPct val="95000"/>
              </a:lnSpc>
            </a:pPr>
            <a:endParaRPr kumimoji="1" lang="en-US" altLang="ja-JP" sz="100" dirty="0" smtClean="0"/>
          </a:p>
          <a:p>
            <a:pPr>
              <a:lnSpc>
                <a:spcPct val="95000"/>
              </a:lnSpc>
            </a:pPr>
            <a:r>
              <a:rPr kumimoji="1" lang="ja-JP" altLang="en-US" sz="1600" dirty="0" smtClean="0"/>
              <a:t>　     　　　②</a:t>
            </a:r>
            <a:r>
              <a:rPr kumimoji="1" lang="ja-JP" altLang="en-US" sz="1600" b="1" dirty="0" smtClean="0"/>
              <a:t>ＦＡＸ</a:t>
            </a:r>
            <a:r>
              <a:rPr kumimoji="1" lang="ja-JP" altLang="en-US" sz="1600" dirty="0" smtClean="0"/>
              <a:t>　 </a:t>
            </a:r>
            <a:r>
              <a:rPr kumimoji="1" lang="ja-JP" altLang="en-US" sz="1400" b="1" dirty="0" smtClean="0"/>
              <a:t>０５９８－４２－５８３５　</a:t>
            </a:r>
            <a:r>
              <a:rPr lang="en-US" altLang="ja-JP" sz="1300" dirty="0" smtClean="0">
                <a:latin typeface="+mj-ea"/>
                <a:ea typeface="+mj-ea"/>
              </a:rPr>
              <a:t>※</a:t>
            </a:r>
            <a:r>
              <a:rPr lang="ja-JP" altLang="en-US" sz="1300" dirty="0" smtClean="0">
                <a:latin typeface="+mj-ea"/>
                <a:ea typeface="+mj-ea"/>
              </a:rPr>
              <a:t>送信後確認のお電話をお願いします</a:t>
            </a:r>
            <a:endParaRPr kumimoji="1" lang="en-US" altLang="ja-JP" sz="1300" dirty="0" smtClean="0">
              <a:latin typeface="+mj-ea"/>
              <a:ea typeface="+mj-ea"/>
            </a:endParaRPr>
          </a:p>
          <a:p>
            <a:pPr>
              <a:lnSpc>
                <a:spcPct val="95000"/>
              </a:lnSpc>
            </a:pPr>
            <a:r>
              <a:rPr lang="ja-JP" altLang="en-US" sz="1600" dirty="0" smtClean="0"/>
              <a:t>　　　　　  </a:t>
            </a:r>
            <a:r>
              <a:rPr lang="ja-JP" altLang="en-US" sz="1600" b="1" dirty="0"/>
              <a:t>③Ｅメール</a:t>
            </a:r>
            <a:r>
              <a:rPr lang="ja-JP" altLang="en-US" sz="1400" dirty="0" smtClean="0"/>
              <a:t>　 </a:t>
            </a:r>
            <a:r>
              <a:rPr lang="en-US" altLang="ja-JP" sz="1400" dirty="0" smtClean="0">
                <a:hlinkClick r:id="rId2"/>
              </a:rPr>
              <a:t> nodai@pref.mie.lg.jp</a:t>
            </a:r>
            <a:r>
              <a:rPr lang="ja-JP" altLang="en-US" sz="1400" dirty="0" smtClean="0"/>
              <a:t>　</a:t>
            </a:r>
            <a:r>
              <a:rPr lang="en-US" altLang="ja-JP" sz="1300" dirty="0">
                <a:latin typeface="+mj-ea"/>
                <a:ea typeface="+mj-ea"/>
              </a:rPr>
              <a:t>※</a:t>
            </a:r>
            <a:r>
              <a:rPr lang="ja-JP" altLang="en-US" sz="1300" dirty="0">
                <a:latin typeface="+mj-ea"/>
                <a:ea typeface="+mj-ea"/>
              </a:rPr>
              <a:t>送信後確認のお電話をお願い</a:t>
            </a:r>
            <a:r>
              <a:rPr lang="ja-JP" altLang="en-US" sz="1300" dirty="0" smtClean="0">
                <a:latin typeface="+mj-ea"/>
                <a:ea typeface="+mj-ea"/>
              </a:rPr>
              <a:t>します</a:t>
            </a:r>
            <a:endParaRPr lang="en-US" altLang="ja-JP" sz="1300" dirty="0" smtClean="0">
              <a:latin typeface="+mj-ea"/>
              <a:ea typeface="+mj-ea"/>
            </a:endParaRPr>
          </a:p>
          <a:p>
            <a:pPr>
              <a:lnSpc>
                <a:spcPct val="95000"/>
              </a:lnSpc>
            </a:pPr>
            <a:endParaRPr lang="en-US" altLang="ja-JP" sz="1300" dirty="0" smtClean="0">
              <a:latin typeface="+mj-ea"/>
              <a:ea typeface="+mj-ea"/>
            </a:endParaRPr>
          </a:p>
          <a:p>
            <a:pPr>
              <a:lnSpc>
                <a:spcPct val="95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+mj-ea"/>
                <a:ea typeface="+mj-ea"/>
              </a:rPr>
              <a:t>不明な</a:t>
            </a:r>
            <a:r>
              <a:rPr lang="ja-JP" altLang="en-US" sz="1400" b="1" dirty="0" smtClean="0">
                <a:solidFill>
                  <a:srgbClr val="FF0000"/>
                </a:solidFill>
                <a:latin typeface="+mj-ea"/>
                <a:ea typeface="+mj-ea"/>
              </a:rPr>
              <a:t>点</a:t>
            </a:r>
            <a:r>
              <a:rPr lang="ja-JP" altLang="en-US" sz="1400" b="1" dirty="0">
                <a:solidFill>
                  <a:srgbClr val="FF0000"/>
                </a:solidFill>
                <a:latin typeface="+mj-ea"/>
                <a:ea typeface="+mj-ea"/>
              </a:rPr>
              <a:t>等</a:t>
            </a:r>
            <a:r>
              <a:rPr lang="ja-JP" altLang="en-US" sz="1400" b="1" dirty="0" smtClean="0">
                <a:solidFill>
                  <a:srgbClr val="FF0000"/>
                </a:solidFill>
                <a:latin typeface="+mj-ea"/>
                <a:ea typeface="+mj-ea"/>
              </a:rPr>
              <a:t>ございましたら、遠慮なくお問い合わせください。</a:t>
            </a:r>
            <a:endParaRPr lang="en-US" altLang="ja-JP" sz="1400" b="1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lnSpc>
                <a:spcPct val="95000"/>
              </a:lnSpc>
            </a:pPr>
            <a:endParaRPr lang="en-US" altLang="ja-JP" sz="1300" dirty="0">
              <a:latin typeface="+mj-ea"/>
              <a:ea typeface="+mj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83660" y="8399433"/>
            <a:ext cx="667434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600" dirty="0" smtClean="0"/>
              <a:t>受講決定 </a:t>
            </a:r>
            <a:r>
              <a:rPr lang="ja-JP" altLang="en-US" sz="1600" dirty="0"/>
              <a:t>： </a:t>
            </a:r>
            <a:r>
              <a:rPr lang="ja-JP" altLang="en-US" sz="1600" dirty="0" smtClean="0"/>
              <a:t>申込確認後、日程調整のうえ、講習日が決定した時点で</a:t>
            </a:r>
            <a:endParaRPr lang="en-US" altLang="ja-JP" sz="1600" dirty="0" smtClean="0"/>
          </a:p>
          <a:p>
            <a:pPr>
              <a:lnSpc>
                <a:spcPts val="18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受講決定となります</a:t>
            </a:r>
            <a:endParaRPr lang="en-US" altLang="ja-JP" sz="1600" b="1" dirty="0" smtClean="0"/>
          </a:p>
          <a:p>
            <a:pPr>
              <a:lnSpc>
                <a:spcPts val="1800"/>
              </a:lnSpc>
            </a:pPr>
            <a:r>
              <a:rPr lang="ja-JP" altLang="en-US" sz="1600" dirty="0" smtClean="0"/>
              <a:t>お問合せ </a:t>
            </a:r>
            <a:r>
              <a:rPr lang="ja-JP" altLang="en-US" sz="1600" dirty="0"/>
              <a:t>： 三重県農業大学校　農業ビジネス人材育成課</a:t>
            </a:r>
            <a:endParaRPr lang="en-US" altLang="ja-JP" sz="1600" dirty="0" smtClean="0"/>
          </a:p>
          <a:p>
            <a:r>
              <a:rPr lang="ja-JP" altLang="en-US" sz="1700" dirty="0"/>
              <a:t>　　　　</a:t>
            </a:r>
            <a:r>
              <a:rPr lang="ja-JP" altLang="en-US" sz="1700" dirty="0" smtClean="0"/>
              <a:t>         </a:t>
            </a:r>
            <a:r>
              <a:rPr lang="ja-JP" altLang="en-US" sz="1700" dirty="0"/>
              <a:t>　　</a:t>
            </a:r>
            <a:r>
              <a:rPr lang="ja-JP" altLang="en-US" sz="1700" dirty="0" smtClean="0"/>
              <a:t> </a:t>
            </a:r>
            <a:r>
              <a:rPr lang="ja-JP" altLang="en-US" sz="1700" dirty="0"/>
              <a:t>　（電話</a:t>
            </a:r>
            <a:r>
              <a:rPr lang="ja-JP" altLang="en-US" sz="1700" dirty="0" smtClean="0"/>
              <a:t>：</a:t>
            </a:r>
            <a:r>
              <a:rPr lang="en-US" altLang="ja-JP" sz="1700" dirty="0" smtClean="0"/>
              <a:t>0598-42-1260 </a:t>
            </a:r>
            <a:r>
              <a:rPr lang="ja-JP" altLang="en-US" sz="1700" dirty="0"/>
              <a:t>　</a:t>
            </a:r>
            <a:r>
              <a:rPr lang="ja-JP" altLang="en-US" sz="1700" dirty="0" smtClean="0"/>
              <a:t>Ｅメール：</a:t>
            </a:r>
            <a:r>
              <a:rPr lang="en-US" altLang="ja-JP" sz="1700" dirty="0" smtClean="0">
                <a:hlinkClick r:id="rId2"/>
              </a:rPr>
              <a:t>nodai@pref.mie.lg.jp</a:t>
            </a:r>
            <a:r>
              <a:rPr lang="ja-JP" altLang="en-US" sz="1700" dirty="0" smtClean="0"/>
              <a:t>）</a:t>
            </a:r>
            <a:endParaRPr lang="en-US" altLang="ja-JP" sz="1700" dirty="0" smtClean="0"/>
          </a:p>
          <a:p>
            <a:r>
              <a:rPr lang="ja-JP" altLang="en-US" sz="1600" dirty="0" smtClean="0"/>
              <a:t>農業大学校ホームページ  </a:t>
            </a:r>
            <a:r>
              <a:rPr lang="ja-JP" altLang="en-US" sz="1700" dirty="0" smtClean="0"/>
              <a:t>： </a:t>
            </a:r>
            <a:r>
              <a:rPr lang="en-US" altLang="ja-JP" sz="1700" b="1" dirty="0" smtClean="0"/>
              <a:t>https</a:t>
            </a:r>
            <a:r>
              <a:rPr lang="en-US" altLang="ja-JP" sz="1700" b="1" dirty="0"/>
              <a:t>://www.pref.mie.lg.jp/nodai/hp</a:t>
            </a:r>
            <a:r>
              <a:rPr lang="en-US" altLang="ja-JP" sz="1700" b="1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82788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対角する 2 つの角を丸めた四角形 4"/>
          <p:cNvSpPr/>
          <p:nvPr/>
        </p:nvSpPr>
        <p:spPr>
          <a:xfrm>
            <a:off x="109415" y="17583"/>
            <a:ext cx="6629400" cy="801283"/>
          </a:xfrm>
          <a:prstGeom prst="round2DiagRect">
            <a:avLst>
              <a:gd name="adj1" fmla="val 15591"/>
              <a:gd name="adj2" fmla="val 0"/>
            </a:avLst>
          </a:prstGeom>
          <a:solidFill>
            <a:srgbClr val="99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5000"/>
              </a:lnSpc>
            </a:pPr>
            <a:r>
              <a:rPr lang="ja-JP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援農</a:t>
            </a:r>
            <a:r>
              <a:rPr lang="ja-JP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・就農支援農業技術習得研修</a:t>
            </a:r>
            <a:endParaRPr lang="en-US" altLang="ja-JP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lnSpc>
                <a:spcPct val="95000"/>
              </a:lnSpc>
            </a:pPr>
            <a:r>
              <a:rPr lang="ja-JP" altLang="en-US" sz="2400" dirty="0">
                <a:ln w="0"/>
                <a:solidFill>
                  <a:srgbClr val="0000FF"/>
                </a:solidFill>
                <a:effectLst>
                  <a:outerShdw dist="76200" dir="1800000" algn="tl" rotWithShape="0">
                    <a:srgbClr val="0000FF">
                      <a:alpha val="2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（先進農業機械実践操作講習） </a:t>
            </a:r>
            <a:r>
              <a:rPr lang="ja-JP" altLang="en-US" sz="2400" dirty="0" smtClean="0">
                <a:ln w="0"/>
                <a:solidFill>
                  <a:srgbClr val="0000FF"/>
                </a:solidFill>
                <a:effectLst>
                  <a:outerShdw dist="76200" dir="1800000" algn="tl" rotWithShape="0">
                    <a:srgbClr val="0000FF">
                      <a:alpha val="2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ln w="0"/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対象機械</a:t>
            </a:r>
            <a:endParaRPr kumimoji="1" lang="ja-JP" altLang="en-US" sz="2000" dirty="0">
              <a:ln w="0"/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1830" y="900458"/>
            <a:ext cx="6629400" cy="9005542"/>
          </a:xfrm>
          <a:prstGeom prst="rect">
            <a:avLst/>
          </a:prstGeom>
          <a:solidFill>
            <a:srgbClr val="AFFFFF"/>
          </a:solidFill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1600" dirty="0" smtClean="0">
                <a:latin typeface="+mn-ea"/>
              </a:rPr>
              <a:t>ア</a:t>
            </a:r>
            <a:r>
              <a:rPr lang="en-US" altLang="ja-JP" sz="1600" dirty="0" smtClean="0">
                <a:latin typeface="+mn-ea"/>
              </a:rPr>
              <a:t>.</a:t>
            </a:r>
            <a:r>
              <a:rPr lang="ja-JP" altLang="en-US" sz="1600" dirty="0" smtClean="0">
                <a:latin typeface="+mn-ea"/>
              </a:rPr>
              <a:t>全自動型野菜移植機（水田野菜等）　</a:t>
            </a:r>
            <a:endParaRPr lang="en-US" altLang="ja-JP" sz="1600" dirty="0" smtClean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　　　　　　　　　　　　　　　　　　　　　　　　　　　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　　　　　　　　　　　　　　　　　　　　　　　　</a:t>
            </a:r>
            <a:endParaRPr lang="en-US" altLang="ja-JP" sz="1600" dirty="0" smtClean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　　　　　　　　　　　　　　　　　　　　　　　　　</a:t>
            </a:r>
            <a:r>
              <a:rPr lang="ja-JP" altLang="en-US" sz="1600" dirty="0">
                <a:latin typeface="+mn-ea"/>
              </a:rPr>
              <a:t>　イ</a:t>
            </a:r>
            <a:r>
              <a:rPr lang="en-US" altLang="ja-JP" sz="1600" dirty="0">
                <a:latin typeface="+mn-ea"/>
              </a:rPr>
              <a:t>.</a:t>
            </a:r>
            <a:r>
              <a:rPr lang="ja-JP" altLang="en-US" sz="1600" dirty="0">
                <a:latin typeface="+mn-ea"/>
              </a:rPr>
              <a:t>乗用管理機（水田野菜等）</a:t>
            </a:r>
            <a:endParaRPr lang="en-US" altLang="ja-JP" sz="1600" dirty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ウ</a:t>
            </a:r>
            <a:r>
              <a:rPr lang="en-US" altLang="ja-JP" sz="1600" dirty="0" smtClean="0">
                <a:latin typeface="+mn-ea"/>
              </a:rPr>
              <a:t>.</a:t>
            </a:r>
            <a:r>
              <a:rPr lang="ja-JP" altLang="en-US" sz="1600" dirty="0" smtClean="0">
                <a:latin typeface="+mn-ea"/>
              </a:rPr>
              <a:t>高所作業機（果樹等）　　　   </a:t>
            </a: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エ．草刈り機　（１）乗用モア　　　　　　　　　　　（２）ハンマーナイフモア</a:t>
            </a: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6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400" dirty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+mn-ea"/>
            </a:endParaRPr>
          </a:p>
          <a:p>
            <a:pPr>
              <a:lnSpc>
                <a:spcPct val="90000"/>
              </a:lnSpc>
            </a:pPr>
            <a:endParaRPr lang="ja-JP" altLang="en-US" sz="1400" dirty="0"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6" t="-108" r="292" b="9459"/>
          <a:stretch/>
        </p:blipFill>
        <p:spPr>
          <a:xfrm>
            <a:off x="202594" y="3962399"/>
            <a:ext cx="3203936" cy="2669707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2" t="10921" r="6721" b="13226"/>
          <a:stretch/>
        </p:blipFill>
        <p:spPr>
          <a:xfrm>
            <a:off x="202594" y="1234838"/>
            <a:ext cx="3203936" cy="228017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7" t="14137" b="7086"/>
          <a:stretch/>
        </p:blipFill>
        <p:spPr>
          <a:xfrm>
            <a:off x="3517293" y="2743200"/>
            <a:ext cx="3083531" cy="2107318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4"/>
          <a:stretch/>
        </p:blipFill>
        <p:spPr>
          <a:xfrm>
            <a:off x="3947479" y="6950898"/>
            <a:ext cx="2358071" cy="287770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08" y="6950898"/>
            <a:ext cx="3595834" cy="270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13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706</Words>
  <PresentationFormat>A4 210 x 297 mm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HGS創英角ﾎﾟｯﾌﾟ体</vt:lpstr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