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67FF88"/>
    <a:srgbClr val="66FFCC"/>
    <a:srgbClr val="A3FFD1"/>
    <a:srgbClr val="9FFFCF"/>
    <a:srgbClr val="6DFFB6"/>
    <a:srgbClr val="339966"/>
    <a:srgbClr val="339933"/>
    <a:srgbClr val="0099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66" autoAdjust="0"/>
    <p:restoredTop sz="94660"/>
  </p:normalViewPr>
  <p:slideViewPr>
    <p:cSldViewPr showGuides="1">
      <p:cViewPr varScale="1">
        <p:scale>
          <a:sx n="80" d="100"/>
          <a:sy n="80" d="100"/>
        </p:scale>
        <p:origin x="3762" y="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17150" cy="49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31" tIns="45264" rIns="90531" bIns="45264" numCol="1" anchor="t" anchorCtr="0" compatLnSpc="1">
            <a:prstTxWarp prst="textNoShape">
              <a:avLst/>
            </a:prstTxWarp>
          </a:bodyPr>
          <a:lstStyle>
            <a:lvl1pPr defTabSz="896521" eaLnBrk="1" hangingPunct="1">
              <a:defRPr sz="1300">
                <a:effectLst/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614" y="3"/>
            <a:ext cx="2915574" cy="49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31" tIns="45264" rIns="90531" bIns="45264" numCol="1" anchor="t" anchorCtr="0" compatLnSpc="1">
            <a:prstTxWarp prst="textNoShape">
              <a:avLst/>
            </a:prstTxWarp>
          </a:bodyPr>
          <a:lstStyle>
            <a:lvl1pPr algn="r" defTabSz="896521" eaLnBrk="1" hangingPunct="1">
              <a:defRPr sz="1300">
                <a:effectLst/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0738" y="738188"/>
            <a:ext cx="25590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523" y="4686500"/>
            <a:ext cx="5386719" cy="443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31" tIns="45264" rIns="90531" bIns="452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417"/>
            <a:ext cx="2917150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31" tIns="45264" rIns="90531" bIns="45264" numCol="1" anchor="b" anchorCtr="0" compatLnSpc="1">
            <a:prstTxWarp prst="textNoShape">
              <a:avLst/>
            </a:prstTxWarp>
          </a:bodyPr>
          <a:lstStyle>
            <a:lvl1pPr defTabSz="896521" eaLnBrk="1" hangingPunct="1">
              <a:defRPr sz="1300">
                <a:effectLst/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614" y="9371417"/>
            <a:ext cx="2915574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31" tIns="45264" rIns="90531" bIns="45264" numCol="1" anchor="b" anchorCtr="0" compatLnSpc="1">
            <a:prstTxWarp prst="textNoShape">
              <a:avLst/>
            </a:prstTxWarp>
          </a:bodyPr>
          <a:lstStyle>
            <a:lvl1pPr algn="r" defTabSz="895045" eaLnBrk="1" hangingPunct="1">
              <a:defRPr sz="1300"/>
            </a:lvl1pPr>
          </a:lstStyle>
          <a:p>
            <a:pPr>
              <a:defRPr/>
            </a:pPr>
            <a:fld id="{9088AF86-76C2-4CA7-AC86-566F91027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7638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A775E-39B5-4823-96D6-58B9D1A9FD7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81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16BDC-3CF4-4CFD-98A4-38685D345A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748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16BDC-3CF4-4CFD-98A4-38685D345A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185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5A1C3-B649-4105-BB50-7A2F38A31D2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411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4C486-42A3-4E44-B116-7EA44E17D09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088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C8535-946D-4087-BAEB-AA54D987FAA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19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E4E6C-4F50-4457-A6E3-9127FAE6A7B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323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C7140-61CA-44A5-9C91-913F9DBB3F4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80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3C899-FD72-47BA-A90A-405A9182AC3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808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16BDC-3CF4-4CFD-98A4-38685D345A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606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0A3A2-512D-433A-83D7-855B5FB3097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363444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616BDC-3CF4-4CFD-98A4-38685D345A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358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Relationship Id="rId4" Target="../media/image3.jpeg" Type="http://schemas.openxmlformats.org/officeDocument/2006/relationships/image"/><Relationship Id="rId5" Target="../media/image4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https://logoform.jp/form/8vMX/707121" TargetMode="External" Type="http://schemas.openxmlformats.org/officeDocument/2006/relationships/hyperlink"/><Relationship Id="rId3" Target="../media/image5.png" Type="http://schemas.openxmlformats.org/officeDocument/2006/relationships/image"/><Relationship Id="rId4" Target="mailto:shinsang@pref.mie.lg.jp" TargetMode="External" Type="http://schemas.openxmlformats.org/officeDocument/2006/relationships/hyperlink"/><Relationship Id="rId5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6"/>
          <p:cNvSpPr txBox="1">
            <a:spLocks noChangeArrowheads="1"/>
          </p:cNvSpPr>
          <p:nvPr/>
        </p:nvSpPr>
        <p:spPr bwMode="auto">
          <a:xfrm>
            <a:off x="0" y="938554"/>
            <a:ext cx="6858000" cy="15481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127000"/>
          </a:effectLst>
          <a:extLst/>
        </p:spPr>
        <p:txBody>
          <a:bodyPr wrap="square" lIns="144000" tIns="72000" rIns="144000" bIns="72000" anchor="t" anchorCtr="0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三重県では、次世代自動車への関心や理解を深めていただくことを目的に、工業研究所において、電動自動車等のモーター、インバーター、バッテリーとい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った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構成部品を分解して展示しています。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eaLnBrk="1" hangingPunct="1">
              <a:lnSpc>
                <a:spcPts val="1600"/>
              </a:lnSpc>
              <a:spcBef>
                <a:spcPct val="0"/>
              </a:spcBef>
              <a:buFontTx/>
              <a:buNone/>
              <a:tabLst>
                <a:tab pos="6660000" algn="r"/>
              </a:tabLst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第３回のセミナーでは、名古屋大学・山本真義教授を講師としてお招きし、海外の電気自動車を分解することで明らかとなった電動化技術 （材料、部品、システム） の動向を紹介し、そこから見えてくる低コスト化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、高付加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価値化へ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技術アプローチについてご講演を頂きます。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eaLnBrk="1" hangingPunct="1">
              <a:lnSpc>
                <a:spcPts val="1600"/>
              </a:lnSpc>
              <a:spcBef>
                <a:spcPct val="0"/>
              </a:spcBef>
              <a:buFontTx/>
              <a:buNone/>
              <a:tabLst>
                <a:tab pos="6660000" algn="r"/>
              </a:tabLst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今後、日本の自動車産業が取組むべき研究開発の方向性、市場可能性について学ぶ機会となりますので、ぜひご参加ください。　</a:t>
            </a:r>
            <a:endParaRPr lang="ja-JP" altLang="en-US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フリーフォーム 26"/>
          <p:cNvSpPr/>
          <p:nvPr/>
        </p:nvSpPr>
        <p:spPr>
          <a:xfrm>
            <a:off x="4185084" y="3152800"/>
            <a:ext cx="2520000" cy="1886400"/>
          </a:xfrm>
          <a:custGeom>
            <a:avLst/>
            <a:gdLst>
              <a:gd name="connsiteX0" fmla="*/ 715114 w 2880000"/>
              <a:gd name="connsiteY0" fmla="*/ 0 h 1741784"/>
              <a:gd name="connsiteX1" fmla="*/ 856424 w 2880000"/>
              <a:gd name="connsiteY1" fmla="*/ 22709 h 1741784"/>
              <a:gd name="connsiteX2" fmla="*/ 2880000 w 2880000"/>
              <a:gd name="connsiteY2" fmla="*/ 1741784 h 1741784"/>
              <a:gd name="connsiteX3" fmla="*/ 0 w 2880000"/>
              <a:gd name="connsiteY3" fmla="*/ 1741784 h 1741784"/>
              <a:gd name="connsiteX4" fmla="*/ 0 w 2880000"/>
              <a:gd name="connsiteY4" fmla="*/ 1732758 h 1741784"/>
              <a:gd name="connsiteX5" fmla="*/ 117742 w 2880000"/>
              <a:gd name="connsiteY5" fmla="*/ 1722411 h 1741784"/>
              <a:gd name="connsiteX6" fmla="*/ 1440000 w 2880000"/>
              <a:gd name="connsiteY6" fmla="*/ 788223 h 1741784"/>
              <a:gd name="connsiteX7" fmla="*/ 954969 w 2880000"/>
              <a:gd name="connsiteY7" fmla="*/ 113954 h 1741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80000" h="1741784">
                <a:moveTo>
                  <a:pt x="715114" y="0"/>
                </a:moveTo>
                <a:lnTo>
                  <a:pt x="856424" y="22709"/>
                </a:lnTo>
                <a:cubicBezTo>
                  <a:pt x="2028782" y="250609"/>
                  <a:pt x="2880000" y="934067"/>
                  <a:pt x="2880000" y="1741784"/>
                </a:cubicBezTo>
                <a:lnTo>
                  <a:pt x="0" y="1741784"/>
                </a:lnTo>
                <a:lnTo>
                  <a:pt x="0" y="1732758"/>
                </a:lnTo>
                <a:lnTo>
                  <a:pt x="117742" y="1722411"/>
                </a:lnTo>
                <a:cubicBezTo>
                  <a:pt x="872354" y="1633495"/>
                  <a:pt x="1440000" y="1249031"/>
                  <a:pt x="1440000" y="788223"/>
                </a:cubicBezTo>
                <a:cubicBezTo>
                  <a:pt x="1440000" y="524905"/>
                  <a:pt x="1254646" y="286514"/>
                  <a:pt x="954969" y="113954"/>
                </a:cubicBezTo>
                <a:close/>
              </a:path>
            </a:pathLst>
          </a:custGeom>
          <a:gradFill>
            <a:gsLst>
              <a:gs pos="35000">
                <a:srgbClr val="00CC66">
                  <a:alpha val="40000"/>
                </a:srgbClr>
              </a:gs>
              <a:gs pos="100000">
                <a:schemeClr val="bg1"/>
              </a:gs>
              <a:gs pos="75000">
                <a:srgbClr val="FFFF99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89000" y="344552"/>
            <a:ext cx="6480000" cy="576000"/>
          </a:xfrm>
          <a:prstGeom prst="round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>
              <a:spcAft>
                <a:spcPct val="25000"/>
              </a:spcAft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　電動自動車　分解展示・解説セミナー</a:t>
            </a:r>
            <a:endParaRPr lang="en-US" altLang="ja-JP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16632" y="7588093"/>
            <a:ext cx="6624736" cy="2189443"/>
          </a:xfrm>
          <a:prstGeom prst="rect">
            <a:avLst/>
          </a:prstGeom>
          <a:noFill/>
          <a:ln w="31750" cmpd="dbl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 anchorCtr="0"/>
          <a:lstStyle/>
          <a:p>
            <a:endParaRPr lang="en-US" altLang="ja-JP" sz="10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445224" y="56456"/>
            <a:ext cx="1260000" cy="4320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参加者募集！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6632" y="7586716"/>
            <a:ext cx="5256584" cy="2196361"/>
          </a:xfrm>
          <a:prstGeom prst="rect">
            <a:avLst/>
          </a:prstGeom>
          <a:noFill/>
        </p:spPr>
        <p:txBody>
          <a:bodyPr wrap="square" lIns="72000" tIns="36000" rIns="72000" bIns="36000" rtlCol="0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≪講師紹介≫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山本　真義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名古屋大学　未来材料・システム研究所　</a:t>
            </a:r>
            <a:r>
              <a:rPr lang="ja-JP" altLang="en-US" sz="12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教授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Bef>
                <a:spcPts val="600"/>
              </a:spcBef>
            </a:pP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2003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年山口大学理工学研究科博士取得後、サンケン電気株式会社、島根大学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総合理工学部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講師を経て、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2011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年より島根大学総合理工学部准教授着任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 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2017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年より名古屋大学未来材料・システム研究所教授着任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Bef>
                <a:spcPts val="300"/>
              </a:spcBef>
            </a:pP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パワーエレクトロニクス全般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磁気、制御、回路方式、半導体駆動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関する研究に従事。博士 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工学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0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IEEE</a:t>
            </a:r>
            <a:r>
              <a:rPr lang="ja-JP" altLang="en-US" sz="10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電気学会、電子情報通信学会会員。 応用は航空機電動化、自動車電動化、ワイヤレス給電の三本柱。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spcBef>
                <a:spcPts val="300"/>
              </a:spcBef>
            </a:pP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日本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の大学研究室としては珍しく、共同研究企業は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社を超え、海外の完成車メーカーとも強いコネクションを持つ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 産学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連携活動を強力に推進しており、企業との共同特許出願数も多数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 共同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研究だけでなく、各企業の戦略コンサルタントも請け負い、技術顧問としての活動も幅広い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sz="1000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352" y="4061988"/>
            <a:ext cx="1044000" cy="783000"/>
          </a:xfrm>
          <a:prstGeom prst="rect">
            <a:avLst/>
          </a:prstGeom>
          <a:ln w="19050" cap="rnd">
            <a:solidFill>
              <a:srgbClr val="FFFF00"/>
            </a:solidFill>
          </a:ln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308" y="3305904"/>
            <a:ext cx="1044000" cy="783000"/>
          </a:xfrm>
          <a:prstGeom prst="rect">
            <a:avLst/>
          </a:prstGeom>
          <a:ln w="19050" cap="rnd">
            <a:solidFill>
              <a:srgbClr val="00B050"/>
            </a:solidFill>
          </a:ln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52" y="3917972"/>
            <a:ext cx="1044000" cy="783000"/>
          </a:xfrm>
          <a:prstGeom prst="rect">
            <a:avLst/>
          </a:prstGeom>
          <a:ln w="19050" cap="rnd">
            <a:solidFill>
              <a:srgbClr val="FFC000"/>
            </a:solidFill>
          </a:ln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581" y="7896385"/>
            <a:ext cx="1105846" cy="1662840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117000" y="2468724"/>
            <a:ext cx="6624000" cy="4966265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txBody>
          <a:bodyPr lIns="72000" tIns="72000" rIns="72000" bIns="72000">
            <a:noAutofit/>
          </a:bodyPr>
          <a:lstStyle/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◆日</a:t>
            </a: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時</a:t>
            </a:r>
            <a:r>
              <a:rPr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２０２４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en-US" altLang="ja-JP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ja-JP" altLang="en-US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日（木）</a:t>
            </a:r>
            <a:r>
              <a:rPr lang="ja-JP" altLang="en-US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１３：３０～１６：３０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（１３：００より開場）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◆場　　所</a:t>
            </a:r>
            <a:r>
              <a:rPr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b="1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三重県工業研究所</a:t>
            </a:r>
            <a:r>
              <a:rPr lang="ja-JP" altLang="en-US" sz="1200" dirty="0" smtClean="0">
                <a:solidFill>
                  <a:srgbClr val="3366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（津市高茶屋５－５－４５）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開催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方法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現地開催　（オンライン配信は行いません）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 象 者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県内製造業を中心に、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次世代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自動車に関心をお持ちの方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　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員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５０名　（先着順）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◆参 加 費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無料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内　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容</a:t>
            </a:r>
            <a:endParaRPr lang="en-US" altLang="ja-JP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spcBef>
                <a:spcPts val="500"/>
              </a:spcBef>
              <a:defRPr/>
            </a:pP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（１）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開会挨拶　（三重県 雇用経済部 新産業振興課）</a:t>
            </a:r>
            <a:endParaRPr lang="en-US" altLang="ja-JP" sz="3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1000"/>
              </a:spcBef>
              <a:defRPr/>
            </a:pP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（２）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講演　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１２０分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「日米欧中の電動車分解により見えてきた次世代電動車技術と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三重県内企業が執るべき将来技術戦略」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 eaLnBrk="1" hangingPunct="1">
              <a:spcBef>
                <a:spcPts val="500"/>
              </a:spcBef>
              <a:defRPr/>
            </a:pP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名古屋大学 未来材料・システム研究所 教授 山本 真義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1000"/>
              </a:spcBef>
              <a:defRPr/>
            </a:pP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（３）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部品分解展示見学・解説　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２班に分け、各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defRPr/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「電動車分解展示部品の見学・解説」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1000"/>
              </a:spcBef>
              <a:defRPr/>
            </a:pPr>
            <a:r>
              <a:rPr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（４）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閉会挨拶　（三重県工業研究所）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defRPr/>
            </a:pPr>
            <a:endParaRPr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</a:t>
            </a: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方法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裏面に記載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eaLnBrk="1" hangingPunct="1">
              <a:spcBef>
                <a:spcPts val="500"/>
              </a:spcBef>
              <a:tabLst>
                <a:tab pos="900113" algn="l"/>
              </a:tabLst>
              <a:defRPr/>
            </a:pPr>
            <a:r>
              <a:rPr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◆問合せ先</a:t>
            </a:r>
            <a:r>
              <a:rPr lang="en-US" altLang="ja-JP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三重県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雇用経済部 新産業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振興課 服部・中濵　（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059-224-3113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575414"/>
              </p:ext>
            </p:extLst>
          </p:nvPr>
        </p:nvGraphicFramePr>
        <p:xfrm>
          <a:off x="117000" y="7725524"/>
          <a:ext cx="6624000" cy="19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企業（団体）名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所属・部署名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氏名・役職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（氏名）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（役職）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電話番号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メールアドレス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44000" marR="14400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17000" y="4989004"/>
            <a:ext cx="6624000" cy="2340260"/>
          </a:xfrm>
          <a:prstGeom prst="rect">
            <a:avLst/>
          </a:prstGeom>
          <a:noFill/>
          <a:ln w="31750" cmpd="dbl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①下記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ＵＲＬ（または２次元バーコード）から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申込みページに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アクセスし、必要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事項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を入力ください。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endParaRPr lang="en-US" altLang="ja-JP" sz="1200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ＵＲＬ：</a:t>
            </a:r>
            <a:r>
              <a:rPr lang="en-US" altLang="ja-JP" sz="12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https://</a:t>
            </a:r>
            <a:r>
              <a:rPr lang="en-US" altLang="ja-JP" sz="1200" dirty="0" smtClean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logoform.jp/form/8vMX/707121</a:t>
            </a:r>
            <a:endParaRPr lang="en-US" altLang="ja-JP" sz="1200" dirty="0" smtClean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②また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、下欄に必要事項を記入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のうえ、メールまた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にてお申込み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ください。</a:t>
            </a:r>
          </a:p>
          <a:p>
            <a:pPr marL="898525" indent="-898525">
              <a:tabLst>
                <a:tab pos="898525" algn="l"/>
              </a:tabLst>
            </a:pPr>
            <a:endParaRPr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endParaRPr lang="ja-JP" altLang="en-US" sz="1200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申込期限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２０２４年１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日（火）　（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応募状況により、早く締め切る場合があります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7000" y="128464"/>
            <a:ext cx="6624000" cy="4500500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≪会場アクセス≫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◆自動車　（駐車場有り（無料））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伊勢自動車道　久居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IC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R165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経由で約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endParaRPr lang="en-US" altLang="ja-JP" sz="12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◆公共交通機関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近鉄久居駅から三重交通バスで約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久居駅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東口（ハチ公口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から「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香良洲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公園」行き、また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は「雲出鋼管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町」行きに乗車し、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高茶屋団地前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R165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下車スグ。　片道</a:t>
            </a:r>
            <a:r>
              <a:rPr lang="en-US" altLang="ja-JP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230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円）</a:t>
            </a:r>
            <a:endParaRPr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196" y="344491"/>
            <a:ext cx="3528000" cy="290408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09000" y="4808984"/>
            <a:ext cx="1440000" cy="360040"/>
          </a:xfrm>
          <a:prstGeom prst="rect">
            <a:avLst/>
          </a:prstGeom>
          <a:solidFill>
            <a:schemeClr val="bg1"/>
          </a:solidFill>
          <a:ln w="44450" cmpd="dbl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申込方法</a:t>
            </a:r>
            <a:endParaRPr kumimoji="1" lang="ja-JP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6632" y="9669524"/>
            <a:ext cx="6624736" cy="1800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ご記入いただいた情報は、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本セミナーに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関する連絡のほか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、国や県の支援事業の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ご案内に用いることが</a:t>
            </a:r>
            <a:r>
              <a:rPr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あります。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6632" y="7473280"/>
            <a:ext cx="6624736" cy="25202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　メール／ＦＡＸ申込用　－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6000" y="6505200"/>
            <a:ext cx="489654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メール：</a:t>
            </a:r>
            <a:r>
              <a:rPr lang="en-US" altLang="ja-JP" sz="12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shinsang@pref.mie.lg.jp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ＦＡＸ：</a:t>
            </a:r>
            <a:r>
              <a:rPr lang="ja-JP" altLang="en-US" sz="12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０５９</a:t>
            </a:r>
            <a:r>
              <a:rPr lang="en-US" altLang="ja-JP" sz="12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sz="12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２２４</a:t>
            </a:r>
            <a:r>
              <a:rPr lang="en-US" altLang="ja-JP" sz="12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sz="1200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２０７８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44" y="5431935"/>
            <a:ext cx="650345" cy="65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ED7D31"/>
      </a:hlink>
      <a:folHlink>
        <a:srgbClr val="00B05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820</Words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BIZ UDゴシック</vt:lpstr>
      <vt:lpstr>ＭＳ Ｐゴシック</vt:lpstr>
      <vt:lpstr>ＭＳ Ｐ明朝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