
<file path=[Content_Types].xml><?xml version="1.0" encoding="utf-8"?>
<Types xmlns="http://schemas.openxmlformats.org/package/2006/content-types"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commentAuthors+xml" PartName="/ppt/commentAuthors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70" r:id="rId6"/>
    <p:sldId id="266" r:id="rId7"/>
    <p:sldId id="267" r:id="rId8"/>
    <p:sldId id="269" r:id="rId9"/>
    <p:sldId id="268" r:id="rId10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敦史 森平" initials="敦森" lastIdx="1" clrIdx="0">
    <p:extLst>
      <p:ext uri="{19B8F6BF-5375-455C-9EA6-DF929625EA0E}">
        <p15:presenceInfo xmlns:p15="http://schemas.microsoft.com/office/powerpoint/2012/main" userId="4bd6ca9be5332d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9.xml" Type="http://schemas.openxmlformats.org/officeDocument/2006/relationships/slide"/><Relationship Id="rId11" Target="commentAuthors.xml" Type="http://schemas.openxmlformats.org/officeDocument/2006/relationships/commentAuthors"/><Relationship Id="rId12" Target="presProps.xml" Type="http://schemas.openxmlformats.org/officeDocument/2006/relationships/presProps"/><Relationship Id="rId13" Target="viewProps.xml" Type="http://schemas.openxmlformats.org/officeDocument/2006/relationships/viewProps"/><Relationship Id="rId14" Target="theme/theme1.xml" Type="http://schemas.openxmlformats.org/officeDocument/2006/relationships/theme"/><Relationship Id="rId15" Target="tableStyles.xml" Type="http://schemas.openxmlformats.org/officeDocument/2006/relationships/tableStyles"/><Relationship Id="rId2" Target="slides/slide1.xml" Type="http://schemas.openxmlformats.org/officeDocument/2006/relationships/slide"/><Relationship Id="rId3" Target="slides/slide2.xml" Type="http://schemas.openxmlformats.org/officeDocument/2006/relationships/slide"/><Relationship Id="rId4" Target="slides/slide3.xml" Type="http://schemas.openxmlformats.org/officeDocument/2006/relationships/slide"/><Relationship Id="rId5" Target="slides/slide4.xml" Type="http://schemas.openxmlformats.org/officeDocument/2006/relationships/slide"/><Relationship Id="rId6" Target="slides/slide5.xml" Type="http://schemas.openxmlformats.org/officeDocument/2006/relationships/slide"/><Relationship Id="rId7" Target="slides/slide6.xml" Type="http://schemas.openxmlformats.org/officeDocument/2006/relationships/slide"/><Relationship Id="rId8" Target="slides/slide7.xml" Type="http://schemas.openxmlformats.org/officeDocument/2006/relationships/slide"/><Relationship Id="rId9" Target="slides/slide8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slideLayouts/slideLayout12.xml" Type="http://schemas.openxmlformats.org/officeDocument/2006/relationships/slideLayout"/><Relationship Id="rId13" Target="../slideLayouts/slideLayout13.xml" Type="http://schemas.openxmlformats.org/officeDocument/2006/relationships/slideLayout"/><Relationship Id="rId14" Target="../slideLayouts/slideLayout14.xml" Type="http://schemas.openxmlformats.org/officeDocument/2006/relationships/slideLayout"/><Relationship Id="rId15" Target="../slideLayouts/slideLayout15.xml" Type="http://schemas.openxmlformats.org/officeDocument/2006/relationships/slideLayout"/><Relationship Id="rId16" Target="../slideLayouts/slideLayout16.xml" Type="http://schemas.openxmlformats.org/officeDocument/2006/relationships/slideLayout"/><Relationship Id="rId17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media/image8.png" Type="http://schemas.openxmlformats.org/officeDocument/2006/relationships/image"/><Relationship Id="rId3" Target="../media/image9.jpg" Type="http://schemas.openxmlformats.org/officeDocument/2006/relationships/image"/><Relationship Id="rId4" Target="../media/image10.jpg" Type="http://schemas.openxmlformats.org/officeDocument/2006/relationships/image"/><Relationship Id="rId5" Target="../media/image11.jpg" Type="http://schemas.openxmlformats.org/officeDocument/2006/relationships/image"/><Relationship Id="rId6" Target="../media/image12.jpg" Type="http://schemas.openxmlformats.org/officeDocument/2006/relationships/image"/><Relationship Id="rId7" Target="../media/image13.jpg" Type="http://schemas.openxmlformats.org/officeDocument/2006/relationships/image"/><Relationship Id="rId8" Target="../media/image14.jp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media/image8.pn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../media/image18.JPG" Type="http://schemas.openxmlformats.org/officeDocument/2006/relationships/image"/><Relationship Id="rId7" Target="../media/image19.JPG" Type="http://schemas.openxmlformats.org/officeDocument/2006/relationships/image"/><Relationship Id="rId8" Target="../media/image20.JP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C71A79-854B-C226-6F10-218EFA32B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602" y="2249789"/>
            <a:ext cx="9177866" cy="1646302"/>
          </a:xfrm>
        </p:spPr>
        <p:txBody>
          <a:bodyPr/>
          <a:lstStyle/>
          <a:p>
            <a:pPr algn="ctr"/>
            <a:r>
              <a:rPr kumimoji="1" lang="ja-JP" altLang="en-US" dirty="0"/>
              <a:t>こうみんかんってなあ～に？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87E345-2D9C-FBED-EDAA-6DD061B3BE18}"/>
              </a:ext>
            </a:extLst>
          </p:cNvPr>
          <p:cNvSpPr txBox="1"/>
          <p:nvPr/>
        </p:nvSpPr>
        <p:spPr>
          <a:xfrm>
            <a:off x="1272209" y="755374"/>
            <a:ext cx="382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令和６年１０月４日（金）</a:t>
            </a:r>
            <a:endParaRPr kumimoji="1" lang="en-US" altLang="ja-JP" dirty="0"/>
          </a:p>
          <a:p>
            <a:r>
              <a:rPr kumimoji="1" lang="ja-JP" altLang="en-US" dirty="0"/>
              <a:t>津市立誠之小学校　資料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16D2B1F-B156-4B8E-9202-1B7C0FF1E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356" y="241601"/>
            <a:ext cx="4259117" cy="26576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E444BEC-AEC9-42A1-A163-52B02C0E5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963" y="4050833"/>
            <a:ext cx="2924256" cy="27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7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BB6E08-3916-1283-0804-26497C502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41" y="308491"/>
            <a:ext cx="8596668" cy="1320800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ここでお話しすること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8E7513-7E95-2172-C6F6-8017E9BF1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7936"/>
            <a:ext cx="10649243" cy="3880773"/>
          </a:xfrm>
        </p:spPr>
        <p:txBody>
          <a:bodyPr>
            <a:noAutofit/>
          </a:bodyPr>
          <a:lstStyle/>
          <a:p>
            <a:r>
              <a:rPr kumimoji="1" lang="ja-JP" altLang="en-US" sz="4400" dirty="0"/>
              <a:t>１．公民館（こうみんかん）とは</a:t>
            </a:r>
            <a:endParaRPr kumimoji="1" lang="en-US" altLang="ja-JP" sz="4400" dirty="0"/>
          </a:p>
          <a:p>
            <a:r>
              <a:rPr lang="ja-JP" altLang="en-US" sz="4400" dirty="0"/>
              <a:t>２．公民館（こうみんかん）のやくわり</a:t>
            </a:r>
            <a:endParaRPr lang="en-US" altLang="ja-JP" sz="4400" dirty="0"/>
          </a:p>
          <a:p>
            <a:r>
              <a:rPr kumimoji="1" lang="ja-JP" altLang="en-US" sz="4400" dirty="0"/>
              <a:t>３．</a:t>
            </a:r>
            <a:r>
              <a:rPr lang="ja-JP" altLang="en-US" sz="4400" dirty="0"/>
              <a:t>津市のこうみんかんのげんじ</a:t>
            </a:r>
            <a:r>
              <a:rPr lang="ja-JP" altLang="en-US" sz="4400" dirty="0" err="1"/>
              <a:t>ょう</a:t>
            </a:r>
            <a:endParaRPr lang="en-US" altLang="ja-JP" sz="4400" dirty="0"/>
          </a:p>
          <a:p>
            <a:r>
              <a:rPr lang="ja-JP" altLang="en-US" sz="4400" dirty="0"/>
              <a:t>４．久居公民館</a:t>
            </a:r>
            <a:r>
              <a:rPr lang="en-US" altLang="ja-JP" sz="4400" dirty="0"/>
              <a:t>(</a:t>
            </a:r>
            <a:r>
              <a:rPr lang="ja-JP" altLang="en-US" sz="4400" dirty="0"/>
              <a:t>ひさいこうみんかん</a:t>
            </a:r>
            <a:r>
              <a:rPr lang="en-US" altLang="ja-JP" sz="4400" dirty="0"/>
              <a:t>)</a:t>
            </a:r>
          </a:p>
          <a:p>
            <a:r>
              <a:rPr lang="ja-JP" altLang="en-US" sz="4400" dirty="0"/>
              <a:t>　　について</a:t>
            </a:r>
            <a:endParaRPr lang="en-US" altLang="ja-JP" sz="4400" dirty="0"/>
          </a:p>
          <a:p>
            <a:r>
              <a:rPr kumimoji="1" lang="ja-JP" altLang="en-US" sz="4400" dirty="0"/>
              <a:t>５．まとめ</a:t>
            </a:r>
          </a:p>
        </p:txBody>
      </p:sp>
    </p:spTree>
    <p:extLst>
      <p:ext uri="{BB962C8B-B14F-4D97-AF65-F5344CB8AC3E}">
        <p14:creationId xmlns:p14="http://schemas.microsoft.com/office/powerpoint/2010/main" val="1890510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7EB73E-0C4C-A874-693A-CA0AC85D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800" dirty="0"/>
              <a:t>１．公民館（こうみんかん）とは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CCBEF61-D335-E304-AD9E-462C6B945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7746" y="2160588"/>
            <a:ext cx="6696545" cy="3881437"/>
          </a:xfr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312554D-1C11-A516-0C1D-06857ADAB6BF}"/>
              </a:ext>
            </a:extLst>
          </p:cNvPr>
          <p:cNvCxnSpPr>
            <a:cxnSpLocks/>
          </p:cNvCxnSpPr>
          <p:nvPr/>
        </p:nvCxnSpPr>
        <p:spPr>
          <a:xfrm>
            <a:off x="8324291" y="4916557"/>
            <a:ext cx="0" cy="755373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D7A208-99B5-00FD-A970-B425F61EB50D}"/>
              </a:ext>
            </a:extLst>
          </p:cNvPr>
          <p:cNvSpPr txBox="1"/>
          <p:nvPr/>
        </p:nvSpPr>
        <p:spPr>
          <a:xfrm>
            <a:off x="1094912" y="1676162"/>
            <a:ext cx="848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１　こうみんかんって、</a:t>
            </a:r>
            <a:r>
              <a:rPr lang="ja-JP" altLang="en-US" dirty="0"/>
              <a:t>どんなところ？　どんなイメージしてますか？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937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79F8E5-A0AD-DA26-97AB-5AE83BC4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66" y="215705"/>
            <a:ext cx="8596668" cy="1320800"/>
          </a:xfrm>
        </p:spPr>
        <p:txBody>
          <a:bodyPr>
            <a:normAutofit fontScale="90000"/>
          </a:bodyPr>
          <a:lstStyle/>
          <a:p>
            <a:r>
              <a:rPr kumimoji="1" lang="ja-JP" altLang="en-US" sz="4800" dirty="0"/>
              <a:t>２．公民館（こうみんかん）の</a:t>
            </a:r>
            <a:br>
              <a:rPr kumimoji="1" lang="en-US" altLang="ja-JP" sz="4800" dirty="0"/>
            </a:br>
            <a:r>
              <a:rPr kumimoji="1" lang="ja-JP" altLang="en-US" sz="4800" dirty="0"/>
              <a:t>　　やくわり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A629003-C402-7EEA-4768-7F4C94F47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565" y="2055054"/>
            <a:ext cx="6826133" cy="4296366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A5B3A7-028E-F5FB-85F5-2BA00ED5A90D}"/>
              </a:ext>
            </a:extLst>
          </p:cNvPr>
          <p:cNvSpPr txBox="1"/>
          <p:nvPr/>
        </p:nvSpPr>
        <p:spPr>
          <a:xfrm>
            <a:off x="1075862" y="1676162"/>
            <a:ext cx="604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　公民館（こうみんかん）の機能（きのう）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05FA0C-CEFB-5C26-DE69-7AC7D772FB25}"/>
              </a:ext>
            </a:extLst>
          </p:cNvPr>
          <p:cNvSpPr txBox="1"/>
          <p:nvPr/>
        </p:nvSpPr>
        <p:spPr>
          <a:xfrm>
            <a:off x="435162" y="6360980"/>
            <a:ext cx="905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ちいきの社会教育（しゃかいきょういく）をすいしんするやくわりをはたします</a:t>
            </a:r>
          </a:p>
        </p:txBody>
      </p:sp>
    </p:spTree>
    <p:extLst>
      <p:ext uri="{BB962C8B-B14F-4D97-AF65-F5344CB8AC3E}">
        <p14:creationId xmlns:p14="http://schemas.microsoft.com/office/powerpoint/2010/main" val="274957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A37383-546B-54ED-0FDF-5EEDFDB9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86" y="404377"/>
            <a:ext cx="9957841" cy="1320800"/>
          </a:xfrm>
        </p:spPr>
        <p:txBody>
          <a:bodyPr>
            <a:normAutofit fontScale="90000"/>
          </a:bodyPr>
          <a:lstStyle/>
          <a:p>
            <a:r>
              <a:rPr kumimoji="1" lang="ja-JP" altLang="en-US" sz="4800" dirty="0"/>
              <a:t>３．</a:t>
            </a:r>
            <a:r>
              <a:rPr lang="ja-JP" altLang="en-US" sz="4800" dirty="0"/>
              <a:t>津市</a:t>
            </a:r>
            <a:r>
              <a:rPr kumimoji="1" lang="ja-JP" altLang="en-US" sz="4800" dirty="0"/>
              <a:t>のこうみんかんのげんじ</a:t>
            </a:r>
            <a:r>
              <a:rPr kumimoji="1" lang="ja-JP" altLang="en-US" sz="4800" dirty="0" err="1"/>
              <a:t>ょう</a:t>
            </a:r>
            <a:endParaRPr kumimoji="1" lang="ja-JP" altLang="en-US" sz="48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941114D-1AFE-4C08-E86C-88ECE8A54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268" y="1532087"/>
            <a:ext cx="3246962" cy="5325913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E61D62-AD60-6AD7-703F-E7D39946A25A}"/>
              </a:ext>
            </a:extLst>
          </p:cNvPr>
          <p:cNvSpPr txBox="1"/>
          <p:nvPr/>
        </p:nvSpPr>
        <p:spPr>
          <a:xfrm>
            <a:off x="648849" y="1097761"/>
            <a:ext cx="576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３　津市のこうみんかんのりようじょうきょう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732DF7-99E3-C626-707E-4C3E59C382D7}"/>
              </a:ext>
            </a:extLst>
          </p:cNvPr>
          <p:cNvSpPr/>
          <p:nvPr/>
        </p:nvSpPr>
        <p:spPr>
          <a:xfrm>
            <a:off x="856268" y="2605849"/>
            <a:ext cx="3246962" cy="702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928854-2FA8-2243-370D-315DDDC99431}"/>
              </a:ext>
            </a:extLst>
          </p:cNvPr>
          <p:cNvSpPr txBox="1"/>
          <p:nvPr/>
        </p:nvSpPr>
        <p:spPr>
          <a:xfrm>
            <a:off x="4103230" y="1532087"/>
            <a:ext cx="57660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◎令和５年度</a:t>
            </a:r>
            <a:endParaRPr kumimoji="1" lang="en-US" altLang="ja-JP" dirty="0"/>
          </a:p>
          <a:p>
            <a:r>
              <a:rPr kumimoji="1" lang="ja-JP" altLang="en-US" dirty="0"/>
              <a:t>　津市内のこうみんかん　　　５１館（かん）</a:t>
            </a:r>
            <a:endParaRPr kumimoji="1" lang="en-US" altLang="ja-JP" dirty="0"/>
          </a:p>
          <a:p>
            <a:r>
              <a:rPr kumimoji="1" lang="ja-JP" altLang="en-US" dirty="0"/>
              <a:t>　りようかいすう　　３３，９０８回（かい）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ja-JP" altLang="en-US" dirty="0" err="1"/>
              <a:t>りよう</a:t>
            </a:r>
            <a:r>
              <a:rPr kumimoji="1" lang="ja-JP" altLang="en-US" dirty="0"/>
              <a:t>にんずう　４０６，９８８人（にん）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◎ひさいちく　７つのこうみんかん</a:t>
            </a:r>
            <a:endParaRPr kumimoji="1"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久居（ひさい）・桃園（ももぞの）・戸木（へき）・七栗（ななくり）・稲葉（いなば）・榊原（さかきばら）・立成（りっせい）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　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　りようかいすう　　　　５，２９３回（かい）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　</a:t>
            </a:r>
            <a:r>
              <a:rPr kumimoji="1" lang="ja-JP" altLang="en-US" dirty="0" err="1">
                <a:solidFill>
                  <a:srgbClr val="FF0000"/>
                </a:solidFill>
              </a:rPr>
              <a:t>りよう</a:t>
            </a:r>
            <a:r>
              <a:rPr kumimoji="1" lang="ja-JP" altLang="en-US" dirty="0">
                <a:solidFill>
                  <a:srgbClr val="FF0000"/>
                </a:solidFill>
              </a:rPr>
              <a:t>にんずう　　　６１，９４９人（にん）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令和６年３月３１日で、ながの・たつみずこうみんかんが閉かんとなり、令和６年度から津市ぜんたいのこうみんかんは</a:t>
            </a:r>
            <a:r>
              <a:rPr kumimoji="1" lang="ja-JP" altLang="en-US" dirty="0">
                <a:solidFill>
                  <a:srgbClr val="FF0000"/>
                </a:solidFill>
              </a:rPr>
              <a:t>４９館（かん）</a:t>
            </a:r>
            <a:r>
              <a:rPr kumimoji="1" lang="ja-JP" altLang="en-US" dirty="0"/>
              <a:t>となりました。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令和６年度　津市教育</a:t>
            </a:r>
            <a:r>
              <a:rPr kumimoji="1" lang="ja-JP" altLang="en-US" dirty="0" err="1"/>
              <a:t>よ</a:t>
            </a:r>
            <a:r>
              <a:rPr kumimoji="1" lang="ja-JP" altLang="en-US" dirty="0"/>
              <a:t>うらんより</a:t>
            </a:r>
          </a:p>
        </p:txBody>
      </p:sp>
    </p:spTree>
    <p:extLst>
      <p:ext uri="{BB962C8B-B14F-4D97-AF65-F5344CB8AC3E}">
        <p14:creationId xmlns:p14="http://schemas.microsoft.com/office/powerpoint/2010/main" val="231737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FB7967-D184-7197-7DAE-B031E3B1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5" y="207685"/>
            <a:ext cx="10396024" cy="1320800"/>
          </a:xfrm>
        </p:spPr>
        <p:txBody>
          <a:bodyPr>
            <a:normAutofit fontScale="90000"/>
          </a:bodyPr>
          <a:lstStyle/>
          <a:p>
            <a:r>
              <a:rPr kumimoji="1" lang="ja-JP" altLang="en-US" sz="4800" dirty="0"/>
              <a:t>４．久居公民館</a:t>
            </a:r>
            <a:r>
              <a:rPr kumimoji="1" lang="en-US" altLang="ja-JP" sz="4800" dirty="0"/>
              <a:t>(</a:t>
            </a:r>
            <a:r>
              <a:rPr kumimoji="1" lang="ja-JP" altLang="en-US" sz="4800" dirty="0"/>
              <a:t>ひさいこうみんかん</a:t>
            </a:r>
            <a:r>
              <a:rPr kumimoji="1" lang="en-US" altLang="ja-JP" sz="4800" dirty="0"/>
              <a:t>)</a:t>
            </a:r>
            <a:br>
              <a:rPr kumimoji="1" lang="en-US" altLang="ja-JP" sz="4800" dirty="0"/>
            </a:br>
            <a:r>
              <a:rPr kumimoji="1" lang="ja-JP" altLang="en-US" sz="4800" dirty="0"/>
              <a:t>　　について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71AC14-BD9C-701B-FBEF-074233A0AC40}"/>
              </a:ext>
            </a:extLst>
          </p:cNvPr>
          <p:cNvSpPr txBox="1"/>
          <p:nvPr/>
        </p:nvSpPr>
        <p:spPr>
          <a:xfrm>
            <a:off x="719536" y="1502182"/>
            <a:ext cx="659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４－（１）久居公民館（ひさいこうみんかん）のがいよう</a:t>
            </a:r>
          </a:p>
        </p:txBody>
      </p:sp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5B014710-94F5-8727-018B-DAA0E762C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79" y="1894508"/>
            <a:ext cx="5007321" cy="2208285"/>
          </a:xfr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E455CFF-3E2C-AA3E-2087-676AC027B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37" y="4138390"/>
            <a:ext cx="8100906" cy="252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56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49C9B0-0992-1320-4DEF-F743D5911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56" y="130656"/>
            <a:ext cx="9372818" cy="1345187"/>
          </a:xfrm>
        </p:spPr>
        <p:txBody>
          <a:bodyPr>
            <a:normAutofit fontScale="90000"/>
          </a:bodyPr>
          <a:lstStyle/>
          <a:p>
            <a:r>
              <a:rPr kumimoji="1" lang="ja-JP" altLang="en-US" sz="4800" dirty="0"/>
              <a:t>４</a:t>
            </a:r>
            <a:r>
              <a:rPr lang="ja-JP" altLang="en-US" sz="4800" dirty="0"/>
              <a:t>．久居公民館</a:t>
            </a:r>
            <a:r>
              <a:rPr lang="en-US" altLang="ja-JP" sz="4800" dirty="0"/>
              <a:t>(</a:t>
            </a:r>
            <a:r>
              <a:rPr lang="ja-JP" altLang="en-US" sz="4800" dirty="0"/>
              <a:t>ひさいこうみんかん</a:t>
            </a:r>
            <a:r>
              <a:rPr lang="en-US" altLang="ja-JP" sz="4800" dirty="0"/>
              <a:t>)</a:t>
            </a:r>
            <a:br>
              <a:rPr lang="en-US" altLang="ja-JP" sz="4800" dirty="0"/>
            </a:br>
            <a:r>
              <a:rPr lang="ja-JP" altLang="en-US" sz="4800" dirty="0"/>
              <a:t>　　について</a:t>
            </a:r>
            <a:endParaRPr kumimoji="1" lang="ja-JP" altLang="en-US" sz="4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DC843B-97C8-FE1D-29E6-37A82B1419AE}"/>
              </a:ext>
            </a:extLst>
          </p:cNvPr>
          <p:cNvSpPr txBox="1"/>
          <p:nvPr/>
        </p:nvSpPr>
        <p:spPr>
          <a:xfrm>
            <a:off x="809618" y="1460329"/>
            <a:ext cx="632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４－（２）おもな講座（こうざ）の紹介（しょうかい）１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A133C87-1646-D007-8228-AF6C61CBFCA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80926" y="4618915"/>
            <a:ext cx="2199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夏休みわんぱく学校「ドローン体験」</a:t>
            </a:r>
          </a:p>
        </p:txBody>
      </p:sp>
      <p:sp>
        <p:nvSpPr>
          <p:cNvPr id="8" name="コンテンツ プレースホルダー 6">
            <a:extLst>
              <a:ext uri="{FF2B5EF4-FFF2-40B4-BE49-F238E27FC236}">
                <a16:creationId xmlns:a16="http://schemas.microsoft.com/office/drawing/2014/main" id="{2357B6E9-EC3A-9D20-104D-017B6015023E}"/>
              </a:ext>
            </a:extLst>
          </p:cNvPr>
          <p:cNvSpPr txBox="1">
            <a:spLocks/>
          </p:cNvSpPr>
          <p:nvPr/>
        </p:nvSpPr>
        <p:spPr>
          <a:xfrm>
            <a:off x="677334" y="1930400"/>
            <a:ext cx="2650435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/>
              <a:t>こども作法教室</a:t>
            </a:r>
          </a:p>
        </p:txBody>
      </p:sp>
      <p:sp>
        <p:nvSpPr>
          <p:cNvPr id="9" name="コンテンツ プレースホルダー 6">
            <a:extLst>
              <a:ext uri="{FF2B5EF4-FFF2-40B4-BE49-F238E27FC236}">
                <a16:creationId xmlns:a16="http://schemas.microsoft.com/office/drawing/2014/main" id="{CD4CCBC2-112E-DF3B-1A1D-C221AE438807}"/>
              </a:ext>
            </a:extLst>
          </p:cNvPr>
          <p:cNvSpPr txBox="1">
            <a:spLocks/>
          </p:cNvSpPr>
          <p:nvPr/>
        </p:nvSpPr>
        <p:spPr>
          <a:xfrm>
            <a:off x="6909374" y="1913472"/>
            <a:ext cx="328654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/>
              <a:t>英語</a:t>
            </a:r>
            <a:r>
              <a:rPr lang="en-US" altLang="ja-JP" sz="1400" dirty="0"/>
              <a:t>de</a:t>
            </a:r>
            <a:r>
              <a:rPr lang="ja-JP" altLang="en-US" sz="1400" dirty="0"/>
              <a:t>子育て～親子で遊ぼう～</a:t>
            </a:r>
            <a:endParaRPr lang="en-US" altLang="ja-JP" sz="1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1DC0F33-8873-39A3-5BE3-C0A84338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14" y="213206"/>
            <a:ext cx="1872130" cy="26305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72AA88C-AE40-4700-8FEB-C1148018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95" y="2266029"/>
            <a:ext cx="2834917" cy="213452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67BED8B-1114-4BC1-B839-387CCE167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736" y="2266029"/>
            <a:ext cx="2799317" cy="210772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690681E-DD14-4A3D-A11C-47DEC0002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04" y="5108191"/>
            <a:ext cx="2323965" cy="174980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F247ECF-F7B4-4176-B271-B325A9CB6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371" y="4469627"/>
            <a:ext cx="1823980" cy="242247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E29EF47-1A94-4866-AD44-23F2E648F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5596" y="2266029"/>
            <a:ext cx="2834917" cy="213452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9532978-47F7-4AC7-94A2-DBBDF348B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318" y="5108191"/>
            <a:ext cx="1317504" cy="1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9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A133C87-1646-D007-8228-AF6C61CBFCA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93424" y="1377878"/>
            <a:ext cx="2435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夏休みわんぱく学校「おも</a:t>
            </a:r>
            <a:r>
              <a:rPr kumimoji="1" lang="ja-JP" altLang="en-US" sz="1400" dirty="0" err="1"/>
              <a:t>しろ</a:t>
            </a:r>
            <a:r>
              <a:rPr kumimoji="1" lang="ja-JP" altLang="en-US" sz="1400" dirty="0"/>
              <a:t>理科実験」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1DC0F33-8873-39A3-5BE3-C0A84338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14" y="213206"/>
            <a:ext cx="1872130" cy="26305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D950148-8F8E-4592-A05D-38513EB743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40" y="1930400"/>
            <a:ext cx="2295600" cy="283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F6284BE-95C8-4786-B355-1A4F23692BF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42" y="1901098"/>
            <a:ext cx="2435513" cy="283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図 15" descr="C:\Users\dept1172-01\Desktop\理科実験\IMG_0407 (1).jpg">
            <a:extLst>
              <a:ext uri="{FF2B5EF4-FFF2-40B4-BE49-F238E27FC236}">
                <a16:creationId xmlns:a16="http://schemas.microsoft.com/office/drawing/2014/main" id="{D4ABE58A-A93C-4008-BB0A-B14EDE5B02C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57" y="1916502"/>
            <a:ext cx="2162327" cy="28394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コンテンツ プレースホルダー 6">
            <a:extLst>
              <a:ext uri="{FF2B5EF4-FFF2-40B4-BE49-F238E27FC236}">
                <a16:creationId xmlns:a16="http://schemas.microsoft.com/office/drawing/2014/main" id="{5C906E42-ABE3-4FD3-ADA1-0051FE17E9CB}"/>
              </a:ext>
            </a:extLst>
          </p:cNvPr>
          <p:cNvSpPr txBox="1">
            <a:spLocks/>
          </p:cNvSpPr>
          <p:nvPr/>
        </p:nvSpPr>
        <p:spPr>
          <a:xfrm>
            <a:off x="3660487" y="4810977"/>
            <a:ext cx="2435513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/>
              <a:t>夏休みわんぱく学校「わんぱく陶芸教室」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D0A8D3F-6A0B-444D-B6F4-505CE7355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540" y="5329045"/>
            <a:ext cx="2435513" cy="136997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B641FF3-4EF6-427B-8E5B-446762431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495" y="5309306"/>
            <a:ext cx="2473760" cy="139149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618F6E1-B0BF-4A14-9B6B-14516A4D2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959" y="5309022"/>
            <a:ext cx="2162327" cy="1216309"/>
          </a:xfrm>
          <a:prstGeom prst="rect">
            <a:avLst/>
          </a:prstGeom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70A965D0-59D8-498A-B2D2-78516475840A}"/>
              </a:ext>
            </a:extLst>
          </p:cNvPr>
          <p:cNvSpPr txBox="1">
            <a:spLocks/>
          </p:cNvSpPr>
          <p:nvPr/>
        </p:nvSpPr>
        <p:spPr>
          <a:xfrm>
            <a:off x="155595" y="196415"/>
            <a:ext cx="1039602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4800" dirty="0"/>
              <a:t>４．久居公民館</a:t>
            </a:r>
            <a:r>
              <a:rPr lang="en-US" altLang="ja-JP" sz="4800" dirty="0"/>
              <a:t>(</a:t>
            </a:r>
            <a:r>
              <a:rPr lang="ja-JP" altLang="en-US" sz="4800" dirty="0"/>
              <a:t>ひさいこうみんかん</a:t>
            </a:r>
            <a:r>
              <a:rPr lang="en-US" altLang="ja-JP" sz="4800" dirty="0"/>
              <a:t>)</a:t>
            </a:r>
            <a:br>
              <a:rPr lang="en-US" altLang="ja-JP" sz="4800" dirty="0"/>
            </a:br>
            <a:r>
              <a:rPr lang="ja-JP" altLang="en-US" sz="4800" dirty="0"/>
              <a:t>　　について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53BB749-6740-4865-A34C-249380A2E728}"/>
              </a:ext>
            </a:extLst>
          </p:cNvPr>
          <p:cNvSpPr txBox="1"/>
          <p:nvPr/>
        </p:nvSpPr>
        <p:spPr>
          <a:xfrm>
            <a:off x="155595" y="1461374"/>
            <a:ext cx="632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４－（２）おもな講座（こうざ）の紹介（しょうかい）２</a:t>
            </a:r>
          </a:p>
        </p:txBody>
      </p:sp>
    </p:spTree>
    <p:extLst>
      <p:ext uri="{BB962C8B-B14F-4D97-AF65-F5344CB8AC3E}">
        <p14:creationId xmlns:p14="http://schemas.microsoft.com/office/powerpoint/2010/main" val="797499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CFF9F9-1DB4-8EDF-2C16-413540CC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80" y="236113"/>
            <a:ext cx="8596668" cy="1320800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５．まとめ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FEDB9C-A346-F23F-B9FB-2B8E107D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88" y="1420763"/>
            <a:ext cx="11211339" cy="4328211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①学校・家庭・地域</a:t>
            </a:r>
            <a:r>
              <a:rPr lang="ja-JP" altLang="en-US" sz="3200" dirty="0">
                <a:solidFill>
                  <a:srgbClr val="FF0000"/>
                </a:solidFill>
              </a:rPr>
              <a:t>（</a:t>
            </a:r>
            <a:r>
              <a:rPr kumimoji="1" lang="ja-JP" altLang="en-US" sz="3200" dirty="0">
                <a:solidFill>
                  <a:srgbClr val="FF0000"/>
                </a:solidFill>
              </a:rPr>
              <a:t>ちいき）をつなぐやくわり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3200" dirty="0">
                <a:solidFill>
                  <a:srgbClr val="FF0000"/>
                </a:solidFill>
              </a:rPr>
              <a:t>　　の１つとして公民館（こうみんかん）がある。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</a:rPr>
              <a:t>②高齢者（こうれいしゃ）だけでなく、こどもや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</a:rPr>
              <a:t>　若者（わかもの）、はばひろい世代に利用して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</a:rPr>
              <a:t>　いただきたい公民館（こうみんかん）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③多くの方が持続可能（じぞくかのう）（</a:t>
            </a:r>
            <a:r>
              <a:rPr lang="en-US" altLang="ja-JP" sz="3200" dirty="0">
                <a:solidFill>
                  <a:srgbClr val="FF0000"/>
                </a:solidFill>
              </a:rPr>
              <a:t>SDG</a:t>
            </a:r>
            <a:r>
              <a:rPr lang="ja-JP" altLang="en-US" sz="3200" dirty="0">
                <a:solidFill>
                  <a:srgbClr val="FF0000"/>
                </a:solidFill>
              </a:rPr>
              <a:t>）に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生涯学習（しょうがいがくしゅう）として利用し　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</a:t>
            </a:r>
            <a:r>
              <a:rPr lang="ja-JP" altLang="en-US" sz="3200" dirty="0" err="1">
                <a:solidFill>
                  <a:srgbClr val="FF0000"/>
                </a:solidFill>
              </a:rPr>
              <a:t>て</a:t>
            </a:r>
            <a:r>
              <a:rPr lang="ja-JP" altLang="en-US" sz="3200" dirty="0">
                <a:solidFill>
                  <a:srgbClr val="FF0000"/>
                </a:solidFill>
              </a:rPr>
              <a:t>いただく公民館（こうみんかん）（ウェルビーイング）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6826E3-0E1B-EE89-EDCB-F68C3A6767C1}"/>
              </a:ext>
            </a:extLst>
          </p:cNvPr>
          <p:cNvSpPr txBox="1"/>
          <p:nvPr/>
        </p:nvSpPr>
        <p:spPr>
          <a:xfrm>
            <a:off x="660090" y="896513"/>
            <a:ext cx="847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５　地域（ちいき）づくりの拠点（きょてん）となる公民館（こうみんかん）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2EC075-1017-2ADD-5147-AEFC3FB8C750}"/>
              </a:ext>
            </a:extLst>
          </p:cNvPr>
          <p:cNvSpPr txBox="1"/>
          <p:nvPr/>
        </p:nvSpPr>
        <p:spPr>
          <a:xfrm>
            <a:off x="660090" y="5773895"/>
            <a:ext cx="8426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最後（さいご）に出前講座（でまえこうざ）を体験（たいけん）してみよう！</a:t>
            </a:r>
          </a:p>
        </p:txBody>
      </p:sp>
    </p:spTree>
    <p:extLst>
      <p:ext uri="{BB962C8B-B14F-4D97-AF65-F5344CB8AC3E}">
        <p14:creationId xmlns:p14="http://schemas.microsoft.com/office/powerpoint/2010/main" val="712664344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Words>601</Words>
  <PresentationFormat>ワイド画面</PresentationFormat>
  <Paragraphs>52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メイリオ</vt:lpstr>
      <vt:lpstr>Arial</vt:lpstr>
      <vt:lpstr>Trebuchet MS</vt:lpstr>
      <vt:lpstr>Wingdings 3</vt:lpstr>
      <vt:lpstr>ファセット</vt:lpstr>
      <vt:lpstr>こうみんかんってなあ～に？</vt:lpstr>
      <vt:lpstr>ここでお話しすること</vt:lpstr>
      <vt:lpstr>１．公民館（こうみんかん）とは</vt:lpstr>
      <vt:lpstr>２．公民館（こうみんかん）の 　　やくわり</vt:lpstr>
      <vt:lpstr>３．津市のこうみんかんのげんじょう</vt:lpstr>
      <vt:lpstr>４．久居公民館(ひさいこうみんかん) 　　について</vt:lpstr>
      <vt:lpstr>４．久居公民館(ひさいこうみんかん) 　　について</vt:lpstr>
      <vt:lpstr>PowerPoint プレゼンテーション</vt:lpstr>
      <vt:lpstr>５．まとめ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