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6699"/>
    <a:srgbClr val="FF5050"/>
    <a:srgbClr val="FFD1FF"/>
    <a:srgbClr val="CC0000"/>
    <a:srgbClr val="CCFF33"/>
    <a:srgbClr val="99FF99"/>
    <a:srgbClr val="CCFF6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B193D-A5D9-4903-9D4E-B9C344D764A1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52ACE-9310-4DF8-80E7-C6E5FD4781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75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33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4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75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4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77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5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05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2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9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45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5520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3B7B-0BA9-4E93-AA2F-EAA8C0332897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2CEF-90C9-456A-9B9D-FD7618E4AF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3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350010" y="9031796"/>
            <a:ext cx="6075056" cy="780362"/>
            <a:chOff x="315938" y="8629425"/>
            <a:chExt cx="6075056" cy="1097280"/>
          </a:xfrm>
          <a:solidFill>
            <a:schemeClr val="bg1">
              <a:lumMod val="85000"/>
            </a:schemeClr>
          </a:solidFill>
        </p:grpSpPr>
        <p:sp>
          <p:nvSpPr>
            <p:cNvPr id="34" name="角丸四角形 33"/>
            <p:cNvSpPr/>
            <p:nvPr/>
          </p:nvSpPr>
          <p:spPr>
            <a:xfrm>
              <a:off x="315938" y="8629425"/>
              <a:ext cx="6075056" cy="109728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348556" y="8686088"/>
              <a:ext cx="5976000" cy="972000"/>
            </a:xfrm>
            <a:prstGeom prst="round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ホームベース 15"/>
          <p:cNvSpPr/>
          <p:nvPr/>
        </p:nvSpPr>
        <p:spPr>
          <a:xfrm rot="5400000">
            <a:off x="3053930" y="-268848"/>
            <a:ext cx="720000" cy="6701879"/>
          </a:xfrm>
          <a:prstGeom prst="homePlat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89" y="7911"/>
            <a:ext cx="6858000" cy="1370530"/>
          </a:xfrm>
          <a:solidFill>
            <a:schemeClr val="bg1">
              <a:lumMod val="65000"/>
            </a:schemeClr>
          </a:solidFill>
        </p:spPr>
        <p:txBody>
          <a:bodyPr vert="horz" lIns="51435" tIns="0" rIns="51435" bIns="0" rtlCol="0" anchor="ctr" anchorCtr="0">
            <a:normAutofit/>
          </a:bodyPr>
          <a:lstStyle/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○○○○○○○○○</a:t>
            </a:r>
            <a:b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736601" y="9253377"/>
            <a:ext cx="5054600" cy="728923"/>
          </a:xfrm>
          <a:prstGeom prst="rect">
            <a:avLst/>
          </a:prstGeom>
          <a:ln>
            <a:noFill/>
          </a:ln>
        </p:spPr>
        <p:txBody>
          <a:bodyPr vert="horz" lIns="38576" tIns="19288" rIns="38576" bIns="1928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>
              <a:lnSpc>
                <a:spcPts val="1400"/>
              </a:lnSpc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＊＊＊＊＊＊＊＊＊＊＊＊＊＊＊＊＊＊＊＊＊＊＊＊＊＊＊＊＊＊＊＊＊＊＊＊＊＊＊＊＊＊＊＊＊＊＊＊＊＊＊！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772077" y="789706"/>
            <a:ext cx="4052056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ysClr val="windowText" lastClr="000000"/>
                </a:solidFill>
              </a:rPr>
              <a:t>　○○○○株式会社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681578" y="825358"/>
            <a:ext cx="1188000" cy="540000"/>
          </a:xfrm>
        </p:spPr>
        <p:txBody>
          <a:bodyPr>
            <a:normAutofit fontScale="92500"/>
          </a:bodyPr>
          <a:lstStyle/>
          <a:p>
            <a:pPr algn="l">
              <a:lnSpc>
                <a:spcPts val="600"/>
              </a:lnSpc>
            </a:pPr>
            <a:r>
              <a:rPr lang="zh-TW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業種：</a:t>
            </a:r>
            <a:r>
              <a:rPr lang="ja-JP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＊＊業</a:t>
            </a:r>
            <a:endParaRPr lang="zh-TW" altLang="en-US" sz="1000" b="1" dirty="0">
              <a:solidFill>
                <a:sysClr val="windowText" lastClr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>
              <a:lnSpc>
                <a:spcPts val="600"/>
              </a:lnSpc>
            </a:pPr>
            <a:r>
              <a:rPr lang="zh-TW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従業員数：</a:t>
            </a:r>
            <a:r>
              <a:rPr lang="ja-JP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＊＊</a:t>
            </a:r>
            <a:r>
              <a:rPr lang="zh-TW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</a:t>
            </a:r>
          </a:p>
          <a:p>
            <a:pPr algn="l">
              <a:lnSpc>
                <a:spcPts val="600"/>
              </a:lnSpc>
            </a:pPr>
            <a:r>
              <a:rPr lang="zh-TW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所在地：</a:t>
            </a:r>
            <a:r>
              <a:rPr lang="ja-JP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＊＊</a:t>
            </a:r>
            <a:r>
              <a:rPr lang="zh-TW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</a:t>
            </a:r>
            <a:r>
              <a:rPr lang="ja-JP" altLang="en-US" sz="10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</a:t>
            </a:r>
            <a:endParaRPr lang="zh-TW" altLang="en-US" sz="1000" b="1" dirty="0">
              <a:solidFill>
                <a:sysClr val="windowText" lastClr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3004085" y="-1256532"/>
            <a:ext cx="792000" cy="6624000"/>
          </a:xfrm>
          <a:prstGeom prst="homePlat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264643" y="1788179"/>
            <a:ext cx="5604935" cy="754236"/>
          </a:xfrm>
          <a:prstGeom prst="rect">
            <a:avLst/>
          </a:prstGeom>
          <a:ln>
            <a:noFill/>
          </a:ln>
        </p:spPr>
        <p:txBody>
          <a:bodyPr vert="horz" lIns="38576" tIns="60750" rIns="38576" bIns="1928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/>
            <a:r>
              <a:rPr lang="ja-JP" altLang="en-US" sz="1200" dirty="0"/>
              <a:t>・＊＊＊＊＊＊＊＊＊＊＊＊＊＊＊＊＊＊＊＊＊＊＊＊＊＊＊＊＊。</a:t>
            </a:r>
          </a:p>
          <a:p>
            <a:pPr marL="204488" indent="-204488" algn="l"/>
            <a:r>
              <a:rPr lang="ja-JP" altLang="en-US" sz="1200" dirty="0"/>
              <a:t>・＊＊＊＊＊＊＊＊＊＊＊＊＊＊＊＊＊＊＊＊＊＊＊＊＊＊。</a:t>
            </a:r>
          </a:p>
          <a:p>
            <a:pPr marL="204488" indent="-204488" algn="l"/>
            <a:endParaRPr lang="ja-JP" altLang="en-US" sz="1200" dirty="0"/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130302" y="2992206"/>
            <a:ext cx="5647267" cy="464717"/>
          </a:xfrm>
          <a:prstGeom prst="rect">
            <a:avLst/>
          </a:prstGeom>
          <a:ln>
            <a:noFill/>
          </a:ln>
        </p:spPr>
        <p:txBody>
          <a:bodyPr vert="horz" lIns="38576" tIns="60750" rIns="38576" bIns="1928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/>
            <a:r>
              <a:rPr lang="ja-JP" altLang="en-US" sz="1200" dirty="0"/>
              <a:t>＊＊＊＊＊＊＊＊＊＊＊＊＊＊＊＊＊＊＊＊＊</a:t>
            </a:r>
          </a:p>
        </p:txBody>
      </p:sp>
      <p:sp>
        <p:nvSpPr>
          <p:cNvPr id="17" name="ホームベース 16"/>
          <p:cNvSpPr/>
          <p:nvPr/>
        </p:nvSpPr>
        <p:spPr>
          <a:xfrm rot="5400000">
            <a:off x="2765929" y="1068961"/>
            <a:ext cx="1296000" cy="6701877"/>
          </a:xfrm>
          <a:prstGeom prst="homePlat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943583" y="4000829"/>
            <a:ext cx="5562524" cy="1106513"/>
          </a:xfrm>
          <a:prstGeom prst="rect">
            <a:avLst/>
          </a:prstGeom>
          <a:ln>
            <a:noFill/>
          </a:ln>
        </p:spPr>
        <p:txBody>
          <a:bodyPr vert="horz" lIns="38576" tIns="60750" rIns="38576" bIns="1928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/>
            <a:r>
              <a:rPr lang="ja-JP" altLang="en-US" sz="1200" dirty="0"/>
              <a:t>  ・＊＊＊＊＊＊＊＊＊＊＊＊＊＊＊＊＊＊＊＊＊＊＊＊＊＊。</a:t>
            </a:r>
          </a:p>
          <a:p>
            <a:pPr marL="204488" indent="-204488" algn="l"/>
            <a:r>
              <a:rPr lang="ja-JP" altLang="en-US" sz="1200" dirty="0"/>
              <a:t>  ・＊＊＊＊＊＊＊＊＊＊＊＊＊＊＊＊＊＊＊＊＊＊＊＊＊＊＊＊＊。</a:t>
            </a:r>
          </a:p>
        </p:txBody>
      </p:sp>
      <p:sp>
        <p:nvSpPr>
          <p:cNvPr id="20" name="ホームベース 19"/>
          <p:cNvSpPr/>
          <p:nvPr/>
        </p:nvSpPr>
        <p:spPr>
          <a:xfrm rot="5400000">
            <a:off x="2172267" y="3222134"/>
            <a:ext cx="2489197" cy="6696000"/>
          </a:xfrm>
          <a:prstGeom prst="homePlat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680288" y="5604045"/>
            <a:ext cx="6210272" cy="2052327"/>
          </a:xfrm>
          <a:prstGeom prst="rect">
            <a:avLst/>
          </a:prstGeom>
          <a:ln>
            <a:noFill/>
          </a:ln>
        </p:spPr>
        <p:txBody>
          <a:bodyPr vert="horz" lIns="38576" tIns="60750" rIns="38576" bIns="1928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>
              <a:lnSpc>
                <a:spcPts val="1400"/>
              </a:lnSpc>
            </a:pPr>
            <a:r>
              <a:rPr lang="ja-JP" altLang="en-US" sz="1200" dirty="0"/>
              <a:t>　＜目標に対する実績＞</a:t>
            </a:r>
            <a:br>
              <a:rPr lang="en-US" altLang="ja-JP" sz="1200" dirty="0"/>
            </a:br>
            <a:r>
              <a:rPr lang="ja-JP" altLang="en-US" sz="1200" dirty="0"/>
              <a:t>・＊＊＊＊＊＊＊＊＊＊＊＊＊＊＊＊＊＊＊＊＊＊＊＊＊＊＊＊＊。</a:t>
            </a:r>
            <a:endParaRPr lang="en-US" altLang="ja-JP" sz="1200" dirty="0"/>
          </a:p>
          <a:p>
            <a:pPr marL="204488" indent="-204488" algn="l">
              <a:lnSpc>
                <a:spcPts val="1400"/>
              </a:lnSpc>
            </a:pPr>
            <a:r>
              <a:rPr lang="ja-JP" altLang="en-US" sz="1200" dirty="0"/>
              <a:t>　 ・＊＊＊＊＊＊＊＊＊＊＊＊＊＊＊＊＊＊＊＊＊＊＊＊＊＊＊＊＊。</a:t>
            </a:r>
          </a:p>
          <a:p>
            <a:pPr marL="204488" indent="-204488" algn="l">
              <a:lnSpc>
                <a:spcPts val="1400"/>
              </a:lnSpc>
            </a:pPr>
            <a:r>
              <a:rPr lang="ja-JP" altLang="en-US" sz="1200" dirty="0"/>
              <a:t>　＜従業員の声＞</a:t>
            </a:r>
            <a:br>
              <a:rPr lang="en-US" altLang="ja-JP" sz="1200" dirty="0"/>
            </a:br>
            <a:r>
              <a:rPr lang="ja-JP" altLang="en-US" sz="1200" dirty="0"/>
              <a:t>「＊＊＊＊＊＊＊＊＊＊＊＊＊＊＊＊＊＊＊＊＊＊＊。」</a:t>
            </a:r>
            <a:endParaRPr lang="en-US" altLang="ja-JP" sz="1200" dirty="0"/>
          </a:p>
          <a:p>
            <a:pPr marL="204488" indent="-204488" algn="l">
              <a:lnSpc>
                <a:spcPts val="1400"/>
              </a:lnSpc>
            </a:pPr>
            <a:r>
              <a:rPr lang="en-US" altLang="ja-JP" sz="1200" dirty="0"/>
              <a:t>     </a:t>
            </a:r>
            <a:r>
              <a:rPr lang="ja-JP" altLang="en-US" sz="1200" dirty="0"/>
              <a:t>「＊＊＊＊＊＊＊＊＊＊＊＊＊＊＊＊＊。」</a:t>
            </a:r>
            <a:endParaRPr lang="en-US" altLang="ja-JP" sz="1200" dirty="0"/>
          </a:p>
          <a:p>
            <a:pPr marL="204488" indent="-204488" algn="l">
              <a:lnSpc>
                <a:spcPts val="1400"/>
              </a:lnSpc>
            </a:pPr>
            <a:r>
              <a:rPr lang="en-US" altLang="ja-JP" sz="1200" dirty="0"/>
              <a:t>     </a:t>
            </a:r>
            <a:r>
              <a:rPr lang="ja-JP" altLang="en-US" sz="1200" dirty="0"/>
              <a:t>「＊＊＊＊＊＊＊＊＊＊＊＊＊＊＊＊＊＊＊＊＊＊＊＊＊＊＊＊＊＊＊＊＊</a:t>
            </a:r>
            <a:br>
              <a:rPr lang="en-US" altLang="ja-JP" sz="1200" dirty="0"/>
            </a:br>
            <a:r>
              <a:rPr lang="ja-JP" altLang="en-US" sz="1200" dirty="0"/>
              <a:t>　＊＊＊＊。」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50291" y="5242352"/>
            <a:ext cx="1260000" cy="2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取組成果</a:t>
            </a:r>
          </a:p>
        </p:txBody>
      </p:sp>
      <p:sp>
        <p:nvSpPr>
          <p:cNvPr id="23" name="ホームベース 22"/>
          <p:cNvSpPr/>
          <p:nvPr/>
        </p:nvSpPr>
        <p:spPr>
          <a:xfrm rot="5400000">
            <a:off x="3038868" y="5198760"/>
            <a:ext cx="756000" cy="6696000"/>
          </a:xfrm>
          <a:prstGeom prst="homePlat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680288" y="8333995"/>
            <a:ext cx="6358467" cy="525261"/>
          </a:xfrm>
          <a:prstGeom prst="rect">
            <a:avLst/>
          </a:prstGeom>
          <a:ln>
            <a:noFill/>
          </a:ln>
        </p:spPr>
        <p:txBody>
          <a:bodyPr vert="horz" lIns="38576" tIns="60750" rIns="38576" bIns="1928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488" indent="-204488" algn="l"/>
            <a:r>
              <a:rPr lang="ja-JP" altLang="en-US" sz="1200" dirty="0"/>
              <a:t>　　・ ＊＊＊＊＊＊＊＊＊＊＊＊ 。</a:t>
            </a:r>
          </a:p>
          <a:p>
            <a:pPr marL="204488" indent="-204488" algn="l"/>
            <a:r>
              <a:rPr lang="ja-JP" altLang="en-US" sz="1200" dirty="0"/>
              <a:t>　　・ ＊＊＊＊＊＊＊＊＊＊＊＊＊＊＊＊＊＊＊ 。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50291" y="8007895"/>
            <a:ext cx="1260000" cy="2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今後の取組</a:t>
            </a:r>
          </a:p>
        </p:txBody>
      </p:sp>
      <p:sp>
        <p:nvSpPr>
          <p:cNvPr id="26" name="下矢印 25"/>
          <p:cNvSpPr/>
          <p:nvPr/>
        </p:nvSpPr>
        <p:spPr>
          <a:xfrm>
            <a:off x="135938" y="1788179"/>
            <a:ext cx="360000" cy="684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>
            <a:off x="141018" y="2760198"/>
            <a:ext cx="360000" cy="864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下矢印 27"/>
          <p:cNvSpPr/>
          <p:nvPr/>
        </p:nvSpPr>
        <p:spPr>
          <a:xfrm>
            <a:off x="135938" y="3926913"/>
            <a:ext cx="360000" cy="129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下矢印 28"/>
          <p:cNvSpPr/>
          <p:nvPr/>
        </p:nvSpPr>
        <p:spPr>
          <a:xfrm>
            <a:off x="141018" y="5538639"/>
            <a:ext cx="360000" cy="241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50291" y="2560797"/>
            <a:ext cx="1260000" cy="2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設定した目標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3632943" y="7911"/>
            <a:ext cx="3240000" cy="286955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</a:rPr>
              <a:t>令和〇年度三重とこわか健康経営促進補助金活用事例 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50288" y="1504402"/>
            <a:ext cx="1260000" cy="2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健康課題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50291" y="3616838"/>
            <a:ext cx="1260000" cy="2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具体的取組</a:t>
            </a: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-194732" y="7911"/>
            <a:ext cx="1150210" cy="314043"/>
          </a:xfrm>
          <a:prstGeom prst="rect">
            <a:avLst/>
          </a:prstGeom>
          <a:noFill/>
        </p:spPr>
        <p:txBody>
          <a:bodyPr vert="horz" lIns="51435" tIns="0" rIns="51435" bIns="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（別紙）</a:t>
            </a:r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946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458</Words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HG丸ｺﾞｼｯｸM-PRO</vt:lpstr>
      <vt:lpstr>UD デジタル 教科書体 NP-R</vt:lpstr>
      <vt:lpstr>游ゴシック</vt:lpstr>
      <vt:lpstr>Arial</vt:lpstr>
      <vt:lpstr>Calibri</vt:lpstr>
      <vt:lpstr>Calibri Light</vt:lpstr>
      <vt:lpstr>Office テーマ</vt:lpstr>
      <vt:lpstr>　○○○○○○○○○ 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