
<file path=[Content_Types].xml><?xml version="1.0" encoding="utf-8"?>
<Types xmlns="http://schemas.openxmlformats.org/package/2006/content-types">
  <Default ContentType="image/gif" Extension="gi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7561263" cy="10693400"/>
  <p:notesSz cx="6735763" cy="9866313"/>
  <p:defaultTextStyle>
    <a:defPPr>
      <a:defRPr lang="ja-JP"/>
    </a:defPPr>
    <a:lvl1pPr marL="0" algn="l" defTabSz="1042931" rtl="0" eaLnBrk="1" latinLnBrk="0" hangingPunct="1">
      <a:defRPr kumimoji="1" sz="2100" kern="1200">
        <a:solidFill>
          <a:schemeClr val="tx1"/>
        </a:solidFill>
        <a:latin typeface="+mn-lt"/>
        <a:ea typeface="+mn-ea"/>
        <a:cs typeface="+mn-cs"/>
      </a:defRPr>
    </a:lvl1pPr>
    <a:lvl2pPr marL="521465" algn="l" defTabSz="1042931" rtl="0" eaLnBrk="1" latinLnBrk="0" hangingPunct="1">
      <a:defRPr kumimoji="1" sz="2100" kern="1200">
        <a:solidFill>
          <a:schemeClr val="tx1"/>
        </a:solidFill>
        <a:latin typeface="+mn-lt"/>
        <a:ea typeface="+mn-ea"/>
        <a:cs typeface="+mn-cs"/>
      </a:defRPr>
    </a:lvl2pPr>
    <a:lvl3pPr marL="1042931" algn="l" defTabSz="1042931" rtl="0" eaLnBrk="1" latinLnBrk="0" hangingPunct="1">
      <a:defRPr kumimoji="1" sz="2100" kern="1200">
        <a:solidFill>
          <a:schemeClr val="tx1"/>
        </a:solidFill>
        <a:latin typeface="+mn-lt"/>
        <a:ea typeface="+mn-ea"/>
        <a:cs typeface="+mn-cs"/>
      </a:defRPr>
    </a:lvl3pPr>
    <a:lvl4pPr marL="1564396" algn="l" defTabSz="1042931" rtl="0" eaLnBrk="1" latinLnBrk="0" hangingPunct="1">
      <a:defRPr kumimoji="1" sz="2100" kern="1200">
        <a:solidFill>
          <a:schemeClr val="tx1"/>
        </a:solidFill>
        <a:latin typeface="+mn-lt"/>
        <a:ea typeface="+mn-ea"/>
        <a:cs typeface="+mn-cs"/>
      </a:defRPr>
    </a:lvl4pPr>
    <a:lvl5pPr marL="2085860" algn="l" defTabSz="1042931" rtl="0" eaLnBrk="1" latinLnBrk="0" hangingPunct="1">
      <a:defRPr kumimoji="1" sz="2100" kern="1200">
        <a:solidFill>
          <a:schemeClr val="tx1"/>
        </a:solidFill>
        <a:latin typeface="+mn-lt"/>
        <a:ea typeface="+mn-ea"/>
        <a:cs typeface="+mn-cs"/>
      </a:defRPr>
    </a:lvl5pPr>
    <a:lvl6pPr marL="2607325" algn="l" defTabSz="1042931" rtl="0" eaLnBrk="1" latinLnBrk="0" hangingPunct="1">
      <a:defRPr kumimoji="1" sz="2100" kern="1200">
        <a:solidFill>
          <a:schemeClr val="tx1"/>
        </a:solidFill>
        <a:latin typeface="+mn-lt"/>
        <a:ea typeface="+mn-ea"/>
        <a:cs typeface="+mn-cs"/>
      </a:defRPr>
    </a:lvl6pPr>
    <a:lvl7pPr marL="3128791" algn="l" defTabSz="1042931" rtl="0" eaLnBrk="1" latinLnBrk="0" hangingPunct="1">
      <a:defRPr kumimoji="1" sz="2100" kern="1200">
        <a:solidFill>
          <a:schemeClr val="tx1"/>
        </a:solidFill>
        <a:latin typeface="+mn-lt"/>
        <a:ea typeface="+mn-ea"/>
        <a:cs typeface="+mn-cs"/>
      </a:defRPr>
    </a:lvl7pPr>
    <a:lvl8pPr marL="3650256" algn="l" defTabSz="1042931" rtl="0" eaLnBrk="1" latinLnBrk="0" hangingPunct="1">
      <a:defRPr kumimoji="1" sz="2100" kern="1200">
        <a:solidFill>
          <a:schemeClr val="tx1"/>
        </a:solidFill>
        <a:latin typeface="+mn-lt"/>
        <a:ea typeface="+mn-ea"/>
        <a:cs typeface="+mn-cs"/>
      </a:defRPr>
    </a:lvl8pPr>
    <a:lvl9pPr marL="4171721" algn="l" defTabSz="1042931"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368">
          <p15:clr>
            <a:srgbClr val="A4A3A4"/>
          </p15:clr>
        </p15:guide>
        <p15:guide id="4"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576C97"/>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F228B4-0615-41D9-90B5-EE76FC79F2A5}" v="1" dt="2022-11-29T04:22:15.2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65" autoAdjust="0"/>
    <p:restoredTop sz="94660"/>
  </p:normalViewPr>
  <p:slideViewPr>
    <p:cSldViewPr>
      <p:cViewPr varScale="1">
        <p:scale>
          <a:sx n="80" d="100"/>
          <a:sy n="80" d="100"/>
        </p:scale>
        <p:origin x="3168" y="114"/>
      </p:cViewPr>
      <p:guideLst>
        <p:guide orient="horz" pos="2880"/>
        <p:guide pos="2160"/>
        <p:guide orient="horz" pos="3368"/>
        <p:guide pos="2382"/>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changesInfos/changesInfo1.xml" Type="http://schemas.microsoft.com/office/2016/11/relationships/changes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内野 剛士" userId="ae08af5b-3407-46c7-bb7f-25290fe338ff" providerId="ADAL" clId="{9AF228B4-0615-41D9-90B5-EE76FC79F2A5}"/>
    <pc:docChg chg="modSld">
      <pc:chgData name="内野 剛士" userId="ae08af5b-3407-46c7-bb7f-25290fe338ff" providerId="ADAL" clId="{9AF228B4-0615-41D9-90B5-EE76FC79F2A5}" dt="2022-11-29T04:23:48.338" v="252" actId="1036"/>
      <pc:docMkLst>
        <pc:docMk/>
      </pc:docMkLst>
      <pc:sldChg chg="addSp modSp mod">
        <pc:chgData name="内野 剛士" userId="ae08af5b-3407-46c7-bb7f-25290fe338ff" providerId="ADAL" clId="{9AF228B4-0615-41D9-90B5-EE76FC79F2A5}" dt="2022-11-29T04:23:48.338" v="252" actId="1036"/>
        <pc:sldMkLst>
          <pc:docMk/>
          <pc:sldMk cId="4270939403" sldId="257"/>
        </pc:sldMkLst>
        <pc:spChg chg="add mod">
          <ac:chgData name="内野 剛士" userId="ae08af5b-3407-46c7-bb7f-25290fe338ff" providerId="ADAL" clId="{9AF228B4-0615-41D9-90B5-EE76FC79F2A5}" dt="2022-11-29T04:22:56.354" v="245" actId="20577"/>
          <ac:spMkLst>
            <pc:docMk/>
            <pc:sldMk cId="4270939403" sldId="257"/>
            <ac:spMk id="2" creationId="{96B8FB6E-AE67-1EDA-44D3-F6588FA5368F}"/>
          </ac:spMkLst>
        </pc:spChg>
        <pc:spChg chg="mod">
          <ac:chgData name="内野 剛士" userId="ae08af5b-3407-46c7-bb7f-25290fe338ff" providerId="ADAL" clId="{9AF228B4-0615-41D9-90B5-EE76FC79F2A5}" dt="2022-11-29T04:23:25.138" v="246" actId="20577"/>
          <ac:spMkLst>
            <pc:docMk/>
            <pc:sldMk cId="4270939403" sldId="257"/>
            <ac:spMk id="130" creationId="{00000000-0000-0000-0000-000000000000}"/>
          </ac:spMkLst>
        </pc:spChg>
        <pc:picChg chg="mod">
          <ac:chgData name="内野 剛士" userId="ae08af5b-3407-46c7-bb7f-25290fe338ff" providerId="ADAL" clId="{9AF228B4-0615-41D9-90B5-EE76FC79F2A5}" dt="2022-11-29T04:23:48.338" v="252" actId="1036"/>
          <ac:picMkLst>
            <pc:docMk/>
            <pc:sldMk cId="4270939403" sldId="257"/>
            <ac:picMk id="3" creationId="{3BA0F7A0-FF80-9B0B-9F39-381B3A405E9F}"/>
          </ac:picMkLst>
        </pc:pic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19413" cy="493713"/>
          </a:xfrm>
          <a:prstGeom prst="rect">
            <a:avLst/>
          </a:prstGeom>
        </p:spPr>
        <p:txBody>
          <a:bodyPr vert="horz" lIns="91407" tIns="45702" rIns="91407"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3"/>
            <a:ext cx="2919412" cy="493713"/>
          </a:xfrm>
          <a:prstGeom prst="rect">
            <a:avLst/>
          </a:prstGeom>
        </p:spPr>
        <p:txBody>
          <a:bodyPr vert="horz" lIns="91407" tIns="45702" rIns="91407" bIns="45702" rtlCol="0"/>
          <a:lstStyle>
            <a:lvl1pPr algn="r">
              <a:defRPr sz="1200"/>
            </a:lvl1pPr>
          </a:lstStyle>
          <a:p>
            <a:fld id="{49489FFA-E07F-4566-ADE7-58420588C613}"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07" tIns="45702" rIns="91407" bIns="45702"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07" tIns="45702" rIns="91407"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3"/>
            <a:ext cx="2919413" cy="493712"/>
          </a:xfrm>
          <a:prstGeom prst="rect">
            <a:avLst/>
          </a:prstGeom>
        </p:spPr>
        <p:txBody>
          <a:bodyPr vert="horz" lIns="91407" tIns="45702" rIns="91407"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7" tIns="45702" rIns="91407" bIns="45702" rtlCol="0" anchor="b"/>
          <a:lstStyle>
            <a:lvl1pPr algn="r">
              <a:defRPr sz="1200"/>
            </a:lvl1pPr>
          </a:lstStyle>
          <a:p>
            <a:fld id="{D1459777-51B1-4C21-9B99-E3B4E426B2FB}" type="slidenum">
              <a:rPr kumimoji="1" lang="ja-JP" altLang="en-US" smtClean="0"/>
              <a:t>‹#›</a:t>
            </a:fld>
            <a:endParaRPr kumimoji="1" lang="ja-JP" altLang="en-US"/>
          </a:p>
        </p:txBody>
      </p:sp>
    </p:spTree>
    <p:extLst>
      <p:ext uri="{BB962C8B-B14F-4D97-AF65-F5344CB8AC3E}">
        <p14:creationId xmlns:p14="http://schemas.microsoft.com/office/powerpoint/2010/main" val="2930055049"/>
      </p:ext>
    </p:extLst>
  </p:cSld>
  <p:clrMap bg1="lt1" tx1="dk1" bg2="lt2" tx2="dk2" accent1="accent1" accent2="accent2" accent3="accent3" accent4="accent4" accent5="accent5" accent6="accent6" hlink="hlink" folHlink="folHlink"/>
  <p:notesStyle>
    <a:lvl1pPr marL="0" algn="l" defTabSz="1043056" rtl="0" eaLnBrk="1" latinLnBrk="0" hangingPunct="1">
      <a:defRPr kumimoji="1" sz="1400" kern="1200">
        <a:solidFill>
          <a:schemeClr val="tx1"/>
        </a:solidFill>
        <a:latin typeface="+mn-lt"/>
        <a:ea typeface="+mn-ea"/>
        <a:cs typeface="+mn-cs"/>
      </a:defRPr>
    </a:lvl1pPr>
    <a:lvl2pPr marL="521528" algn="l" defTabSz="1043056" rtl="0" eaLnBrk="1" latinLnBrk="0" hangingPunct="1">
      <a:defRPr kumimoji="1" sz="1400" kern="1200">
        <a:solidFill>
          <a:schemeClr val="tx1"/>
        </a:solidFill>
        <a:latin typeface="+mn-lt"/>
        <a:ea typeface="+mn-ea"/>
        <a:cs typeface="+mn-cs"/>
      </a:defRPr>
    </a:lvl2pPr>
    <a:lvl3pPr marL="1043056" algn="l" defTabSz="1043056" rtl="0" eaLnBrk="1" latinLnBrk="0" hangingPunct="1">
      <a:defRPr kumimoji="1" sz="1400" kern="1200">
        <a:solidFill>
          <a:schemeClr val="tx1"/>
        </a:solidFill>
        <a:latin typeface="+mn-lt"/>
        <a:ea typeface="+mn-ea"/>
        <a:cs typeface="+mn-cs"/>
      </a:defRPr>
    </a:lvl3pPr>
    <a:lvl4pPr marL="1564584" algn="l" defTabSz="1043056" rtl="0" eaLnBrk="1" latinLnBrk="0" hangingPunct="1">
      <a:defRPr kumimoji="1" sz="1400" kern="1200">
        <a:solidFill>
          <a:schemeClr val="tx1"/>
        </a:solidFill>
        <a:latin typeface="+mn-lt"/>
        <a:ea typeface="+mn-ea"/>
        <a:cs typeface="+mn-cs"/>
      </a:defRPr>
    </a:lvl4pPr>
    <a:lvl5pPr marL="2086112" algn="l" defTabSz="1043056" rtl="0" eaLnBrk="1" latinLnBrk="0" hangingPunct="1">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6" y="3321889"/>
            <a:ext cx="6427074" cy="2292150"/>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465" indent="0" algn="ctr">
              <a:buNone/>
              <a:defRPr>
                <a:solidFill>
                  <a:schemeClr val="tx1">
                    <a:tint val="75000"/>
                  </a:schemeClr>
                </a:solidFill>
              </a:defRPr>
            </a:lvl2pPr>
            <a:lvl3pPr marL="1042931" indent="0" algn="ctr">
              <a:buNone/>
              <a:defRPr>
                <a:solidFill>
                  <a:schemeClr val="tx1">
                    <a:tint val="75000"/>
                  </a:schemeClr>
                </a:solidFill>
              </a:defRPr>
            </a:lvl3pPr>
            <a:lvl4pPr marL="1564396" indent="0" algn="ctr">
              <a:buNone/>
              <a:defRPr>
                <a:solidFill>
                  <a:schemeClr val="tx1">
                    <a:tint val="75000"/>
                  </a:schemeClr>
                </a:solidFill>
              </a:defRPr>
            </a:lvl4pPr>
            <a:lvl5pPr marL="2085860" indent="0" algn="ctr">
              <a:buNone/>
              <a:defRPr>
                <a:solidFill>
                  <a:schemeClr val="tx1">
                    <a:tint val="75000"/>
                  </a:schemeClr>
                </a:solidFill>
              </a:defRPr>
            </a:lvl5pPr>
            <a:lvl6pPr marL="2607325" indent="0" algn="ctr">
              <a:buNone/>
              <a:defRPr>
                <a:solidFill>
                  <a:schemeClr val="tx1">
                    <a:tint val="75000"/>
                  </a:schemeClr>
                </a:solidFill>
              </a:defRPr>
            </a:lvl6pPr>
            <a:lvl7pPr marL="3128791" indent="0" algn="ctr">
              <a:buNone/>
              <a:defRPr>
                <a:solidFill>
                  <a:schemeClr val="tx1">
                    <a:tint val="75000"/>
                  </a:schemeClr>
                </a:solidFill>
              </a:defRPr>
            </a:lvl7pPr>
            <a:lvl8pPr marL="3650256" indent="0" algn="ctr">
              <a:buNone/>
              <a:defRPr>
                <a:solidFill>
                  <a:schemeClr val="tx1">
                    <a:tint val="75000"/>
                  </a:schemeClr>
                </a:solidFill>
              </a:defRPr>
            </a:lvl8pPr>
            <a:lvl9pPr marL="417172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6"/>
            <a:ext cx="1701284" cy="9124044"/>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8064" y="428236"/>
            <a:ext cx="4977831" cy="9124044"/>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9" y="6871500"/>
            <a:ext cx="6427074" cy="2123828"/>
          </a:xfrm>
        </p:spPr>
        <p:txBody>
          <a:bodyPr anchor="t"/>
          <a:lstStyle>
            <a:lvl1pPr algn="l">
              <a:defRPr sz="4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289" y="4532321"/>
            <a:ext cx="6427074" cy="2339180"/>
          </a:xfrm>
        </p:spPr>
        <p:txBody>
          <a:bodyPr anchor="b"/>
          <a:lstStyle>
            <a:lvl1pPr marL="0" indent="0">
              <a:buNone/>
              <a:defRPr sz="2300">
                <a:solidFill>
                  <a:schemeClr val="tx1">
                    <a:tint val="75000"/>
                  </a:schemeClr>
                </a:solidFill>
              </a:defRPr>
            </a:lvl1pPr>
            <a:lvl2pPr marL="521465" indent="0">
              <a:buNone/>
              <a:defRPr sz="2100">
                <a:solidFill>
                  <a:schemeClr val="tx1">
                    <a:tint val="75000"/>
                  </a:schemeClr>
                </a:solidFill>
              </a:defRPr>
            </a:lvl2pPr>
            <a:lvl3pPr marL="1042931" indent="0">
              <a:buNone/>
              <a:defRPr sz="1800">
                <a:solidFill>
                  <a:schemeClr val="tx1">
                    <a:tint val="75000"/>
                  </a:schemeClr>
                </a:solidFill>
              </a:defRPr>
            </a:lvl3pPr>
            <a:lvl4pPr marL="1564396" indent="0">
              <a:buNone/>
              <a:defRPr sz="1600">
                <a:solidFill>
                  <a:schemeClr val="tx1">
                    <a:tint val="75000"/>
                  </a:schemeClr>
                </a:solidFill>
              </a:defRPr>
            </a:lvl4pPr>
            <a:lvl5pPr marL="2085860" indent="0">
              <a:buNone/>
              <a:defRPr sz="1600">
                <a:solidFill>
                  <a:schemeClr val="tx1">
                    <a:tint val="75000"/>
                  </a:schemeClr>
                </a:solidFill>
              </a:defRPr>
            </a:lvl5pPr>
            <a:lvl6pPr marL="2607325" indent="0">
              <a:buNone/>
              <a:defRPr sz="1600">
                <a:solidFill>
                  <a:schemeClr val="tx1">
                    <a:tint val="75000"/>
                  </a:schemeClr>
                </a:solidFill>
              </a:defRPr>
            </a:lvl6pPr>
            <a:lvl7pPr marL="3128791" indent="0">
              <a:buNone/>
              <a:defRPr sz="1600">
                <a:solidFill>
                  <a:schemeClr val="tx1">
                    <a:tint val="75000"/>
                  </a:schemeClr>
                </a:solidFill>
              </a:defRPr>
            </a:lvl7pPr>
            <a:lvl8pPr marL="3650256" indent="0">
              <a:buNone/>
              <a:defRPr sz="1600">
                <a:solidFill>
                  <a:schemeClr val="tx1">
                    <a:tint val="75000"/>
                  </a:schemeClr>
                </a:solidFill>
              </a:defRPr>
            </a:lvl8pPr>
            <a:lvl9pPr marL="4171721"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8063" y="2495131"/>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3642" y="2495131"/>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8067" y="2393641"/>
            <a:ext cx="3340871" cy="997555"/>
          </a:xfrm>
        </p:spPr>
        <p:txBody>
          <a:bodyPr anchor="b"/>
          <a:lstStyle>
            <a:lvl1pPr marL="0" indent="0">
              <a:buNone/>
              <a:defRPr sz="2700" b="1"/>
            </a:lvl1pPr>
            <a:lvl2pPr marL="521465" indent="0">
              <a:buNone/>
              <a:defRPr sz="2300" b="1"/>
            </a:lvl2pPr>
            <a:lvl3pPr marL="1042931" indent="0">
              <a:buNone/>
              <a:defRPr sz="2100" b="1"/>
            </a:lvl3pPr>
            <a:lvl4pPr marL="1564396" indent="0">
              <a:buNone/>
              <a:defRPr sz="1800" b="1"/>
            </a:lvl4pPr>
            <a:lvl5pPr marL="2085860" indent="0">
              <a:buNone/>
              <a:defRPr sz="1800" b="1"/>
            </a:lvl5pPr>
            <a:lvl6pPr marL="2607325" indent="0">
              <a:buNone/>
              <a:defRPr sz="1800" b="1"/>
            </a:lvl6pPr>
            <a:lvl7pPr marL="3128791" indent="0">
              <a:buNone/>
              <a:defRPr sz="1800" b="1"/>
            </a:lvl7pPr>
            <a:lvl8pPr marL="3650256" indent="0">
              <a:buNone/>
              <a:defRPr sz="1800" b="1"/>
            </a:lvl8pPr>
            <a:lvl9pPr marL="4171721"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8067"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1021" y="2393641"/>
            <a:ext cx="3342183" cy="997555"/>
          </a:xfrm>
        </p:spPr>
        <p:txBody>
          <a:bodyPr anchor="b"/>
          <a:lstStyle>
            <a:lvl1pPr marL="0" indent="0">
              <a:buNone/>
              <a:defRPr sz="2700" b="1"/>
            </a:lvl1pPr>
            <a:lvl2pPr marL="521465" indent="0">
              <a:buNone/>
              <a:defRPr sz="2300" b="1"/>
            </a:lvl2pPr>
            <a:lvl3pPr marL="1042931" indent="0">
              <a:buNone/>
              <a:defRPr sz="2100" b="1"/>
            </a:lvl3pPr>
            <a:lvl4pPr marL="1564396" indent="0">
              <a:buNone/>
              <a:defRPr sz="1800" b="1"/>
            </a:lvl4pPr>
            <a:lvl5pPr marL="2085860" indent="0">
              <a:buNone/>
              <a:defRPr sz="1800" b="1"/>
            </a:lvl5pPr>
            <a:lvl6pPr marL="2607325" indent="0">
              <a:buNone/>
              <a:defRPr sz="1800" b="1"/>
            </a:lvl6pPr>
            <a:lvl7pPr marL="3128791" indent="0">
              <a:buNone/>
              <a:defRPr sz="1800" b="1"/>
            </a:lvl7pPr>
            <a:lvl8pPr marL="3650256" indent="0">
              <a:buNone/>
              <a:defRPr sz="1800" b="1"/>
            </a:lvl8pPr>
            <a:lvl9pPr marL="4171721"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1021"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7" y="425756"/>
            <a:ext cx="2487604" cy="1811937"/>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2956247" y="425759"/>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8067" y="2237696"/>
            <a:ext cx="2487604" cy="7314584"/>
          </a:xfrm>
        </p:spPr>
        <p:txBody>
          <a:bodyPr/>
          <a:lstStyle>
            <a:lvl1pPr marL="0" indent="0">
              <a:buNone/>
              <a:defRPr sz="1600"/>
            </a:lvl1pPr>
            <a:lvl2pPr marL="521465" indent="0">
              <a:buNone/>
              <a:defRPr sz="1400"/>
            </a:lvl2pPr>
            <a:lvl3pPr marL="1042931" indent="0">
              <a:buNone/>
              <a:defRPr sz="1100"/>
            </a:lvl3pPr>
            <a:lvl4pPr marL="1564396" indent="0">
              <a:buNone/>
              <a:defRPr sz="1000"/>
            </a:lvl4pPr>
            <a:lvl5pPr marL="2085860" indent="0">
              <a:buNone/>
              <a:defRPr sz="1000"/>
            </a:lvl5pPr>
            <a:lvl6pPr marL="2607325" indent="0">
              <a:buNone/>
              <a:defRPr sz="1000"/>
            </a:lvl6pPr>
            <a:lvl7pPr marL="3128791" indent="0">
              <a:buNone/>
              <a:defRPr sz="1000"/>
            </a:lvl7pPr>
            <a:lvl8pPr marL="3650256" indent="0">
              <a:buNone/>
              <a:defRPr sz="1000"/>
            </a:lvl8pPr>
            <a:lvl9pPr marL="4171721"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3"/>
            <a:ext cx="4536758" cy="883692"/>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482060" y="955475"/>
            <a:ext cx="4536758" cy="6416040"/>
          </a:xfrm>
        </p:spPr>
        <p:txBody>
          <a:bodyPr/>
          <a:lstStyle>
            <a:lvl1pPr marL="0" indent="0">
              <a:buNone/>
              <a:defRPr sz="3700"/>
            </a:lvl1pPr>
            <a:lvl2pPr marL="521465" indent="0">
              <a:buNone/>
              <a:defRPr sz="3200"/>
            </a:lvl2pPr>
            <a:lvl3pPr marL="1042931" indent="0">
              <a:buNone/>
              <a:defRPr sz="2700"/>
            </a:lvl3pPr>
            <a:lvl4pPr marL="1564396" indent="0">
              <a:buNone/>
              <a:defRPr sz="2300"/>
            </a:lvl4pPr>
            <a:lvl5pPr marL="2085860" indent="0">
              <a:buNone/>
              <a:defRPr sz="2300"/>
            </a:lvl5pPr>
            <a:lvl6pPr marL="2607325" indent="0">
              <a:buNone/>
              <a:defRPr sz="2300"/>
            </a:lvl6pPr>
            <a:lvl7pPr marL="3128791" indent="0">
              <a:buNone/>
              <a:defRPr sz="2300"/>
            </a:lvl7pPr>
            <a:lvl8pPr marL="3650256" indent="0">
              <a:buNone/>
              <a:defRPr sz="2300"/>
            </a:lvl8pPr>
            <a:lvl9pPr marL="4171721" indent="0">
              <a:buNone/>
              <a:defRPr sz="2300"/>
            </a:lvl9pPr>
          </a:lstStyle>
          <a:p>
            <a:endParaRPr kumimoji="1" lang="ja-JP" altLang="en-US" dirty="0"/>
          </a:p>
        </p:txBody>
      </p:sp>
      <p:sp>
        <p:nvSpPr>
          <p:cNvPr id="4" name="テキスト プレースホルダ 3"/>
          <p:cNvSpPr>
            <a:spLocks noGrp="1"/>
          </p:cNvSpPr>
          <p:nvPr>
            <p:ph type="body" sz="half" idx="2"/>
          </p:nvPr>
        </p:nvSpPr>
        <p:spPr>
          <a:xfrm>
            <a:off x="1482060" y="8369074"/>
            <a:ext cx="4536758" cy="1254988"/>
          </a:xfrm>
        </p:spPr>
        <p:txBody>
          <a:bodyPr/>
          <a:lstStyle>
            <a:lvl1pPr marL="0" indent="0">
              <a:buNone/>
              <a:defRPr sz="1600"/>
            </a:lvl1pPr>
            <a:lvl2pPr marL="521465" indent="0">
              <a:buNone/>
              <a:defRPr sz="1400"/>
            </a:lvl2pPr>
            <a:lvl3pPr marL="1042931" indent="0">
              <a:buNone/>
              <a:defRPr sz="1100"/>
            </a:lvl3pPr>
            <a:lvl4pPr marL="1564396" indent="0">
              <a:buNone/>
              <a:defRPr sz="1000"/>
            </a:lvl4pPr>
            <a:lvl5pPr marL="2085860" indent="0">
              <a:buNone/>
              <a:defRPr sz="1000"/>
            </a:lvl5pPr>
            <a:lvl6pPr marL="2607325" indent="0">
              <a:buNone/>
              <a:defRPr sz="1000"/>
            </a:lvl6pPr>
            <a:lvl7pPr marL="3128791" indent="0">
              <a:buNone/>
              <a:defRPr sz="1000"/>
            </a:lvl7pPr>
            <a:lvl8pPr marL="3650256" indent="0">
              <a:buNone/>
              <a:defRPr sz="1000"/>
            </a:lvl8pPr>
            <a:lvl9pPr marL="4171721"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2025/2/19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28232"/>
            <a:ext cx="6805137" cy="1782233"/>
          </a:xfrm>
          <a:prstGeom prst="rect">
            <a:avLst/>
          </a:prstGeom>
        </p:spPr>
        <p:txBody>
          <a:bodyPr vert="horz" lIns="104293" tIns="52146" rIns="104293" bIns="5214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8063" y="2495131"/>
            <a:ext cx="6805137" cy="7057149"/>
          </a:xfrm>
          <a:prstGeom prst="rect">
            <a:avLst/>
          </a:prstGeom>
        </p:spPr>
        <p:txBody>
          <a:bodyPr vert="horz" lIns="104293" tIns="52146" rIns="104293" bIns="5214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8063" y="9911199"/>
            <a:ext cx="1764295" cy="569324"/>
          </a:xfrm>
          <a:prstGeom prst="rect">
            <a:avLst/>
          </a:prstGeom>
        </p:spPr>
        <p:txBody>
          <a:bodyPr vert="horz" lIns="104293" tIns="52146" rIns="104293" bIns="52146" rtlCol="0" anchor="ctr"/>
          <a:lstStyle>
            <a:lvl1pPr algn="l">
              <a:defRPr sz="1400">
                <a:solidFill>
                  <a:schemeClr val="tx1">
                    <a:tint val="75000"/>
                  </a:schemeClr>
                </a:solidFill>
              </a:defRPr>
            </a:lvl1pPr>
          </a:lstStyle>
          <a:p>
            <a:fld id="{E90ED720-0104-4369-84BC-D37694168613}" type="datetimeFigureOut">
              <a:rPr kumimoji="1" lang="ja-JP" altLang="en-US" smtClean="0"/>
              <a:t>2025/2/19</a:t>
            </a:fld>
            <a:endParaRPr kumimoji="1" lang="ja-JP" altLang="en-US" dirty="0"/>
          </a:p>
        </p:txBody>
      </p:sp>
      <p:sp>
        <p:nvSpPr>
          <p:cNvPr id="5" name="フッター プレースホルダ 4"/>
          <p:cNvSpPr>
            <a:spLocks noGrp="1"/>
          </p:cNvSpPr>
          <p:nvPr>
            <p:ph type="ftr" sz="quarter" idx="3"/>
          </p:nvPr>
        </p:nvSpPr>
        <p:spPr>
          <a:xfrm>
            <a:off x="2583433" y="9911199"/>
            <a:ext cx="2394400" cy="569324"/>
          </a:xfrm>
          <a:prstGeom prst="rect">
            <a:avLst/>
          </a:prstGeom>
        </p:spPr>
        <p:txBody>
          <a:bodyPr vert="horz" lIns="104293" tIns="52146" rIns="104293" bIns="52146"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5418905" y="9911199"/>
            <a:ext cx="1764295" cy="569324"/>
          </a:xfrm>
          <a:prstGeom prst="rect">
            <a:avLst/>
          </a:prstGeom>
        </p:spPr>
        <p:txBody>
          <a:bodyPr vert="horz" lIns="104293" tIns="52146" rIns="104293" bIns="52146" rtlCol="0" anchor="ctr"/>
          <a:lstStyle>
            <a:lvl1pPr algn="r">
              <a:defRPr sz="14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2931" rtl="0" eaLnBrk="1" latinLnBrk="0" hangingPunct="1">
        <a:spcBef>
          <a:spcPct val="0"/>
        </a:spcBef>
        <a:buNone/>
        <a:defRPr kumimoji="1" sz="5000" kern="1200">
          <a:solidFill>
            <a:schemeClr val="tx1"/>
          </a:solidFill>
          <a:latin typeface="+mj-lt"/>
          <a:ea typeface="+mj-ea"/>
          <a:cs typeface="+mj-cs"/>
        </a:defRPr>
      </a:lvl1pPr>
    </p:titleStyle>
    <p:bodyStyle>
      <a:lvl1pPr marL="391099" indent="-391099" algn="l" defTabSz="1042931"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382" indent="-325915" algn="l" defTabSz="1042931"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663" indent="-260732" algn="l" defTabSz="1042931"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128"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593"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059"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524"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0988"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453" indent="-260732" algn="l" defTabSz="1042931"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2931" rtl="0" eaLnBrk="1" latinLnBrk="0" hangingPunct="1">
        <a:defRPr kumimoji="1" sz="2100" kern="1200">
          <a:solidFill>
            <a:schemeClr val="tx1"/>
          </a:solidFill>
          <a:latin typeface="+mn-lt"/>
          <a:ea typeface="+mn-ea"/>
          <a:cs typeface="+mn-cs"/>
        </a:defRPr>
      </a:lvl1pPr>
      <a:lvl2pPr marL="521465" algn="l" defTabSz="1042931" rtl="0" eaLnBrk="1" latinLnBrk="0" hangingPunct="1">
        <a:defRPr kumimoji="1" sz="2100" kern="1200">
          <a:solidFill>
            <a:schemeClr val="tx1"/>
          </a:solidFill>
          <a:latin typeface="+mn-lt"/>
          <a:ea typeface="+mn-ea"/>
          <a:cs typeface="+mn-cs"/>
        </a:defRPr>
      </a:lvl2pPr>
      <a:lvl3pPr marL="1042931" algn="l" defTabSz="1042931" rtl="0" eaLnBrk="1" latinLnBrk="0" hangingPunct="1">
        <a:defRPr kumimoji="1" sz="2100" kern="1200">
          <a:solidFill>
            <a:schemeClr val="tx1"/>
          </a:solidFill>
          <a:latin typeface="+mn-lt"/>
          <a:ea typeface="+mn-ea"/>
          <a:cs typeface="+mn-cs"/>
        </a:defRPr>
      </a:lvl3pPr>
      <a:lvl4pPr marL="1564396" algn="l" defTabSz="1042931" rtl="0" eaLnBrk="1" latinLnBrk="0" hangingPunct="1">
        <a:defRPr kumimoji="1" sz="2100" kern="1200">
          <a:solidFill>
            <a:schemeClr val="tx1"/>
          </a:solidFill>
          <a:latin typeface="+mn-lt"/>
          <a:ea typeface="+mn-ea"/>
          <a:cs typeface="+mn-cs"/>
        </a:defRPr>
      </a:lvl4pPr>
      <a:lvl5pPr marL="2085860" algn="l" defTabSz="1042931" rtl="0" eaLnBrk="1" latinLnBrk="0" hangingPunct="1">
        <a:defRPr kumimoji="1" sz="2100" kern="1200">
          <a:solidFill>
            <a:schemeClr val="tx1"/>
          </a:solidFill>
          <a:latin typeface="+mn-lt"/>
          <a:ea typeface="+mn-ea"/>
          <a:cs typeface="+mn-cs"/>
        </a:defRPr>
      </a:lvl5pPr>
      <a:lvl6pPr marL="2607325" algn="l" defTabSz="1042931" rtl="0" eaLnBrk="1" latinLnBrk="0" hangingPunct="1">
        <a:defRPr kumimoji="1" sz="2100" kern="1200">
          <a:solidFill>
            <a:schemeClr val="tx1"/>
          </a:solidFill>
          <a:latin typeface="+mn-lt"/>
          <a:ea typeface="+mn-ea"/>
          <a:cs typeface="+mn-cs"/>
        </a:defRPr>
      </a:lvl6pPr>
      <a:lvl7pPr marL="3128791" algn="l" defTabSz="1042931" rtl="0" eaLnBrk="1" latinLnBrk="0" hangingPunct="1">
        <a:defRPr kumimoji="1" sz="2100" kern="1200">
          <a:solidFill>
            <a:schemeClr val="tx1"/>
          </a:solidFill>
          <a:latin typeface="+mn-lt"/>
          <a:ea typeface="+mn-ea"/>
          <a:cs typeface="+mn-cs"/>
        </a:defRPr>
      </a:lvl7pPr>
      <a:lvl8pPr marL="3650256" algn="l" defTabSz="1042931" rtl="0" eaLnBrk="1" latinLnBrk="0" hangingPunct="1">
        <a:defRPr kumimoji="1" sz="2100" kern="1200">
          <a:solidFill>
            <a:schemeClr val="tx1"/>
          </a:solidFill>
          <a:latin typeface="+mn-lt"/>
          <a:ea typeface="+mn-ea"/>
          <a:cs typeface="+mn-cs"/>
        </a:defRPr>
      </a:lvl8pPr>
      <a:lvl9pPr marL="4171721" algn="l" defTabSz="1042931"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gif" Type="http://schemas.openxmlformats.org/officeDocument/2006/relationships/image"/><Relationship Id="rId5" Target="https://logoform.jp/f/IHzfx"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gif" Type="http://schemas.openxmlformats.org/officeDocument/2006/relationships/image"/><Relationship Id="rId4" Target="../media/image4.png" Type="http://schemas.openxmlformats.org/officeDocument/2006/relationships/image"/><Relationship Id="rId5" Target="../media/hdphoto1.wdp" Type="http://schemas.microsoft.com/office/2007/relationships/hdphoto"/><Relationship Id="rId6" Target="https://logoform.jp/f/IHzfx"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図 57" descr="QR コード&#10;&#10;自動的に生成された説明">
            <a:extLst>
              <a:ext uri="{FF2B5EF4-FFF2-40B4-BE49-F238E27FC236}">
                <a16:creationId xmlns:a16="http://schemas.microsoft.com/office/drawing/2014/main" id="{ACA15C02-385F-1B4D-042B-6FC464AF9E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6672" y="9648468"/>
            <a:ext cx="836289" cy="836289"/>
          </a:xfrm>
          <a:prstGeom prst="rect">
            <a:avLst/>
          </a:prstGeom>
        </p:spPr>
      </p:pic>
      <p:cxnSp>
        <p:nvCxnSpPr>
          <p:cNvPr id="37" name="直線コネクタ 36"/>
          <p:cNvCxnSpPr/>
          <p:nvPr/>
        </p:nvCxnSpPr>
        <p:spPr>
          <a:xfrm>
            <a:off x="-162" y="9364624"/>
            <a:ext cx="7560000" cy="0"/>
          </a:xfrm>
          <a:prstGeom prst="line">
            <a:avLst/>
          </a:prstGeom>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1154036" y="2485883"/>
            <a:ext cx="6198749" cy="740845"/>
          </a:xfrm>
          <a:prstGeom prst="rect">
            <a:avLst/>
          </a:prstGeom>
          <a:noFill/>
        </p:spPr>
        <p:txBody>
          <a:bodyPr wrap="none" lIns="46800" tIns="46800" rIns="46800" bIns="46800" rtlCol="0">
            <a:spAutoFit/>
          </a:bodyPr>
          <a:lstStyle/>
          <a:p>
            <a:pPr marL="0" marR="0" lvl="0" indent="0" algn="l" defTabSz="1042931" rtl="0" eaLnBrk="1" fontAlgn="auto" latinLnBrk="0" hangingPunct="1">
              <a:lnSpc>
                <a:spcPct val="100000"/>
              </a:lnSpc>
              <a:spcBef>
                <a:spcPts val="0"/>
              </a:spcBef>
              <a:spcAft>
                <a:spcPts val="0"/>
              </a:spcAft>
              <a:buClrTx/>
              <a:buSzTx/>
              <a:buFontTx/>
              <a:buNone/>
              <a:tabLst/>
              <a:defRPr/>
            </a:pPr>
            <a:r>
              <a:rPr lang="ja-JP" altLang="en-US" sz="1600" dirty="0">
                <a:latin typeface="BIZ UDゴシック" panose="020B0400000000000000" pitchFamily="49" charset="-128"/>
                <a:ea typeface="BIZ UDゴシック" panose="020B0400000000000000" pitchFamily="49" charset="-128"/>
                <a:sym typeface="Arial" panose="020B0604020202020204" pitchFamily="34" charset="0"/>
              </a:rPr>
              <a:t>令和</a:t>
            </a:r>
            <a:r>
              <a:rPr lang="ja-JP" altLang="en-US" sz="2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rPr>
              <a:t>７</a:t>
            </a:r>
            <a:r>
              <a:rPr lang="ja-JP" altLang="en-US" sz="1600" dirty="0">
                <a:latin typeface="BIZ UDゴシック" panose="020B0400000000000000" pitchFamily="49" charset="-128"/>
                <a:ea typeface="BIZ UDゴシック" panose="020B0400000000000000" pitchFamily="49" charset="-128"/>
                <a:sym typeface="Arial" panose="020B0604020202020204" pitchFamily="34" charset="0"/>
              </a:rPr>
              <a:t>年</a:t>
            </a:r>
            <a:r>
              <a:rPr lang="ja-JP" altLang="en-US" sz="2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rPr>
              <a:t>３</a:t>
            </a:r>
            <a:r>
              <a:rPr lang="ja-JP" altLang="en-US" sz="1600" dirty="0">
                <a:latin typeface="BIZ UDゴシック" panose="020B0400000000000000" pitchFamily="49" charset="-128"/>
                <a:ea typeface="BIZ UDゴシック" panose="020B0400000000000000" pitchFamily="49" charset="-128"/>
                <a:sym typeface="Arial" panose="020B0604020202020204" pitchFamily="34" charset="0"/>
              </a:rPr>
              <a:t>月</a:t>
            </a:r>
            <a:r>
              <a:rPr lang="ja-JP" altLang="en-US" sz="2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rPr>
              <a:t>１３</a:t>
            </a:r>
            <a:r>
              <a:rPr lang="ja-JP" altLang="en-US" sz="1600" dirty="0">
                <a:latin typeface="BIZ UDゴシック" panose="020B0400000000000000" pitchFamily="49" charset="-128"/>
                <a:ea typeface="BIZ UDゴシック" panose="020B0400000000000000" pitchFamily="49" charset="-128"/>
                <a:sym typeface="Arial" panose="020B0604020202020204" pitchFamily="34" charset="0"/>
              </a:rPr>
              <a:t>日（木）</a:t>
            </a:r>
            <a:r>
              <a:rPr lang="ja-JP" altLang="en-US" sz="2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rPr>
              <a:t>１３</a:t>
            </a:r>
            <a:r>
              <a:rPr kumimoji="1" lang="ja-JP" altLang="en-US" sz="1600" b="0" i="0" u="none" strike="noStrike" kern="1200" cap="none" spc="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a:t>
            </a:r>
            <a:r>
              <a:rPr kumimoji="1" lang="ja-JP" altLang="en-US" sz="2400" b="1" i="0" u="none" strike="noStrike" kern="1200" cap="none" spc="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３０</a:t>
            </a:r>
            <a:r>
              <a:rPr kumimoji="1" lang="ja-JP" altLang="en-US" sz="28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a:t>
            </a:r>
            <a:r>
              <a:rPr kumimoji="1" lang="ja-JP" altLang="en-US" sz="2400" b="1" i="0" u="none" strike="noStrike" kern="1200" cap="none" spc="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１６</a:t>
            </a:r>
            <a:r>
              <a:rPr kumimoji="1" lang="ja-JP" altLang="en-US" sz="1600" b="1" i="0" u="none" strike="noStrike" kern="1200" cap="none" spc="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a:t>
            </a:r>
            <a:r>
              <a:rPr kumimoji="1" lang="ja-JP" altLang="en-US" sz="2400" b="1" i="0" u="none" strike="noStrike" kern="1200" cap="none" spc="0" normalizeH="0" baseline="0" noProof="0" dirty="0">
                <a:ln>
                  <a:noFill/>
                </a:ln>
                <a:solidFill>
                  <a:srgbClr val="0070C0"/>
                </a:solidFill>
                <a:effectLst/>
                <a:uLnTx/>
                <a:uFillTx/>
                <a:latin typeface="BIZ UDゴシック" panose="020B0400000000000000" pitchFamily="49" charset="-128"/>
                <a:ea typeface="BIZ UDゴシック" panose="020B0400000000000000" pitchFamily="49" charset="-128"/>
                <a:cs typeface="+mn-cs"/>
                <a:sym typeface="Arial" panose="020B0604020202020204" pitchFamily="34" charset="0"/>
              </a:rPr>
              <a:t>４０</a:t>
            </a:r>
            <a:endParaRPr lang="en-US" altLang="ja-JP" sz="2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endParaRPr>
          </a:p>
          <a:p>
            <a:pPr marL="0" marR="0" lvl="0" indent="0" algn="r" defTabSz="1042931" rtl="0" eaLnBrk="1" fontAlgn="auto" latinLnBrk="0" hangingPunct="1">
              <a:lnSpc>
                <a:spcPct val="100000"/>
              </a:lnSpc>
              <a:spcBef>
                <a:spcPts val="0"/>
              </a:spcBef>
              <a:spcAft>
                <a:spcPts val="0"/>
              </a:spcAft>
              <a:buClrTx/>
              <a:buSzTx/>
              <a:buFontTx/>
              <a:buNone/>
              <a:tabLst/>
              <a:defRPr/>
            </a:pPr>
            <a:r>
              <a:rPr lang="ja-JP" altLang="en-US" sz="1400" b="1" dirty="0">
                <a:solidFill>
                  <a:srgbClr val="0070C0"/>
                </a:solidFill>
                <a:latin typeface="BIZ UDゴシック" panose="020B0400000000000000" pitchFamily="49" charset="-128"/>
                <a:ea typeface="BIZ UDゴシック" panose="020B0400000000000000" pitchFamily="49" charset="-128"/>
                <a:sym typeface="Arial" panose="020B0604020202020204" pitchFamily="34" charset="0"/>
              </a:rPr>
              <a:t>　　　　　　　　　　　　　　</a:t>
            </a:r>
            <a:r>
              <a:rPr lang="en-US" altLang="ja-JP" sz="1400" dirty="0">
                <a:latin typeface="BIZ UDゴシック" panose="020B0400000000000000" pitchFamily="49" charset="-128"/>
                <a:ea typeface="BIZ UDゴシック" panose="020B0400000000000000" pitchFamily="49" charset="-128"/>
                <a:sym typeface="Arial" panose="020B0604020202020204" pitchFamily="34" charset="0"/>
              </a:rPr>
              <a:t>※</a:t>
            </a:r>
            <a:r>
              <a:rPr lang="ja-JP" altLang="en-US" sz="1400" dirty="0">
                <a:latin typeface="BIZ UDゴシック" panose="020B0400000000000000" pitchFamily="49" charset="-128"/>
                <a:ea typeface="BIZ UDゴシック" panose="020B0400000000000000" pitchFamily="49" charset="-128"/>
                <a:sym typeface="Arial" panose="020B0604020202020204" pitchFamily="34" charset="0"/>
              </a:rPr>
              <a:t>１３：００開場</a:t>
            </a:r>
            <a:endParaRPr lang="en-US" altLang="ja-JP" sz="1400" dirty="0">
              <a:latin typeface="BIZ UDゴシック" panose="020B0400000000000000" pitchFamily="49" charset="-128"/>
              <a:ea typeface="BIZ UDゴシック" panose="020B0400000000000000" pitchFamily="49" charset="-128"/>
              <a:sym typeface="Arial" panose="020B0604020202020204" pitchFamily="34" charset="0"/>
            </a:endParaRPr>
          </a:p>
        </p:txBody>
      </p:sp>
      <p:sp>
        <p:nvSpPr>
          <p:cNvPr id="34" name="テキスト ボックス 33"/>
          <p:cNvSpPr txBox="1"/>
          <p:nvPr/>
        </p:nvSpPr>
        <p:spPr>
          <a:xfrm>
            <a:off x="5790809" y="9382613"/>
            <a:ext cx="1542026" cy="340735"/>
          </a:xfrm>
          <a:prstGeom prst="rect">
            <a:avLst/>
          </a:prstGeom>
          <a:noFill/>
        </p:spPr>
        <p:txBody>
          <a:bodyPr wrap="none" lIns="46800" tIns="46800" rIns="46800" bIns="46800" rtlCol="0">
            <a:spAutoFit/>
          </a:bodyPr>
          <a:lstStyle/>
          <a:p>
            <a:pPr algn="ctr"/>
            <a:r>
              <a:rPr lang="ja-JP" altLang="en-US" sz="1600" b="1" dirty="0">
                <a:highlight>
                  <a:srgbClr val="FFFF00"/>
                </a:highlight>
                <a:latin typeface="BIZ UDゴシック" panose="020B0400000000000000" pitchFamily="49" charset="-128"/>
                <a:ea typeface="BIZ UDゴシック" panose="020B0400000000000000" pitchFamily="49" charset="-128"/>
                <a:cs typeface="メイリオ" panose="020B0604030504040204" pitchFamily="50" charset="-128"/>
              </a:rPr>
              <a:t>申込みはこちら</a:t>
            </a:r>
            <a:endParaRPr lang="en-US" altLang="ja-JP" sz="1600" b="1" dirty="0">
              <a:highlight>
                <a:srgbClr val="FFFF00"/>
              </a:highlight>
              <a:latin typeface="BIZ UDゴシック" panose="020B0400000000000000" pitchFamily="49" charset="-128"/>
              <a:ea typeface="BIZ UDゴシック" panose="020B0400000000000000" pitchFamily="49" charset="-128"/>
              <a:sym typeface="Arial" panose="020B0604020202020204" pitchFamily="34" charset="0"/>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1095" y="3350447"/>
            <a:ext cx="1691233" cy="1023267"/>
          </a:xfrm>
          <a:prstGeom prst="rect">
            <a:avLst/>
          </a:prstGeom>
        </p:spPr>
      </p:pic>
      <p:sp>
        <p:nvSpPr>
          <p:cNvPr id="11" name="テキスト ボックス 10"/>
          <p:cNvSpPr txBox="1"/>
          <p:nvPr/>
        </p:nvSpPr>
        <p:spPr>
          <a:xfrm>
            <a:off x="85160" y="0"/>
            <a:ext cx="3018391" cy="279180"/>
          </a:xfrm>
          <a:prstGeom prst="rect">
            <a:avLst/>
          </a:prstGeom>
          <a:noFill/>
        </p:spPr>
        <p:txBody>
          <a:bodyPr wrap="none" lIns="46800" tIns="46800" rIns="46800" bIns="46800" rtlCol="0">
            <a:spAutoFit/>
          </a:bodyPr>
          <a:lstStyle/>
          <a:p>
            <a:r>
              <a:rPr lang="zh-TW"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三重県</a:t>
            </a:r>
            <a:r>
              <a:rPr lang="en-US" altLang="zh-TW"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zh-TW"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日本自動車部品工業会</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　連携</a:t>
            </a:r>
            <a:r>
              <a:rPr lang="zh-TW"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事業</a:t>
            </a:r>
            <a:endParaRPr lang="en-US" altLang="zh-TW"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aphicFrame>
        <p:nvGraphicFramePr>
          <p:cNvPr id="12" name="表 11">
            <a:extLst>
              <a:ext uri="{FF2B5EF4-FFF2-40B4-BE49-F238E27FC236}">
                <a16:creationId xmlns:a16="http://schemas.microsoft.com/office/drawing/2014/main" id="{C17BBD69-0103-198E-2515-75D4FF73303A}"/>
              </a:ext>
            </a:extLst>
          </p:cNvPr>
          <p:cNvGraphicFramePr>
            <a:graphicFrameLocks noGrp="1"/>
          </p:cNvGraphicFramePr>
          <p:nvPr>
            <p:extLst>
              <p:ext uri="{D42A27DB-BD31-4B8C-83A1-F6EECF244321}">
                <p14:modId xmlns:p14="http://schemas.microsoft.com/office/powerpoint/2010/main" val="36741997"/>
              </p:ext>
            </p:extLst>
          </p:nvPr>
        </p:nvGraphicFramePr>
        <p:xfrm>
          <a:off x="78502" y="4380288"/>
          <a:ext cx="7404258" cy="4908360"/>
        </p:xfrm>
        <a:graphic>
          <a:graphicData uri="http://schemas.openxmlformats.org/drawingml/2006/table">
            <a:tbl>
              <a:tblPr/>
              <a:tblGrid>
                <a:gridCol w="982980">
                  <a:extLst>
                    <a:ext uri="{9D8B030D-6E8A-4147-A177-3AD203B41FA5}">
                      <a16:colId xmlns:a16="http://schemas.microsoft.com/office/drawing/2014/main" val="3363086620"/>
                    </a:ext>
                  </a:extLst>
                </a:gridCol>
                <a:gridCol w="6421278">
                  <a:extLst>
                    <a:ext uri="{9D8B030D-6E8A-4147-A177-3AD203B41FA5}">
                      <a16:colId xmlns:a16="http://schemas.microsoft.com/office/drawing/2014/main" val="2492210839"/>
                    </a:ext>
                  </a:extLst>
                </a:gridCol>
              </a:tblGrid>
              <a:tr h="165417">
                <a:tc gridSpan="2">
                  <a:txBody>
                    <a:bodyPr/>
                    <a:lstStyle/>
                    <a:p>
                      <a:pPr algn="ctr"/>
                      <a:r>
                        <a:rPr kumimoji="1" lang="ja-JP" altLang="en-US" sz="2000" b="1" dirty="0">
                          <a:solidFill>
                            <a:schemeClr val="bg1"/>
                          </a:solidFill>
                          <a:latin typeface="BIZ UDゴシック" panose="020B0400000000000000" pitchFamily="49" charset="-128"/>
                          <a:ea typeface="BIZ UDゴシック" panose="020B0400000000000000" pitchFamily="49" charset="-128"/>
                        </a:rPr>
                        <a:t>セ ミ ナ ー プ ロ グ ラ ム</a:t>
                      </a:r>
                    </a:p>
                  </a:txBody>
                  <a:tcPr marL="72000" marR="72000" marT="36000" marB="36000">
                    <a:lnL w="12700" cap="flat" cmpd="sng" algn="ctr">
                      <a:solidFill>
                        <a:sysClr val="window" lastClr="FFFFFF"/>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dirty="0"/>
                    </a:p>
                  </a:txBody>
                  <a:tcPr>
                    <a:lnB w="19050" cap="flat" cmpd="sng" algn="ctr">
                      <a:noFill/>
                      <a:prstDash val="solid"/>
                      <a:round/>
                      <a:headEnd type="none" w="med" len="med"/>
                      <a:tailEnd type="none" w="med" len="med"/>
                    </a:lnB>
                    <a:solidFill>
                      <a:srgbClr val="00B050"/>
                    </a:solidFill>
                  </a:tcPr>
                </a:tc>
                <a:extLst>
                  <a:ext uri="{0D108BD9-81ED-4DB2-BD59-A6C34878D82A}">
                    <a16:rowId xmlns:a16="http://schemas.microsoft.com/office/drawing/2014/main" val="1125060457"/>
                  </a:ext>
                </a:extLst>
              </a:tr>
              <a:tr h="426126">
                <a:tc>
                  <a:txBody>
                    <a:bodyPr/>
                    <a:lstStyle/>
                    <a:p>
                      <a:r>
                        <a:rPr kumimoji="1" lang="ja-JP" altLang="en-US" sz="1400" b="1" i="0" u="sng" kern="1200" dirty="0">
                          <a:solidFill>
                            <a:schemeClr val="tx1"/>
                          </a:solidFill>
                          <a:effectLst/>
                          <a:highlight>
                            <a:srgbClr val="FFFF00"/>
                          </a:highlight>
                          <a:latin typeface="BIZ UDゴシック" panose="020B0400000000000000" pitchFamily="49" charset="-128"/>
                          <a:ea typeface="BIZ UDゴシック" panose="020B0400000000000000" pitchFamily="49" charset="-128"/>
                          <a:cs typeface="+mn-cs"/>
                        </a:rPr>
                        <a:t>第１部</a:t>
                      </a:r>
                      <a:endParaRPr kumimoji="1" lang="en-US" altLang="ja-JP" sz="1400" b="1" i="0" u="sng" kern="1200" dirty="0">
                        <a:solidFill>
                          <a:schemeClr val="tx1"/>
                        </a:solidFill>
                        <a:effectLst/>
                        <a:highlight>
                          <a:srgbClr val="FFFF00"/>
                        </a:highlight>
                        <a:latin typeface="BIZ UDゴシック" panose="020B0400000000000000" pitchFamily="49" charset="-128"/>
                        <a:ea typeface="BIZ UDゴシック" panose="020B0400000000000000" pitchFamily="49" charset="-128"/>
                        <a:cs typeface="+mn-cs"/>
                      </a:endParaRPr>
                    </a:p>
                    <a:p>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en-US" altLang="ja-JP" sz="1400" b="1" i="0" kern="1200" dirty="0">
                          <a:solidFill>
                            <a:schemeClr val="tx1"/>
                          </a:solidFill>
                          <a:effectLst/>
                          <a:latin typeface="BIZ UDゴシック" panose="020B0400000000000000" pitchFamily="49" charset="-128"/>
                          <a:ea typeface="BIZ UDゴシック" panose="020B0400000000000000" pitchFamily="49" charset="-128"/>
                          <a:cs typeface="+mn-cs"/>
                        </a:rPr>
                        <a:t>90</a:t>
                      </a:r>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分）</a:t>
                      </a:r>
                      <a:endParaRPr kumimoji="1" lang="en-US" altLang="ja-JP" sz="1400" b="1" i="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marT="108000" marB="108000">
                    <a:lnL w="19050" cap="flat" cmpd="sng" algn="ctr">
                      <a:no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1042931" rtl="0" eaLnBrk="1" latinLnBrk="0" hangingPunct="1">
                        <a:defRPr kumimoji="1" sz="2100" kern="1200">
                          <a:solidFill>
                            <a:schemeClr val="dk1"/>
                          </a:solidFill>
                          <a:latin typeface="Calibri" panose="020F0502020204030204"/>
                        </a:defRPr>
                      </a:lvl1pPr>
                      <a:lvl2pPr marL="521465" algn="l" defTabSz="1042931" rtl="0" eaLnBrk="1" latinLnBrk="0" hangingPunct="1">
                        <a:defRPr kumimoji="1" sz="2100" kern="1200">
                          <a:solidFill>
                            <a:schemeClr val="dk1"/>
                          </a:solidFill>
                          <a:latin typeface="Calibri" panose="020F0502020204030204"/>
                        </a:defRPr>
                      </a:lvl2pPr>
                      <a:lvl3pPr marL="1042931" algn="l" defTabSz="1042931" rtl="0" eaLnBrk="1" latinLnBrk="0" hangingPunct="1">
                        <a:defRPr kumimoji="1" sz="2100" kern="1200">
                          <a:solidFill>
                            <a:schemeClr val="dk1"/>
                          </a:solidFill>
                          <a:latin typeface="Calibri" panose="020F0502020204030204"/>
                        </a:defRPr>
                      </a:lvl3pPr>
                      <a:lvl4pPr marL="1564396" algn="l" defTabSz="1042931" rtl="0" eaLnBrk="1" latinLnBrk="0" hangingPunct="1">
                        <a:defRPr kumimoji="1" sz="2100" kern="1200">
                          <a:solidFill>
                            <a:schemeClr val="dk1"/>
                          </a:solidFill>
                          <a:latin typeface="Calibri" panose="020F0502020204030204"/>
                        </a:defRPr>
                      </a:lvl4pPr>
                      <a:lvl5pPr marL="2085860" algn="l" defTabSz="1042931" rtl="0" eaLnBrk="1" latinLnBrk="0" hangingPunct="1">
                        <a:defRPr kumimoji="1" sz="2100" kern="1200">
                          <a:solidFill>
                            <a:schemeClr val="dk1"/>
                          </a:solidFill>
                          <a:latin typeface="Calibri" panose="020F0502020204030204"/>
                        </a:defRPr>
                      </a:lvl5pPr>
                      <a:lvl6pPr marL="2607325" algn="l" defTabSz="1042931" rtl="0" eaLnBrk="1" latinLnBrk="0" hangingPunct="1">
                        <a:defRPr kumimoji="1" sz="2100" kern="1200">
                          <a:solidFill>
                            <a:schemeClr val="dk1"/>
                          </a:solidFill>
                          <a:latin typeface="Calibri" panose="020F0502020204030204"/>
                        </a:defRPr>
                      </a:lvl6pPr>
                      <a:lvl7pPr marL="3128791" algn="l" defTabSz="1042931" rtl="0" eaLnBrk="1" latinLnBrk="0" hangingPunct="1">
                        <a:defRPr kumimoji="1" sz="2100" kern="1200">
                          <a:solidFill>
                            <a:schemeClr val="dk1"/>
                          </a:solidFill>
                          <a:latin typeface="Calibri" panose="020F0502020204030204"/>
                        </a:defRPr>
                      </a:lvl7pPr>
                      <a:lvl8pPr marL="3650256" algn="l" defTabSz="1042931" rtl="0" eaLnBrk="1" latinLnBrk="0" hangingPunct="1">
                        <a:defRPr kumimoji="1" sz="2100" kern="1200">
                          <a:solidFill>
                            <a:schemeClr val="dk1"/>
                          </a:solidFill>
                          <a:latin typeface="Calibri" panose="020F0502020204030204"/>
                        </a:defRPr>
                      </a:lvl8pPr>
                      <a:lvl9pPr marL="4171721" algn="l" defTabSz="1042931" rtl="0" eaLnBrk="1" latinLnBrk="0" hangingPunct="1">
                        <a:defRPr kumimoji="1" sz="2100" kern="1200">
                          <a:solidFill>
                            <a:schemeClr val="dk1"/>
                          </a:solidFill>
                          <a:latin typeface="Calibri" panose="020F0502020204030204"/>
                        </a:defRPr>
                      </a:lvl9pPr>
                    </a:lstStyle>
                    <a:p>
                      <a:pPr marL="285750" indent="-285750">
                        <a:buFont typeface="Wingdings" panose="05000000000000000000" pitchFamily="2" charset="2"/>
                        <a:buChar char="l"/>
                      </a:pPr>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基調講演</a:t>
                      </a:r>
                      <a:endParaRPr kumimoji="1" lang="en-US" altLang="ja-JP" sz="1400" b="1"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　「ＢＥＶシフト見直しによる世界の自動車産業の最新動向」</a:t>
                      </a:r>
                    </a:p>
                    <a:p>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～カーボンニュートラル（ＣＮ）に向けた持続可能なモビリティ社会の姿～</a:t>
                      </a:r>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一般社団法人日本自動車部品工業会　技術担当顧問</a:t>
                      </a:r>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株式会社ＳＯＫＥＮ　エグゼクティブフェロー　　　　　　</a:t>
                      </a:r>
                      <a:r>
                        <a:rPr kumimoji="1" lang="ja-JP" altLang="en-US" sz="1350" b="1" i="0" kern="1200" dirty="0">
                          <a:solidFill>
                            <a:schemeClr val="tx1"/>
                          </a:solidFill>
                          <a:effectLst/>
                          <a:latin typeface="BIZ UDゴシック" panose="020B0400000000000000" pitchFamily="49" charset="-128"/>
                          <a:ea typeface="BIZ UDゴシック" panose="020B0400000000000000" pitchFamily="49" charset="-128"/>
                          <a:cs typeface="+mn-cs"/>
                        </a:rPr>
                        <a:t>古野　志健男</a:t>
                      </a:r>
                      <a:r>
                        <a:rPr kumimoji="1" lang="ja-JP" altLang="en-US" sz="1350" b="0" i="0" kern="1200" dirty="0">
                          <a:solidFill>
                            <a:schemeClr val="tx1"/>
                          </a:solidFill>
                          <a:effectLst/>
                          <a:latin typeface="BIZ UDゴシック" panose="020B0400000000000000" pitchFamily="49" charset="-128"/>
                          <a:ea typeface="BIZ UDゴシック" panose="020B0400000000000000" pitchFamily="49" charset="-128"/>
                          <a:cs typeface="+mn-cs"/>
                        </a:rPr>
                        <a:t>　氏</a:t>
                      </a:r>
                      <a:endParaRPr kumimoji="1" lang="en-US" altLang="ja-JP" sz="1350" b="0" i="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marT="108000" marB="108000">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4160762775"/>
                  </a:ext>
                </a:extLst>
              </a:tr>
              <a:tr h="538797">
                <a:tc>
                  <a:txBody>
                    <a:bodyPr/>
                    <a:lstStyle/>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prstClr val="black"/>
                          </a:solidFill>
                          <a:effectLst/>
                          <a:highlight>
                            <a:srgbClr val="FFFF00"/>
                          </a:highlight>
                          <a:uLnTx/>
                          <a:uFillTx/>
                          <a:latin typeface="BIZ UDゴシック" panose="020B0400000000000000" pitchFamily="49" charset="-128"/>
                          <a:ea typeface="BIZ UDゴシック" panose="020B0400000000000000" pitchFamily="49" charset="-128"/>
                          <a:cs typeface="+mn-cs"/>
                        </a:rPr>
                        <a:t>第２部</a:t>
                      </a:r>
                      <a:endParaRPr kumimoji="1" lang="en-US" altLang="ja-JP" sz="1400" b="1" i="0" u="sng" strike="noStrike" kern="1200" cap="none" spc="0" normalizeH="0" baseline="0" noProof="0" dirty="0">
                        <a:ln>
                          <a:noFill/>
                        </a:ln>
                        <a:solidFill>
                          <a:prstClr val="black"/>
                        </a:solidFill>
                        <a:effectLst/>
                        <a:highlight>
                          <a:srgbClr val="FFFF00"/>
                        </a:highligh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85</a:t>
                      </a: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分）</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txBody>
                  <a:tcPr marT="108000" marB="108000">
                    <a:lnL w="19050" cap="flat" cmpd="sng" algn="ctr">
                      <a:noFill/>
                      <a:prstDash val="solid"/>
                      <a:round/>
                      <a:headEnd type="none" w="med" len="med"/>
                      <a:tailEnd type="none" w="med" len="med"/>
                    </a:lnL>
                    <a:lnR w="12700" cmpd="sng">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1042931" rtl="0" eaLnBrk="1" latinLnBrk="0" hangingPunct="1">
                        <a:defRPr kumimoji="1" sz="2100" kern="1200">
                          <a:solidFill>
                            <a:schemeClr val="dk1"/>
                          </a:solidFill>
                          <a:latin typeface="Calibri" panose="020F0502020204030204"/>
                        </a:defRPr>
                      </a:lvl1pPr>
                      <a:lvl2pPr marL="521465" algn="l" defTabSz="1042931" rtl="0" eaLnBrk="1" latinLnBrk="0" hangingPunct="1">
                        <a:defRPr kumimoji="1" sz="2100" kern="1200">
                          <a:solidFill>
                            <a:schemeClr val="dk1"/>
                          </a:solidFill>
                          <a:latin typeface="Calibri" panose="020F0502020204030204"/>
                        </a:defRPr>
                      </a:lvl2pPr>
                      <a:lvl3pPr marL="1042931" algn="l" defTabSz="1042931" rtl="0" eaLnBrk="1" latinLnBrk="0" hangingPunct="1">
                        <a:defRPr kumimoji="1" sz="2100" kern="1200">
                          <a:solidFill>
                            <a:schemeClr val="dk1"/>
                          </a:solidFill>
                          <a:latin typeface="Calibri" panose="020F0502020204030204"/>
                        </a:defRPr>
                      </a:lvl3pPr>
                      <a:lvl4pPr marL="1564396" algn="l" defTabSz="1042931" rtl="0" eaLnBrk="1" latinLnBrk="0" hangingPunct="1">
                        <a:defRPr kumimoji="1" sz="2100" kern="1200">
                          <a:solidFill>
                            <a:schemeClr val="dk1"/>
                          </a:solidFill>
                          <a:latin typeface="Calibri" panose="020F0502020204030204"/>
                        </a:defRPr>
                      </a:lvl4pPr>
                      <a:lvl5pPr marL="2085860" algn="l" defTabSz="1042931" rtl="0" eaLnBrk="1" latinLnBrk="0" hangingPunct="1">
                        <a:defRPr kumimoji="1" sz="2100" kern="1200">
                          <a:solidFill>
                            <a:schemeClr val="dk1"/>
                          </a:solidFill>
                          <a:latin typeface="Calibri" panose="020F0502020204030204"/>
                        </a:defRPr>
                      </a:lvl5pPr>
                      <a:lvl6pPr marL="2607325" algn="l" defTabSz="1042931" rtl="0" eaLnBrk="1" latinLnBrk="0" hangingPunct="1">
                        <a:defRPr kumimoji="1" sz="2100" kern="1200">
                          <a:solidFill>
                            <a:schemeClr val="dk1"/>
                          </a:solidFill>
                          <a:latin typeface="Calibri" panose="020F0502020204030204"/>
                        </a:defRPr>
                      </a:lvl6pPr>
                      <a:lvl7pPr marL="3128791" algn="l" defTabSz="1042931" rtl="0" eaLnBrk="1" latinLnBrk="0" hangingPunct="1">
                        <a:defRPr kumimoji="1" sz="2100" kern="1200">
                          <a:solidFill>
                            <a:schemeClr val="dk1"/>
                          </a:solidFill>
                          <a:latin typeface="Calibri" panose="020F0502020204030204"/>
                        </a:defRPr>
                      </a:lvl7pPr>
                      <a:lvl8pPr marL="3650256" algn="l" defTabSz="1042931" rtl="0" eaLnBrk="1" latinLnBrk="0" hangingPunct="1">
                        <a:defRPr kumimoji="1" sz="2100" kern="1200">
                          <a:solidFill>
                            <a:schemeClr val="dk1"/>
                          </a:solidFill>
                          <a:latin typeface="Calibri" panose="020F0502020204030204"/>
                        </a:defRPr>
                      </a:lvl8pPr>
                      <a:lvl9pPr marL="4171721" algn="l" defTabSz="1042931" rtl="0" eaLnBrk="1" latinLnBrk="0" hangingPunct="1">
                        <a:defRPr kumimoji="1" sz="2100" kern="1200">
                          <a:solidFill>
                            <a:schemeClr val="dk1"/>
                          </a:solidFill>
                          <a:latin typeface="Calibri" panose="020F0502020204030204"/>
                        </a:defRPr>
                      </a:lvl9pPr>
                    </a:lstStyle>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1" dirty="0">
                          <a:latin typeface="BIZ UDゴシック" panose="020B0400000000000000" pitchFamily="49" charset="-128"/>
                          <a:ea typeface="BIZ UDゴシック" panose="020B0400000000000000" pitchFamily="49" charset="-128"/>
                        </a:rPr>
                        <a:t>県内企業によるＣＮ・ＥＶ化対応の取組事例</a:t>
                      </a:r>
                      <a:endParaRPr kumimoji="1" lang="en-US" altLang="ja-JP" sz="1400" b="1" dirty="0">
                        <a:latin typeface="BIZ UDゴシック" panose="020B0400000000000000" pitchFamily="49" charset="-128"/>
                        <a:ea typeface="BIZ UDゴシック" panose="020B0400000000000000" pitchFamily="49" charset="-128"/>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西岡可鍛工業株式会社　専務　　　　　　　　　　　　　</a:t>
                      </a:r>
                      <a:r>
                        <a:rPr kumimoji="1" lang="ja-JP" altLang="en-US" sz="135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西岡　学</a:t>
                      </a:r>
                      <a:r>
                        <a:rPr kumimoji="1" lang="ja-JP" altLang="en-US" sz="13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氏</a:t>
                      </a:r>
                      <a:endParaRPr kumimoji="1" lang="en-US" altLang="ja-JP" sz="13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令和６年度アンケート調査結果の報告</a:t>
                      </a:r>
                      <a:b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b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株式会社船井総合研究所　チーフコンサルタント　　　　</a:t>
                      </a: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川俣　陽平</a:t>
                      </a:r>
                      <a:r>
                        <a:rPr kumimoji="1" lang="ja-JP" altLang="en-US" sz="14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氏</a:t>
                      </a:r>
                      <a:endParaRPr kumimoji="1" lang="ja-JP" altLang="en-US" sz="13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部工会による取組の紹介</a:t>
                      </a:r>
                      <a:b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b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一般社団法人日本自動車部品工業会　業務部　部長　　　</a:t>
                      </a: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内野　剛士　</a:t>
                      </a:r>
                      <a:r>
                        <a:rPr kumimoji="1" lang="ja-JP" altLang="en-US" sz="14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氏</a:t>
                      </a:r>
                      <a:endParaRPr kumimoji="1" lang="ja-JP" altLang="en-US" sz="13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国の支援施策「ミカタプロジェクト」の紹介</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一般社団法人中部産業連盟　社会貢献事業部　自動車サプライヤーセンター</a:t>
                      </a:r>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所長　</a:t>
                      </a:r>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松本　月</a:t>
                      </a:r>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　氏</a:t>
                      </a:r>
                      <a:endPar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令和</a:t>
                      </a:r>
                      <a:r>
                        <a:rPr kumimoji="1" lang="ja-JP" altLang="en-US" sz="1400" b="1" i="0" u="none" strike="noStrike" kern="12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７年度自動車産業向け</a:t>
                      </a: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県支援施策の紹介</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三重県雇用経済部新産業振興課　</a:t>
                      </a:r>
                      <a:r>
                        <a:rPr kumimoji="1" lang="ja-JP" altLang="en-US" sz="14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a:t>
                      </a:r>
                      <a:endParaRPr kumimoji="1" lang="en-US" altLang="ja-JP" sz="13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txBody>
                  <a:tcPr marT="108000" marB="108000">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22654816"/>
                  </a:ext>
                </a:extLst>
              </a:tr>
            </a:tbl>
          </a:graphicData>
        </a:graphic>
      </p:graphicFrame>
      <p:sp>
        <p:nvSpPr>
          <p:cNvPr id="19" name="テキスト ボックス 18">
            <a:extLst>
              <a:ext uri="{FF2B5EF4-FFF2-40B4-BE49-F238E27FC236}">
                <a16:creationId xmlns:a16="http://schemas.microsoft.com/office/drawing/2014/main" id="{83253E1F-5FCF-38DC-6EC4-BBB74304E2D4}"/>
              </a:ext>
            </a:extLst>
          </p:cNvPr>
          <p:cNvSpPr txBox="1"/>
          <p:nvPr/>
        </p:nvSpPr>
        <p:spPr>
          <a:xfrm>
            <a:off x="1154036" y="3181588"/>
            <a:ext cx="5172827" cy="648512"/>
          </a:xfrm>
          <a:prstGeom prst="rect">
            <a:avLst/>
          </a:prstGeom>
          <a:noFill/>
        </p:spPr>
        <p:txBody>
          <a:bodyPr wrap="none" lIns="46800" tIns="46800" rIns="46800" bIns="46800" rtlCol="0">
            <a:spAutoFit/>
          </a:bodyPr>
          <a:lstStyle/>
          <a:p>
            <a:r>
              <a:rPr lang="ja-JP" altLang="en-US" sz="2200" b="1" dirty="0">
                <a:latin typeface="BIZ UDゴシック" panose="020B0400000000000000" pitchFamily="49" charset="-128"/>
                <a:ea typeface="BIZ UDゴシック" panose="020B0400000000000000" pitchFamily="49" charset="-128"/>
                <a:sym typeface="Arial" panose="020B0604020202020204" pitchFamily="34" charset="0"/>
              </a:rPr>
              <a:t>三重県庁　講堂</a:t>
            </a:r>
            <a:r>
              <a:rPr lang="ja-JP" altLang="en-US" sz="2200" dirty="0">
                <a:latin typeface="BIZ UDゴシック" panose="020B0400000000000000" pitchFamily="49" charset="-128"/>
                <a:ea typeface="BIZ UDゴシック" panose="020B0400000000000000" pitchFamily="49" charset="-128"/>
                <a:sym typeface="Arial" panose="020B0604020202020204" pitchFamily="34" charset="0"/>
              </a:rPr>
              <a:t>（津市広明町１３番地）</a:t>
            </a:r>
            <a:endParaRPr lang="en-US" altLang="ja-JP" sz="2200" dirty="0">
              <a:latin typeface="BIZ UDゴシック" panose="020B0400000000000000" pitchFamily="49" charset="-128"/>
              <a:ea typeface="BIZ UDゴシック" panose="020B0400000000000000" pitchFamily="49" charset="-128"/>
              <a:sym typeface="Arial" panose="020B0604020202020204" pitchFamily="34" charset="0"/>
            </a:endParaRPr>
          </a:p>
          <a:p>
            <a:r>
              <a:rPr lang="ja-JP" altLang="en-US" sz="1400" dirty="0">
                <a:latin typeface="BIZ UDゴシック" panose="020B0400000000000000" pitchFamily="49" charset="-128"/>
                <a:ea typeface="BIZ UDゴシック" panose="020B0400000000000000" pitchFamily="49" charset="-128"/>
                <a:sym typeface="Arial" panose="020B0604020202020204" pitchFamily="34" charset="0"/>
              </a:rPr>
              <a:t>　　　　　　　　　　　　　　　　　　　　　　</a:t>
            </a:r>
            <a:r>
              <a:rPr lang="en-US" altLang="ja-JP" sz="1400" dirty="0">
                <a:latin typeface="BIZ UDゴシック" panose="020B0400000000000000" pitchFamily="49" charset="-128"/>
                <a:ea typeface="BIZ UDゴシック" panose="020B0400000000000000" pitchFamily="49" charset="-128"/>
                <a:sym typeface="Arial" panose="020B0604020202020204" pitchFamily="34" charset="0"/>
              </a:rPr>
              <a:t>※</a:t>
            </a:r>
            <a:r>
              <a:rPr lang="ja-JP" altLang="en-US" sz="1400" dirty="0">
                <a:latin typeface="BIZ UDゴシック" panose="020B0400000000000000" pitchFamily="49" charset="-128"/>
                <a:ea typeface="BIZ UDゴシック" panose="020B0400000000000000" pitchFamily="49" charset="-128"/>
                <a:sym typeface="Arial" panose="020B0604020202020204" pitchFamily="34" charset="0"/>
              </a:rPr>
              <a:t>駐車場あり</a:t>
            </a:r>
          </a:p>
        </p:txBody>
      </p:sp>
      <p:sp>
        <p:nvSpPr>
          <p:cNvPr id="22" name="テキスト ボックス 21">
            <a:extLst>
              <a:ext uri="{FF2B5EF4-FFF2-40B4-BE49-F238E27FC236}">
                <a16:creationId xmlns:a16="http://schemas.microsoft.com/office/drawing/2014/main" id="{0FEF4883-D09B-7448-21A5-C830CD685305}"/>
              </a:ext>
            </a:extLst>
          </p:cNvPr>
          <p:cNvSpPr txBox="1"/>
          <p:nvPr/>
        </p:nvSpPr>
        <p:spPr>
          <a:xfrm>
            <a:off x="1154036" y="3828100"/>
            <a:ext cx="1223028" cy="433068"/>
          </a:xfrm>
          <a:prstGeom prst="rect">
            <a:avLst/>
          </a:prstGeom>
          <a:noFill/>
        </p:spPr>
        <p:txBody>
          <a:bodyPr wrap="none" lIns="46800" tIns="46800" rIns="46800" bIns="46800" rtlCol="0">
            <a:spAutoFit/>
          </a:bodyPr>
          <a:lstStyle/>
          <a:p>
            <a:r>
              <a:rPr lang="ja-JP" altLang="en-US" sz="2200" dirty="0">
                <a:latin typeface="BIZ UDゴシック" panose="020B0400000000000000" pitchFamily="49" charset="-128"/>
                <a:ea typeface="BIZ UDゴシック" panose="020B0400000000000000" pitchFamily="49" charset="-128"/>
                <a:sym typeface="Arial" panose="020B0604020202020204" pitchFamily="34" charset="0"/>
              </a:rPr>
              <a:t>１００名</a:t>
            </a:r>
          </a:p>
        </p:txBody>
      </p:sp>
      <p:sp>
        <p:nvSpPr>
          <p:cNvPr id="23" name="テキスト ボックス 22">
            <a:extLst>
              <a:ext uri="{FF2B5EF4-FFF2-40B4-BE49-F238E27FC236}">
                <a16:creationId xmlns:a16="http://schemas.microsoft.com/office/drawing/2014/main" id="{6E498742-5FEA-A0AC-BA48-EC70B2837689}"/>
              </a:ext>
            </a:extLst>
          </p:cNvPr>
          <p:cNvSpPr txBox="1"/>
          <p:nvPr/>
        </p:nvSpPr>
        <p:spPr>
          <a:xfrm>
            <a:off x="4253410" y="3828100"/>
            <a:ext cx="658771" cy="433068"/>
          </a:xfrm>
          <a:prstGeom prst="rect">
            <a:avLst/>
          </a:prstGeom>
          <a:noFill/>
        </p:spPr>
        <p:txBody>
          <a:bodyPr wrap="none" lIns="46800" tIns="46800" rIns="46800" bIns="46800" rtlCol="0">
            <a:spAutoFit/>
          </a:bodyPr>
          <a:lstStyle/>
          <a:p>
            <a:r>
              <a:rPr lang="ja-JP" altLang="en-US" sz="2200" dirty="0">
                <a:latin typeface="BIZ UDゴシック" panose="020B0400000000000000" pitchFamily="49" charset="-128"/>
                <a:ea typeface="BIZ UDゴシック" panose="020B0400000000000000" pitchFamily="49" charset="-128"/>
                <a:sym typeface="Arial" panose="020B0604020202020204" pitchFamily="34" charset="0"/>
              </a:rPr>
              <a:t>無料</a:t>
            </a:r>
          </a:p>
        </p:txBody>
      </p:sp>
      <p:sp>
        <p:nvSpPr>
          <p:cNvPr id="32" name="楕円 31">
            <a:extLst>
              <a:ext uri="{FF2B5EF4-FFF2-40B4-BE49-F238E27FC236}">
                <a16:creationId xmlns:a16="http://schemas.microsoft.com/office/drawing/2014/main" id="{DFA43D53-B660-0C52-678A-C17F39BF6EA6}"/>
              </a:ext>
            </a:extLst>
          </p:cNvPr>
          <p:cNvSpPr/>
          <p:nvPr/>
        </p:nvSpPr>
        <p:spPr>
          <a:xfrm>
            <a:off x="193973" y="2594301"/>
            <a:ext cx="865584" cy="519351"/>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日時</a:t>
            </a:r>
            <a:endParaRPr kumimoji="1"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33" name="楕円 32">
            <a:extLst>
              <a:ext uri="{FF2B5EF4-FFF2-40B4-BE49-F238E27FC236}">
                <a16:creationId xmlns:a16="http://schemas.microsoft.com/office/drawing/2014/main" id="{7F81E92F-B3A3-7A75-CA64-CE840FA14127}"/>
              </a:ext>
            </a:extLst>
          </p:cNvPr>
          <p:cNvSpPr/>
          <p:nvPr/>
        </p:nvSpPr>
        <p:spPr>
          <a:xfrm>
            <a:off x="193973" y="3189630"/>
            <a:ext cx="865584" cy="519351"/>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場所</a:t>
            </a:r>
            <a:endParaRPr kumimoji="1"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36" name="楕円 35">
            <a:extLst>
              <a:ext uri="{FF2B5EF4-FFF2-40B4-BE49-F238E27FC236}">
                <a16:creationId xmlns:a16="http://schemas.microsoft.com/office/drawing/2014/main" id="{450CC15F-6DF9-69A2-273A-0B8AEF5E67ED}"/>
              </a:ext>
            </a:extLst>
          </p:cNvPr>
          <p:cNvSpPr/>
          <p:nvPr/>
        </p:nvSpPr>
        <p:spPr>
          <a:xfrm>
            <a:off x="193973" y="3784959"/>
            <a:ext cx="865584" cy="519351"/>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定員</a:t>
            </a:r>
            <a:endParaRPr kumimoji="1"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2" name="楕円 41">
            <a:extLst>
              <a:ext uri="{FF2B5EF4-FFF2-40B4-BE49-F238E27FC236}">
                <a16:creationId xmlns:a16="http://schemas.microsoft.com/office/drawing/2014/main" id="{180196AE-3B7D-5B3C-07E1-2B4B4F4BF36E}"/>
              </a:ext>
            </a:extLst>
          </p:cNvPr>
          <p:cNvSpPr/>
          <p:nvPr/>
        </p:nvSpPr>
        <p:spPr>
          <a:xfrm>
            <a:off x="2797084" y="3784959"/>
            <a:ext cx="1298377" cy="519351"/>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参加費</a:t>
            </a:r>
            <a:endParaRPr kumimoji="1" lang="ja-JP" altLang="en-US" sz="24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43" name="テキスト ボックス 42">
            <a:extLst>
              <a:ext uri="{FF2B5EF4-FFF2-40B4-BE49-F238E27FC236}">
                <a16:creationId xmlns:a16="http://schemas.microsoft.com/office/drawing/2014/main" id="{81CC2E06-5257-AC1A-60D4-D2776140E93D}"/>
              </a:ext>
            </a:extLst>
          </p:cNvPr>
          <p:cNvSpPr txBox="1"/>
          <p:nvPr/>
        </p:nvSpPr>
        <p:spPr>
          <a:xfrm>
            <a:off x="168419" y="1303695"/>
            <a:ext cx="7224425" cy="1214628"/>
          </a:xfrm>
          <a:prstGeom prst="rect">
            <a:avLst/>
          </a:prstGeom>
          <a:solidFill>
            <a:schemeClr val="accent5">
              <a:lumMod val="20000"/>
              <a:lumOff val="80000"/>
            </a:schemeClr>
          </a:solidFill>
          <a:effectLst>
            <a:softEdge rad="38100"/>
          </a:effectLst>
        </p:spPr>
        <p:txBody>
          <a:bodyPr wrap="square" rtlCol="0">
            <a:spAutoFit/>
          </a:bodyPr>
          <a:lstStyle/>
          <a:p>
            <a:pPr>
              <a:lnSpc>
                <a:spcPts val="1800"/>
              </a:lnSpc>
            </a:pPr>
            <a:r>
              <a:rPr kumimoji="1" lang="ja-JP" altLang="en-US" sz="1400" dirty="0">
                <a:latin typeface="BIZ UDゴシック" panose="020B0400000000000000" pitchFamily="49" charset="-128"/>
                <a:ea typeface="BIZ UDゴシック" panose="020B0400000000000000" pitchFamily="49" charset="-128"/>
              </a:rPr>
              <a:t>　ＥＶシフトの失速という状況を踏まえ、日本自動車部品工業会（部工会）の技術担当顧問である古野志健男氏から、世界の自動車産業の最新動向と自動車部品サプライヤーが今後取るべき事業戦略等についてご解説いただきます。</a:t>
            </a:r>
            <a:endParaRPr kumimoji="1" lang="en-US" altLang="ja-JP" sz="1400" dirty="0">
              <a:latin typeface="BIZ UDゴシック" panose="020B0400000000000000" pitchFamily="49" charset="-128"/>
              <a:ea typeface="BIZ UDゴシック" panose="020B0400000000000000" pitchFamily="49" charset="-128"/>
            </a:endParaRPr>
          </a:p>
          <a:p>
            <a:pPr>
              <a:lnSpc>
                <a:spcPts val="1800"/>
              </a:lnSpc>
            </a:pPr>
            <a:r>
              <a:rPr lang="ja-JP" altLang="en-US" sz="1400" dirty="0">
                <a:latin typeface="BIZ UDゴシック" panose="020B0400000000000000" pitchFamily="49" charset="-128"/>
                <a:ea typeface="BIZ UDゴシック" panose="020B0400000000000000" pitchFamily="49" charset="-128"/>
              </a:rPr>
              <a:t>　</a:t>
            </a:r>
            <a:r>
              <a:rPr kumimoji="1" lang="ja-JP" altLang="en-US" sz="1400" dirty="0">
                <a:latin typeface="BIZ UDゴシック" panose="020B0400000000000000" pitchFamily="49" charset="-128"/>
                <a:ea typeface="BIZ UDゴシック" panose="020B0400000000000000" pitchFamily="49" charset="-128"/>
              </a:rPr>
              <a:t>また、県内企業によるＣＮ・ＥＶ化対応の具体的な取組事例の紹介や本年度三重県が実施した県内自動車関連企業の動向等に関するアンケート調査結果の報告等も行います。</a:t>
            </a:r>
          </a:p>
        </p:txBody>
      </p:sp>
      <p:sp>
        <p:nvSpPr>
          <p:cNvPr id="46" name="四角形: 角を丸くする 45">
            <a:extLst>
              <a:ext uri="{FF2B5EF4-FFF2-40B4-BE49-F238E27FC236}">
                <a16:creationId xmlns:a16="http://schemas.microsoft.com/office/drawing/2014/main" id="{731D6557-5C21-6C43-BE99-2D2F0C6C85B8}"/>
              </a:ext>
            </a:extLst>
          </p:cNvPr>
          <p:cNvSpPr/>
          <p:nvPr/>
        </p:nvSpPr>
        <p:spPr>
          <a:xfrm>
            <a:off x="106557" y="355158"/>
            <a:ext cx="7348148" cy="872559"/>
          </a:xfrm>
          <a:prstGeom prst="roundRect">
            <a:avLst>
              <a:gd name="adj" fmla="val 10471"/>
            </a:avLst>
          </a:prstGeom>
          <a:solidFill>
            <a:srgbClr val="00B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spAutoFit/>
          </a:bodyPr>
          <a:lstStyle/>
          <a:p>
            <a:pPr lvl="0"/>
            <a:r>
              <a:rPr lang="en-US"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自動車産業のカーボンニュートラル</a:t>
            </a:r>
            <a:r>
              <a:rPr lang="ja-JP" altLang="en-US"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（ＣＮ）</a:t>
            </a:r>
            <a:r>
              <a:rPr lang="ja-JP"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ＥＶ</a:t>
            </a:r>
            <a:r>
              <a:rPr lang="ja-JP"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a:t>
            </a:r>
            <a:r>
              <a:rPr lang="ja-JP" altLang="en-US"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の最新動向を</a:t>
            </a:r>
            <a:r>
              <a:rPr lang="ja-JP"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踏まえた</a:t>
            </a:r>
            <a:endParaRPr lang="en-US" altLang="ja-JP" sz="140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algn="ctr">
              <a:lnSpc>
                <a:spcPct val="150000"/>
              </a:lnSpc>
            </a:pPr>
            <a:r>
              <a:rPr lang="ja-JP" altLang="ja-JP" sz="2800" b="1" dirty="0">
                <a:ln w="12700">
                  <a:solidFill>
                    <a:schemeClr val="tx1"/>
                  </a:solidFill>
                </a:ln>
                <a:solidFill>
                  <a:schemeClr val="bg1"/>
                </a:solidFill>
                <a:effectLst>
                  <a:glow rad="127000">
                    <a:schemeClr val="accent6">
                      <a:lumMod val="60000"/>
                      <a:lumOff val="40000"/>
                    </a:schemeClr>
                  </a:glow>
                </a:effectLst>
                <a:latin typeface="BIZ UDPゴシック" panose="020B0400000000000000" pitchFamily="50" charset="-128"/>
                <a:ea typeface="BIZ UDPゴシック" panose="020B0400000000000000" pitchFamily="50" charset="-128"/>
                <a:cs typeface="ＭＳ Ｐゴシック" panose="020B0600070205080204" pitchFamily="50" charset="-128"/>
              </a:rPr>
              <a:t>自動車部品サプライヤー</a:t>
            </a:r>
            <a:r>
              <a:rPr lang="ja-JP" altLang="ja-JP" sz="2000" b="1" dirty="0">
                <a:ln w="12700">
                  <a:solidFill>
                    <a:schemeClr val="tx1"/>
                  </a:solidFill>
                </a:ln>
                <a:solidFill>
                  <a:schemeClr val="bg1"/>
                </a:solidFill>
                <a:effectLst>
                  <a:glow rad="127000">
                    <a:schemeClr val="accent6">
                      <a:lumMod val="60000"/>
                      <a:lumOff val="40000"/>
                    </a:schemeClr>
                  </a:glow>
                </a:effectLst>
                <a:latin typeface="BIZ UDPゴシック" panose="020B0400000000000000" pitchFamily="50" charset="-128"/>
                <a:ea typeface="BIZ UDPゴシック" panose="020B0400000000000000" pitchFamily="50" charset="-128"/>
                <a:cs typeface="ＭＳ Ｐゴシック" panose="020B0600070205080204" pitchFamily="50" charset="-128"/>
              </a:rPr>
              <a:t>の</a:t>
            </a:r>
            <a:r>
              <a:rPr lang="ja-JP" altLang="ja-JP" sz="2800" b="1" dirty="0">
                <a:ln w="12700">
                  <a:solidFill>
                    <a:schemeClr val="tx1"/>
                  </a:solidFill>
                </a:ln>
                <a:solidFill>
                  <a:schemeClr val="bg1"/>
                </a:solidFill>
                <a:effectLst>
                  <a:glow rad="127000">
                    <a:schemeClr val="accent6">
                      <a:lumMod val="60000"/>
                      <a:lumOff val="40000"/>
                    </a:schemeClr>
                  </a:glow>
                </a:effectLst>
                <a:latin typeface="BIZ UDPゴシック" panose="020B0400000000000000" pitchFamily="50" charset="-128"/>
                <a:ea typeface="BIZ UDPゴシック" panose="020B0400000000000000" pitchFamily="50" charset="-128"/>
                <a:cs typeface="ＭＳ Ｐゴシック" panose="020B0600070205080204" pitchFamily="50" charset="-128"/>
              </a:rPr>
              <a:t>事業戦略構築</a:t>
            </a:r>
            <a:r>
              <a:rPr lang="ja-JP" altLang="ja-JP" sz="2000" b="1" dirty="0">
                <a:ln w="12700">
                  <a:solidFill>
                    <a:schemeClr val="tx1"/>
                  </a:solidFill>
                </a:ln>
                <a:solidFill>
                  <a:schemeClr val="bg1"/>
                </a:solidFill>
                <a:effectLst>
                  <a:glow rad="127000">
                    <a:schemeClr val="accent6">
                      <a:lumMod val="60000"/>
                      <a:lumOff val="40000"/>
                    </a:schemeClr>
                  </a:glow>
                </a:effectLst>
                <a:latin typeface="BIZ UDPゴシック" panose="020B0400000000000000" pitchFamily="50" charset="-128"/>
                <a:ea typeface="BIZ UDPゴシック" panose="020B0400000000000000" pitchFamily="50" charset="-128"/>
                <a:cs typeface="ＭＳ Ｐゴシック" panose="020B0600070205080204" pitchFamily="50" charset="-128"/>
              </a:rPr>
              <a:t>セミナー</a:t>
            </a:r>
            <a:endParaRPr lang="en-US" altLang="ja-JP" sz="2400" b="1" dirty="0">
              <a:ln w="12700">
                <a:solidFill>
                  <a:schemeClr val="tx1"/>
                </a:solidFill>
              </a:ln>
              <a:solidFill>
                <a:schemeClr val="bg1"/>
              </a:solidFill>
              <a:effectLst>
                <a:glow rad="127000">
                  <a:schemeClr val="accent6">
                    <a:lumMod val="60000"/>
                    <a:lumOff val="40000"/>
                  </a:schemeClr>
                </a:glow>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52" name="正方形/長方形 51">
            <a:extLst>
              <a:ext uri="{FF2B5EF4-FFF2-40B4-BE49-F238E27FC236}">
                <a16:creationId xmlns:a16="http://schemas.microsoft.com/office/drawing/2014/main" id="{DFF0336B-4CDB-9370-6355-3FF656604CF4}"/>
              </a:ext>
            </a:extLst>
          </p:cNvPr>
          <p:cNvSpPr/>
          <p:nvPr/>
        </p:nvSpPr>
        <p:spPr>
          <a:xfrm>
            <a:off x="63530" y="9505029"/>
            <a:ext cx="5545108" cy="1107996"/>
          </a:xfrm>
          <a:prstGeom prst="rect">
            <a:avLst/>
          </a:prstGeom>
        </p:spPr>
        <p:txBody>
          <a:bodyPr wrap="none">
            <a:spAutoFit/>
          </a:bodyPr>
          <a:lstStyle/>
          <a:p>
            <a:r>
              <a:rPr lang="ja-JP" altLang="en-US" sz="1100" b="1" dirty="0">
                <a:latin typeface="HG丸ｺﾞｼｯｸM-PRO" panose="020F0600000000000000" pitchFamily="50" charset="-128"/>
                <a:ea typeface="HG丸ｺﾞｼｯｸM-PRO" panose="020F0600000000000000" pitchFamily="50" charset="-128"/>
              </a:rPr>
              <a:t>主催：三重県</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協力：（一社）日本自動車部品工業会</a:t>
            </a:r>
          </a:p>
          <a:p>
            <a:r>
              <a:rPr lang="ja-JP" altLang="en-US" sz="1100" b="1" dirty="0">
                <a:latin typeface="HG丸ｺﾞｼｯｸM-PRO" panose="020F0600000000000000" pitchFamily="50" charset="-128"/>
                <a:ea typeface="HG丸ｺﾞｼｯｸM-PRO" panose="020F0600000000000000" pitchFamily="50" charset="-128"/>
              </a:rPr>
              <a:t>　　　三重県内　部工会会員企業　４社</a:t>
            </a:r>
          </a:p>
          <a:p>
            <a:r>
              <a:rPr lang="ja-JP" altLang="en-US" sz="1100" b="1" dirty="0">
                <a:latin typeface="HG丸ｺﾞｼｯｸM-PRO" panose="020F0600000000000000" pitchFamily="50" charset="-128"/>
                <a:ea typeface="HG丸ｺﾞｼｯｸM-PRO" panose="020F0600000000000000" pitchFamily="50" charset="-128"/>
              </a:rPr>
              <a:t>　　　　　住友電装（株）、トライス（株）、西岡可鍛工業（株）、光精工（株）</a:t>
            </a:r>
          </a:p>
          <a:p>
            <a:r>
              <a:rPr lang="ja-JP" altLang="en-US" sz="1100" b="1" dirty="0">
                <a:latin typeface="HG丸ｺﾞｼｯｸM-PRO" panose="020F0600000000000000" pitchFamily="50" charset="-128"/>
                <a:ea typeface="HG丸ｺﾞｼｯｸM-PRO" panose="020F0600000000000000" pitchFamily="50" charset="-128"/>
              </a:rPr>
              <a:t>　　　鈴鹿工業高等専門学校</a:t>
            </a:r>
          </a:p>
        </p:txBody>
      </p:sp>
      <p:pic>
        <p:nvPicPr>
          <p:cNvPr id="53" name="図 52">
            <a:extLst>
              <a:ext uri="{FF2B5EF4-FFF2-40B4-BE49-F238E27FC236}">
                <a16:creationId xmlns:a16="http://schemas.microsoft.com/office/drawing/2014/main" id="{E4AF3394-0000-E70C-4BC2-A6D9DD033F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037" y="9474869"/>
            <a:ext cx="318686" cy="318686"/>
          </a:xfrm>
          <a:prstGeom prst="rect">
            <a:avLst/>
          </a:prstGeom>
        </p:spPr>
      </p:pic>
      <p:sp>
        <p:nvSpPr>
          <p:cNvPr id="55" name="テキスト ボックス 54">
            <a:extLst>
              <a:ext uri="{FF2B5EF4-FFF2-40B4-BE49-F238E27FC236}">
                <a16:creationId xmlns:a16="http://schemas.microsoft.com/office/drawing/2014/main" id="{29D3AC87-B0CC-2936-E96D-E866E4B84B26}"/>
              </a:ext>
            </a:extLst>
          </p:cNvPr>
          <p:cNvSpPr txBox="1"/>
          <p:nvPr/>
        </p:nvSpPr>
        <p:spPr>
          <a:xfrm>
            <a:off x="5562381" y="10398853"/>
            <a:ext cx="1998882" cy="263791"/>
          </a:xfrm>
          <a:prstGeom prst="rect">
            <a:avLst/>
          </a:prstGeom>
          <a:noFill/>
        </p:spPr>
        <p:txBody>
          <a:bodyPr wrap="none" lIns="46800" tIns="46800" rIns="46800" bIns="46800" rtlCol="0">
            <a:spAutoFit/>
          </a:bodyPr>
          <a:lstStyle/>
          <a:p>
            <a:pPr algn="ctr"/>
            <a:r>
              <a:rPr lang="en-US" altLang="ja-JP" sz="1100" b="1" dirty="0">
                <a:latin typeface="BIZ UDゴシック" panose="020B0400000000000000" pitchFamily="49" charset="-128"/>
                <a:ea typeface="BIZ UDゴシック" panose="020B0400000000000000" pitchFamily="49" charset="-128"/>
                <a:cs typeface="メイリオ" panose="020B0604030504040204" pitchFamily="50" charset="-128"/>
                <a:hlinkClick r:id="rId5"/>
              </a:rPr>
              <a:t>https://logoform.jp/f/IHzfx</a:t>
            </a:r>
            <a:endParaRPr lang="en-US" altLang="ja-JP" sz="1100" b="1" dirty="0">
              <a:latin typeface="BIZ UDゴシック" panose="020B0400000000000000" pitchFamily="49" charset="-128"/>
              <a:ea typeface="BIZ UDゴシック" panose="020B0400000000000000" pitchFamily="49" charset="-128"/>
              <a:cs typeface="メイリオ" panose="020B0604030504040204" pitchFamily="50" charset="-128"/>
            </a:endParaRPr>
          </a:p>
        </p:txBody>
      </p:sp>
    </p:spTree>
    <p:extLst>
      <p:ext uri="{BB962C8B-B14F-4D97-AF65-F5344CB8AC3E}">
        <p14:creationId xmlns:p14="http://schemas.microsoft.com/office/powerpoint/2010/main" val="604160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descr="QR コード&#10;&#10;自動的に生成された説明">
            <a:extLst>
              <a:ext uri="{FF2B5EF4-FFF2-40B4-BE49-F238E27FC236}">
                <a16:creationId xmlns:a16="http://schemas.microsoft.com/office/drawing/2014/main" id="{495F452B-068F-B5C2-1F72-0F7B55E703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927" y="8980001"/>
            <a:ext cx="1008113" cy="1008113"/>
          </a:xfrm>
          <a:prstGeom prst="rect">
            <a:avLst/>
          </a:prstGeom>
        </p:spPr>
      </p:pic>
      <p:sp>
        <p:nvSpPr>
          <p:cNvPr id="23" name="テキスト ボックス 22"/>
          <p:cNvSpPr txBox="1"/>
          <p:nvPr/>
        </p:nvSpPr>
        <p:spPr>
          <a:xfrm>
            <a:off x="108223" y="9020028"/>
            <a:ext cx="921664" cy="340735"/>
          </a:xfrm>
          <a:prstGeom prst="rect">
            <a:avLst/>
          </a:prstGeom>
          <a:solidFill>
            <a:srgbClr val="002060"/>
          </a:solidFill>
        </p:spPr>
        <p:txBody>
          <a:bodyPr wrap="none" lIns="46800" tIns="46800" rIns="46800" bIns="46800" rtlCol="0">
            <a:spAutoFit/>
          </a:bodyPr>
          <a:lstStyle/>
          <a:p>
            <a:r>
              <a:rPr lang="ja-JP" altLang="en-US" sz="16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申込方法</a:t>
            </a:r>
          </a:p>
        </p:txBody>
      </p:sp>
      <p:sp>
        <p:nvSpPr>
          <p:cNvPr id="27" name="テキスト ボックス 10"/>
          <p:cNvSpPr txBox="1"/>
          <p:nvPr/>
        </p:nvSpPr>
        <p:spPr>
          <a:xfrm>
            <a:off x="1548383" y="9883204"/>
            <a:ext cx="5839677" cy="740845"/>
          </a:xfrm>
          <a:prstGeom prst="rect">
            <a:avLst/>
          </a:prstGeom>
          <a:noFill/>
          <a:ln w="6350">
            <a:noFill/>
          </a:ln>
          <a:effectLst/>
        </p:spPr>
        <p:txBody>
          <a:bodyPr rot="0" spcFirstLastPara="0" vert="horz" wrap="none" lIns="46800" tIns="46800" rIns="46800" bIns="46800" numCol="1" spcCol="0" rtlCol="0" fromWordArt="0" anchor="t" anchorCtr="0" forceAA="0" compatLnSpc="1">
            <a:prstTxWarp prst="textNoShape">
              <a:avLst/>
            </a:prstTxWarp>
            <a:spAutoFit/>
          </a:bodyPr>
          <a:lstStyle/>
          <a:p>
            <a:pPr defTabSz="1043056">
              <a:defRPr/>
            </a:pPr>
            <a:r>
              <a:rPr kumimoji="0" lang="ja-JP" altLang="en-US" sz="1400" b="1" u="sng"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三重県雇用経済部新産業振興課  成長産業・ライフイノベーション班</a:t>
            </a:r>
            <a:endParaRPr kumimoji="0" lang="en-US" altLang="ja-JP" sz="1400" b="1" u="sng"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defTabSz="1043056">
              <a:defRPr/>
            </a:pP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　担当</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服部、藤村</a:t>
            </a:r>
            <a:endParaRPr kumimoji="0" lang="ja-JP" altLang="en-US" sz="1400" kern="10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endParaRPr>
          </a:p>
          <a:p>
            <a:pPr defTabSz="1043056">
              <a:defRPr/>
            </a:pP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電　話</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059-224-</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3113</a:t>
            </a: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　</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ja-JP" alt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メール</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a:t>
            </a:r>
            <a:r>
              <a:rPr kumimoji="0" 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shinsang@pref.mie.</a:t>
            </a:r>
            <a:r>
              <a:rPr kumimoji="0" lang="en-US" altLang="ja-JP"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lg.</a:t>
            </a:r>
            <a:r>
              <a:rPr kumimoji="0" lang="en-US" sz="1400" kern="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rPr>
              <a:t>jp</a:t>
            </a:r>
            <a:endParaRPr kumimoji="0" lang="ja-JP" altLang="en-US" sz="1400" kern="100" dirty="0">
              <a:solidFill>
                <a:sysClr val="windowText" lastClr="000000"/>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cxnSp>
        <p:nvCxnSpPr>
          <p:cNvPr id="28" name="直線コネクタ 27"/>
          <p:cNvCxnSpPr/>
          <p:nvPr/>
        </p:nvCxnSpPr>
        <p:spPr>
          <a:xfrm>
            <a:off x="1263" y="8948288"/>
            <a:ext cx="756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6335" y="9844323"/>
            <a:ext cx="472705" cy="472705"/>
          </a:xfrm>
          <a:prstGeom prst="rect">
            <a:avLst/>
          </a:prstGeom>
        </p:spPr>
      </p:pic>
      <p:sp>
        <p:nvSpPr>
          <p:cNvPr id="29" name="テキスト ボックス 28"/>
          <p:cNvSpPr txBox="1"/>
          <p:nvPr/>
        </p:nvSpPr>
        <p:spPr>
          <a:xfrm>
            <a:off x="108223" y="9883204"/>
            <a:ext cx="921664" cy="340735"/>
          </a:xfrm>
          <a:prstGeom prst="rect">
            <a:avLst/>
          </a:prstGeom>
          <a:solidFill>
            <a:srgbClr val="002060"/>
          </a:solidFill>
        </p:spPr>
        <p:txBody>
          <a:bodyPr wrap="none" lIns="46800" tIns="46800" rIns="46800" bIns="46800" rtlCol="0">
            <a:spAutoFit/>
          </a:bodyPr>
          <a:lstStyle/>
          <a:p>
            <a:r>
              <a:rPr lang="ja-JP" altLang="en-US" sz="1600" b="1" dirty="0">
                <a:solidFill>
                  <a:schemeClr val="bg1"/>
                </a:solidFill>
                <a:latin typeface="BIZ UDゴシック" panose="020B0400000000000000" pitchFamily="49" charset="-128"/>
                <a:ea typeface="BIZ UDゴシック" panose="020B0400000000000000" pitchFamily="49" charset="-128"/>
                <a:cs typeface="メイリオ" panose="020B0604030504040204" pitchFamily="50" charset="-128"/>
              </a:rPr>
              <a:t>問合せ先</a:t>
            </a:r>
          </a:p>
        </p:txBody>
      </p:sp>
      <p:graphicFrame>
        <p:nvGraphicFramePr>
          <p:cNvPr id="3" name="表 2">
            <a:extLst>
              <a:ext uri="{FF2B5EF4-FFF2-40B4-BE49-F238E27FC236}">
                <a16:creationId xmlns:a16="http://schemas.microsoft.com/office/drawing/2014/main" id="{2F4758DB-5C58-F330-D762-D86974059EB4}"/>
              </a:ext>
            </a:extLst>
          </p:cNvPr>
          <p:cNvGraphicFramePr>
            <a:graphicFrameLocks noGrp="1"/>
          </p:cNvGraphicFramePr>
          <p:nvPr>
            <p:extLst>
              <p:ext uri="{D42A27DB-BD31-4B8C-83A1-F6EECF244321}">
                <p14:modId xmlns:p14="http://schemas.microsoft.com/office/powerpoint/2010/main" val="2868807659"/>
              </p:ext>
            </p:extLst>
          </p:nvPr>
        </p:nvGraphicFramePr>
        <p:xfrm>
          <a:off x="126832" y="69351"/>
          <a:ext cx="7307599" cy="8807197"/>
        </p:xfrm>
        <a:graphic>
          <a:graphicData uri="http://schemas.openxmlformats.org/drawingml/2006/table">
            <a:tbl>
              <a:tblPr/>
              <a:tblGrid>
                <a:gridCol w="2435866">
                  <a:extLst>
                    <a:ext uri="{9D8B030D-6E8A-4147-A177-3AD203B41FA5}">
                      <a16:colId xmlns:a16="http://schemas.microsoft.com/office/drawing/2014/main" val="1226085972"/>
                    </a:ext>
                  </a:extLst>
                </a:gridCol>
                <a:gridCol w="2435867">
                  <a:extLst>
                    <a:ext uri="{9D8B030D-6E8A-4147-A177-3AD203B41FA5}">
                      <a16:colId xmlns:a16="http://schemas.microsoft.com/office/drawing/2014/main" val="209107274"/>
                    </a:ext>
                  </a:extLst>
                </a:gridCol>
                <a:gridCol w="888884">
                  <a:extLst>
                    <a:ext uri="{9D8B030D-6E8A-4147-A177-3AD203B41FA5}">
                      <a16:colId xmlns:a16="http://schemas.microsoft.com/office/drawing/2014/main" val="3470332348"/>
                    </a:ext>
                  </a:extLst>
                </a:gridCol>
                <a:gridCol w="1546982">
                  <a:extLst>
                    <a:ext uri="{9D8B030D-6E8A-4147-A177-3AD203B41FA5}">
                      <a16:colId xmlns:a16="http://schemas.microsoft.com/office/drawing/2014/main" val="848253938"/>
                    </a:ext>
                  </a:extLst>
                </a:gridCol>
              </a:tblGrid>
              <a:tr h="389437">
                <a:tc>
                  <a:txBody>
                    <a:bodyPr/>
                    <a:lstStyle/>
                    <a:p>
                      <a:pPr algn="ctr" fontAlgn="ctr"/>
                      <a:r>
                        <a:rPr lang="ja-JP" altLang="en-US" sz="2000" b="1" i="0" u="none" strike="noStrike" dirty="0">
                          <a:solidFill>
                            <a:schemeClr val="bg1"/>
                          </a:solidFill>
                          <a:effectLst/>
                          <a:latin typeface="BIZ UDゴシック" panose="020B0400000000000000" pitchFamily="49" charset="-128"/>
                          <a:ea typeface="BIZ UDゴシック" panose="020B0400000000000000" pitchFamily="49" charset="-128"/>
                        </a:rPr>
                        <a:t>　</a:t>
                      </a:r>
                    </a:p>
                  </a:txBody>
                  <a:tcPr marL="72000" marR="72000" marT="36000" marB="36000" anchor="ctr">
                    <a:lnL w="1270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ctr"/>
                      <a:r>
                        <a:rPr lang="ja-JP" altLang="en-US" sz="2000" b="1" i="0" u="none" strike="noStrike" dirty="0">
                          <a:solidFill>
                            <a:schemeClr val="bg1"/>
                          </a:solidFill>
                          <a:effectLst/>
                          <a:latin typeface="BIZ UDゴシック" panose="020B0400000000000000" pitchFamily="49" charset="-128"/>
                          <a:ea typeface="BIZ UDゴシック" panose="020B0400000000000000" pitchFamily="49" charset="-128"/>
                        </a:rPr>
                        <a:t>講　演　概　要</a:t>
                      </a:r>
                    </a:p>
                  </a:txBody>
                  <a:tcPr marL="72000" marR="72000" marT="36000" marB="3600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r" fontAlgn="ctr"/>
                      <a:r>
                        <a:rPr lang="en-US" altLang="ja-JP" sz="1100" b="0" i="0" u="none" strike="noStrike" dirty="0">
                          <a:solidFill>
                            <a:schemeClr val="bg1"/>
                          </a:solidFill>
                          <a:effectLst/>
                          <a:latin typeface="BIZ UDゴシック" panose="020B0400000000000000" pitchFamily="49" charset="-128"/>
                          <a:ea typeface="BIZ UDゴシック" panose="020B0400000000000000" pitchFamily="49" charset="-128"/>
                        </a:rPr>
                        <a:t>※</a:t>
                      </a:r>
                      <a:r>
                        <a:rPr lang="ja-JP" altLang="en-US" sz="1100" b="0" i="0" u="none" strike="noStrike" dirty="0">
                          <a:solidFill>
                            <a:schemeClr val="bg1"/>
                          </a:solidFill>
                          <a:effectLst/>
                          <a:latin typeface="BIZ UDゴシック" panose="020B0400000000000000" pitchFamily="49" charset="-128"/>
                          <a:ea typeface="BIZ UDゴシック" panose="020B0400000000000000" pitchFamily="49" charset="-128"/>
                        </a:rPr>
                        <a:t>１３：３０開会、１６：４０閉会</a:t>
                      </a:r>
                    </a:p>
                  </a:txBody>
                  <a:tcPr marL="72000" marR="72000" marT="36000" marB="36000" anchor="b">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kumimoji="1" lang="ja-JP" altLang="en-US"/>
                    </a:p>
                  </a:txBody>
                  <a:tcPr>
                    <a:lnL w="12700" cmpd="sng">
                      <a:noFill/>
                      <a:prstDash val="solid"/>
                    </a:lnL>
                  </a:tcPr>
                </a:tc>
                <a:extLst>
                  <a:ext uri="{0D108BD9-81ED-4DB2-BD59-A6C34878D82A}">
                    <a16:rowId xmlns:a16="http://schemas.microsoft.com/office/drawing/2014/main" val="1990841229"/>
                  </a:ext>
                </a:extLst>
              </a:tr>
              <a:tr h="1198800">
                <a:tc gridSpan="4">
                  <a:txBody>
                    <a:bodyPr/>
                    <a:lstStyle/>
                    <a:p>
                      <a:pPr algn="l"/>
                      <a:r>
                        <a:rPr kumimoji="1" lang="ja-JP" altLang="en-US" sz="1400" b="1" i="0" u="sng" kern="1200" dirty="0">
                          <a:solidFill>
                            <a:schemeClr val="tx1"/>
                          </a:solidFill>
                          <a:effectLst/>
                          <a:highlight>
                            <a:srgbClr val="FFFF00"/>
                          </a:highlight>
                          <a:latin typeface="BIZ UDゴシック" panose="020B0400000000000000" pitchFamily="49" charset="-128"/>
                          <a:ea typeface="BIZ UDゴシック" panose="020B0400000000000000" pitchFamily="49" charset="-128"/>
                          <a:cs typeface="+mn-cs"/>
                        </a:rPr>
                        <a:t>第１部　１３：３５～１５：０５</a:t>
                      </a:r>
                      <a:endParaRPr kumimoji="1" lang="en-US" altLang="ja-JP" sz="1400" b="1" i="0" u="sng" kern="1200" dirty="0">
                        <a:solidFill>
                          <a:schemeClr val="tx1"/>
                        </a:solidFill>
                        <a:effectLst/>
                        <a:highlight>
                          <a:srgbClr val="FFFF00"/>
                        </a:highlight>
                        <a:latin typeface="BIZ UDゴシック" panose="020B0400000000000000" pitchFamily="49" charset="-128"/>
                        <a:ea typeface="BIZ UDゴシック" panose="020B0400000000000000" pitchFamily="49" charset="-128"/>
                        <a:cs typeface="+mn-cs"/>
                      </a:endParaRPr>
                    </a:p>
                    <a:p>
                      <a:pPr marL="285750" indent="-285750" algn="l">
                        <a:buFont typeface="Arial" panose="020B0604020202020204" pitchFamily="34" charset="0"/>
                        <a:buChar char="•"/>
                      </a:pPr>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基調講演</a:t>
                      </a:r>
                      <a:endParaRPr kumimoji="1" lang="en-US" altLang="ja-JP" sz="14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pPr marL="0" indent="0" algn="l">
                        <a:buFont typeface="Arial" panose="020B0604020202020204" pitchFamily="34" charset="0"/>
                        <a:buNone/>
                      </a:pPr>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「ＢＥＶシフト見直しによる世界の自動車産業の最新動向」</a:t>
                      </a:r>
                      <a:endParaRPr kumimoji="1" lang="en-US" altLang="ja-JP" sz="1400" b="1" i="0" kern="1200" dirty="0">
                        <a:solidFill>
                          <a:schemeClr val="tx1"/>
                        </a:solidFill>
                        <a:effectLst/>
                        <a:latin typeface="BIZ UDゴシック" panose="020B0400000000000000" pitchFamily="49" charset="-128"/>
                        <a:ea typeface="BIZ UDゴシック" panose="020B0400000000000000" pitchFamily="49" charset="-128"/>
                        <a:cs typeface="+mn-cs"/>
                      </a:endParaRPr>
                    </a:p>
                    <a:p>
                      <a:pPr marL="0" indent="0" algn="l">
                        <a:buFont typeface="Arial" panose="020B0604020202020204" pitchFamily="34" charset="0"/>
                        <a:buNone/>
                      </a:pPr>
                      <a:r>
                        <a:rPr kumimoji="1" lang="ja-JP" altLang="en-US" sz="1100" b="1"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～カーボンニュートラル（ＣＮ）に向けた持続可能なモビリティ社会の姿～</a:t>
                      </a:r>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pPr algn="ctr"/>
                      <a:endPar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カーボンニュートラル（</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）に向けて、自動車業界では</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ＢＥＶ</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一辺倒の潮流は見直され、</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ＢＥＶ</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市場は過剰な伸び率を是正した状態で拡大し飽和していく。全ての</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なパワートレインを搭載したクルマが適材適所に要求される。</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ＢＥＶ</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以外の電動車や</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を目指したエンジン車も増加する。</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を目指したエンジン車とは、電動車に最適な高効率エンジンを搭載したクルマや、水素、合成燃料（</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ｅ－ｆｕｅｌ</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）、バイオ燃料などの</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燃料を用いたエンジン車などを意味する。</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　　</a:t>
                      </a:r>
                      <a:endParaRPr lang="en-US"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endParaRPr>
                    </a:p>
                    <a:p>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　</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見直しが相次ぐ世界の自動車メーカーの経営戦略と</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燃料の最新動向について解説すると共に、今後、サプライヤーも含めて日本の自動車産業がとるべき</a:t>
                      </a:r>
                      <a:r>
                        <a:rPr lang="ja-JP" altLang="en-US"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ＣＮ戦略にも</a:t>
                      </a:r>
                      <a:r>
                        <a:rPr lang="ja-JP" altLang="ja-JP" sz="1100" dirty="0">
                          <a:effectLst/>
                          <a:latin typeface="BIZ UDゴシック" panose="020B0400000000000000" pitchFamily="49" charset="-128"/>
                          <a:ea typeface="BIZ UDゴシック" panose="020B0400000000000000" pitchFamily="49" charset="-128"/>
                          <a:cs typeface="ＭＳ Ｐゴシック" panose="020B0600070205080204" pitchFamily="50" charset="-128"/>
                        </a:rPr>
                        <a:t>言及し、持続可能なモビリティ社会の姿を描く。</a:t>
                      </a: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39961483"/>
                  </a:ext>
                </a:extLst>
              </a:tr>
              <a:tr h="423044">
                <a:tc gridSpan="4">
                  <a:txBody>
                    <a:bodyPr/>
                    <a:lstStyle/>
                    <a:p>
                      <a:r>
                        <a:rPr lang="en-US" altLang="ja-JP" sz="1400" b="1" i="0" dirty="0">
                          <a:solidFill>
                            <a:schemeClr val="tx1"/>
                          </a:solidFill>
                          <a:effectLst/>
                          <a:latin typeface="BIZ UDゴシック" panose="020B0400000000000000" pitchFamily="49" charset="-128"/>
                          <a:ea typeface="BIZ UDゴシック" panose="020B0400000000000000" pitchFamily="49" charset="-128"/>
                        </a:rPr>
                        <a:t>【</a:t>
                      </a:r>
                      <a:r>
                        <a:rPr lang="ja-JP" altLang="en-US" sz="1400" b="1" i="0" dirty="0">
                          <a:solidFill>
                            <a:schemeClr val="tx1"/>
                          </a:solidFill>
                          <a:effectLst/>
                          <a:latin typeface="BIZ UDゴシック" panose="020B0400000000000000" pitchFamily="49" charset="-128"/>
                          <a:ea typeface="BIZ UDゴシック" panose="020B0400000000000000" pitchFamily="49" charset="-128"/>
                        </a:rPr>
                        <a:t>講師</a:t>
                      </a:r>
                      <a:r>
                        <a:rPr lang="en-US" altLang="ja-JP" sz="1400" b="1" i="0" dirty="0">
                          <a:solidFill>
                            <a:schemeClr val="tx1"/>
                          </a:solidFill>
                          <a:effectLst/>
                          <a:latin typeface="BIZ UDゴシック" panose="020B0400000000000000" pitchFamily="49" charset="-128"/>
                          <a:ea typeface="BIZ UDゴシック" panose="020B0400000000000000" pitchFamily="49" charset="-128"/>
                        </a:rPr>
                        <a:t>】</a:t>
                      </a:r>
                      <a:r>
                        <a:rPr lang="ja-JP" altLang="en-US" sz="1400" b="1" i="0" dirty="0">
                          <a:solidFill>
                            <a:schemeClr val="tx1"/>
                          </a:solidFill>
                          <a:effectLst/>
                          <a:latin typeface="BIZ UDゴシック" panose="020B0400000000000000" pitchFamily="49" charset="-128"/>
                          <a:ea typeface="BIZ UDゴシック" panose="020B0400000000000000" pitchFamily="49" charset="-128"/>
                        </a:rPr>
                        <a:t>（</a:t>
                      </a:r>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一社）日本自動車部品工業会　技術担当顧問</a:t>
                      </a:r>
                      <a:endParaRPr kumimoji="1" lang="en-US" altLang="ja-JP" sz="14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　　　　　（株）ＳＯＫＥＮ　エグゼクティブフェロー　　</a:t>
                      </a:r>
                      <a:r>
                        <a:rPr kumimoji="1" lang="ja-JP" altLang="en-US" sz="1400" b="1" i="0" kern="1200" dirty="0">
                          <a:solidFill>
                            <a:schemeClr val="tx1"/>
                          </a:solidFill>
                          <a:effectLst/>
                          <a:latin typeface="BIZ UDゴシック" panose="020B0400000000000000" pitchFamily="49" charset="-128"/>
                          <a:ea typeface="BIZ UDゴシック" panose="020B0400000000000000" pitchFamily="49" charset="-128"/>
                          <a:cs typeface="+mn-cs"/>
                        </a:rPr>
                        <a:t>古野　志健男　</a:t>
                      </a:r>
                      <a:r>
                        <a:rPr kumimoji="1" lang="ja-JP" altLang="en-US" sz="1400" b="0" i="0" kern="1200" dirty="0">
                          <a:solidFill>
                            <a:schemeClr val="tx1"/>
                          </a:solidFill>
                          <a:effectLst/>
                          <a:latin typeface="BIZ UDゴシック" panose="020B0400000000000000" pitchFamily="49" charset="-128"/>
                          <a:ea typeface="BIZ UDゴシック" panose="020B0400000000000000" pitchFamily="49" charset="-128"/>
                          <a:cs typeface="+mn-cs"/>
                        </a:rPr>
                        <a:t>氏</a:t>
                      </a:r>
                      <a:endParaRPr kumimoji="1" lang="en-US" altLang="ja-JP" sz="1400" b="0" i="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96393128"/>
                  </a:ext>
                </a:extLst>
              </a:tr>
              <a:tr h="1438872">
                <a:tc gridSpan="3">
                  <a:txBody>
                    <a:bodyPr/>
                    <a:lstStyle/>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1982</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豊橋技科大電気電子工学専攻修了。</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トヨタ自動車工業（現・トヨタ自動車）入社、東富士研究所先行エンジン部署配属。</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2005</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第</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パワートレーン開発部部長。</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2012</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日本自動車部品総合研究所（現・</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SOKEN</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）常務。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2013</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同社専務。</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2020</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同社エグゼクティブフェロー、デンソー技監兼務、現在に至る。</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2014</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内閣府</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SIP</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革新的燃焼技術サブプログラムディレクター（～</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2019</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2018</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日本自動車部品工業会技術担当、現在に至る。</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2021</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　三重県「脱炭素社会実現に向けた構造転換推進方針検討会議」</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本会議委員、自動車</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WG</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及びコンビナート</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WG</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の委員（～</a:t>
                      </a:r>
                      <a:r>
                        <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rPr>
                        <a:t>2022</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年）。</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000" b="1" i="0" kern="1200" dirty="0">
                          <a:solidFill>
                            <a:schemeClr val="tx1"/>
                          </a:solidFill>
                          <a:effectLst/>
                          <a:latin typeface="BIZ UDゴシック" panose="020B0400000000000000" pitchFamily="49" charset="-128"/>
                          <a:ea typeface="BIZ UDゴシック" panose="020B0400000000000000" pitchFamily="49" charset="-128"/>
                          <a:cs typeface="+mn-cs"/>
                        </a:rPr>
                        <a:t>日経クロステック</a:t>
                      </a:r>
                      <a:r>
                        <a:rPr kumimoji="1" lang="ja-JP" altLang="en-US" sz="1000" b="0" i="0" kern="1200" dirty="0">
                          <a:solidFill>
                            <a:schemeClr val="tx1"/>
                          </a:solidFill>
                          <a:effectLst/>
                          <a:latin typeface="BIZ UDゴシック" panose="020B0400000000000000" pitchFamily="49" charset="-128"/>
                          <a:ea typeface="BIZ UDゴシック" panose="020B0400000000000000" pitchFamily="49" charset="-128"/>
                          <a:cs typeface="+mn-cs"/>
                        </a:rPr>
                        <a:t>において連載コラム「古野志健男の脱炭素モビリティー考」を執筆中。</a:t>
                      </a:r>
                    </a:p>
                  </a:txBody>
                  <a:tcPr marL="36000" marR="36000" marT="36000" marB="36000">
                    <a:lnL w="1270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36000" marR="36000" marT="36000" marB="36000">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3887710771"/>
                  </a:ext>
                </a:extLst>
              </a:tr>
              <a:tr h="1438872">
                <a:tc gridSpan="4">
                  <a:txBody>
                    <a:bodyPr/>
                    <a:lstStyle/>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prstClr val="black"/>
                          </a:solidFill>
                          <a:effectLst/>
                          <a:highlight>
                            <a:srgbClr val="FFFF00"/>
                          </a:highlight>
                          <a:uLnTx/>
                          <a:uFillTx/>
                          <a:latin typeface="BIZ UDゴシック" panose="020B0400000000000000" pitchFamily="49" charset="-128"/>
                          <a:ea typeface="BIZ UDゴシック" panose="020B0400000000000000" pitchFamily="49" charset="-128"/>
                          <a:cs typeface="+mn-cs"/>
                        </a:rPr>
                        <a:t>第２部　１５：１５～１６：４０</a:t>
                      </a:r>
                      <a:endParaRPr kumimoji="1" lang="en-US" altLang="ja-JP" sz="1400" b="1" i="0" u="sng" strike="noStrike" kern="1200" cap="none" spc="0" normalizeH="0" baseline="0" noProof="0" dirty="0">
                        <a:ln>
                          <a:noFill/>
                        </a:ln>
                        <a:solidFill>
                          <a:prstClr val="black"/>
                        </a:solidFill>
                        <a:effectLst/>
                        <a:highlight>
                          <a:srgbClr val="FFFF00"/>
                        </a:highlight>
                        <a:uLnTx/>
                        <a:uFillTx/>
                        <a:latin typeface="BIZ UDゴシック" panose="020B0400000000000000" pitchFamily="49" charset="-128"/>
                        <a:ea typeface="BIZ UDゴシック" panose="020B0400000000000000" pitchFamily="49" charset="-128"/>
                        <a:cs typeface="+mn-cs"/>
                      </a:endParaRP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dirty="0">
                          <a:latin typeface="BIZ UDゴシック" panose="020B0400000000000000" pitchFamily="49" charset="-128"/>
                          <a:ea typeface="BIZ UDゴシック" panose="020B0400000000000000" pitchFamily="49" charset="-128"/>
                        </a:rPr>
                        <a:t>県内企業によるＣＮ・ＥＶ化対応の取組事例</a:t>
                      </a:r>
                      <a:endParaRPr kumimoji="1" lang="en-US" altLang="ja-JP" sz="1400" b="1" dirty="0">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dirty="0">
                          <a:solidFill>
                            <a:srgbClr val="000000"/>
                          </a:solidFill>
                          <a:effectLst/>
                          <a:latin typeface="BIZ UDゴシック" panose="020B0400000000000000" pitchFamily="49" charset="-128"/>
                          <a:ea typeface="BIZ UDゴシック" panose="020B0400000000000000" pitchFamily="49" charset="-128"/>
                        </a:rPr>
                        <a:t>　「ＥＶ化を見据えた新技術の開発と鈴鹿高専との次世代ＣＮ人材育成の取組について」</a:t>
                      </a:r>
                      <a:endParaRPr kumimoji="1" lang="en-US" altLang="ja-JP" sz="1400" b="0" dirty="0">
                        <a:latin typeface="BIZ UDゴシック" panose="020B0400000000000000" pitchFamily="49" charset="-128"/>
                        <a:ea typeface="BIZ UDゴシック" panose="020B0400000000000000" pitchFamily="49" charset="-128"/>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講師</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西岡可鍛工業（株）　専務　</a:t>
                      </a:r>
                      <a:r>
                        <a:rPr kumimoji="1" lang="ja-JP" altLang="en-US" sz="11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西岡　学</a:t>
                      </a:r>
                      <a:r>
                        <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氏</a:t>
                      </a: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令和６年度アンケート調査結果の報告</a:t>
                      </a:r>
                      <a:endParaRPr kumimoji="1" lang="en-US" altLang="ja-JP"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dirty="0">
                          <a:solidFill>
                            <a:srgbClr val="000000"/>
                          </a:solidFill>
                          <a:effectLst/>
                          <a:latin typeface="BIZ UDゴシック" panose="020B0400000000000000" pitchFamily="49" charset="-128"/>
                          <a:ea typeface="BIZ UDゴシック" panose="020B0400000000000000" pitchFamily="49" charset="-128"/>
                        </a:rPr>
                        <a:t>　「</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アンケート調査結果から見える県内自動車関連企業の動向」</a:t>
                      </a:r>
                      <a:b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b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講師</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株）船井総合研究所　チーフコンサルタント　</a:t>
                      </a:r>
                      <a:r>
                        <a:rPr kumimoji="1" lang="ja-JP" altLang="en-US" sz="11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川俣　陽平</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氏</a:t>
                      </a:r>
                      <a:endPar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部工会による取組の紹介</a:t>
                      </a:r>
                      <a:endParaRPr kumimoji="1" lang="en-US" altLang="ja-JP"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「サーキュラーエコノミーに関する部工会の取組について」</a:t>
                      </a:r>
                      <a:b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b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講師</a:t>
                      </a:r>
                      <a:r>
                        <a:rPr kumimoji="1" lang="en-US" altLang="ja-JP" sz="1100" b="0" i="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（一社）</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日本自動車部品工業会　業務部　部長　</a:t>
                      </a:r>
                      <a:r>
                        <a:rPr kumimoji="1" lang="ja-JP" altLang="en-US" sz="11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内野　剛士　</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氏</a:t>
                      </a:r>
                      <a:endPar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国の支援施策「ミカタプロジェクト」の紹介</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講師</a:t>
                      </a:r>
                      <a:r>
                        <a:rPr kumimoji="1" lang="en-US" altLang="ja-JP"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（一社）中部産業連盟　社会貢献事業部　自動車サプライヤーセンター　所長　</a:t>
                      </a:r>
                      <a:r>
                        <a:rPr kumimoji="1" lang="ja-JP" altLang="en-US" sz="11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松本　月</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氏</a:t>
                      </a:r>
                      <a:endParaRPr kumimoji="1"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104293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令和７年度自動車産業向け県支援施策の紹介</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1042931" rtl="0" eaLnBrk="1" fontAlgn="auto" latinLnBrk="0" hangingPunct="1">
                        <a:lnSpc>
                          <a:spcPct val="100000"/>
                        </a:lnSpc>
                        <a:spcBef>
                          <a:spcPts val="0"/>
                        </a:spcBef>
                        <a:spcAft>
                          <a:spcPts val="0"/>
                        </a:spcAft>
                        <a:buClrTx/>
                        <a:buSzTx/>
                        <a:buFontTx/>
                        <a:buNone/>
                        <a:tabLst/>
                        <a:defRPr/>
                      </a:pPr>
                      <a:r>
                        <a:rPr kumimoji="1" lang="ja-JP" altLang="en-US" sz="1100" b="0" i="0" kern="1200" dirty="0">
                          <a:solidFill>
                            <a:schemeClr val="tx1"/>
                          </a:solidFill>
                          <a:effectLst/>
                          <a:latin typeface="BIZ UDゴシック" panose="020B0400000000000000" pitchFamily="49" charset="-128"/>
                          <a:ea typeface="BIZ UDゴシック" panose="020B0400000000000000" pitchFamily="49" charset="-128"/>
                          <a:cs typeface="+mn-cs"/>
                        </a:rPr>
                        <a:t>　　　　　　　　</a:t>
                      </a:r>
                      <a:r>
                        <a:rPr kumimoji="1" lang="ja-JP" altLang="en-US" sz="1100" b="0"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三重県雇用経済部新産業振興課　　</a:t>
                      </a:r>
                      <a:endParaRPr kumimoji="1"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en-US" altLang="ja-JP" sz="1000" b="0" i="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marL="72000" marR="72000" marT="36000" marB="36000">
                    <a:lnR w="1270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665803446"/>
                  </a:ext>
                </a:extLst>
              </a:tr>
            </a:tbl>
          </a:graphicData>
        </a:graphic>
      </p:graphicFrame>
      <p:pic>
        <p:nvPicPr>
          <p:cNvPr id="7" name="図 6" descr="ネクタイを締めた男の顔&#10;&#10;自動的に生成された説明">
            <a:extLst>
              <a:ext uri="{FF2B5EF4-FFF2-40B4-BE49-F238E27FC236}">
                <a16:creationId xmlns:a16="http://schemas.microsoft.com/office/drawing/2014/main" id="{BBC593EB-86EC-E676-3E74-1DBA4025190F}"/>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5913633" y="3618508"/>
            <a:ext cx="1317699" cy="1513501"/>
          </a:xfrm>
          <a:prstGeom prst="rect">
            <a:avLst/>
          </a:prstGeom>
          <a:effectLst/>
        </p:spPr>
      </p:pic>
      <p:sp>
        <p:nvSpPr>
          <p:cNvPr id="9" name="テキスト ボックス 8">
            <a:extLst>
              <a:ext uri="{FF2B5EF4-FFF2-40B4-BE49-F238E27FC236}">
                <a16:creationId xmlns:a16="http://schemas.microsoft.com/office/drawing/2014/main" id="{8D69C797-0395-A109-F9EB-B6400A29F0C8}"/>
              </a:ext>
            </a:extLst>
          </p:cNvPr>
          <p:cNvSpPr txBox="1"/>
          <p:nvPr/>
        </p:nvSpPr>
        <p:spPr>
          <a:xfrm>
            <a:off x="1103002" y="9020028"/>
            <a:ext cx="5570756" cy="822213"/>
          </a:xfrm>
          <a:prstGeom prst="rect">
            <a:avLst/>
          </a:prstGeom>
          <a:noFill/>
          <a:ln w="28575">
            <a:noFill/>
          </a:ln>
        </p:spPr>
        <p:txBody>
          <a:bodyPr wrap="none">
            <a:spAutoFit/>
          </a:bodyPr>
          <a:lstStyle/>
          <a:p>
            <a:pPr lvl="0"/>
            <a:r>
              <a:rPr kumimoji="1" lang="ja-JP" altLang="en-US" sz="1400" dirty="0">
                <a:solidFill>
                  <a:prstClr val="black"/>
                </a:solidFill>
                <a:latin typeface="BIZ UDゴシック" panose="020B0400000000000000" pitchFamily="49" charset="-128"/>
                <a:ea typeface="BIZ UDゴシック" panose="020B0400000000000000" pitchFamily="49" charset="-128"/>
              </a:rPr>
              <a:t>申込フォーム（</a:t>
            </a:r>
            <a:r>
              <a:rPr kumimoji="1" lang="en-US" altLang="ja-JP" sz="1400" dirty="0">
                <a:solidFill>
                  <a:prstClr val="black"/>
                </a:solidFill>
                <a:latin typeface="BIZ UDゴシック" panose="020B0400000000000000" pitchFamily="49" charset="-128"/>
                <a:ea typeface="BIZ UDゴシック" panose="020B0400000000000000" pitchFamily="49" charset="-128"/>
              </a:rPr>
              <a:t>URL</a:t>
            </a:r>
            <a:r>
              <a:rPr kumimoji="1" lang="ja-JP" altLang="en-US" sz="1400" dirty="0">
                <a:solidFill>
                  <a:prstClr val="black"/>
                </a:solidFill>
                <a:latin typeface="BIZ UDゴシック" panose="020B0400000000000000" pitchFamily="49" charset="-128"/>
                <a:ea typeface="BIZ UDゴシック" panose="020B0400000000000000" pitchFamily="49" charset="-128"/>
              </a:rPr>
              <a:t>又は二次元コード）から、お申込みください。</a:t>
            </a:r>
            <a:endParaRPr kumimoji="1" lang="en-US" altLang="ja-JP" sz="1400" dirty="0">
              <a:solidFill>
                <a:prstClr val="black"/>
              </a:solidFill>
              <a:latin typeface="BIZ UDゴシック" panose="020B0400000000000000" pitchFamily="49" charset="-128"/>
              <a:ea typeface="BIZ UDゴシック" panose="020B0400000000000000" pitchFamily="49" charset="-128"/>
            </a:endParaRPr>
          </a:p>
          <a:p>
            <a:pPr lvl="0"/>
            <a:r>
              <a:rPr lang="ja-JP" altLang="en-US" sz="1400" dirty="0">
                <a:solidFill>
                  <a:prstClr val="black"/>
                </a:solidFill>
                <a:latin typeface="BIZ UDゴシック" panose="020B0400000000000000" pitchFamily="49" charset="-128"/>
                <a:ea typeface="BIZ UDゴシック" panose="020B0400000000000000" pitchFamily="49" charset="-128"/>
              </a:rPr>
              <a:t>　</a:t>
            </a:r>
            <a:r>
              <a:rPr lang="en-US" altLang="ja-JP" sz="1400" b="0" i="0" dirty="0">
                <a:solidFill>
                  <a:srgbClr val="009688"/>
                </a:solidFill>
                <a:effectLst/>
                <a:latin typeface="BIZ UDゴシック" panose="020B0400000000000000" pitchFamily="49" charset="-128"/>
                <a:ea typeface="BIZ UDゴシック" panose="020B0400000000000000" pitchFamily="49" charset="-128"/>
              </a:rPr>
              <a:t> </a:t>
            </a:r>
            <a:r>
              <a:rPr lang="en-US" altLang="ja-JP" sz="1400" b="0" i="0" dirty="0">
                <a:solidFill>
                  <a:srgbClr val="009688"/>
                </a:solidFill>
                <a:effectLst/>
                <a:latin typeface="BIZ UDゴシック" panose="020B0400000000000000" pitchFamily="49" charset="-128"/>
                <a:ea typeface="BIZ UDゴシック" panose="020B0400000000000000" pitchFamily="49" charset="-128"/>
                <a:hlinkClick r:id="rId6"/>
              </a:rPr>
              <a:t>https://logoform.jp/f/IHzfx</a:t>
            </a:r>
            <a:endParaRPr kumimoji="1" lang="en-US" altLang="ja-JP" sz="1400" dirty="0">
              <a:solidFill>
                <a:prstClr val="black"/>
              </a:solidFill>
              <a:latin typeface="BIZ UDゴシック" panose="020B0400000000000000" pitchFamily="49" charset="-128"/>
              <a:ea typeface="BIZ UDゴシック" panose="020B0400000000000000" pitchFamily="49" charset="-128"/>
            </a:endParaRPr>
          </a:p>
          <a:p>
            <a:pPr lvl="0">
              <a:lnSpc>
                <a:spcPct val="150000"/>
              </a:lnSpc>
            </a:pPr>
            <a:r>
              <a:rPr kumimoji="1" lang="en-US" altLang="ja-JP" sz="1400" dirty="0">
                <a:solidFill>
                  <a:prstClr val="black"/>
                </a:solidFill>
                <a:latin typeface="BIZ UDゴシック" panose="020B0400000000000000" pitchFamily="49" charset="-128"/>
                <a:ea typeface="BIZ UDゴシック" panose="020B0400000000000000" pitchFamily="49" charset="-128"/>
              </a:rPr>
              <a:t>※</a:t>
            </a:r>
            <a:r>
              <a:rPr kumimoji="1" lang="ja-JP" altLang="en-US" sz="1400" dirty="0">
                <a:solidFill>
                  <a:prstClr val="black"/>
                </a:solidFill>
                <a:latin typeface="BIZ UDゴシック" panose="020B0400000000000000" pitchFamily="49" charset="-128"/>
                <a:ea typeface="BIZ UDゴシック" panose="020B0400000000000000" pitchFamily="49" charset="-128"/>
              </a:rPr>
              <a:t>下記のメールでも受け付けています。</a:t>
            </a:r>
            <a:r>
              <a:rPr lang="ja-JP" altLang="en-US" sz="1400" dirty="0">
                <a:solidFill>
                  <a:prstClr val="black"/>
                </a:solidFill>
                <a:latin typeface="BIZ UDゴシック" panose="020B0400000000000000" pitchFamily="49" charset="-128"/>
                <a:ea typeface="BIZ UDゴシック" panose="020B0400000000000000" pitchFamily="49" charset="-128"/>
              </a:rPr>
              <a:t>（締切：３月１２日まで）</a:t>
            </a:r>
            <a:endParaRPr kumimoji="1" lang="en-US" altLang="ja-JP" sz="1400" dirty="0">
              <a:solidFill>
                <a:prstClr val="black"/>
              </a:solidFill>
              <a:latin typeface="BIZ UDゴシック" panose="020B0400000000000000" pitchFamily="49" charset="-128"/>
              <a:ea typeface="BIZ UDゴシック" panose="020B0400000000000000" pitchFamily="49" charset="-128"/>
            </a:endParaRPr>
          </a:p>
        </p:txBody>
      </p:sp>
      <p:sp>
        <p:nvSpPr>
          <p:cNvPr id="5" name="正方形/長方形 4">
            <a:extLst>
              <a:ext uri="{FF2B5EF4-FFF2-40B4-BE49-F238E27FC236}">
                <a16:creationId xmlns:a16="http://schemas.microsoft.com/office/drawing/2014/main" id="{6DFDF152-1CEF-3CD4-509A-9C5064AC7C2B}"/>
              </a:ext>
            </a:extLst>
          </p:cNvPr>
          <p:cNvSpPr/>
          <p:nvPr/>
        </p:nvSpPr>
        <p:spPr>
          <a:xfrm>
            <a:off x="4554507" y="512605"/>
            <a:ext cx="2852063" cy="338554"/>
          </a:xfrm>
          <a:prstGeom prst="rect">
            <a:avLst/>
          </a:prstGeom>
          <a:solidFill>
            <a:schemeClr val="bg1">
              <a:alpha val="30000"/>
            </a:schemeClr>
          </a:solidFill>
        </p:spPr>
        <p:txBody>
          <a:bodyPr wrap="none">
            <a:spAutoFit/>
          </a:bodyPr>
          <a:lstStyle/>
          <a:p>
            <a:r>
              <a:rPr lang="en-US" altLang="ja-JP" sz="800" b="1" dirty="0">
                <a:latin typeface="BIZ UDゴシック" panose="020B0400000000000000" pitchFamily="49" charset="-128"/>
                <a:ea typeface="BIZ UDゴシック" panose="020B0400000000000000" pitchFamily="49" charset="-128"/>
              </a:rPr>
              <a:t>※BEV</a:t>
            </a:r>
            <a:r>
              <a:rPr lang="ja-JP" altLang="en-US" sz="800" b="1" dirty="0">
                <a:latin typeface="BIZ UDゴシック" panose="020B0400000000000000" pitchFamily="49" charset="-128"/>
                <a:ea typeface="BIZ UDゴシック" panose="020B0400000000000000" pitchFamily="49" charset="-128"/>
              </a:rPr>
              <a:t>（</a:t>
            </a:r>
            <a:r>
              <a:rPr lang="en-US" altLang="ja-JP" sz="800" b="1" dirty="0">
                <a:latin typeface="BIZ UDゴシック" panose="020B0400000000000000" pitchFamily="49" charset="-128"/>
                <a:ea typeface="BIZ UDゴシック" panose="020B0400000000000000" pitchFamily="49" charset="-128"/>
              </a:rPr>
              <a:t>Battery Electric Vehicle</a:t>
            </a:r>
            <a:r>
              <a:rPr lang="ja-JP" altLang="en-US" sz="800" b="1" dirty="0">
                <a:latin typeface="BIZ UDゴシック" panose="020B0400000000000000" pitchFamily="49" charset="-128"/>
                <a:ea typeface="BIZ UDゴシック" panose="020B0400000000000000" pitchFamily="49" charset="-128"/>
              </a:rPr>
              <a:t>）</a:t>
            </a:r>
            <a:endParaRPr lang="en-US" altLang="ja-JP" sz="800" b="1" dirty="0">
              <a:latin typeface="BIZ UDゴシック" panose="020B0400000000000000" pitchFamily="49" charset="-128"/>
              <a:ea typeface="BIZ UDゴシック" panose="020B0400000000000000" pitchFamily="49" charset="-128"/>
            </a:endParaRPr>
          </a:p>
          <a:p>
            <a:r>
              <a:rPr lang="ja-JP" altLang="en-US" sz="800" b="1" dirty="0">
                <a:latin typeface="BIZ UDゴシック" panose="020B0400000000000000" pitchFamily="49" charset="-128"/>
                <a:ea typeface="BIZ UDゴシック" panose="020B0400000000000000" pitchFamily="49" charset="-128"/>
              </a:rPr>
              <a:t>　　　＝　バッテリーの電気のみを使って走行するクルマ</a:t>
            </a:r>
          </a:p>
        </p:txBody>
      </p:sp>
    </p:spTree>
    <p:extLst>
      <p:ext uri="{BB962C8B-B14F-4D97-AF65-F5344CB8AC3E}">
        <p14:creationId xmlns:p14="http://schemas.microsoft.com/office/powerpoint/2010/main" val="13607286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noFill/>
        </a:ln>
      </a:spPr>
      <a:bodyPr lIns="91429" tIns="45714" rIns="91429" bIns="45714" rtlCol="0" anchor="ctr"/>
      <a:lstStyle>
        <a:defPPr algn="ctr">
          <a:defRPr kumimoji="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1043</Words>
  <PresentationFormat>ユーザー設定</PresentationFormat>
  <Paragraphs>98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UDゴシック</vt:lpstr>
      <vt:lpstr>HG丸ｺﾞｼｯｸM-PRO</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