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559675" cy="10691813"/>
  <p:notesSz cx="6735763" cy="9866313"/>
  <p:defaultTextStyle>
    <a:defPPr>
      <a:defRPr lang="ja-JP"/>
    </a:defPPr>
    <a:lvl1pPr marL="0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373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744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117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489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6860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233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49605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0977" algn="l" defTabSz="1042744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66CCFF"/>
    <a:srgbClr val="CC9900"/>
    <a:srgbClr val="FF9966"/>
    <a:srgbClr val="FFCC66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3" d="100"/>
          <a:sy n="13" d="100"/>
        </p:scale>
        <p:origin x="1236" y="2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1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1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1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1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6" y="2393283"/>
            <a:ext cx="3340169" cy="9974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0" b="1"/>
            </a:lvl2pPr>
            <a:lvl3pPr marL="685804" indent="0">
              <a:buNone/>
              <a:defRPr sz="1350" b="1"/>
            </a:lvl3pPr>
            <a:lvl4pPr marL="1028707" indent="0">
              <a:buNone/>
              <a:defRPr sz="1200" b="1"/>
            </a:lvl4pPr>
            <a:lvl5pPr marL="1371609" indent="0">
              <a:buNone/>
              <a:defRPr sz="1200" b="1"/>
            </a:lvl5pPr>
            <a:lvl6pPr marL="1714511" indent="0">
              <a:buNone/>
              <a:defRPr sz="1200" b="1"/>
            </a:lvl6pPr>
            <a:lvl7pPr marL="2057413" indent="0">
              <a:buNone/>
              <a:defRPr sz="1200" b="1"/>
            </a:lvl7pPr>
            <a:lvl8pPr marL="2400316" indent="0">
              <a:buNone/>
              <a:defRPr sz="1200" b="1"/>
            </a:lvl8pPr>
            <a:lvl9pPr marL="2743218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6" y="3390690"/>
            <a:ext cx="3340169" cy="616016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0" b="1"/>
            </a:lvl2pPr>
            <a:lvl3pPr marL="685804" indent="0">
              <a:buNone/>
              <a:defRPr sz="1350" b="1"/>
            </a:lvl3pPr>
            <a:lvl4pPr marL="1028707" indent="0">
              <a:buNone/>
              <a:defRPr sz="1200" b="1"/>
            </a:lvl4pPr>
            <a:lvl5pPr marL="1371609" indent="0">
              <a:buNone/>
              <a:defRPr sz="1200" b="1"/>
            </a:lvl5pPr>
            <a:lvl6pPr marL="1714511" indent="0">
              <a:buNone/>
              <a:defRPr sz="1200" b="1"/>
            </a:lvl6pPr>
            <a:lvl7pPr marL="2057413" indent="0">
              <a:buNone/>
              <a:defRPr sz="1200" b="1"/>
            </a:lvl7pPr>
            <a:lvl8pPr marL="2400316" indent="0">
              <a:buNone/>
              <a:defRPr sz="1200" b="1"/>
            </a:lvl8pPr>
            <a:lvl9pPr marL="2743218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050"/>
            </a:lvl1pPr>
            <a:lvl2pPr marL="342903" indent="0">
              <a:buNone/>
              <a:defRPr sz="900"/>
            </a:lvl2pPr>
            <a:lvl3pPr marL="685804" indent="0">
              <a:buNone/>
              <a:defRPr sz="750"/>
            </a:lvl3pPr>
            <a:lvl4pPr marL="1028707" indent="0">
              <a:buNone/>
              <a:defRPr sz="675"/>
            </a:lvl4pPr>
            <a:lvl5pPr marL="1371609" indent="0">
              <a:buNone/>
              <a:defRPr sz="675"/>
            </a:lvl5pPr>
            <a:lvl6pPr marL="1714511" indent="0">
              <a:buNone/>
              <a:defRPr sz="675"/>
            </a:lvl6pPr>
            <a:lvl7pPr marL="2057413" indent="0">
              <a:buNone/>
              <a:defRPr sz="675"/>
            </a:lvl7pPr>
            <a:lvl8pPr marL="2400316" indent="0">
              <a:buNone/>
              <a:defRPr sz="675"/>
            </a:lvl8pPr>
            <a:lvl9pPr marL="2743218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1"/>
            <a:ext cx="4535805" cy="88356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2400"/>
            </a:lvl1pPr>
            <a:lvl2pPr marL="342903" indent="0">
              <a:buNone/>
              <a:defRPr sz="2100"/>
            </a:lvl2pPr>
            <a:lvl3pPr marL="685804" indent="0">
              <a:buNone/>
              <a:defRPr sz="1800"/>
            </a:lvl3pPr>
            <a:lvl4pPr marL="1028707" indent="0">
              <a:buNone/>
              <a:defRPr sz="1500"/>
            </a:lvl4pPr>
            <a:lvl5pPr marL="1371609" indent="0">
              <a:buNone/>
              <a:defRPr sz="1500"/>
            </a:lvl5pPr>
            <a:lvl6pPr marL="1714511" indent="0">
              <a:buNone/>
              <a:defRPr sz="1500"/>
            </a:lvl6pPr>
            <a:lvl7pPr marL="2057413" indent="0">
              <a:buNone/>
              <a:defRPr sz="1500"/>
            </a:lvl7pPr>
            <a:lvl8pPr marL="2400316" indent="0">
              <a:buNone/>
              <a:defRPr sz="1500"/>
            </a:lvl8pPr>
            <a:lvl9pPr marL="2743218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050"/>
            </a:lvl1pPr>
            <a:lvl2pPr marL="342903" indent="0">
              <a:buNone/>
              <a:defRPr sz="900"/>
            </a:lvl2pPr>
            <a:lvl3pPr marL="685804" indent="0">
              <a:buNone/>
              <a:defRPr sz="750"/>
            </a:lvl3pPr>
            <a:lvl4pPr marL="1028707" indent="0">
              <a:buNone/>
              <a:defRPr sz="675"/>
            </a:lvl4pPr>
            <a:lvl5pPr marL="1371609" indent="0">
              <a:buNone/>
              <a:defRPr sz="675"/>
            </a:lvl5pPr>
            <a:lvl6pPr marL="1714511" indent="0">
              <a:buNone/>
              <a:defRPr sz="675"/>
            </a:lvl6pPr>
            <a:lvl7pPr marL="2057413" indent="0">
              <a:buNone/>
              <a:defRPr sz="675"/>
            </a:lvl7pPr>
            <a:lvl8pPr marL="2400316" indent="0">
              <a:buNone/>
              <a:defRPr sz="675"/>
            </a:lvl8pPr>
            <a:lvl9pPr marL="2743218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4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7" indent="-257177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7" indent="-214314" algn="l" defTabSz="68580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6" indent="-171451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8" indent="-171451" algn="l" defTabSz="685804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0" indent="-171451" algn="l" defTabSz="685804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63" indent="-171451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4" indent="-171451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hdphoto1.wdp" Type="http://schemas.microsoft.com/office/2007/relationships/hdphoto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png" Type="http://schemas.openxmlformats.org/officeDocument/2006/relationships/image"/><Relationship Id="rId5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468" y="8010202"/>
            <a:ext cx="6757633" cy="25024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ja-JP" altLang="en-US" sz="1700" dirty="0">
                <a:solidFill>
                  <a:schemeClr val="tx1"/>
                </a:solidFill>
              </a:rPr>
              <a:t>　</a:t>
            </a:r>
            <a:r>
              <a:rPr lang="ja-JP" altLang="en-US" sz="1800" dirty="0">
                <a:solidFill>
                  <a:schemeClr val="tx1"/>
                </a:solidFill>
              </a:rPr>
              <a:t>三重県労働委員会は、賃金、解雇、パワハラなどに関する労使間のトラブルについて、</a:t>
            </a:r>
            <a:r>
              <a:rPr lang="ja-JP" altLang="en-US" sz="1800" dirty="0">
                <a:solidFill>
                  <a:srgbClr val="FF0000"/>
                </a:solidFill>
              </a:rPr>
              <a:t>解決に向けた「あっせん」</a:t>
            </a:r>
            <a:r>
              <a:rPr lang="ja-JP" altLang="en-US" sz="1800" dirty="0">
                <a:solidFill>
                  <a:schemeClr val="tx1"/>
                </a:solidFill>
              </a:rPr>
              <a:t>を行っています。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お問い合わせは、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　三重県労働委員会事務局（あっせんに関すること） 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　　</a:t>
            </a:r>
            <a:r>
              <a:rPr lang="en-US" altLang="ja-JP" sz="1800" dirty="0">
                <a:solidFill>
                  <a:schemeClr val="tx1"/>
                </a:solidFill>
              </a:rPr>
              <a:t>TEL</a:t>
            </a:r>
            <a:r>
              <a:rPr lang="ja-JP" altLang="en-US" sz="1800" dirty="0">
                <a:solidFill>
                  <a:schemeClr val="tx1"/>
                </a:solidFill>
              </a:rPr>
              <a:t>　０５９－２２４－３０３３　　　</a:t>
            </a:r>
            <a:r>
              <a:rPr lang="en-US" altLang="ja-JP" sz="1800" u="sng" dirty="0">
                <a:solidFill>
                  <a:schemeClr val="tx1"/>
                </a:solidFill>
              </a:rPr>
              <a:t>HP</a:t>
            </a:r>
            <a:r>
              <a:rPr lang="ja-JP" altLang="en-US" sz="1800" u="sng" dirty="0">
                <a:solidFill>
                  <a:schemeClr val="tx1"/>
                </a:solidFill>
              </a:rPr>
              <a:t>は</a:t>
            </a:r>
            <a:r>
              <a:rPr lang="en-US" altLang="ja-JP" sz="1800" u="sng" dirty="0">
                <a:solidFill>
                  <a:schemeClr val="tx1"/>
                </a:solidFill>
              </a:rPr>
              <a:t>QR</a:t>
            </a:r>
            <a:r>
              <a:rPr lang="ja-JP" altLang="en-US" sz="1800" u="sng" dirty="0">
                <a:solidFill>
                  <a:schemeClr val="tx1"/>
                </a:solidFill>
              </a:rPr>
              <a:t>コードから</a:t>
            </a:r>
            <a:r>
              <a:rPr lang="ja-JP" altLang="en-US" sz="1800" b="1" u="sng" dirty="0">
                <a:solidFill>
                  <a:schemeClr val="tx1"/>
                </a:solidFill>
              </a:rPr>
              <a:t>⇒</a:t>
            </a:r>
            <a:endParaRPr lang="en-US" altLang="ja-JP" sz="1800" b="1" u="sng" dirty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　三重県労働相談室（相談・申請窓口） 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　　</a:t>
            </a:r>
            <a:r>
              <a:rPr lang="en-US" altLang="ja-JP" sz="1800" dirty="0">
                <a:solidFill>
                  <a:schemeClr val="tx1"/>
                </a:solidFill>
              </a:rPr>
              <a:t>TEL</a:t>
            </a:r>
            <a:r>
              <a:rPr lang="ja-JP" altLang="en-US" sz="1800" dirty="0">
                <a:solidFill>
                  <a:schemeClr val="tx1"/>
                </a:solidFill>
              </a:rPr>
              <a:t>　０５９－２１３－８２９０</a:t>
            </a:r>
            <a:endParaRPr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2084520" y="6570042"/>
            <a:ext cx="5140581" cy="1267774"/>
          </a:xfrm>
          <a:prstGeom prst="wedgeEllipseCallout">
            <a:avLst>
              <a:gd name="adj1" fmla="val -56415"/>
              <a:gd name="adj2" fmla="val -389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</a:rPr>
              <a:t>労使関係の専門家が</a:t>
            </a:r>
            <a:r>
              <a:rPr lang="ja-JP" altLang="en-US" sz="2000" dirty="0">
                <a:solidFill>
                  <a:srgbClr val="FF0000"/>
                </a:solidFill>
              </a:rPr>
              <a:t>無料で、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ja-JP" altLang="en-US" sz="2000" dirty="0">
                <a:solidFill>
                  <a:srgbClr val="FF0000"/>
                </a:solidFill>
              </a:rPr>
              <a:t>丁寧に「あっせん」</a:t>
            </a:r>
            <a:r>
              <a:rPr lang="ja-JP" altLang="en-US" sz="2000" dirty="0">
                <a:solidFill>
                  <a:schemeClr val="tx1"/>
                </a:solidFill>
              </a:rPr>
              <a:t>を行います！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323453" y="217521"/>
            <a:ext cx="7128792" cy="1960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4" rtl="0" eaLnBrk="1" latinLnBrk="0" hangingPunct="1"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40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l"/>
            <a:r>
              <a:rPr lang="ja-JP" altLang="en-US" sz="3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労使間のトラブルでお悩みの方</a:t>
            </a:r>
          </a:p>
          <a:p>
            <a:pPr algn="l"/>
            <a:r>
              <a:rPr lang="ja-JP" altLang="en-US" sz="3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三重県労働委員会が解決のお手伝いをします。</a:t>
            </a:r>
            <a:endParaRPr lang="ja-JP" altLang="en-US" sz="3800" dirty="0"/>
          </a:p>
          <a:p>
            <a:pPr algn="l"/>
            <a:endParaRPr lang="ja-JP" altLang="en-US" sz="4400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251445" y="2033538"/>
            <a:ext cx="6973656" cy="5934064"/>
            <a:chOff x="194269" y="2073450"/>
            <a:chExt cx="6834548" cy="6210976"/>
          </a:xfrm>
        </p:grpSpPr>
        <p:pic>
          <p:nvPicPr>
            <p:cNvPr id="21" name="図 20" descr="画面の領域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235" b="98324" l="9574" r="89362">
                          <a14:foregroundMark x1="42199" y1="72067" x2="42199" y2="720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269" y="5849962"/>
              <a:ext cx="1929385" cy="2434464"/>
            </a:xfrm>
            <a:prstGeom prst="rect">
              <a:avLst/>
            </a:prstGeom>
          </p:spPr>
        </p:pic>
        <p:grpSp>
          <p:nvGrpSpPr>
            <p:cNvPr id="22" name="グループ化 21"/>
            <p:cNvGrpSpPr/>
            <p:nvPr/>
          </p:nvGrpSpPr>
          <p:grpSpPr>
            <a:xfrm>
              <a:off x="1099581" y="2073450"/>
              <a:ext cx="5929236" cy="5154196"/>
              <a:chOff x="1099581" y="2073450"/>
              <a:chExt cx="5929236" cy="5154196"/>
            </a:xfrm>
          </p:grpSpPr>
          <p:sp>
            <p:nvSpPr>
              <p:cNvPr id="24" name="正方形/長方形 6"/>
              <p:cNvSpPr/>
              <p:nvPr/>
            </p:nvSpPr>
            <p:spPr>
              <a:xfrm rot="734766">
                <a:off x="1855281" y="5925950"/>
                <a:ext cx="641342" cy="1301696"/>
              </a:xfrm>
              <a:custGeom>
                <a:avLst/>
                <a:gdLst>
                  <a:gd name="connsiteX0" fmla="*/ 0 w 288032"/>
                  <a:gd name="connsiteY0" fmla="*/ 0 h 1160843"/>
                  <a:gd name="connsiteX1" fmla="*/ 288032 w 288032"/>
                  <a:gd name="connsiteY1" fmla="*/ 0 h 1160843"/>
                  <a:gd name="connsiteX2" fmla="*/ 288032 w 288032"/>
                  <a:gd name="connsiteY2" fmla="*/ 1160843 h 1160843"/>
                  <a:gd name="connsiteX3" fmla="*/ 0 w 288032"/>
                  <a:gd name="connsiteY3" fmla="*/ 1160843 h 1160843"/>
                  <a:gd name="connsiteX4" fmla="*/ 0 w 288032"/>
                  <a:gd name="connsiteY4" fmla="*/ 0 h 1160843"/>
                  <a:gd name="connsiteX0" fmla="*/ 0 w 980010"/>
                  <a:gd name="connsiteY0" fmla="*/ 0 h 1160843"/>
                  <a:gd name="connsiteX1" fmla="*/ 980010 w 980010"/>
                  <a:gd name="connsiteY1" fmla="*/ 370702 h 1160843"/>
                  <a:gd name="connsiteX2" fmla="*/ 288032 w 980010"/>
                  <a:gd name="connsiteY2" fmla="*/ 1160843 h 1160843"/>
                  <a:gd name="connsiteX3" fmla="*/ 0 w 980010"/>
                  <a:gd name="connsiteY3" fmla="*/ 1160843 h 1160843"/>
                  <a:gd name="connsiteX4" fmla="*/ 0 w 980010"/>
                  <a:gd name="connsiteY4" fmla="*/ 0 h 1160843"/>
                  <a:gd name="connsiteX0" fmla="*/ 729049 w 980010"/>
                  <a:gd name="connsiteY0" fmla="*/ 0 h 938421"/>
                  <a:gd name="connsiteX1" fmla="*/ 980010 w 980010"/>
                  <a:gd name="connsiteY1" fmla="*/ 148280 h 938421"/>
                  <a:gd name="connsiteX2" fmla="*/ 288032 w 980010"/>
                  <a:gd name="connsiteY2" fmla="*/ 938421 h 938421"/>
                  <a:gd name="connsiteX3" fmla="*/ 0 w 980010"/>
                  <a:gd name="connsiteY3" fmla="*/ 938421 h 938421"/>
                  <a:gd name="connsiteX4" fmla="*/ 729049 w 980010"/>
                  <a:gd name="connsiteY4" fmla="*/ 0 h 938421"/>
                  <a:gd name="connsiteX0" fmla="*/ 642552 w 893513"/>
                  <a:gd name="connsiteY0" fmla="*/ 0 h 938421"/>
                  <a:gd name="connsiteX1" fmla="*/ 893513 w 893513"/>
                  <a:gd name="connsiteY1" fmla="*/ 148280 h 938421"/>
                  <a:gd name="connsiteX2" fmla="*/ 201535 w 893513"/>
                  <a:gd name="connsiteY2" fmla="*/ 938421 h 938421"/>
                  <a:gd name="connsiteX3" fmla="*/ 0 w 893513"/>
                  <a:gd name="connsiteY3" fmla="*/ 777783 h 938421"/>
                  <a:gd name="connsiteX4" fmla="*/ 642552 w 893513"/>
                  <a:gd name="connsiteY4" fmla="*/ 0 h 938421"/>
                  <a:gd name="connsiteX0" fmla="*/ 642552 w 893513"/>
                  <a:gd name="connsiteY0" fmla="*/ 0 h 1015087"/>
                  <a:gd name="connsiteX1" fmla="*/ 893513 w 893513"/>
                  <a:gd name="connsiteY1" fmla="*/ 148280 h 1015087"/>
                  <a:gd name="connsiteX2" fmla="*/ 256109 w 893513"/>
                  <a:gd name="connsiteY2" fmla="*/ 1015087 h 1015087"/>
                  <a:gd name="connsiteX3" fmla="*/ 0 w 893513"/>
                  <a:gd name="connsiteY3" fmla="*/ 777783 h 1015087"/>
                  <a:gd name="connsiteX4" fmla="*/ 642552 w 893513"/>
                  <a:gd name="connsiteY4" fmla="*/ 0 h 1015087"/>
                  <a:gd name="connsiteX0" fmla="*/ 609508 w 860469"/>
                  <a:gd name="connsiteY0" fmla="*/ 0 h 1015087"/>
                  <a:gd name="connsiteX1" fmla="*/ 860469 w 860469"/>
                  <a:gd name="connsiteY1" fmla="*/ 148280 h 1015087"/>
                  <a:gd name="connsiteX2" fmla="*/ 223065 w 860469"/>
                  <a:gd name="connsiteY2" fmla="*/ 1015087 h 1015087"/>
                  <a:gd name="connsiteX3" fmla="*/ 0 w 860469"/>
                  <a:gd name="connsiteY3" fmla="*/ 871766 h 1015087"/>
                  <a:gd name="connsiteX4" fmla="*/ 609508 w 860469"/>
                  <a:gd name="connsiteY4" fmla="*/ 0 h 1015087"/>
                  <a:gd name="connsiteX0" fmla="*/ 609508 w 860469"/>
                  <a:gd name="connsiteY0" fmla="*/ 0 h 968941"/>
                  <a:gd name="connsiteX1" fmla="*/ 860469 w 860469"/>
                  <a:gd name="connsiteY1" fmla="*/ 148280 h 968941"/>
                  <a:gd name="connsiteX2" fmla="*/ 263000 w 860469"/>
                  <a:gd name="connsiteY2" fmla="*/ 968941 h 968941"/>
                  <a:gd name="connsiteX3" fmla="*/ 0 w 860469"/>
                  <a:gd name="connsiteY3" fmla="*/ 871766 h 968941"/>
                  <a:gd name="connsiteX4" fmla="*/ 609508 w 860469"/>
                  <a:gd name="connsiteY4" fmla="*/ 0 h 968941"/>
                  <a:gd name="connsiteX0" fmla="*/ 609508 w 860469"/>
                  <a:gd name="connsiteY0" fmla="*/ 0 h 924949"/>
                  <a:gd name="connsiteX1" fmla="*/ 860469 w 860469"/>
                  <a:gd name="connsiteY1" fmla="*/ 148280 h 924949"/>
                  <a:gd name="connsiteX2" fmla="*/ 284202 w 860469"/>
                  <a:gd name="connsiteY2" fmla="*/ 924949 h 924949"/>
                  <a:gd name="connsiteX3" fmla="*/ 0 w 860469"/>
                  <a:gd name="connsiteY3" fmla="*/ 871766 h 924949"/>
                  <a:gd name="connsiteX4" fmla="*/ 609508 w 860469"/>
                  <a:gd name="connsiteY4" fmla="*/ 0 h 924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0469" h="924949">
                    <a:moveTo>
                      <a:pt x="609508" y="0"/>
                    </a:moveTo>
                    <a:lnTo>
                      <a:pt x="860469" y="148280"/>
                    </a:lnTo>
                    <a:lnTo>
                      <a:pt x="284202" y="924949"/>
                    </a:lnTo>
                    <a:lnTo>
                      <a:pt x="0" y="871766"/>
                    </a:lnTo>
                    <a:lnTo>
                      <a:pt x="609508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/>
              </a:p>
            </p:txBody>
          </p:sp>
          <p:sp>
            <p:nvSpPr>
              <p:cNvPr id="25" name="楕円 24"/>
              <p:cNvSpPr/>
              <p:nvPr/>
            </p:nvSpPr>
            <p:spPr>
              <a:xfrm rot="20485096">
                <a:off x="2303101" y="2482477"/>
                <a:ext cx="1699561" cy="1453047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800" dirty="0"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解雇</a:t>
                </a:r>
              </a:p>
            </p:txBody>
          </p:sp>
          <p:sp>
            <p:nvSpPr>
              <p:cNvPr id="26" name="楕円 25"/>
              <p:cNvSpPr/>
              <p:nvPr/>
            </p:nvSpPr>
            <p:spPr>
              <a:xfrm rot="318905">
                <a:off x="1563648" y="4272038"/>
                <a:ext cx="1749831" cy="12961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800" dirty="0"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ﾊﾟﾜﾊﾗ</a:t>
                </a:r>
              </a:p>
            </p:txBody>
          </p:sp>
          <p:sp>
            <p:nvSpPr>
              <p:cNvPr id="27" name="楕円 26"/>
              <p:cNvSpPr/>
              <p:nvPr/>
            </p:nvSpPr>
            <p:spPr>
              <a:xfrm rot="20860320">
                <a:off x="3326509" y="4775412"/>
                <a:ext cx="1564165" cy="150872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800" dirty="0"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手当</a:t>
                </a:r>
              </a:p>
            </p:txBody>
          </p:sp>
          <p:sp>
            <p:nvSpPr>
              <p:cNvPr id="28" name="楕円 27"/>
              <p:cNvSpPr/>
              <p:nvPr/>
            </p:nvSpPr>
            <p:spPr>
              <a:xfrm rot="21350220">
                <a:off x="4826550" y="3974203"/>
                <a:ext cx="1933126" cy="12961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000" dirty="0"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退職勧奨</a:t>
                </a:r>
              </a:p>
            </p:txBody>
          </p:sp>
          <p:sp>
            <p:nvSpPr>
              <p:cNvPr id="29" name="楕円 28"/>
              <p:cNvSpPr/>
              <p:nvPr/>
            </p:nvSpPr>
            <p:spPr>
              <a:xfrm rot="912159">
                <a:off x="4159116" y="2598915"/>
                <a:ext cx="1739027" cy="129614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4000" dirty="0"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有給休暇</a:t>
                </a:r>
              </a:p>
            </p:txBody>
          </p:sp>
          <p:sp>
            <p:nvSpPr>
              <p:cNvPr id="30" name="ドーナツ 29"/>
              <p:cNvSpPr/>
              <p:nvPr/>
            </p:nvSpPr>
            <p:spPr>
              <a:xfrm>
                <a:off x="1099581" y="2073450"/>
                <a:ext cx="5929236" cy="4477506"/>
              </a:xfrm>
              <a:prstGeom prst="donut">
                <a:avLst>
                  <a:gd name="adj" fmla="val 485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ローチャート: 端子 30"/>
              <p:cNvSpPr/>
              <p:nvPr/>
            </p:nvSpPr>
            <p:spPr>
              <a:xfrm rot="19406661">
                <a:off x="5356013" y="5534718"/>
                <a:ext cx="701694" cy="204898"/>
              </a:xfrm>
              <a:prstGeom prst="flowChartTermina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/>
              </a:p>
            </p:txBody>
          </p:sp>
          <p:sp>
            <p:nvSpPr>
              <p:cNvPr id="32" name="フローチャート: 結合子 31"/>
              <p:cNvSpPr/>
              <p:nvPr/>
            </p:nvSpPr>
            <p:spPr>
              <a:xfrm>
                <a:off x="5003973" y="5860677"/>
                <a:ext cx="269646" cy="277317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ja-JP" altLang="en-US"/>
              </a:p>
            </p:txBody>
          </p:sp>
          <p:sp>
            <p:nvSpPr>
              <p:cNvPr id="33" name="テキスト ボックス 19"/>
              <p:cNvSpPr txBox="1"/>
              <p:nvPr/>
            </p:nvSpPr>
            <p:spPr>
              <a:xfrm>
                <a:off x="2843733" y="3905746"/>
                <a:ext cx="2459175" cy="610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373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2744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117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5489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6860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8233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49605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0977" algn="l" defTabSz="1042744" rtl="0" eaLnBrk="1" latinLnBrk="0" hangingPunct="1">
                  <a:defRPr kumimoji="1" sz="20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32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お悩みごと</a:t>
                </a:r>
              </a:p>
            </p:txBody>
          </p:sp>
        </p:grp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146" y="10035921"/>
            <a:ext cx="2260557" cy="553484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3863519" y="10002816"/>
            <a:ext cx="2220574" cy="383650"/>
          </a:xfrm>
          <a:prstGeom prst="rect">
            <a:avLst/>
          </a:prstGeom>
          <a:solidFill>
            <a:sysClr val="window" lastClr="FFFFFF">
              <a:alpha val="97000"/>
            </a:sysClr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7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kumimoji="0" lang="en-US" altLang="ja-JP" sz="17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0" lang="ja-JP" altLang="en-US" sz="17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三重県あっせん</a:t>
            </a:r>
            <a:endParaRPr kumimoji="0" lang="en-US" altLang="ja-JP" sz="17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85645" y="9990514"/>
            <a:ext cx="857884" cy="408253"/>
          </a:xfrm>
          <a:prstGeom prst="rect">
            <a:avLst/>
          </a:prstGeom>
          <a:solidFill>
            <a:srgbClr val="0000FF"/>
          </a:solidFill>
          <a:ln cap="rnd">
            <a:solidFill>
              <a:sysClr val="windowText" lastClr="000000"/>
            </a:solidFill>
            <a:bevel/>
          </a:ln>
          <a:effectLst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kumimoji="1" lang="ja-JP" altLang="en-US" sz="1800" dirty="0">
                <a:solidFill>
                  <a:schemeClr val="bg1"/>
                </a:solidFill>
              </a:rPr>
              <a:t>検索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833" y="8788514"/>
            <a:ext cx="945836" cy="94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4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対角する 2 つの角を丸めた四角形 39"/>
          <p:cNvSpPr/>
          <p:nvPr/>
        </p:nvSpPr>
        <p:spPr>
          <a:xfrm rot="10800000">
            <a:off x="69743" y="-6385"/>
            <a:ext cx="7410530" cy="10583557"/>
          </a:xfrm>
          <a:prstGeom prst="round2DiagRect">
            <a:avLst>
              <a:gd name="adj1" fmla="val 0"/>
              <a:gd name="adj2" fmla="val 0"/>
            </a:avLst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97"/>
          </a:p>
        </p:txBody>
      </p:sp>
      <p:grpSp>
        <p:nvGrpSpPr>
          <p:cNvPr id="3" name="グループ化 2"/>
          <p:cNvGrpSpPr/>
          <p:nvPr/>
        </p:nvGrpSpPr>
        <p:grpSpPr>
          <a:xfrm>
            <a:off x="436879" y="554281"/>
            <a:ext cx="6300213" cy="2140053"/>
            <a:chOff x="436879" y="247463"/>
            <a:chExt cx="6300213" cy="2140053"/>
          </a:xfrm>
        </p:grpSpPr>
        <p:grpSp>
          <p:nvGrpSpPr>
            <p:cNvPr id="100" name="グループ化 99"/>
            <p:cNvGrpSpPr/>
            <p:nvPr/>
          </p:nvGrpSpPr>
          <p:grpSpPr>
            <a:xfrm>
              <a:off x="480252" y="247463"/>
              <a:ext cx="4655796" cy="1019040"/>
              <a:chOff x="-192231" y="0"/>
              <a:chExt cx="4726667" cy="1181100"/>
            </a:xfrm>
            <a:solidFill>
              <a:srgbClr val="FFFFCC"/>
            </a:solidFill>
          </p:grpSpPr>
          <p:pic>
            <p:nvPicPr>
              <p:cNvPr id="101" name="図 100" descr="画面の領域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92231" y="0"/>
                <a:ext cx="937260" cy="11811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2" name="角丸四角形 101"/>
              <p:cNvSpPr/>
              <p:nvPr/>
            </p:nvSpPr>
            <p:spPr>
              <a:xfrm>
                <a:off x="833006" y="0"/>
                <a:ext cx="3701430" cy="980976"/>
              </a:xfrm>
              <a:prstGeom prst="roundRect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6661" tIns="38330" rIns="76661" bIns="383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2012" kern="100" dirty="0">
                    <a:solidFill>
                      <a:srgbClr val="000000"/>
                    </a:solidFill>
                    <a:latin typeface="ＤＨＰ特太ゴシック体" panose="020B0500000000000000" pitchFamily="50" charset="-128"/>
                    <a:ea typeface="ＤＨＰ特太ゴシック体" panose="020B0500000000000000" pitchFamily="50" charset="-128"/>
                    <a:cs typeface="Times New Roman" panose="02020603050405020304" pitchFamily="18" charset="0"/>
                  </a:rPr>
                  <a:t>労働委員会をご存じですか？</a:t>
                </a:r>
                <a:endParaRPr lang="ja-JP" altLang="en-US" sz="2012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3" name="正方形/長方形 102"/>
            <p:cNvSpPr/>
            <p:nvPr/>
          </p:nvSpPr>
          <p:spPr>
            <a:xfrm>
              <a:off x="436879" y="1333381"/>
              <a:ext cx="6300213" cy="10541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98158" indent="-298158">
                <a:lnSpc>
                  <a:spcPts val="2516"/>
                </a:lnSpc>
              </a:pPr>
              <a:r>
                <a:rPr lang="ja-JP" altLang="en-US" sz="2012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altLang="ja-JP" sz="2000" kern="100" spc="-18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労働委員会は、労使間のトラブル</a:t>
              </a:r>
              <a:r>
                <a:rPr lang="ja-JP" altLang="en-US" sz="2000" kern="100" spc="-18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を、不当労働行為の</a:t>
              </a:r>
              <a:endParaRPr lang="en-US" altLang="ja-JP" sz="2000" kern="100" spc="-18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Times New Roman" panose="02020603050405020304" pitchFamily="18" charset="0"/>
              </a:endParaRPr>
            </a:p>
            <a:p>
              <a:pPr marL="298158" indent="-298158">
                <a:lnSpc>
                  <a:spcPts val="2516"/>
                </a:lnSpc>
              </a:pPr>
              <a:r>
                <a:rPr lang="ja-JP" altLang="en-US" sz="2000" kern="100" spc="-3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2000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審査や労使紛争のあっせんによって解決するために、</a:t>
              </a:r>
              <a:endParaRPr lang="en-US" altLang="ja-JP" sz="2000" kern="1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Times New Roman" panose="02020603050405020304" pitchFamily="18" charset="0"/>
              </a:endParaRPr>
            </a:p>
            <a:p>
              <a:pPr marL="298158" indent="-298158">
                <a:lnSpc>
                  <a:spcPts val="2516"/>
                </a:lnSpc>
              </a:pPr>
              <a:r>
                <a:rPr lang="ja-JP" altLang="en-US" sz="2000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2000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法律によって</a:t>
              </a:r>
              <a:r>
                <a:rPr lang="ja-JP" altLang="en-US" sz="2000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各都</a:t>
              </a:r>
              <a:r>
                <a:rPr lang="ja-JP" altLang="ja-JP" sz="2000" kern="10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Times New Roman" panose="02020603050405020304" pitchFamily="18" charset="0"/>
                </a:rPr>
                <a:t>道府県に設けられた行政機関です。</a:t>
              </a:r>
            </a:p>
          </p:txBody>
        </p:sp>
      </p:grpSp>
      <p:sp>
        <p:nvSpPr>
          <p:cNvPr id="104" name="角丸四角形 103"/>
          <p:cNvSpPr/>
          <p:nvPr/>
        </p:nvSpPr>
        <p:spPr>
          <a:xfrm>
            <a:off x="732719" y="2921750"/>
            <a:ext cx="1966998" cy="455828"/>
          </a:xfrm>
          <a:prstGeom prst="roundRect">
            <a:avLst/>
          </a:prstGeom>
          <a:solidFill>
            <a:srgbClr val="FFFFC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6661" tIns="38330" rIns="76661" bIns="38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677" kern="100" dirty="0">
                <a:solidFill>
                  <a:srgbClr val="00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Times New Roman" panose="02020603050405020304" pitchFamily="18" charset="0"/>
              </a:rPr>
              <a:t>労働委員会の特徴</a:t>
            </a:r>
            <a:endParaRPr lang="ja-JP" altLang="en-US" sz="1677" kern="1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732719" y="3709119"/>
            <a:ext cx="6004374" cy="1640004"/>
          </a:xfrm>
          <a:prstGeom prst="roundRect">
            <a:avLst/>
          </a:prstGeom>
          <a:solidFill>
            <a:srgbClr val="FFFF99">
              <a:alpha val="30196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6661" tIns="38330" rIns="76661" bIns="38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895"/>
              </a:lnSpc>
            </a:pPr>
            <a:r>
              <a:rPr lang="ja-JP" altLang="ja-JP" sz="1677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endParaRPr lang="en-US" altLang="ja-JP" sz="1677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895"/>
              </a:lnSpc>
            </a:pPr>
            <a:endParaRPr lang="en-US" altLang="ja-JP" sz="1677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895"/>
              </a:lnSpc>
            </a:pPr>
            <a:endParaRPr lang="en-US" altLang="ja-JP" sz="1677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895"/>
              </a:lnSpc>
            </a:pPr>
            <a:endParaRPr lang="ja-JP" altLang="en-US" sz="1782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180"/>
              </a:lnSpc>
            </a:pPr>
            <a:endParaRPr lang="ja-JP" altLang="en-US" sz="1677" dirty="0">
              <a:solidFill>
                <a:schemeClr val="tx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7505" y="3769203"/>
            <a:ext cx="5889587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【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その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</a:t>
            </a:r>
            <a:r>
              <a:rPr lang="en-US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】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・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公益委員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（弁護士 等）</a:t>
            </a:r>
            <a:endParaRPr lang="en-US" altLang="ja-JP" sz="1697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・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労働者委員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労働組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合の役員 等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）</a:t>
            </a:r>
            <a:endParaRPr lang="en-US" altLang="ja-JP" sz="1697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・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使用者委員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（会社の役員 等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）</a:t>
            </a:r>
            <a:endParaRPr lang="en-US" altLang="ja-JP" sz="1697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以上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の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三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者構成の専門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家による</a:t>
            </a:r>
            <a:r>
              <a:rPr lang="ja-JP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行政機関で</a:t>
            </a:r>
            <a:r>
              <a:rPr lang="ja-JP" altLang="en-US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す。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734998" y="8373519"/>
            <a:ext cx="6004374" cy="619806"/>
            <a:chOff x="736829" y="8187404"/>
            <a:chExt cx="6004374" cy="619806"/>
          </a:xfrm>
        </p:grpSpPr>
        <p:sp>
          <p:nvSpPr>
            <p:cNvPr id="106" name="角丸四角形 105"/>
            <p:cNvSpPr/>
            <p:nvPr/>
          </p:nvSpPr>
          <p:spPr>
            <a:xfrm>
              <a:off x="736829" y="8187404"/>
              <a:ext cx="6004374" cy="619806"/>
            </a:xfrm>
            <a:prstGeom prst="roundRect">
              <a:avLst/>
            </a:prstGeom>
            <a:solidFill>
              <a:srgbClr val="66CCFF">
                <a:alpha val="20000"/>
              </a:srgb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6661" tIns="38330" rIns="76661" bIns="383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2180"/>
                </a:lnSpc>
              </a:pPr>
              <a:endParaRPr lang="ja-JP" altLang="en-US" sz="1677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871656" y="8249009"/>
              <a:ext cx="5869440" cy="416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895"/>
                </a:lnSpc>
              </a:pPr>
              <a:r>
                <a:rPr lang="en-US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【</a:t>
              </a:r>
              <a:r>
                <a:rPr lang="ja-JP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その</a:t>
              </a: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３</a:t>
              </a:r>
              <a:r>
                <a:rPr lang="en-US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】</a:t>
              </a: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あっせん制度は、無料で利用できます。</a:t>
              </a: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048" y="3159881"/>
            <a:ext cx="835152" cy="64873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869" y="9238127"/>
            <a:ext cx="2416592" cy="93751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820" y="9139073"/>
            <a:ext cx="2209522" cy="1127535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732911" y="5593925"/>
            <a:ext cx="6004374" cy="2550720"/>
            <a:chOff x="750201" y="5282910"/>
            <a:chExt cx="6004374" cy="2550720"/>
          </a:xfrm>
        </p:grpSpPr>
        <p:sp>
          <p:nvSpPr>
            <p:cNvPr id="44" name="角丸四角形 43"/>
            <p:cNvSpPr/>
            <p:nvPr/>
          </p:nvSpPr>
          <p:spPr>
            <a:xfrm>
              <a:off x="750201" y="5282910"/>
              <a:ext cx="6004374" cy="2550720"/>
            </a:xfrm>
            <a:prstGeom prst="roundRect">
              <a:avLst/>
            </a:prstGeom>
            <a:solidFill>
              <a:srgbClr val="FF9966">
                <a:alpha val="20000"/>
              </a:srgb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6661" tIns="38330" rIns="76661" bIns="383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2180"/>
                </a:lnSpc>
              </a:pPr>
              <a:r>
                <a:rPr lang="ja-JP" altLang="en-US" sz="1677" dirty="0">
                  <a:solidFill>
                    <a:schemeClr val="tx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</a:t>
              </a:r>
              <a:endParaRPr lang="en-US" altLang="ja-JP" sz="1677" dirty="0">
                <a:solidFill>
                  <a:schemeClr val="tx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847505" y="5364169"/>
              <a:ext cx="5889587" cy="23237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900"/>
                </a:lnSpc>
              </a:pPr>
              <a:r>
                <a:rPr lang="en-US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【</a:t>
              </a:r>
              <a:r>
                <a:rPr lang="ja-JP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その</a:t>
              </a: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２</a:t>
              </a:r>
              <a:r>
                <a:rPr lang="en-US" altLang="ja-JP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】</a:t>
              </a: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労働委員会では、労使双方の歩み寄りによる</a:t>
              </a:r>
              <a:endParaRPr lang="en-US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>
                <a:lnSpc>
                  <a:spcPts val="2900"/>
                </a:lnSpc>
              </a:pPr>
              <a:r>
                <a:rPr lang="ja-JP" altLang="en-US" sz="1697" spc="-15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　　　</a:t>
              </a:r>
              <a:r>
                <a:rPr lang="ja-JP" altLang="en-US" sz="1697" spc="-5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トラブル解決を促す「あっせん」を行っています。</a:t>
              </a:r>
              <a:endParaRPr lang="en-US" altLang="ja-JP" sz="1697" spc="-5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>
                <a:lnSpc>
                  <a:spcPts val="2900"/>
                </a:lnSpc>
              </a:pPr>
              <a:r>
                <a:rPr lang="ja-JP" altLang="en-US" sz="1697" spc="-15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　　　</a:t>
              </a:r>
              <a:r>
                <a:rPr lang="ja-JP" altLang="en-US" sz="1697" spc="5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</a:t>
              </a:r>
              <a:r>
                <a:rPr lang="ja-JP" altLang="en-US" sz="1697" spc="3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「あっせん」では、経験豊かな公労使委員が</a:t>
              </a:r>
              <a:endParaRPr lang="en-US" altLang="ja-JP" sz="1697" spc="3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>
                <a:lnSpc>
                  <a:spcPts val="2900"/>
                </a:lnSpc>
              </a:pP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　　　労使双方からお話しを聞き、それぞれの立場を</a:t>
              </a:r>
              <a:endParaRPr lang="en-US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>
                <a:lnSpc>
                  <a:spcPts val="2900"/>
                </a:lnSpc>
              </a:pPr>
              <a:r>
                <a:rPr lang="ja-JP" altLang="en-US" sz="1697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　　　活かして双方が納得できる解決案を示すなど、</a:t>
              </a:r>
              <a:endParaRPr lang="en-US" altLang="ja-JP" sz="1697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>
                <a:lnSpc>
                  <a:spcPts val="2900"/>
                </a:lnSpc>
              </a:pPr>
              <a:r>
                <a:rPr lang="ja-JP" altLang="en-US" sz="1697" spc="-15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　　　　</a:t>
              </a:r>
              <a:r>
                <a:rPr lang="ja-JP" altLang="en-US" sz="1697" spc="-12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トラブル解決に向けて</a:t>
              </a:r>
              <a:r>
                <a:rPr lang="ja-JP" altLang="ja-JP" sz="1697" spc="-12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親身</a:t>
              </a:r>
              <a:r>
                <a:rPr lang="ja-JP" altLang="en-US" sz="1697" spc="-12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で</a:t>
              </a:r>
              <a:r>
                <a:rPr lang="ja-JP" altLang="ja-JP" sz="1697" spc="-12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丁寧</a:t>
              </a:r>
              <a:r>
                <a:rPr lang="ja-JP" altLang="en-US" sz="1697" spc="-120" dirty="0"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にサポートします。</a:t>
              </a:r>
              <a:endParaRPr lang="en-US" altLang="ja-JP" sz="1697" spc="-12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329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303</Words>
  <PresentationFormat>ユーザー設定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ＤＦ特太ゴシック体</vt:lpstr>
      <vt:lpstr>ＤＨＰ特太ゴシック体</vt:lpstr>
      <vt:lpstr>ＭＳ ゴシック</vt:lpstr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