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9" r:id="rId2"/>
    <p:sldId id="258" r:id="rId3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FFFF"/>
    <a:srgbClr val="FF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22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slides/slide1.xml" Type="http://schemas.openxmlformats.org/officeDocument/2006/relationships/slide"/><Relationship Id="rId3" Target="slides/slide2.xml" Type="http://schemas.openxmlformats.org/officeDocument/2006/relationships/slide"/><Relationship Id="rId4" Target="presProps.xml" Type="http://schemas.openxmlformats.org/officeDocument/2006/relationships/presProps"/><Relationship Id="rId5" Target="viewProps.xml" Type="http://schemas.openxmlformats.org/officeDocument/2006/relationships/viewProps"/><Relationship Id="rId6" Target="theme/theme1.xml" Type="http://schemas.openxmlformats.org/officeDocument/2006/relationships/theme"/><Relationship Id="rId7" Target="tableStyles.xml" Type="http://schemas.openxmlformats.org/officeDocument/2006/relationships/tableStyles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DF936A-876C-23B1-5538-CCD132F34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F1F48D3-0272-86D9-DC71-2D880DB7E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761AD0-5850-804B-142C-C3FD24F11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1E6EF8-CCAC-3A12-6251-02056ADAE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55"/>
              </a:lnSpc>
            </a:pPr>
            <a:r>
              <a:rPr lang="en-US" altLang="ja-JP" spc="-140"/>
              <a:t>※</a:t>
            </a:r>
            <a:r>
              <a:rPr lang="ja-JP" altLang="en-US" spc="-140"/>
              <a:t>ご記入いただいた情報には、本研究会に関する連絡のほか、県主催のセミナー・展示会情報をお送りすることがあります。ご了承ください。</a:t>
            </a:r>
            <a:endParaRPr lang="ja-JP" altLang="en-US" spc="-140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DD6EA7-1B8C-922A-9F2A-CFE4D99E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3736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2DE3F0-69F7-6926-3603-8E430129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FB485-DB5D-C4A4-A223-B89E73F34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7BDAC24-9E81-A2E2-257B-C68CF6C01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10C733-12E7-CDE4-18FB-4467556D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55"/>
              </a:lnSpc>
            </a:pPr>
            <a:r>
              <a:rPr lang="en-US" altLang="ja-JP" spc="-140"/>
              <a:t>※</a:t>
            </a:r>
            <a:r>
              <a:rPr lang="ja-JP" altLang="en-US" spc="-140"/>
              <a:t>ご記入いただいた情報には、本研究会に関する連絡のほか、県主催のセミナー・展示会情報をお送りすることがあります。ご了承ください。</a:t>
            </a:r>
            <a:endParaRPr lang="ja-JP" altLang="en-US" spc="-140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F2054A-191F-9CC1-8F6D-2E6EAC50E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7458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5A8C4E0-C219-39C5-4577-7E042F3774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F7DD01D-D80C-CD1F-FE56-258D1109D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5D2F4C-F413-2C08-4C79-8AEDDFDD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0627D1-5008-BB8D-3D9F-A63CD9E5C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55"/>
              </a:lnSpc>
            </a:pPr>
            <a:r>
              <a:rPr lang="en-US" altLang="ja-JP" spc="-140"/>
              <a:t>※</a:t>
            </a:r>
            <a:r>
              <a:rPr lang="ja-JP" altLang="en-US" spc="-140"/>
              <a:t>ご記入いただいた情報には、本研究会に関する連絡のほか、県主催のセミナー・展示会情報をお送りすることがあります。ご了承ください。</a:t>
            </a:r>
            <a:endParaRPr lang="ja-JP" altLang="en-US" spc="-140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E6ADF7-B94A-3A20-3A5A-A3A64700B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531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pPr marL="12700">
              <a:lnSpc>
                <a:spcPts val="1055"/>
              </a:lnSpc>
            </a:pPr>
            <a:r>
              <a:rPr spc="-140" dirty="0"/>
              <a:t>※ご記入いただいた情報には、本研究会に関する連絡のほか、県主催のセミナー・展示会情報をお送りすることがあります。ご了承ください。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98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CC736C-2BF4-D6D3-DD25-213E0C84D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DED6E7-12B2-C2CC-DC77-5B0FCA8FA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D01E40-B867-A601-4DA7-2EF198DF2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8FDFD8-C4C1-6003-0BC6-252664AC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55"/>
              </a:lnSpc>
            </a:pPr>
            <a:r>
              <a:rPr lang="en-US" altLang="ja-JP" spc="-140"/>
              <a:t>※</a:t>
            </a:r>
            <a:r>
              <a:rPr lang="ja-JP" altLang="en-US" spc="-140"/>
              <a:t>ご記入いただいた情報には、本研究会に関する連絡のほか、県主催のセミナー・展示会情報をお送りすることがあります。ご了承ください。</a:t>
            </a:r>
            <a:endParaRPr lang="ja-JP" altLang="en-US" spc="-140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208E-16F4-828F-7285-473FFA62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816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6ECE5C-D0F6-71CB-4E51-0D058A86F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281EB19-CDF2-1E27-4228-E4DB10544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F481E9-68C3-07ED-5DB0-C74716848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534462-0B07-43BD-DE8E-A0E06B0A3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55"/>
              </a:lnSpc>
            </a:pPr>
            <a:r>
              <a:rPr lang="en-US" altLang="ja-JP" spc="-140"/>
              <a:t>※</a:t>
            </a:r>
            <a:r>
              <a:rPr lang="ja-JP" altLang="en-US" spc="-140"/>
              <a:t>ご記入いただいた情報には、本研究会に関する連絡のほか、県主催のセミナー・展示会情報をお送りすることがあります。ご了承ください。</a:t>
            </a:r>
            <a:endParaRPr lang="ja-JP" altLang="en-US" spc="-140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F41584-4BAA-6BA5-8CE1-760DF972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258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346F91-1CB9-A9AD-240F-757AF2546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F4E83A-1299-C98F-3A0B-936EE0BF9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18C6484-8D63-DE41-2E1F-59C788115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BFE596-922B-3AE1-97CF-5023CE97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9F947D3-8F89-EEE0-2DAD-0579C4FF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55"/>
              </a:lnSpc>
            </a:pPr>
            <a:r>
              <a:rPr lang="en-US" altLang="ja-JP" spc="-140"/>
              <a:t>※</a:t>
            </a:r>
            <a:r>
              <a:rPr lang="ja-JP" altLang="en-US" spc="-140"/>
              <a:t>ご記入いただいた情報には、本研究会に関する連絡のほか、県主催のセミナー・展示会情報をお送りすることがあります。ご了承ください。</a:t>
            </a:r>
            <a:endParaRPr lang="ja-JP" altLang="en-US" spc="-140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CDC9592-DBCB-086D-A7C0-4395086A9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532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3135C2-9F01-FB6C-F8F7-C599ABEA0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22FAD2-0330-D40A-C411-468E6517C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EB207CE-452F-0DE9-22B0-D34E3F027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3F0B143-E47B-7DEC-5D62-A56CABC0B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3BD1B95-26B0-EF1F-A996-5ACF4217F7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1A8D3FE-4587-5D2D-54C3-F5FD86119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D8B7BF9-7A2E-E5D8-749F-332BD0D11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55"/>
              </a:lnSpc>
            </a:pPr>
            <a:r>
              <a:rPr lang="en-US" altLang="ja-JP" spc="-140"/>
              <a:t>※</a:t>
            </a:r>
            <a:r>
              <a:rPr lang="ja-JP" altLang="en-US" spc="-140"/>
              <a:t>ご記入いただいた情報には、本研究会に関する連絡のほか、県主催のセミナー・展示会情報をお送りすることがあります。ご了承ください。</a:t>
            </a:r>
            <a:endParaRPr lang="ja-JP" altLang="en-US" spc="-140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2939538-0EA2-7F72-A75A-BB678DA3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518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16E9B6-DA6B-B280-009F-AA1E08222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E7B4476-CD1E-39A2-0FAC-596E1024E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CB7D064-F214-70F4-C56A-B2C571463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55"/>
              </a:lnSpc>
            </a:pPr>
            <a:r>
              <a:rPr lang="en-US" altLang="ja-JP" spc="-140"/>
              <a:t>※</a:t>
            </a:r>
            <a:r>
              <a:rPr lang="ja-JP" altLang="en-US" spc="-140"/>
              <a:t>ご記入いただいた情報には、本研究会に関する連絡のほか、県主催のセミナー・展示会情報をお送りすることがあります。ご了承ください。</a:t>
            </a:r>
            <a:endParaRPr lang="ja-JP" altLang="en-US" spc="-14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018B34E-4A93-8487-587C-FA4E1790D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895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6DCDB31-8F71-8A0B-05BB-568358FA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B4FE616-6D96-5B34-3B18-F7A089081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55"/>
              </a:lnSpc>
            </a:pPr>
            <a:r>
              <a:rPr lang="en-US" altLang="ja-JP" spc="-140"/>
              <a:t>※</a:t>
            </a:r>
            <a:r>
              <a:rPr lang="ja-JP" altLang="en-US" spc="-140"/>
              <a:t>ご記入いただいた情報には、本研究会に関する連絡のほか、県主催のセミナー・展示会情報をお送りすることがあります。ご了承ください。</a:t>
            </a:r>
            <a:endParaRPr lang="ja-JP" altLang="en-US" spc="-14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3369EB-5326-4C7C-1E3B-77E1E0D6B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106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C2CE72-9416-65CA-F055-380AF381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FC7531-3490-9FA0-0B87-324DB12C7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A5986F-5E7B-429F-50BA-129BEBF99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B3CB21D-868C-2839-D4ED-28E7DA1AF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606BC25-4D44-22F9-92E9-2F4FE5194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55"/>
              </a:lnSpc>
            </a:pPr>
            <a:r>
              <a:rPr lang="en-US" altLang="ja-JP" spc="-140"/>
              <a:t>※</a:t>
            </a:r>
            <a:r>
              <a:rPr lang="ja-JP" altLang="en-US" spc="-140"/>
              <a:t>ご記入いただいた情報には、本研究会に関する連絡のほか、県主催のセミナー・展示会情報をお送りすることがあります。ご了承ください。</a:t>
            </a:r>
            <a:endParaRPr lang="ja-JP" altLang="en-US" spc="-140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ACDA99D-7B39-8222-6C03-84E8166C3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374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24434B-07F5-0252-469F-59219791E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F9BC580-7CE2-9FBE-CE53-EAF4B0BE8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B229643-DC84-850D-CB9F-8823EE96A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06D12C-8E5F-1C01-DECA-BDFD917DF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10DA5A0-F974-30BD-B70B-0C94E7B3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055"/>
              </a:lnSpc>
            </a:pPr>
            <a:r>
              <a:rPr lang="en-US" altLang="ja-JP" spc="-140"/>
              <a:t>※</a:t>
            </a:r>
            <a:r>
              <a:rPr lang="ja-JP" altLang="en-US" spc="-140"/>
              <a:t>ご記入いただいた情報には、本研究会に関する連絡のほか、県主催のセミナー・展示会情報をお送りすることがあります。ご了承ください。</a:t>
            </a:r>
            <a:endParaRPr lang="ja-JP" altLang="en-US" spc="-140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C00B6A-4CA9-3A4F-34C8-68B8FC194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9159260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4797024-0B22-54CF-6E12-99DB012FF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70EE28-27C2-D1A5-2205-034799613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5AFBD7-CF2D-AFB4-CACC-9EE80197B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3D6937-669A-1B1A-CDA4-F3C1AC266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12700">
              <a:lnSpc>
                <a:spcPts val="1055"/>
              </a:lnSpc>
            </a:pPr>
            <a:r>
              <a:rPr lang="en-US" altLang="ja-JP" spc="-140"/>
              <a:t>※</a:t>
            </a:r>
            <a:r>
              <a:rPr lang="ja-JP" altLang="en-US" spc="-140"/>
              <a:t>ご記入いただいた情報には、本研究会に関する連絡のほか、県主催のセミナー・展示会情報をお送りすることがあります。ご了承ください。</a:t>
            </a:r>
            <a:endParaRPr lang="ja-JP" altLang="en-US" spc="-140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16F8AE-D29D-533F-1C30-CEFF1D29B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altLang="ja-JP" smtClean="0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286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mailto:kougi@pref.mie.lg.jp" TargetMode="External" Type="http://schemas.openxmlformats.org/officeDocument/2006/relationships/hyperlink"/><Relationship Id="rId3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https://suzuka-greenhome.jp/article_select.php?id=7541" TargetMode="External" Type="http://schemas.openxmlformats.org/officeDocument/2006/relationships/hyperlink"/><Relationship Id="rId4" Target="../media/image3.jpeg" Type="http://schemas.openxmlformats.org/officeDocument/2006/relationships/image"/><Relationship Id="rId5" Target="https://suzuka-greenhome.jp/article_select.php?id=7498" TargetMode="External" Type="http://schemas.openxmlformats.org/officeDocument/2006/relationships/hyperlink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6D230-6971-AC67-46F3-A205C511C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EDEF1E59-151C-DF22-3563-8440F84696A2}"/>
              </a:ext>
            </a:extLst>
          </p:cNvPr>
          <p:cNvSpPr/>
          <p:nvPr/>
        </p:nvSpPr>
        <p:spPr>
          <a:xfrm>
            <a:off x="80962" y="2843895"/>
            <a:ext cx="6715126" cy="38491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507A7E1F-F0E1-1733-868D-7B58429EEB2F}"/>
              </a:ext>
            </a:extLst>
          </p:cNvPr>
          <p:cNvSpPr/>
          <p:nvPr/>
        </p:nvSpPr>
        <p:spPr>
          <a:xfrm>
            <a:off x="15303" y="49627"/>
            <a:ext cx="6825719" cy="100313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B0F0"/>
              </a:gs>
              <a:gs pos="7000">
                <a:srgbClr val="00B0F0"/>
              </a:gs>
              <a:gs pos="0">
                <a:srgbClr val="00B0F0"/>
              </a:gs>
              <a:gs pos="82000">
                <a:srgbClr val="00B0F0"/>
              </a:gs>
              <a:gs pos="53000">
                <a:srgbClr val="66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5E5187A3-36C1-A83F-8AD3-47A9AA8FD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080853"/>
              </p:ext>
            </p:extLst>
          </p:nvPr>
        </p:nvGraphicFramePr>
        <p:xfrm>
          <a:off x="71437" y="6783387"/>
          <a:ext cx="6730365" cy="28384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7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7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430">
                <a:tc gridSpan="3"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4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icrosoft JhengHei"/>
                        </a:rPr>
                        <a:t>第</a:t>
                      </a:r>
                      <a:r>
                        <a:rPr lang="en-US" altLang="ja-JP" sz="1400" b="1" spc="4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icrosoft JhengHei"/>
                        </a:rPr>
                        <a:t>1</a:t>
                      </a:r>
                      <a:r>
                        <a:rPr sz="1400" b="1" spc="4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icrosoft JhengHei"/>
                        </a:rPr>
                        <a:t>回 </a:t>
                      </a:r>
                      <a:r>
                        <a:rPr lang="ja-JP" altLang="en-US" sz="1400" b="1" spc="4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icrosoft JhengHei"/>
                        </a:rPr>
                        <a:t>介護施設見学会</a:t>
                      </a:r>
                      <a:r>
                        <a:rPr sz="1400" b="1" spc="-75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icrosoft JhengHei"/>
                        </a:rPr>
                        <a:t> 参加申込書</a:t>
                      </a:r>
                      <a:endParaRPr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Microsoft JhengHei"/>
                      </a:endParaRPr>
                    </a:p>
                  </a:txBody>
                  <a:tcPr marL="0" marR="0" marT="3238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b="1" spc="-2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icrosoft JhengHei"/>
                        </a:rPr>
                        <a:t>会社名</a:t>
                      </a:r>
                      <a:endParaRPr lang="en-US" sz="1100" b="1" spc="-2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Microsoft JhengHei"/>
                      </a:endParaRPr>
                    </a:p>
                    <a:p>
                      <a:pPr marL="5334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ja-JP" altLang="en-US" sz="1000" b="1" spc="-2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icrosoft JhengHei"/>
                        </a:rPr>
                        <a:t>（事業所名）</a:t>
                      </a:r>
                      <a:endParaRPr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Microsoft JhengHei"/>
                      </a:endParaRPr>
                    </a:p>
                  </a:txBody>
                  <a:tcPr marL="0" marR="0" marT="8890" marB="0" anchor="ctr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204845">
                        <a:lnSpc>
                          <a:spcPct val="100000"/>
                        </a:lnSpc>
                        <a:spcBef>
                          <a:spcPts val="930"/>
                        </a:spcBef>
                        <a:tabLst>
                          <a:tab pos="5643880" algn="l"/>
                        </a:tabLst>
                      </a:pPr>
                      <a:r>
                        <a:rPr sz="1200" b="1" spc="-595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icrosoft JhengHei"/>
                        </a:rPr>
                        <a:t>（</a:t>
                      </a:r>
                      <a:r>
                        <a:rPr lang="ja-JP" altLang="en-US" sz="1200" b="1" spc="-595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icrosoft JhengHei"/>
                        </a:rPr>
                        <a:t>　</a:t>
                      </a:r>
                      <a:r>
                        <a:rPr sz="1200" b="1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icrosoft JhengHei"/>
                        </a:rPr>
                        <a:t>部署</a:t>
                      </a:r>
                      <a:r>
                        <a:rPr sz="1200" b="1" spc="-3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icrosoft JhengHei"/>
                        </a:rPr>
                        <a:t>名</a:t>
                      </a:r>
                      <a:r>
                        <a:rPr sz="1200" b="1" spc="-3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icrosoft JhengHei"/>
                        </a:rPr>
                        <a:t>：</a:t>
                      </a:r>
                      <a:r>
                        <a:rPr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icrosoft JhengHei"/>
                        </a:rPr>
                        <a:t>	</a:t>
                      </a:r>
                      <a:r>
                        <a:rPr sz="1200" b="1" spc="-6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icrosoft JhengHei"/>
                        </a:rPr>
                        <a:t>）</a:t>
                      </a:r>
                      <a:endParaRPr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Microsoft JhengHei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485">
                <a:tc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b="1" spc="3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icrosoft JhengHei"/>
                        </a:rPr>
                        <a:t>住  所</a:t>
                      </a:r>
                      <a:endParaRPr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Microsoft JhengHei"/>
                      </a:endParaRPr>
                    </a:p>
                  </a:txBody>
                  <a:tcPr marL="0" marR="0" marT="768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605"/>
                        </a:spcBef>
                        <a:tabLst>
                          <a:tab pos="511175" algn="l"/>
                          <a:tab pos="968375" algn="l"/>
                        </a:tabLst>
                      </a:pPr>
                      <a:r>
                        <a:rPr sz="1200" b="1" spc="-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icrosoft JhengHei"/>
                        </a:rPr>
                        <a:t>〒</a:t>
                      </a:r>
                      <a:r>
                        <a:rPr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icrosoft JhengHei"/>
                        </a:rPr>
                        <a:t>	</a:t>
                      </a:r>
                      <a:r>
                        <a:rPr sz="1200" b="1" spc="-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icrosoft JhengHei"/>
                        </a:rPr>
                        <a:t>－</a:t>
                      </a:r>
                      <a:r>
                        <a:rPr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icrosoft JhengHei"/>
                        </a:rPr>
                        <a:t>	</a:t>
                      </a:r>
                      <a:r>
                        <a:rPr sz="1200" b="1" spc="-6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icrosoft JhengHei"/>
                        </a:rPr>
                        <a:t>：</a:t>
                      </a:r>
                      <a:endParaRPr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Microsoft JhengHei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pPr marL="5080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185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icrosoft JhengHei"/>
                        </a:rPr>
                        <a:t>参 加 者</a:t>
                      </a:r>
                      <a:endParaRPr lang="en-US" sz="1200" b="1" spc="185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Microsoft JhengHei"/>
                      </a:endParaRPr>
                    </a:p>
                    <a:p>
                      <a:pPr marL="5080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n-US" altLang="ja-JP" sz="900" b="1" spc="185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icrosoft JhengHei"/>
                        </a:rPr>
                        <a:t>(</a:t>
                      </a:r>
                      <a:r>
                        <a:rPr lang="ja-JP" altLang="en-US" sz="900" b="1" spc="185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icrosoft JhengHei"/>
                        </a:rPr>
                        <a:t>役職</a:t>
                      </a:r>
                      <a:r>
                        <a:rPr lang="ja-JP" altLang="en-US" sz="600" b="1" spc="185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icrosoft JhengHei"/>
                        </a:rPr>
                        <a:t>・</a:t>
                      </a:r>
                      <a:r>
                        <a:rPr lang="ja-JP" altLang="en-US" sz="900" b="1" spc="185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icrosoft JhengHei"/>
                        </a:rPr>
                        <a:t>氏名）</a:t>
                      </a:r>
                      <a:endParaRPr sz="9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Microsoft JhengHei"/>
                      </a:endParaRPr>
                    </a:p>
                  </a:txBody>
                  <a:tcPr marL="0" marR="0" marT="273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79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1200" b="1" spc="185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icrosoft JhengHei"/>
                        </a:rPr>
                        <a:t>連 絡 先</a:t>
                      </a:r>
                      <a:endParaRPr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Microsoft JhengHei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1" spc="-2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rial Narrow"/>
                        </a:rPr>
                        <a:t>TEL</a:t>
                      </a:r>
                      <a:r>
                        <a:rPr sz="1200" b="1" spc="-2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icrosoft JhengHei"/>
                        </a:rPr>
                        <a:t>：</a:t>
                      </a:r>
                      <a:endParaRPr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Microsoft JhengHe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1" spc="-2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rial Narrow"/>
                        </a:rPr>
                        <a:t>FAX</a:t>
                      </a:r>
                      <a:r>
                        <a:rPr sz="1200" b="1" spc="-2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icrosoft JhengHei"/>
                        </a:rPr>
                        <a:t>：</a:t>
                      </a:r>
                      <a:endParaRPr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Microsoft JhengHe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8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b="1" spc="17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rial Narrow"/>
                        </a:rPr>
                        <a:t>e-</a:t>
                      </a:r>
                      <a:r>
                        <a:rPr sz="1200" b="1" spc="-1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rial Narrow"/>
                        </a:rPr>
                        <a:t>mail</a:t>
                      </a:r>
                      <a:r>
                        <a:rPr sz="1200" b="1" spc="-1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icrosoft JhengHei"/>
                        </a:rPr>
                        <a:t>：</a:t>
                      </a:r>
                      <a:endParaRPr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Microsoft JhengHe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175">
                <a:tc gridSpan="3"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ja-JP" altLang="en-US" sz="1100" b="1" kern="1100" spc="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icrosoft JhengHei"/>
                        </a:rPr>
                        <a:t>介護テクノロジーについて、高い関心を持つ、または提案ができる技術等ございましたらご記入下さい</a:t>
                      </a:r>
                      <a:r>
                        <a:rPr sz="1100" b="1" kern="1100" spc="0" baseline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icrosoft JhengHei"/>
                        </a:rPr>
                        <a:t>。</a:t>
                      </a:r>
                      <a:endParaRPr sz="1100" kern="1100" spc="0" baseline="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Microsoft JhengHei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67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154">
                <a:tc gridSpan="3"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200" b="1" spc="-13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icrosoft JhengHei"/>
                        </a:rPr>
                        <a:t>申込み先はこちら ＦＡＸ ： </a:t>
                      </a:r>
                      <a:r>
                        <a:rPr sz="1200" b="1" spc="11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rial Narrow"/>
                        </a:rPr>
                        <a:t>059-</a:t>
                      </a:r>
                      <a:r>
                        <a:rPr sz="1200" b="1" spc="105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rial Narrow"/>
                        </a:rPr>
                        <a:t>234-</a:t>
                      </a:r>
                      <a:r>
                        <a:rPr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rial Narrow"/>
                        </a:rPr>
                        <a:t>3982</a:t>
                      </a:r>
                      <a:r>
                        <a:rPr sz="1200" b="1" spc="185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rial Narrow"/>
                        </a:rPr>
                        <a:t> </a:t>
                      </a:r>
                      <a:r>
                        <a:rPr lang="ja-JP" altLang="en-US" sz="1200" b="1" spc="185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rial Narrow"/>
                        </a:rPr>
                        <a:t>、</a:t>
                      </a:r>
                      <a:r>
                        <a:rPr sz="1200" b="1" spc="185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rial Narrow"/>
                        </a:rPr>
                        <a:t> </a:t>
                      </a:r>
                      <a:r>
                        <a:rPr sz="1200" b="1" spc="17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rial Narrow"/>
                        </a:rPr>
                        <a:t>e-</a:t>
                      </a:r>
                      <a:r>
                        <a:rPr sz="1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rial Narrow"/>
                        </a:rPr>
                        <a:t>mail</a:t>
                      </a:r>
                      <a:r>
                        <a:rPr sz="1200" b="1" spc="75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rial Narrow"/>
                        </a:rPr>
                        <a:t> </a:t>
                      </a:r>
                      <a:r>
                        <a:rPr sz="1200" b="1" spc="-265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Microsoft JhengHei"/>
                        </a:rPr>
                        <a:t>： </a:t>
                      </a:r>
                      <a:r>
                        <a:rPr sz="1200" b="1" spc="-1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Arial Narrow"/>
                          <a:hlinkClick r:id="rId2"/>
                        </a:rPr>
                        <a:t>kougi@pref.mie.lg.jp</a:t>
                      </a:r>
                      <a:endParaRPr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Arial Narrow"/>
                      </a:endParaRPr>
                    </a:p>
                  </a:txBody>
                  <a:tcPr marL="0" marR="0" marT="266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object 9">
            <a:extLst>
              <a:ext uri="{FF2B5EF4-FFF2-40B4-BE49-F238E27FC236}">
                <a16:creationId xmlns:a16="http://schemas.microsoft.com/office/drawing/2014/main" id="{0380946A-CEB6-F152-D012-C4A161DFB4EE}"/>
              </a:ext>
            </a:extLst>
          </p:cNvPr>
          <p:cNvSpPr txBox="1"/>
          <p:nvPr/>
        </p:nvSpPr>
        <p:spPr>
          <a:xfrm>
            <a:off x="257282" y="108685"/>
            <a:ext cx="3552718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02230" algn="l"/>
              </a:tabLst>
            </a:pPr>
            <a:r>
              <a:rPr b="1" spc="-30" dirty="0" err="1"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みえ産学官技術連携研究</a:t>
            </a:r>
            <a:r>
              <a:rPr b="1" spc="-50" dirty="0" err="1"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会</a:t>
            </a:r>
            <a:endParaRPr dirty="0">
              <a:latin typeface="Microsoft JhengHei"/>
              <a:cs typeface="Microsoft JhengHei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F4CC74C3-FF08-D5E4-93E1-170941D5B1F0}"/>
              </a:ext>
            </a:extLst>
          </p:cNvPr>
          <p:cNvSpPr txBox="1"/>
          <p:nvPr/>
        </p:nvSpPr>
        <p:spPr>
          <a:xfrm>
            <a:off x="24828" y="968231"/>
            <a:ext cx="6715126" cy="1805623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74625">
              <a:lnSpc>
                <a:spcPct val="100000"/>
              </a:lnSpc>
              <a:spcBef>
                <a:spcPts val="1480"/>
              </a:spcBef>
            </a:pPr>
            <a:r>
              <a:rPr lang="ja-JP" altLang="en-US" sz="1500" b="1" spc="-25" dirty="0">
                <a:latin typeface="メイリオ" panose="020B0604030504040204" pitchFamily="50" charset="-128"/>
                <a:ea typeface="メイリオ" panose="020B0604030504040204" pitchFamily="50" charset="-128"/>
                <a:cs typeface="MS PGothic"/>
              </a:rPr>
              <a:t>三重県では、</a:t>
            </a:r>
            <a:r>
              <a:rPr lang="ja-JP" altLang="en-US" sz="1500" b="1" spc="-30" dirty="0">
                <a:latin typeface="メイリオ" panose="020B0604030504040204" pitchFamily="50" charset="-128"/>
                <a:ea typeface="メイリオ" panose="020B0604030504040204" pitchFamily="50" charset="-128"/>
                <a:cs typeface="MS PGothic"/>
              </a:rPr>
              <a:t>少子高齢化の影響などにより、今後、大きな成長が見込まれるヘルスケア産業に着目</a:t>
            </a:r>
            <a:r>
              <a:rPr lang="ja-JP" altLang="en-US" sz="1500" b="1" spc="-20" dirty="0">
                <a:latin typeface="メイリオ" panose="020B0604030504040204" pitchFamily="50" charset="-128"/>
                <a:ea typeface="メイリオ" panose="020B0604030504040204" pitchFamily="50" charset="-128"/>
                <a:cs typeface="MS PGothic"/>
              </a:rPr>
              <a:t>し、ヘルステック</a:t>
            </a:r>
            <a:r>
              <a:rPr lang="ja-JP" altLang="en-US" sz="1500" b="1" spc="-25" dirty="0">
                <a:latin typeface="メイリオ" panose="020B0604030504040204" pitchFamily="50" charset="-128"/>
                <a:ea typeface="メイリオ" panose="020B0604030504040204" pitchFamily="50" charset="-128"/>
                <a:cs typeface="MS PGothic"/>
              </a:rPr>
              <a:t>に関するニーズの収集や技術情報を提供する「みえ産学官技術連携研究会 ライフイノベ</a:t>
            </a:r>
            <a:r>
              <a:rPr lang="ja-JP" altLang="en-US" sz="1500" b="1" spc="-30" dirty="0">
                <a:latin typeface="メイリオ" panose="020B0604030504040204" pitchFamily="50" charset="-128"/>
                <a:ea typeface="メイリオ" panose="020B0604030504040204" pitchFamily="50" charset="-128"/>
                <a:cs typeface="MS PGothic"/>
              </a:rPr>
              <a:t>研究会 ヘルステック</a:t>
            </a:r>
            <a:r>
              <a:rPr lang="en-US" altLang="ja-JP" sz="1500" b="1" spc="-30" dirty="0">
                <a:latin typeface="メイリオ" panose="020B0604030504040204" pitchFamily="50" charset="-128"/>
                <a:ea typeface="メイリオ" panose="020B0604030504040204" pitchFamily="50" charset="-128"/>
                <a:cs typeface="MS PGothic"/>
              </a:rPr>
              <a:t>WG</a:t>
            </a:r>
            <a:r>
              <a:rPr lang="ja-JP" altLang="en-US" sz="1500" b="1" spc="-30" dirty="0">
                <a:latin typeface="メイリオ" panose="020B0604030504040204" pitchFamily="50" charset="-128"/>
                <a:ea typeface="メイリオ" panose="020B0604030504040204" pitchFamily="50" charset="-128"/>
                <a:cs typeface="MS PGothic"/>
              </a:rPr>
              <a:t>」を立ち上げました。　　　　　　　　　　　　　　　　　　　　　　　　　「</a:t>
            </a:r>
            <a:r>
              <a:rPr sz="1500" b="1" spc="-25" dirty="0">
                <a:latin typeface="メイリオ" panose="020B0604030504040204" pitchFamily="50" charset="-128"/>
                <a:ea typeface="メイリオ" panose="020B0604030504040204" pitchFamily="50" charset="-128"/>
                <a:cs typeface="MS PGothic"/>
              </a:rPr>
              <a:t>第１回</a:t>
            </a:r>
            <a:r>
              <a:rPr lang="ja-JP" altLang="en-US" sz="1500" b="1" spc="-25" dirty="0">
                <a:latin typeface="メイリオ" panose="020B0604030504040204" pitchFamily="50" charset="-128"/>
                <a:ea typeface="メイリオ" panose="020B0604030504040204" pitchFamily="50" charset="-128"/>
                <a:cs typeface="MS PGothic"/>
              </a:rPr>
              <a:t>介護</a:t>
            </a:r>
            <a:r>
              <a:rPr lang="ja-JP" altLang="en-US" sz="1500" b="1" spc="-10" dirty="0">
                <a:latin typeface="メイリオ" panose="020B0604030504040204" pitchFamily="50" charset="-128"/>
                <a:ea typeface="メイリオ" panose="020B0604030504040204" pitchFamily="50" charset="-128"/>
                <a:cs typeface="MS PGothic"/>
              </a:rPr>
              <a:t>施設見学会」では</a:t>
            </a:r>
            <a:r>
              <a:rPr sz="1500" b="1" spc="-25" dirty="0">
                <a:latin typeface="メイリオ" panose="020B0604030504040204" pitchFamily="50" charset="-128"/>
                <a:ea typeface="メイリオ" panose="020B0604030504040204" pitchFamily="50" charset="-128"/>
                <a:cs typeface="MS PGothic"/>
              </a:rPr>
              <a:t>、</a:t>
            </a:r>
            <a:r>
              <a:rPr lang="ja-JP" altLang="en-US" sz="1500" b="1" spc="-25" dirty="0">
                <a:latin typeface="メイリオ" panose="020B0604030504040204" pitchFamily="50" charset="-128"/>
                <a:ea typeface="メイリオ" panose="020B0604030504040204" pitchFamily="50" charset="-128"/>
                <a:cs typeface="MS PGothic"/>
              </a:rPr>
              <a:t>介護ロボットをはじめとする最新のテクノロジーを数多く導入している施設を訪問し、設備見学や業務で求められる課題</a:t>
            </a:r>
            <a:r>
              <a:rPr lang="ja-JP" altLang="en-US" sz="1500" b="1" spc="-35" dirty="0">
                <a:latin typeface="メイリオ" panose="020B0604030504040204" pitchFamily="50" charset="-128"/>
                <a:ea typeface="メイリオ" panose="020B0604030504040204" pitchFamily="50" charset="-128"/>
                <a:cs typeface="MS PGothic"/>
              </a:rPr>
              <a:t>などに関する意見交換会を行います。</a:t>
            </a:r>
            <a:r>
              <a:rPr sz="1500" b="1" spc="-35" dirty="0" err="1">
                <a:latin typeface="メイリオ" panose="020B0604030504040204" pitchFamily="50" charset="-128"/>
                <a:ea typeface="メイリオ" panose="020B0604030504040204" pitchFamily="50" charset="-128"/>
                <a:cs typeface="MS PGothic"/>
              </a:rPr>
              <a:t>皆様のご参加をお待ちしております</a:t>
            </a:r>
            <a:r>
              <a:rPr lang="ja-JP" altLang="en-US" sz="1500" b="1" spc="-35" dirty="0">
                <a:latin typeface="メイリオ" panose="020B0604030504040204" pitchFamily="50" charset="-128"/>
                <a:ea typeface="メイリオ" panose="020B0604030504040204" pitchFamily="50" charset="-128"/>
                <a:cs typeface="MS PGothic"/>
              </a:rPr>
              <a:t>。</a:t>
            </a:r>
            <a:endParaRPr lang="en-US" sz="1500" b="1" spc="-35" dirty="0">
              <a:latin typeface="メイリオ" panose="020B0604030504040204" pitchFamily="50" charset="-128"/>
              <a:ea typeface="メイリオ" panose="020B0604030504040204" pitchFamily="50" charset="-128"/>
              <a:cs typeface="MS PGothic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D5F804DA-F0B6-71C3-4683-7865B0C3C48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71437" y="9705785"/>
            <a:ext cx="6599961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ts val="1055"/>
              </a:lnSpc>
            </a:pPr>
            <a:r>
              <a:rPr spc="-14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spc="-14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ご記入いただいた</a:t>
            </a:r>
            <a:r>
              <a:rPr lang="ja-JP" altLang="en-US" spc="-14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連絡先に</a:t>
            </a:r>
            <a:r>
              <a:rPr spc="-14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は、本</a:t>
            </a:r>
            <a:r>
              <a:rPr lang="ja-JP" altLang="en-US" spc="-14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見学</a:t>
            </a:r>
            <a:r>
              <a:rPr spc="-14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会に関する連絡のほか、県主催のセミナ</a:t>
            </a:r>
            <a:r>
              <a:rPr spc="-14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ー・展示会情報をお送りすることがあります。ご了承ください。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7C6E937-4283-F553-96C5-59FE7F4FB353}"/>
              </a:ext>
            </a:extLst>
          </p:cNvPr>
          <p:cNvSpPr txBox="1"/>
          <p:nvPr/>
        </p:nvSpPr>
        <p:spPr>
          <a:xfrm>
            <a:off x="4844210" y="86970"/>
            <a:ext cx="1747978" cy="2610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54000" bIns="21600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三重県からのお知らせ</a:t>
            </a: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5CFC6500-56AC-E8EE-71B9-27B3DD3664ED}"/>
              </a:ext>
            </a:extLst>
          </p:cNvPr>
          <p:cNvSpPr txBox="1"/>
          <p:nvPr/>
        </p:nvSpPr>
        <p:spPr>
          <a:xfrm>
            <a:off x="257282" y="388586"/>
            <a:ext cx="389631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02230" algn="l"/>
              </a:tabLst>
            </a:pPr>
            <a:r>
              <a:rPr lang="ja-JP" altLang="en-US" b="1" spc="-30" dirty="0"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ライフイノベ研究会 ヘルステック</a:t>
            </a:r>
            <a:r>
              <a:rPr lang="en-US" altLang="ja-JP" b="1" spc="-30" dirty="0"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WG</a:t>
            </a:r>
            <a:endParaRPr dirty="0">
              <a:latin typeface="Microsoft JhengHei"/>
              <a:cs typeface="Microsoft JhengHei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CB374B10-CA19-D5BB-5121-FD1083F21785}"/>
              </a:ext>
            </a:extLst>
          </p:cNvPr>
          <p:cNvSpPr txBox="1"/>
          <p:nvPr/>
        </p:nvSpPr>
        <p:spPr>
          <a:xfrm>
            <a:off x="281430" y="635726"/>
            <a:ext cx="443228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02230" algn="l"/>
              </a:tabLst>
            </a:pPr>
            <a:r>
              <a:rPr lang="ja-JP" altLang="en-US" sz="2800" b="1" spc="-3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第</a:t>
            </a:r>
            <a:r>
              <a:rPr lang="en-US" altLang="ja-JP" sz="2800" b="1" spc="-3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1</a:t>
            </a:r>
            <a:r>
              <a:rPr lang="ja-JP" altLang="en-US" sz="2800" b="1" spc="-3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icrosoft JhengHei"/>
              </a:rPr>
              <a:t>回 介護施設見学会</a:t>
            </a:r>
            <a:endParaRPr sz="2800" dirty="0">
              <a:solidFill>
                <a:srgbClr val="FF0000"/>
              </a:solidFill>
              <a:latin typeface="Microsoft JhengHei"/>
              <a:cs typeface="Microsoft JhengHei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3A4761C2-F9F5-0330-6E72-8782C914631F}"/>
              </a:ext>
            </a:extLst>
          </p:cNvPr>
          <p:cNvSpPr/>
          <p:nvPr/>
        </p:nvSpPr>
        <p:spPr>
          <a:xfrm>
            <a:off x="4852847" y="410199"/>
            <a:ext cx="1747978" cy="611906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14FB3BB6-6B8D-F516-BEA4-A2952E6738C9}"/>
              </a:ext>
            </a:extLst>
          </p:cNvPr>
          <p:cNvSpPr txBox="1"/>
          <p:nvPr/>
        </p:nvSpPr>
        <p:spPr>
          <a:xfrm>
            <a:off x="5185726" y="473333"/>
            <a:ext cx="1250950" cy="455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4300" marR="5080" indent="-102235">
              <a:lnSpc>
                <a:spcPct val="100000"/>
              </a:lnSpc>
              <a:spcBef>
                <a:spcPts val="95"/>
              </a:spcBef>
            </a:pPr>
            <a:r>
              <a:rPr sz="1400" b="1" spc="-20" dirty="0" err="1">
                <a:solidFill>
                  <a:schemeClr val="bg1"/>
                </a:solidFill>
                <a:latin typeface="Microsoft JhengHei"/>
                <a:cs typeface="Microsoft JhengHei"/>
              </a:rPr>
              <a:t>参加者募集</a:t>
            </a:r>
            <a:r>
              <a:rPr sz="1400" b="1" spc="-20" dirty="0">
                <a:solidFill>
                  <a:schemeClr val="bg1"/>
                </a:solidFill>
                <a:latin typeface="Microsoft JhengHei"/>
                <a:cs typeface="Microsoft JhengHei"/>
              </a:rPr>
              <a:t>！</a:t>
            </a:r>
            <a:endParaRPr lang="en-US" sz="1400" b="1" spc="-20" dirty="0">
              <a:solidFill>
                <a:schemeClr val="bg1"/>
              </a:solidFill>
              <a:latin typeface="Microsoft JhengHei"/>
              <a:cs typeface="Microsoft JhengHei"/>
            </a:endParaRPr>
          </a:p>
          <a:p>
            <a:pPr marL="114300" marR="5080" indent="-102235">
              <a:lnSpc>
                <a:spcPct val="100000"/>
              </a:lnSpc>
              <a:spcBef>
                <a:spcPts val="95"/>
              </a:spcBef>
            </a:pPr>
            <a:r>
              <a:rPr sz="1400" b="1" spc="-20" dirty="0" err="1">
                <a:solidFill>
                  <a:schemeClr val="bg1"/>
                </a:solidFill>
                <a:latin typeface="Microsoft JhengHei"/>
                <a:cs typeface="Microsoft JhengHei"/>
              </a:rPr>
              <a:t>参加費無料</a:t>
            </a:r>
            <a:endParaRPr sz="1400" dirty="0">
              <a:solidFill>
                <a:schemeClr val="bg1"/>
              </a:solidFill>
              <a:latin typeface="Microsoft JhengHei"/>
              <a:cs typeface="Microsoft JhengHei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E569B64-EDFD-E88A-6C0F-36D550CFB9ED}"/>
              </a:ext>
            </a:extLst>
          </p:cNvPr>
          <p:cNvSpPr txBox="1"/>
          <p:nvPr/>
        </p:nvSpPr>
        <p:spPr>
          <a:xfrm>
            <a:off x="-66676" y="2883626"/>
            <a:ext cx="6924676" cy="3849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開催日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   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日（月）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開催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社会福祉法人 鈴鹿福祉会 鈴鹿グリーンホーム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（</a:t>
            </a:r>
            <a:r>
              <a:rPr kumimoji="1" lang="zh-TW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鈴鹿市深溝町</a:t>
            </a:r>
            <a:r>
              <a:rPr kumimoji="1" lang="en-US" altLang="zh-TW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2956</a:t>
            </a:r>
            <a:r>
              <a:rPr kumimoji="1" lang="zh-TW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番地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HP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https://suzuka-greenhome.jp/access.php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開催方法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現地開催のみ</a:t>
            </a:r>
          </a:p>
          <a:p>
            <a:pPr>
              <a:lnSpc>
                <a:spcPts val="2100"/>
              </a:lnSpc>
            </a:pP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 容 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 業務の説明、設備見学、意見交換会など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定 員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　  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r>
              <a:rPr kumimoji="1" lang="ja-JP" altLang="en-US" sz="13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（先着順。定員を超えた場合には、受講人数を調整させて頂きます）</a:t>
            </a:r>
            <a:endParaRPr kumimoji="1" lang="en-US" altLang="ja-JP" sz="13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 加 費 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無料</a:t>
            </a:r>
          </a:p>
          <a:p>
            <a:pPr>
              <a:lnSpc>
                <a:spcPts val="2100"/>
              </a:lnSpc>
            </a:pP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申込方法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参加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申込書にご記入のうえ、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FAX(059-234-3982)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または 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e-mail</a:t>
            </a:r>
          </a:p>
          <a:p>
            <a:pPr>
              <a:lnSpc>
                <a:spcPts val="2100"/>
              </a:lnSpc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（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kougi@pref.mie.lg.jp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）、以下の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申込フォームからお申込み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ください（二次元コードからもアクセスできます）。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  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申込フォーム 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https://logoform.jp/form/8vMX/1215448</a:t>
            </a:r>
          </a:p>
          <a:p>
            <a:pPr>
              <a:lnSpc>
                <a:spcPts val="2100"/>
              </a:lnSpc>
            </a:pP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申込期限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日（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火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  <a:p>
            <a:pPr>
              <a:lnSpc>
                <a:spcPts val="2100"/>
              </a:lnSpc>
            </a:pP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お問合せ先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工業研究所 電子機械研究課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中村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中西 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電話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:059-234-0405)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2A87CFA5-C1E9-E2E8-2477-D2D92D7E5864}"/>
              </a:ext>
            </a:extLst>
          </p:cNvPr>
          <p:cNvSpPr txBox="1"/>
          <p:nvPr/>
        </p:nvSpPr>
        <p:spPr>
          <a:xfrm>
            <a:off x="5892805" y="3977774"/>
            <a:ext cx="86215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-1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Yu Gothic"/>
              </a:rPr>
              <a:t>Web</a:t>
            </a:r>
            <a:r>
              <a:rPr sz="800" b="1" spc="-15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Yu Gothic"/>
              </a:rPr>
              <a:t>申込フォーム二次元コード</a:t>
            </a:r>
            <a:endParaRPr sz="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Yu Gothic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FDFC305-7523-68F7-7321-C78F14F95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801" y="3067723"/>
            <a:ext cx="862153" cy="86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7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489B0-9A9F-016D-8CF0-8760CB1CA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081B04-C917-72DA-C877-F6A519C5A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2" y="704297"/>
            <a:ext cx="6019800" cy="425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B9EFBBA-A4ED-D9C1-1E8E-E0F9F3E5F859}"/>
              </a:ext>
            </a:extLst>
          </p:cNvPr>
          <p:cNvSpPr txBox="1"/>
          <p:nvPr/>
        </p:nvSpPr>
        <p:spPr>
          <a:xfrm>
            <a:off x="590003" y="4934336"/>
            <a:ext cx="6019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solidFill>
                  <a:srgbClr val="0070C0"/>
                </a:solidFill>
              </a:rPr>
              <a:t>HP</a:t>
            </a:r>
            <a:r>
              <a:rPr lang="ja-JP" altLang="en-US" sz="1200" b="1" dirty="0">
                <a:solidFill>
                  <a:srgbClr val="0070C0"/>
                </a:solidFill>
              </a:rPr>
              <a:t>より抜粋　</a:t>
            </a:r>
            <a:r>
              <a:rPr lang="en-US" altLang="ja-JP" sz="12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https://suzuka-greenhome.jp/article_select.php?id=7541</a:t>
            </a:r>
            <a:endParaRPr lang="ja-JP" altLang="en-US" sz="1200" b="1" dirty="0">
              <a:solidFill>
                <a:srgbClr val="0070C0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3E07B4C-F8EE-774C-608B-C8E5C6088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4" y="5267869"/>
            <a:ext cx="6087292" cy="43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008C370-37EE-071E-AFF7-966151BF3F2F}"/>
              </a:ext>
            </a:extLst>
          </p:cNvPr>
          <p:cNvSpPr txBox="1"/>
          <p:nvPr/>
        </p:nvSpPr>
        <p:spPr>
          <a:xfrm>
            <a:off x="616129" y="9529931"/>
            <a:ext cx="56975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solidFill>
                  <a:srgbClr val="0070C0"/>
                </a:solidFill>
              </a:rPr>
              <a:t>HP</a:t>
            </a:r>
            <a:r>
              <a:rPr lang="ja-JP" altLang="en-US" sz="1200" b="1" dirty="0">
                <a:solidFill>
                  <a:srgbClr val="0070C0"/>
                </a:solidFill>
              </a:rPr>
              <a:t>より抜粋　</a:t>
            </a:r>
            <a:r>
              <a:rPr lang="en-US" altLang="ja-JP" sz="1200" b="1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https://suzuka-greenhome.jp/article_select.php?id=7498</a:t>
            </a:r>
            <a:endParaRPr lang="ja-JP" altLang="en-US" sz="1200" b="1" dirty="0">
              <a:solidFill>
                <a:srgbClr val="0070C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E700FD4-FCF4-7641-5CA4-26FB4D2FE3FA}"/>
              </a:ext>
            </a:extLst>
          </p:cNvPr>
          <p:cNvSpPr txBox="1"/>
          <p:nvPr/>
        </p:nvSpPr>
        <p:spPr>
          <a:xfrm>
            <a:off x="-76200" y="26126"/>
            <a:ext cx="6934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社会福祉法人 鈴鹿福祉会 鈴鹿グリーンホームの紹介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lang="ja-JP" altLang="en-US" sz="20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E805D7-907A-DBF2-7BE0-70DBF7631639}"/>
              </a:ext>
            </a:extLst>
          </p:cNvPr>
          <p:cNvSpPr txBox="1"/>
          <p:nvPr/>
        </p:nvSpPr>
        <p:spPr>
          <a:xfrm>
            <a:off x="574766" y="457200"/>
            <a:ext cx="388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介護テクノロジーの導入状況</a:t>
            </a:r>
            <a:endParaRPr lang="ja-JP" alt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85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Words>463</Words>
  <PresentationFormat>A4 210 x 297 mm</PresentationFormat>
  <Paragraphs>42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Microsoft JhengHei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2025-05-23T00:00:00Z</vt:filetime>
  </property>
  <property fmtid="{D5CDD505-2E9C-101B-9397-08002B2CF9AE}" pid="3" name="LastSaved">
    <vt:filetime>2025-05-23T00:00:00Z</vt:filetime>
  </property>
  <property fmtid="{D5CDD505-2E9C-101B-9397-08002B2CF9AE}" pid="4" name="Producer">
    <vt:lpwstr>3-Heights(TM) PDF Security Shell 4.8.25.2 (http://www.pdf-tools.com)</vt:lpwstr>
  </property>
</Properties>
</file>