
<file path=[Content_Types].xml><?xml version="1.0" encoding="utf-8"?>
<Types xmlns="http://schemas.openxmlformats.org/package/2006/content-types">
  <Default ContentType="image/x-emf" Extension="emf"/>
  <Default ContentType="image/jpeg" Extension="jpeg"/>
  <Default ContentType="image/pn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customXmlProperties+xml" PartName="/customXml/itemProps1.xml"/>
  <Override ContentType="application/vnd.openxmlformats-officedocument.customXmlProperties+xml" PartName="/customXml/itemProps2.xml"/>
  <Override ContentType="application/vnd.openxmlformats-officedocument.customXmlProperties+xml" PartName="/customXml/itemProps3.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presentationml.handoutMaster+xml" PartName="/ppt/handoutMasters/handoutMaster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9"/>
  </p:notesMasterIdLst>
  <p:handoutMasterIdLst>
    <p:handoutMasterId r:id="rId10"/>
  </p:handoutMasterIdLst>
  <p:sldIdLst>
    <p:sldId id="256" r:id="rId5"/>
    <p:sldId id="262" r:id="rId6"/>
    <p:sldId id="263" r:id="rId7"/>
    <p:sldId id="264" r:id="rId8"/>
  </p:sldIdLst>
  <p:sldSz cx="7559675" cy="10691813"/>
  <p:notesSz cx="6805613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FA"/>
    <a:srgbClr val="FF7D25"/>
    <a:srgbClr val="FF3300"/>
    <a:srgbClr val="E6E6E6"/>
    <a:srgbClr val="FF6600"/>
    <a:srgbClr val="FF9F5D"/>
    <a:srgbClr val="FF8F43"/>
    <a:srgbClr val="9DC3E6"/>
    <a:srgbClr val="5D93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50" autoAdjust="0"/>
    <p:restoredTop sz="94660"/>
  </p:normalViewPr>
  <p:slideViewPr>
    <p:cSldViewPr snapToGrid="0">
      <p:cViewPr varScale="1">
        <p:scale>
          <a:sx n="49" d="100"/>
          <a:sy n="49" d="100"/>
        </p:scale>
        <p:origin x="1900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../customXml/item1.xml" Type="http://schemas.openxmlformats.org/officeDocument/2006/relationships/customXml"/><Relationship Id="rId10" Target="handoutMasters/handoutMaster1.xml" Type="http://schemas.openxmlformats.org/officeDocument/2006/relationships/handoutMaster"/><Relationship Id="rId11" Target="presProps.xml" Type="http://schemas.openxmlformats.org/officeDocument/2006/relationships/presProps"/><Relationship Id="rId12" Target="viewProps.xml" Type="http://schemas.openxmlformats.org/officeDocument/2006/relationships/viewProps"/><Relationship Id="rId13" Target="theme/theme1.xml" Type="http://schemas.openxmlformats.org/officeDocument/2006/relationships/theme"/><Relationship Id="rId14" Target="tableStyles.xml" Type="http://schemas.openxmlformats.org/officeDocument/2006/relationships/tableStyles"/><Relationship Id="rId2" Target="../customXml/item2.xml" Type="http://schemas.openxmlformats.org/officeDocument/2006/relationships/customXml"/><Relationship Id="rId3" Target="../customXml/item3.xml" Type="http://schemas.openxmlformats.org/officeDocument/2006/relationships/customXml"/><Relationship Id="rId4" Target="slideMasters/slideMaster1.xml" Type="http://schemas.openxmlformats.org/officeDocument/2006/relationships/slideMaster"/><Relationship Id="rId5" Target="slides/slide1.xml" Type="http://schemas.openxmlformats.org/officeDocument/2006/relationships/slide"/><Relationship Id="rId6" Target="slides/slide2.xml" Type="http://schemas.openxmlformats.org/officeDocument/2006/relationships/slide"/><Relationship Id="rId7" Target="slides/slide3.xml" Type="http://schemas.openxmlformats.org/officeDocument/2006/relationships/slide"/><Relationship Id="rId8" Target="slides/slide4.xml" Type="http://schemas.openxmlformats.org/officeDocument/2006/relationships/slide"/><Relationship Id="rId9" Target="notesMasters/notesMaster1.xml" Type="http://schemas.openxmlformats.org/officeDocument/2006/relationships/notesMaster"/></Relationships>
</file>

<file path=ppt/handoutMasters/_rels/handout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4"/>
            <a:ext cx="2949575" cy="498475"/>
          </a:xfrm>
          <a:prstGeom prst="rect">
            <a:avLst/>
          </a:prstGeom>
        </p:spPr>
        <p:txBody>
          <a:bodyPr vert="horz" lIns="91389" tIns="45695" rIns="91389" bIns="45695" rtlCol="0"/>
          <a:lstStyle>
            <a:lvl1pPr algn="l">
              <a:defRPr sz="1200"/>
            </a:lvl1pPr>
          </a:lstStyle>
          <a:p>
            <a:r>
              <a:rPr kumimoji="1" lang="ja-JP" altLang="en-US"/>
              <a:t>別紙２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4451" y="4"/>
            <a:ext cx="2949575" cy="498475"/>
          </a:xfrm>
          <a:prstGeom prst="rect">
            <a:avLst/>
          </a:prstGeom>
        </p:spPr>
        <p:txBody>
          <a:bodyPr vert="horz" lIns="91389" tIns="45695" rIns="91389" bIns="45695" rtlCol="0"/>
          <a:lstStyle>
            <a:lvl1pPr algn="r">
              <a:defRPr sz="1200"/>
            </a:lvl1pPr>
          </a:lstStyle>
          <a:p>
            <a:fld id="{5021AC0C-7DD2-486A-91BC-C73CC28C8D83}" type="datetimeFigureOut">
              <a:rPr kumimoji="1" lang="ja-JP" altLang="en-US" smtClean="0"/>
              <a:t>2025/11/12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440867"/>
            <a:ext cx="2949575" cy="498475"/>
          </a:xfrm>
          <a:prstGeom prst="rect">
            <a:avLst/>
          </a:prstGeom>
        </p:spPr>
        <p:txBody>
          <a:bodyPr vert="horz" lIns="91389" tIns="45695" rIns="91389" bIns="4569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4451" y="9440867"/>
            <a:ext cx="2949575" cy="498475"/>
          </a:xfrm>
          <a:prstGeom prst="rect">
            <a:avLst/>
          </a:prstGeom>
        </p:spPr>
        <p:txBody>
          <a:bodyPr vert="horz" lIns="91389" tIns="45695" rIns="91389" bIns="45695" rtlCol="0" anchor="b"/>
          <a:lstStyle>
            <a:lvl1pPr algn="r">
              <a:defRPr sz="1200"/>
            </a:lvl1pPr>
          </a:lstStyle>
          <a:p>
            <a:fld id="{82B7CD95-19AA-4358-88A5-CFEB8DFEF4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947406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4"/>
            <a:ext cx="2949575" cy="498475"/>
          </a:xfrm>
          <a:prstGeom prst="rect">
            <a:avLst/>
          </a:prstGeom>
        </p:spPr>
        <p:txBody>
          <a:bodyPr vert="horz" lIns="91389" tIns="45695" rIns="91389" bIns="45695" rtlCol="0"/>
          <a:lstStyle>
            <a:lvl1pPr algn="l">
              <a:defRPr sz="1200"/>
            </a:lvl1pPr>
          </a:lstStyle>
          <a:p>
            <a:r>
              <a:rPr kumimoji="1" lang="ja-JP" altLang="en-US"/>
              <a:t>別紙２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4451" y="4"/>
            <a:ext cx="2949575" cy="498475"/>
          </a:xfrm>
          <a:prstGeom prst="rect">
            <a:avLst/>
          </a:prstGeom>
        </p:spPr>
        <p:txBody>
          <a:bodyPr vert="horz" lIns="91389" tIns="45695" rIns="91389" bIns="45695" rtlCol="0"/>
          <a:lstStyle>
            <a:lvl1pPr algn="r">
              <a:defRPr sz="1200"/>
            </a:lvl1pPr>
          </a:lstStyle>
          <a:p>
            <a:fld id="{4108B9A6-1B00-42F4-B22C-A9A78843BB37}" type="datetimeFigureOut">
              <a:rPr kumimoji="1" lang="ja-JP" altLang="en-US" smtClean="0"/>
              <a:t>2025/11/12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0137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89" tIns="45695" rIns="91389" bIns="4569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9" y="4783142"/>
            <a:ext cx="5443537" cy="3913187"/>
          </a:xfrm>
          <a:prstGeom prst="rect">
            <a:avLst/>
          </a:prstGeom>
        </p:spPr>
        <p:txBody>
          <a:bodyPr vert="horz" lIns="91389" tIns="45695" rIns="91389" bIns="45695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867"/>
            <a:ext cx="2949575" cy="498475"/>
          </a:xfrm>
          <a:prstGeom prst="rect">
            <a:avLst/>
          </a:prstGeom>
        </p:spPr>
        <p:txBody>
          <a:bodyPr vert="horz" lIns="91389" tIns="45695" rIns="91389" bIns="4569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4451" y="9440867"/>
            <a:ext cx="2949575" cy="498475"/>
          </a:xfrm>
          <a:prstGeom prst="rect">
            <a:avLst/>
          </a:prstGeom>
        </p:spPr>
        <p:txBody>
          <a:bodyPr vert="horz" lIns="91389" tIns="45695" rIns="91389" bIns="45695" rtlCol="0" anchor="b"/>
          <a:lstStyle>
            <a:lvl1pPr algn="r">
              <a:defRPr sz="1200"/>
            </a:lvl1pPr>
          </a:lstStyle>
          <a:p>
            <a:fld id="{4040A4F4-A107-409E-BB78-DDECA018BC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107233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1E668-5944-46D9-BC30-9522C66851E7}" type="datetimeFigureOut">
              <a:rPr kumimoji="1" lang="ja-JP" altLang="en-US" smtClean="0"/>
              <a:t>2025/11/12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93D78-155A-4504-B383-5A70120601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5360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1E668-5944-46D9-BC30-9522C66851E7}" type="datetimeFigureOut">
              <a:rPr kumimoji="1" lang="ja-JP" altLang="en-US" smtClean="0"/>
              <a:t>2025/11/12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93D78-155A-4504-B383-5A70120601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3911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1E668-5944-46D9-BC30-9522C66851E7}" type="datetimeFigureOut">
              <a:rPr kumimoji="1" lang="ja-JP" altLang="en-US" smtClean="0"/>
              <a:t>2025/11/12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93D78-155A-4504-B383-5A70120601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2040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1E668-5944-46D9-BC30-9522C66851E7}" type="datetimeFigureOut">
              <a:rPr kumimoji="1" lang="ja-JP" altLang="en-US" smtClean="0"/>
              <a:t>2025/11/12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93D78-155A-4504-B383-5A70120601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630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1E668-5944-46D9-BC30-9522C66851E7}" type="datetimeFigureOut">
              <a:rPr kumimoji="1" lang="ja-JP" altLang="en-US" smtClean="0"/>
              <a:t>2025/11/12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93D78-155A-4504-B383-5A70120601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3078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1E668-5944-46D9-BC30-9522C66851E7}" type="datetimeFigureOut">
              <a:rPr kumimoji="1" lang="ja-JP" altLang="en-US" smtClean="0"/>
              <a:t>2025/11/12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93D78-155A-4504-B383-5A70120601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3416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1E668-5944-46D9-BC30-9522C66851E7}" type="datetimeFigureOut">
              <a:rPr kumimoji="1" lang="ja-JP" altLang="en-US" smtClean="0"/>
              <a:t>2025/11/12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93D78-155A-4504-B383-5A70120601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8523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1E668-5944-46D9-BC30-9522C66851E7}" type="datetimeFigureOut">
              <a:rPr kumimoji="1" lang="ja-JP" altLang="en-US" smtClean="0"/>
              <a:t>2025/11/12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93D78-155A-4504-B383-5A70120601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008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1E668-5944-46D9-BC30-9522C66851E7}" type="datetimeFigureOut">
              <a:rPr kumimoji="1" lang="ja-JP" altLang="en-US" smtClean="0"/>
              <a:t>2025/11/12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93D78-155A-4504-B383-5A70120601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640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1E668-5944-46D9-BC30-9522C66851E7}" type="datetimeFigureOut">
              <a:rPr kumimoji="1" lang="ja-JP" altLang="en-US" smtClean="0"/>
              <a:t>2025/11/12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93D78-155A-4504-B383-5A70120601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6051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1E668-5944-46D9-BC30-9522C66851E7}" type="datetimeFigureOut">
              <a:rPr kumimoji="1" lang="ja-JP" altLang="en-US" smtClean="0"/>
              <a:t>2025/11/12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93D78-155A-4504-B383-5A70120601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8857745"/>
      </p:ext>
    </p:extLst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1E668-5944-46D9-BC30-9522C66851E7}" type="datetimeFigureOut">
              <a:rPr kumimoji="1" lang="ja-JP" altLang="en-US" smtClean="0"/>
              <a:t>2025/11/12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93D78-155A-4504-B383-5A70120601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8449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Relationship Id="rId3" Target="../media/image2.jpg" Type="http://schemas.openxmlformats.org/officeDocument/2006/relationships/image"/><Relationship Id="rId4" Target="../media/image3.emf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media/image12.png" Type="http://schemas.openxmlformats.org/officeDocument/2006/relationships/image"/><Relationship Id="rId2" Target="../media/image4.png" Type="http://schemas.openxmlformats.org/officeDocument/2006/relationships/image"/><Relationship Id="rId3" Target="../media/image5.png" Type="http://schemas.openxmlformats.org/officeDocument/2006/relationships/image"/><Relationship Id="rId4" Target="../media/image6.png" Type="http://schemas.openxmlformats.org/officeDocument/2006/relationships/image"/><Relationship Id="rId5" Target="../media/image7.png" Type="http://schemas.openxmlformats.org/officeDocument/2006/relationships/image"/><Relationship Id="rId6" Target="../media/image8.png" Type="http://schemas.openxmlformats.org/officeDocument/2006/relationships/image"/><Relationship Id="rId7" Target="../media/image9.png" Type="http://schemas.openxmlformats.org/officeDocument/2006/relationships/image"/><Relationship Id="rId8" Target="../media/image10.png" Type="http://schemas.openxmlformats.org/officeDocument/2006/relationships/image"/><Relationship Id="rId9" Target="../media/image11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media/image21.png" Type="http://schemas.openxmlformats.org/officeDocument/2006/relationships/image"/><Relationship Id="rId2" Target="../media/image13.png" Type="http://schemas.openxmlformats.org/officeDocument/2006/relationships/image"/><Relationship Id="rId3" Target="../media/image14.png" Type="http://schemas.openxmlformats.org/officeDocument/2006/relationships/image"/><Relationship Id="rId4" Target="../media/image15.png" Type="http://schemas.openxmlformats.org/officeDocument/2006/relationships/image"/><Relationship Id="rId5" Target="../media/image16.png" Type="http://schemas.openxmlformats.org/officeDocument/2006/relationships/image"/><Relationship Id="rId6" Target="../media/image17.png" Type="http://schemas.openxmlformats.org/officeDocument/2006/relationships/image"/><Relationship Id="rId7" Target="../media/image18.png" Type="http://schemas.openxmlformats.org/officeDocument/2006/relationships/image"/><Relationship Id="rId8" Target="../media/image19.png" Type="http://schemas.openxmlformats.org/officeDocument/2006/relationships/image"/><Relationship Id="rId9" Target="../media/image20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media/image30.png" Type="http://schemas.openxmlformats.org/officeDocument/2006/relationships/image"/><Relationship Id="rId11" Target="../media/image31.emf" Type="http://schemas.openxmlformats.org/officeDocument/2006/relationships/image"/><Relationship Id="rId12" Target="../media/image32.emf" Type="http://schemas.openxmlformats.org/officeDocument/2006/relationships/image"/><Relationship Id="rId13" Target="../media/image33.emf" Type="http://schemas.openxmlformats.org/officeDocument/2006/relationships/image"/><Relationship Id="rId2" Target="../media/image22.png" Type="http://schemas.openxmlformats.org/officeDocument/2006/relationships/image"/><Relationship Id="rId3" Target="../media/image23.png" Type="http://schemas.openxmlformats.org/officeDocument/2006/relationships/image"/><Relationship Id="rId4" Target="../media/image24.png" Type="http://schemas.openxmlformats.org/officeDocument/2006/relationships/image"/><Relationship Id="rId5" Target="../media/image25.png" Type="http://schemas.openxmlformats.org/officeDocument/2006/relationships/image"/><Relationship Id="rId6" Target="../media/image26.png" Type="http://schemas.openxmlformats.org/officeDocument/2006/relationships/image"/><Relationship Id="rId7" Target="../media/image27.png" Type="http://schemas.openxmlformats.org/officeDocument/2006/relationships/image"/><Relationship Id="rId8" Target="../media/image28.png" Type="http://schemas.openxmlformats.org/officeDocument/2006/relationships/image"/><Relationship Id="rId9" Target="../media/image29.emf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0" y="0"/>
            <a:ext cx="7559676" cy="2280879"/>
          </a:xfrm>
          <a:prstGeom prst="rect">
            <a:avLst/>
          </a:prstGeom>
          <a:solidFill>
            <a:srgbClr val="005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26040" y="340359"/>
            <a:ext cx="6307595" cy="1569660"/>
          </a:xfrm>
          <a:prstGeom prst="rect">
            <a:avLst/>
          </a:prstGeom>
          <a:solidFill>
            <a:srgbClr val="0053FA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800" b="1" dirty="0">
                <a:solidFill>
                  <a:schemeClr val="bg1"/>
                </a:solidFill>
                <a:latin typeface="Arial Black" panose="020B0A04020102020204" pitchFamily="34" charset="0"/>
                <a:ea typeface="メイリオ" panose="020B0604030504040204" pitchFamily="50" charset="-128"/>
              </a:rPr>
              <a:t>スマホで求職登録</a:t>
            </a:r>
            <a:endParaRPr kumimoji="1" lang="en-US" altLang="ja-JP" sz="4800" b="1" dirty="0">
              <a:solidFill>
                <a:schemeClr val="bg1"/>
              </a:solidFill>
              <a:latin typeface="Arial Black" panose="020B0A04020102020204" pitchFamily="34" charset="0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4800" b="1" dirty="0">
                <a:solidFill>
                  <a:schemeClr val="bg1"/>
                </a:solidFill>
                <a:latin typeface="Arial Black" panose="020B0A04020102020204" pitchFamily="34" charset="0"/>
                <a:ea typeface="メイリオ" panose="020B0604030504040204" pitchFamily="50" charset="-128"/>
              </a:rPr>
              <a:t>ができます</a:t>
            </a: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2099617" y="1866553"/>
            <a:ext cx="5231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kumimoji="1" lang="ja-JP" altLang="en-US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手書きより簡単で時間がかかりません。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790981" y="132381"/>
            <a:ext cx="173326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ハローワーク津</a:t>
            </a:r>
          </a:p>
        </p:txBody>
      </p:sp>
      <p:grpSp>
        <p:nvGrpSpPr>
          <p:cNvPr id="15" name="グループ化 14"/>
          <p:cNvGrpSpPr/>
          <p:nvPr/>
        </p:nvGrpSpPr>
        <p:grpSpPr>
          <a:xfrm>
            <a:off x="414265" y="5444635"/>
            <a:ext cx="6682437" cy="762253"/>
            <a:chOff x="377336" y="5036000"/>
            <a:chExt cx="6682437" cy="762253"/>
          </a:xfrm>
        </p:grpSpPr>
        <p:sp>
          <p:nvSpPr>
            <p:cNvPr id="28" name="正方形/長方形 27"/>
            <p:cNvSpPr/>
            <p:nvPr/>
          </p:nvSpPr>
          <p:spPr>
            <a:xfrm>
              <a:off x="377336" y="5036000"/>
              <a:ext cx="6682437" cy="762253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800" b="1" dirty="0">
                  <a:solidFill>
                    <a:srgbClr val="00206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登録完了　　　　　　　　　窓口相談</a:t>
              </a:r>
              <a:endParaRPr kumimoji="1" lang="en-US" altLang="ja-JP" sz="28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3" name="下矢印 12"/>
            <p:cNvSpPr/>
            <p:nvPr/>
          </p:nvSpPr>
          <p:spPr>
            <a:xfrm rot="16200000">
              <a:off x="4637173" y="5199799"/>
              <a:ext cx="504000" cy="396000"/>
            </a:xfrm>
            <a:prstGeom prst="downArrow">
              <a:avLst>
                <a:gd name="adj1" fmla="val 50000"/>
                <a:gd name="adj2" fmla="val 53866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下矢印 32"/>
            <p:cNvSpPr/>
            <p:nvPr/>
          </p:nvSpPr>
          <p:spPr>
            <a:xfrm rot="16200000">
              <a:off x="2220464" y="5192927"/>
              <a:ext cx="504000" cy="396000"/>
            </a:xfrm>
            <a:prstGeom prst="downArrow">
              <a:avLst>
                <a:gd name="adj1" fmla="val 50000"/>
                <a:gd name="adj2" fmla="val 53866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6" name="グループ化 15"/>
          <p:cNvGrpSpPr/>
          <p:nvPr/>
        </p:nvGrpSpPr>
        <p:grpSpPr>
          <a:xfrm>
            <a:off x="6282334" y="10095134"/>
            <a:ext cx="1022807" cy="375316"/>
            <a:chOff x="6027898" y="9989333"/>
            <a:chExt cx="1022807" cy="375316"/>
          </a:xfrm>
        </p:grpSpPr>
        <p:sp>
          <p:nvSpPr>
            <p:cNvPr id="34" name="正方形/長方形 33"/>
            <p:cNvSpPr/>
            <p:nvPr/>
          </p:nvSpPr>
          <p:spPr>
            <a:xfrm flipH="1">
              <a:off x="6027898" y="9989333"/>
              <a:ext cx="1022807" cy="375316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000" b="1" dirty="0">
                  <a:solidFill>
                    <a:srgbClr val="00206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次へ</a:t>
              </a:r>
            </a:p>
          </p:txBody>
        </p:sp>
        <p:sp>
          <p:nvSpPr>
            <p:cNvPr id="22" name="直角三角形 21"/>
            <p:cNvSpPr/>
            <p:nvPr/>
          </p:nvSpPr>
          <p:spPr>
            <a:xfrm rot="13541095">
              <a:off x="6779114" y="10034057"/>
              <a:ext cx="216000" cy="216000"/>
            </a:xfrm>
            <a:prstGeom prst="rt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" name="テキスト ボックス 4"/>
          <p:cNvSpPr txBox="1"/>
          <p:nvPr/>
        </p:nvSpPr>
        <p:spPr>
          <a:xfrm>
            <a:off x="250872" y="10148386"/>
            <a:ext cx="13461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（</a:t>
            </a:r>
            <a:r>
              <a:rPr kumimoji="1" lang="en-US" altLang="ja-JP" sz="1400" dirty="0"/>
              <a:t>R6.12)</a:t>
            </a:r>
          </a:p>
        </p:txBody>
      </p:sp>
      <p:grpSp>
        <p:nvGrpSpPr>
          <p:cNvPr id="10" name="グループ化 9"/>
          <p:cNvGrpSpPr/>
          <p:nvPr/>
        </p:nvGrpSpPr>
        <p:grpSpPr>
          <a:xfrm>
            <a:off x="-1080935" y="6495730"/>
            <a:ext cx="8989152" cy="3493601"/>
            <a:chOff x="-1067287" y="1956162"/>
            <a:chExt cx="8989152" cy="3493601"/>
          </a:xfrm>
        </p:grpSpPr>
        <p:sp>
          <p:nvSpPr>
            <p:cNvPr id="48" name="テキスト ボックス 47"/>
            <p:cNvSpPr txBox="1"/>
            <p:nvPr/>
          </p:nvSpPr>
          <p:spPr>
            <a:xfrm>
              <a:off x="4362297" y="2635909"/>
              <a:ext cx="2748053" cy="1415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無料</a:t>
              </a:r>
              <a:r>
                <a:rPr kumimoji="1" lang="en-US" altLang="ja-JP" sz="1400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Wi-Fi</a:t>
              </a:r>
              <a:r>
                <a:rPr kumimoji="1" lang="ja-JP" altLang="en-US" sz="1400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が利用できます。</a:t>
              </a:r>
              <a:endParaRPr kumimoji="1" lang="en-US" altLang="ja-JP" sz="1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en-US" altLang="ja-JP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※</a:t>
              </a:r>
              <a:r>
                <a:rPr kumimoji="1"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利用される場合は利用規約に必ず「無線</a:t>
              </a:r>
              <a:r>
                <a:rPr kumimoji="1" lang="en-US" altLang="ja-JP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LAN</a:t>
              </a:r>
              <a:r>
                <a:rPr kumimoji="1"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（</a:t>
              </a:r>
              <a:r>
                <a:rPr kumimoji="1" lang="en-US" altLang="ja-JP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Wi-Fi</a:t>
              </a:r>
              <a:r>
                <a:rPr kumimoji="1"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）利用規約に同意のうえご利用ください</a:t>
              </a:r>
              <a:endPara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endPara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en-US" altLang="ja-JP" sz="14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【Wi-Fi</a:t>
              </a:r>
              <a:r>
                <a:rPr kumimoji="1" lang="ja-JP" altLang="en-US" sz="14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名</a:t>
              </a:r>
              <a:r>
                <a:rPr kumimoji="1" lang="en-US" altLang="ja-JP" sz="14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】HWIS24tsu</a:t>
              </a:r>
              <a:r>
                <a:rPr kumimoji="1" lang="ja-JP" altLang="en-US" sz="14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　　　</a:t>
              </a:r>
              <a:endPara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en-US" altLang="ja-JP" sz="14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【</a:t>
              </a:r>
              <a:r>
                <a:rPr kumimoji="1" lang="ja-JP" altLang="en-US" sz="14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パスワード</a:t>
              </a:r>
              <a:r>
                <a:rPr kumimoji="1" lang="en-US" altLang="ja-JP" sz="14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】2403@tsu</a:t>
              </a:r>
              <a:endPara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54" name="テキスト ボックス 53"/>
            <p:cNvSpPr txBox="1"/>
            <p:nvPr/>
          </p:nvSpPr>
          <p:spPr>
            <a:xfrm>
              <a:off x="4331392" y="1972154"/>
              <a:ext cx="3590473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※</a:t>
              </a:r>
              <a:r>
                <a:rPr kumimoji="1"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メール受信制限をされている方は、</a:t>
              </a:r>
              <a:r>
                <a:rPr kumimoji="1" lang="en-US" altLang="ja-JP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 </a:t>
              </a:r>
              <a:r>
                <a:rPr kumimoji="1"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　　</a:t>
              </a:r>
              <a:endPara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　</a:t>
              </a:r>
              <a:r>
                <a:rPr kumimoji="1" lang="en-US" altLang="ja-JP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system@mail.hellowork.mhlw.go.jp</a:t>
              </a:r>
            </a:p>
            <a:p>
              <a:r>
                <a:rPr kumimoji="1"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　からの</a:t>
              </a:r>
              <a:r>
                <a:rPr kumimoji="1" lang="ja-JP" altLang="en-US" sz="1100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メール受信を許可</a:t>
              </a:r>
              <a:r>
                <a:rPr kumimoji="1"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してください。</a:t>
              </a:r>
              <a:r>
                <a:rPr kumimoji="1" lang="en-US" altLang="ja-JP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 </a:t>
              </a:r>
              <a:endPara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grpSp>
          <p:nvGrpSpPr>
            <p:cNvPr id="45" name="グループ化 44"/>
            <p:cNvGrpSpPr/>
            <p:nvPr/>
          </p:nvGrpSpPr>
          <p:grpSpPr>
            <a:xfrm>
              <a:off x="-1067287" y="1956162"/>
              <a:ext cx="6541745" cy="1743559"/>
              <a:chOff x="-1190116" y="1983009"/>
              <a:chExt cx="6541745" cy="1743559"/>
            </a:xfrm>
          </p:grpSpPr>
          <p:pic>
            <p:nvPicPr>
              <p:cNvPr id="14" name="図 1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1884" y="2460841"/>
                <a:ext cx="1224000" cy="1224000"/>
              </a:xfrm>
              <a:prstGeom prst="rect">
                <a:avLst/>
              </a:prstGeom>
            </p:spPr>
          </p:pic>
          <p:sp>
            <p:nvSpPr>
              <p:cNvPr id="2" name="角丸四角形 1"/>
              <p:cNvSpPr/>
              <p:nvPr/>
            </p:nvSpPr>
            <p:spPr>
              <a:xfrm>
                <a:off x="19865" y="1983009"/>
                <a:ext cx="4121785" cy="1743559"/>
              </a:xfrm>
              <a:prstGeom prst="roundRect">
                <a:avLst>
                  <a:gd name="adj" fmla="val 3615"/>
                </a:avLst>
              </a:prstGeom>
              <a:noFill/>
              <a:ln w="571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正方形/長方形 10"/>
              <p:cNvSpPr/>
              <p:nvPr/>
            </p:nvSpPr>
            <p:spPr>
              <a:xfrm>
                <a:off x="-1190116" y="2035090"/>
                <a:ext cx="6541745" cy="695408"/>
              </a:xfrm>
              <a:prstGeom prst="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2400" b="1" dirty="0">
                    <a:solidFill>
                      <a:srgbClr val="00206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カメラで</a:t>
                </a:r>
                <a:r>
                  <a:rPr kumimoji="1" lang="en-US" altLang="ja-JP" sz="2400" b="1" dirty="0">
                    <a:solidFill>
                      <a:srgbClr val="00206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QR</a:t>
                </a:r>
                <a:r>
                  <a:rPr kumimoji="1" lang="ja-JP" altLang="en-US" sz="2400" b="1" dirty="0">
                    <a:solidFill>
                      <a:srgbClr val="00206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コード読み込み</a:t>
                </a:r>
              </a:p>
            </p:txBody>
          </p:sp>
          <p:sp>
            <p:nvSpPr>
              <p:cNvPr id="8" name="テキスト ボックス 7"/>
              <p:cNvSpPr txBox="1"/>
              <p:nvPr/>
            </p:nvSpPr>
            <p:spPr>
              <a:xfrm>
                <a:off x="2400212" y="3058839"/>
                <a:ext cx="164444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00" b="1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ハローワーク</a:t>
                </a:r>
                <a:endParaRPr kumimoji="1" lang="en-US" altLang="ja-JP" sz="1000" b="1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pPr algn="ctr"/>
                <a:r>
                  <a:rPr kumimoji="1" lang="ja-JP" altLang="en-US" sz="1000" b="1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インターネットサービス</a:t>
                </a:r>
              </a:p>
            </p:txBody>
          </p:sp>
          <p:pic>
            <p:nvPicPr>
              <p:cNvPr id="31" name="図 3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40922">
                <a:off x="391762" y="2757774"/>
                <a:ext cx="449445" cy="710877"/>
              </a:xfrm>
              <a:prstGeom prst="rect">
                <a:avLst/>
              </a:prstGeom>
            </p:spPr>
          </p:pic>
        </p:grpSp>
        <p:grpSp>
          <p:nvGrpSpPr>
            <p:cNvPr id="30" name="グループ化 29"/>
            <p:cNvGrpSpPr/>
            <p:nvPr/>
          </p:nvGrpSpPr>
          <p:grpSpPr>
            <a:xfrm>
              <a:off x="-537643" y="4255167"/>
              <a:ext cx="8459508" cy="1194596"/>
              <a:chOff x="-130786" y="4309048"/>
              <a:chExt cx="8459508" cy="1194596"/>
            </a:xfrm>
          </p:grpSpPr>
          <p:pic>
            <p:nvPicPr>
              <p:cNvPr id="25" name="図 2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32010" y="4953900"/>
                <a:ext cx="4225552" cy="549744"/>
              </a:xfrm>
              <a:prstGeom prst="rect">
                <a:avLst/>
              </a:prstGeom>
            </p:spPr>
          </p:pic>
          <p:grpSp>
            <p:nvGrpSpPr>
              <p:cNvPr id="32" name="グループ化 31"/>
              <p:cNvGrpSpPr/>
              <p:nvPr/>
            </p:nvGrpSpPr>
            <p:grpSpPr>
              <a:xfrm>
                <a:off x="569712" y="4309048"/>
                <a:ext cx="7084106" cy="1186796"/>
                <a:chOff x="489270" y="2290245"/>
                <a:chExt cx="9904607" cy="2338085"/>
              </a:xfrm>
            </p:grpSpPr>
            <p:sp>
              <p:nvSpPr>
                <p:cNvPr id="35" name="角丸四角形 34"/>
                <p:cNvSpPr/>
                <p:nvPr/>
              </p:nvSpPr>
              <p:spPr>
                <a:xfrm>
                  <a:off x="489270" y="2290245"/>
                  <a:ext cx="9904607" cy="2338085"/>
                </a:xfrm>
                <a:prstGeom prst="roundRect">
                  <a:avLst>
                    <a:gd name="adj" fmla="val 3615"/>
                  </a:avLst>
                </a:prstGeom>
                <a:noFill/>
                <a:ln w="57150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" name="正方形/長方形 37"/>
                <p:cNvSpPr/>
                <p:nvPr/>
              </p:nvSpPr>
              <p:spPr>
                <a:xfrm>
                  <a:off x="489272" y="2301200"/>
                  <a:ext cx="6541745" cy="695408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2800" b="1" dirty="0">
                    <a:solidFill>
                      <a:srgbClr val="00206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endParaRPr>
                </a:p>
              </p:txBody>
            </p:sp>
          </p:grpSp>
          <p:sp>
            <p:nvSpPr>
              <p:cNvPr id="44" name="正方形/長方形 43"/>
              <p:cNvSpPr/>
              <p:nvPr/>
            </p:nvSpPr>
            <p:spPr>
              <a:xfrm>
                <a:off x="-130786" y="4402633"/>
                <a:ext cx="8459508" cy="695408"/>
              </a:xfrm>
              <a:prstGeom prst="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2400" b="1" dirty="0">
                    <a:solidFill>
                      <a:srgbClr val="00206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「ハローワークインターネットサービス」と検索</a:t>
                </a:r>
              </a:p>
            </p:txBody>
          </p:sp>
        </p:grpSp>
        <p:sp>
          <p:nvSpPr>
            <p:cNvPr id="27" name="テキスト ボックス 26"/>
            <p:cNvSpPr txBox="1"/>
            <p:nvPr/>
          </p:nvSpPr>
          <p:spPr>
            <a:xfrm>
              <a:off x="1317585" y="3761621"/>
              <a:ext cx="14603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または</a:t>
              </a:r>
            </a:p>
          </p:txBody>
        </p:sp>
        <p:sp>
          <p:nvSpPr>
            <p:cNvPr id="49" name="角丸四角形 48"/>
            <p:cNvSpPr/>
            <p:nvPr/>
          </p:nvSpPr>
          <p:spPr>
            <a:xfrm>
              <a:off x="4362297" y="2585860"/>
              <a:ext cx="2884664" cy="1590401"/>
            </a:xfrm>
            <a:prstGeom prst="roundRect">
              <a:avLst>
                <a:gd name="adj" fmla="val 3615"/>
              </a:avLst>
            </a:prstGeom>
            <a:noFill/>
            <a:ln w="571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7" name="グループ化 36"/>
          <p:cNvGrpSpPr/>
          <p:nvPr/>
        </p:nvGrpSpPr>
        <p:grpSpPr>
          <a:xfrm>
            <a:off x="499889" y="2446727"/>
            <a:ext cx="7161737" cy="2890964"/>
            <a:chOff x="938112" y="2317591"/>
            <a:chExt cx="6659128" cy="1713240"/>
          </a:xfrm>
        </p:grpSpPr>
        <p:sp>
          <p:nvSpPr>
            <p:cNvPr id="40" name="下矢印 39"/>
            <p:cNvSpPr/>
            <p:nvPr/>
          </p:nvSpPr>
          <p:spPr>
            <a:xfrm>
              <a:off x="1332412" y="2924394"/>
              <a:ext cx="920268" cy="1106437"/>
            </a:xfrm>
            <a:prstGeom prst="downArrow">
              <a:avLst>
                <a:gd name="adj1" fmla="val 50000"/>
                <a:gd name="adj2" fmla="val 36751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2728180" y="3572223"/>
              <a:ext cx="4869060" cy="4195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b="1" dirty="0">
                  <a:solidFill>
                    <a:srgbClr val="00206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求職申込書（手書き）</a:t>
              </a:r>
              <a:r>
                <a:rPr kumimoji="1" lang="en-US" altLang="ja-JP" b="1" dirty="0">
                  <a:solidFill>
                    <a:srgbClr val="00206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※</a:t>
              </a:r>
              <a:r>
                <a:rPr kumimoji="1" lang="ja-JP" altLang="en-US" b="1" dirty="0">
                  <a:solidFill>
                    <a:srgbClr val="00206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時間がかかります</a:t>
              </a:r>
              <a:endParaRPr kumimoji="1" lang="ja-JP" altLang="en-US" sz="20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sz="2000" b="1" dirty="0">
                  <a:solidFill>
                    <a:srgbClr val="00206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＋</a:t>
              </a:r>
              <a:r>
                <a:rPr kumimoji="1" lang="ja-JP" altLang="en-US" b="1" dirty="0">
                  <a:solidFill>
                    <a:srgbClr val="00206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ハローワーク申込みカードを記入</a:t>
              </a:r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2102559" y="3135454"/>
              <a:ext cx="11054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b="1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はい</a:t>
              </a:r>
            </a:p>
          </p:txBody>
        </p:sp>
        <p:sp>
          <p:nvSpPr>
            <p:cNvPr id="43" name="下矢印 42"/>
            <p:cNvSpPr/>
            <p:nvPr/>
          </p:nvSpPr>
          <p:spPr>
            <a:xfrm>
              <a:off x="3875314" y="2926407"/>
              <a:ext cx="925477" cy="551504"/>
            </a:xfrm>
            <a:prstGeom prst="downArrow">
              <a:avLst>
                <a:gd name="adj1" fmla="val 50000"/>
                <a:gd name="adj2" fmla="val 53866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角丸四角形 46"/>
            <p:cNvSpPr/>
            <p:nvPr/>
          </p:nvSpPr>
          <p:spPr>
            <a:xfrm>
              <a:off x="938112" y="2317591"/>
              <a:ext cx="6286254" cy="591716"/>
            </a:xfrm>
            <a:prstGeom prst="roundRect">
              <a:avLst>
                <a:gd name="adj" fmla="val 24484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000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スマホでインターネットを利用しますか？</a:t>
              </a:r>
            </a:p>
          </p:txBody>
        </p:sp>
        <p:sp>
          <p:nvSpPr>
            <p:cNvPr id="50" name="テキスト ボックス 49"/>
            <p:cNvSpPr txBox="1"/>
            <p:nvPr/>
          </p:nvSpPr>
          <p:spPr>
            <a:xfrm>
              <a:off x="4825060" y="2996681"/>
              <a:ext cx="11054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b="1" dirty="0">
                  <a:solidFill>
                    <a:srgbClr val="00206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いいえ</a:t>
              </a:r>
              <a:endParaRPr kumimoji="1" lang="ja-JP" altLang="en-US" sz="1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52" name="角丸四角形 51"/>
          <p:cNvSpPr/>
          <p:nvPr/>
        </p:nvSpPr>
        <p:spPr>
          <a:xfrm>
            <a:off x="129046" y="5351312"/>
            <a:ext cx="7176095" cy="861505"/>
          </a:xfrm>
          <a:prstGeom prst="roundRect">
            <a:avLst>
              <a:gd name="adj" fmla="val 3615"/>
            </a:avLst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 8"/>
          <p:cNvSpPr/>
          <p:nvPr/>
        </p:nvSpPr>
        <p:spPr>
          <a:xfrm>
            <a:off x="2751281" y="5249533"/>
            <a:ext cx="1976822" cy="11030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600" b="1" dirty="0">
                <a:solidFill>
                  <a:srgbClr val="002060"/>
                </a:solidFill>
              </a:rPr>
              <a:t>ハローワーク申込みカードを記入して受付で発券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B5D9D38-BCE4-2083-5778-A382182B3519}"/>
              </a:ext>
            </a:extLst>
          </p:cNvPr>
          <p:cNvSpPr txBox="1"/>
          <p:nvPr/>
        </p:nvSpPr>
        <p:spPr>
          <a:xfrm>
            <a:off x="6308460" y="453700"/>
            <a:ext cx="1069329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/>
              <a:t>別添２</a:t>
            </a:r>
          </a:p>
        </p:txBody>
      </p:sp>
    </p:spTree>
    <p:extLst>
      <p:ext uri="{BB962C8B-B14F-4D97-AF65-F5344CB8AC3E}">
        <p14:creationId xmlns:p14="http://schemas.microsoft.com/office/powerpoint/2010/main" val="2873060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3" r="-464" b="6212"/>
          <a:stretch/>
        </p:blipFill>
        <p:spPr>
          <a:xfrm>
            <a:off x="6125121" y="226562"/>
            <a:ext cx="1135327" cy="217404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grpSp>
        <p:nvGrpSpPr>
          <p:cNvPr id="78" name="グループ化 77"/>
          <p:cNvGrpSpPr/>
          <p:nvPr/>
        </p:nvGrpSpPr>
        <p:grpSpPr>
          <a:xfrm>
            <a:off x="6246637" y="10093457"/>
            <a:ext cx="979573" cy="436617"/>
            <a:chOff x="6006263" y="9980993"/>
            <a:chExt cx="1022807" cy="375316"/>
          </a:xfrm>
        </p:grpSpPr>
        <p:sp>
          <p:nvSpPr>
            <p:cNvPr id="34" name="正方形/長方形 33"/>
            <p:cNvSpPr/>
            <p:nvPr/>
          </p:nvSpPr>
          <p:spPr>
            <a:xfrm flipH="1">
              <a:off x="6006263" y="9980993"/>
              <a:ext cx="1022807" cy="375316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000" b="1" dirty="0">
                  <a:solidFill>
                    <a:srgbClr val="00206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次へ</a:t>
              </a:r>
            </a:p>
          </p:txBody>
        </p:sp>
        <p:sp>
          <p:nvSpPr>
            <p:cNvPr id="22" name="直角三角形 21"/>
            <p:cNvSpPr/>
            <p:nvPr/>
          </p:nvSpPr>
          <p:spPr>
            <a:xfrm rot="13541095">
              <a:off x="6779114" y="10034057"/>
              <a:ext cx="216000" cy="216000"/>
            </a:xfrm>
            <a:prstGeom prst="rt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7" name="グループ化 36"/>
          <p:cNvGrpSpPr/>
          <p:nvPr/>
        </p:nvGrpSpPr>
        <p:grpSpPr>
          <a:xfrm>
            <a:off x="120911" y="154610"/>
            <a:ext cx="5921342" cy="1642001"/>
            <a:chOff x="872760" y="6470465"/>
            <a:chExt cx="5921342" cy="1642001"/>
          </a:xfrm>
        </p:grpSpPr>
        <p:sp>
          <p:nvSpPr>
            <p:cNvPr id="40" name="正方形/長方形 39"/>
            <p:cNvSpPr/>
            <p:nvPr/>
          </p:nvSpPr>
          <p:spPr>
            <a:xfrm>
              <a:off x="872760" y="6470465"/>
              <a:ext cx="5921342" cy="762253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kumimoji="1" lang="ja-JP" altLang="en-US" sz="2400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①求職者マイページアカウント登録</a:t>
              </a:r>
            </a:p>
          </p:txBody>
        </p:sp>
        <p:sp>
          <p:nvSpPr>
            <p:cNvPr id="41" name="角丸四角形 40"/>
            <p:cNvSpPr/>
            <p:nvPr/>
          </p:nvSpPr>
          <p:spPr>
            <a:xfrm>
              <a:off x="1513399" y="7038815"/>
              <a:ext cx="1334576" cy="252000"/>
            </a:xfrm>
            <a:prstGeom prst="round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4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トップページ</a:t>
              </a:r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2867340" y="7046133"/>
              <a:ext cx="33852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が出てくるので下にスクロール。</a:t>
              </a:r>
            </a:p>
          </p:txBody>
        </p:sp>
        <p:sp>
          <p:nvSpPr>
            <p:cNvPr id="43" name="角丸四角形 42"/>
            <p:cNvSpPr/>
            <p:nvPr/>
          </p:nvSpPr>
          <p:spPr>
            <a:xfrm>
              <a:off x="1513399" y="7416003"/>
              <a:ext cx="1694629" cy="252000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4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仕事をお探しの方</a:t>
              </a:r>
            </a:p>
          </p:txBody>
        </p:sp>
        <p:sp>
          <p:nvSpPr>
            <p:cNvPr id="47" name="テキスト ボックス 46"/>
            <p:cNvSpPr txBox="1"/>
            <p:nvPr/>
          </p:nvSpPr>
          <p:spPr>
            <a:xfrm>
              <a:off x="3208027" y="7401574"/>
              <a:ext cx="35717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の上から３つ目</a:t>
              </a:r>
            </a:p>
          </p:txBody>
        </p:sp>
        <p:sp>
          <p:nvSpPr>
            <p:cNvPr id="50" name="角丸四角形 49"/>
            <p:cNvSpPr/>
            <p:nvPr/>
          </p:nvSpPr>
          <p:spPr>
            <a:xfrm>
              <a:off x="1513399" y="7798423"/>
              <a:ext cx="2916000" cy="252000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4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マイページを開設して求職申込み</a:t>
              </a:r>
            </a:p>
          </p:txBody>
        </p:sp>
        <p:sp>
          <p:nvSpPr>
            <p:cNvPr id="52" name="テキスト ボックス 51"/>
            <p:cNvSpPr txBox="1"/>
            <p:nvPr/>
          </p:nvSpPr>
          <p:spPr>
            <a:xfrm>
              <a:off x="4425678" y="7804689"/>
              <a:ext cx="211930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をクリック。</a:t>
              </a:r>
            </a:p>
          </p:txBody>
        </p:sp>
      </p:grpSp>
      <p:grpSp>
        <p:nvGrpSpPr>
          <p:cNvPr id="20" name="グループ化 19"/>
          <p:cNvGrpSpPr/>
          <p:nvPr/>
        </p:nvGrpSpPr>
        <p:grpSpPr>
          <a:xfrm>
            <a:off x="115406" y="2037731"/>
            <a:ext cx="7135149" cy="3076004"/>
            <a:chOff x="134298" y="2716566"/>
            <a:chExt cx="7135149" cy="3076004"/>
          </a:xfrm>
        </p:grpSpPr>
        <p:sp>
          <p:nvSpPr>
            <p:cNvPr id="56" name="テキスト ボックス 55"/>
            <p:cNvSpPr txBox="1"/>
            <p:nvPr/>
          </p:nvSpPr>
          <p:spPr>
            <a:xfrm>
              <a:off x="134298" y="2716566"/>
              <a:ext cx="59998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②求職者マイページアカウント登録の方法</a:t>
              </a:r>
            </a:p>
          </p:txBody>
        </p:sp>
        <p:grpSp>
          <p:nvGrpSpPr>
            <p:cNvPr id="19" name="グループ化 18"/>
            <p:cNvGrpSpPr/>
            <p:nvPr/>
          </p:nvGrpSpPr>
          <p:grpSpPr>
            <a:xfrm>
              <a:off x="196044" y="3137465"/>
              <a:ext cx="7073403" cy="2655105"/>
              <a:chOff x="196044" y="3137465"/>
              <a:chExt cx="7073403" cy="2655105"/>
            </a:xfrm>
          </p:grpSpPr>
          <p:pic>
            <p:nvPicPr>
              <p:cNvPr id="17" name="図 16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256" r="380" b="6370"/>
              <a:stretch/>
            </p:blipFill>
            <p:spPr>
              <a:xfrm>
                <a:off x="4318196" y="3635769"/>
                <a:ext cx="1122551" cy="2156801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</p:pic>
          <p:pic>
            <p:nvPicPr>
              <p:cNvPr id="18" name="図 1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118" r="4815" b="5607"/>
              <a:stretch/>
            </p:blipFill>
            <p:spPr>
              <a:xfrm>
                <a:off x="6167988" y="3588163"/>
                <a:ext cx="1101459" cy="2204407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</p:pic>
          <p:sp>
            <p:nvSpPr>
              <p:cNvPr id="39" name="直角三角形 38"/>
              <p:cNvSpPr/>
              <p:nvPr/>
            </p:nvSpPr>
            <p:spPr>
              <a:xfrm rot="13541095">
                <a:off x="5601785" y="4565126"/>
                <a:ext cx="288000" cy="288000"/>
              </a:xfrm>
              <a:prstGeom prst="rt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" name="テキスト ボックス 56"/>
              <p:cNvSpPr txBox="1"/>
              <p:nvPr/>
            </p:nvSpPr>
            <p:spPr>
              <a:xfrm>
                <a:off x="196044" y="3137465"/>
                <a:ext cx="6345602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1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①メールアドレス（確認用も）を入力し、「プライバシーポリシー」と「利用規約」を</a:t>
                </a:r>
                <a:endParaRPr kumimoji="1" lang="en-US" altLang="ja-JP" sz="11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endParaRPr kumimoji="1" lang="en-US" altLang="ja-JP" sz="3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r>
                  <a:rPr kumimoji="1" lang="ja-JP" altLang="en-US" sz="12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　</a:t>
                </a:r>
                <a:r>
                  <a:rPr kumimoji="1" lang="ja-JP" altLang="en-US" sz="11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スクロールし確認。チェックボックス２カ所にチェックをして　　　　　　　をクリック</a:t>
                </a:r>
              </a:p>
            </p:txBody>
          </p:sp>
        </p:grpSp>
      </p:grpSp>
      <p:grpSp>
        <p:nvGrpSpPr>
          <p:cNvPr id="76" name="グループ化 75"/>
          <p:cNvGrpSpPr/>
          <p:nvPr/>
        </p:nvGrpSpPr>
        <p:grpSpPr>
          <a:xfrm>
            <a:off x="159808" y="4360217"/>
            <a:ext cx="6607895" cy="3069347"/>
            <a:chOff x="127024" y="4875222"/>
            <a:chExt cx="6607895" cy="2084459"/>
          </a:xfrm>
        </p:grpSpPr>
        <p:sp>
          <p:nvSpPr>
            <p:cNvPr id="55" name="テキスト ボックス 54"/>
            <p:cNvSpPr txBox="1"/>
            <p:nvPr/>
          </p:nvSpPr>
          <p:spPr>
            <a:xfrm>
              <a:off x="127024" y="6625252"/>
              <a:ext cx="6607895" cy="334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④求職者マイページアカウント登録完了が表示されたら、　　　　　　　　　　をクリックし、</a:t>
              </a:r>
              <a:endPara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endParaRPr kumimoji="1" lang="en-US" altLang="ja-JP" sz="3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　</a:t>
              </a:r>
              <a:r>
                <a:rPr kumimoji="1"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「マイナンバーカードを使わずに求職情報を登録」を選択し、引き続き求職申込みを行う</a:t>
              </a:r>
            </a:p>
          </p:txBody>
        </p:sp>
        <p:sp>
          <p:nvSpPr>
            <p:cNvPr id="58" name="テキスト ボックス 57"/>
            <p:cNvSpPr txBox="1"/>
            <p:nvPr/>
          </p:nvSpPr>
          <p:spPr>
            <a:xfrm>
              <a:off x="127024" y="4875222"/>
              <a:ext cx="6607895" cy="1442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②メールアドレスあてに認証キーが届くので、登録したメール</a:t>
              </a:r>
              <a:endPara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アドレスのメールの画面に移動する。（ブラウザは閉じずに）</a:t>
              </a:r>
              <a:endPara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メールを開き、認証キーをコピー又はメモをし、ネットに戻る。</a:t>
              </a:r>
              <a:endPara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en-US" altLang="ja-JP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【</a:t>
              </a:r>
              <a:r>
                <a:rPr kumimoji="1"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ネットに戻る</a:t>
              </a:r>
              <a:r>
                <a:rPr kumimoji="1" lang="en-US" altLang="ja-JP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】</a:t>
              </a:r>
              <a:endParaRPr lang="ja-JP" altLang="en-US" sz="1100" dirty="0"/>
            </a:p>
            <a:p>
              <a:r>
                <a:rPr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▶アンドロイドは画面右下の■を押す。</a:t>
              </a:r>
            </a:p>
            <a:p>
              <a:r>
                <a:rPr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▶</a:t>
              </a:r>
              <a:r>
                <a:rPr lang="en-US" altLang="ja-JP" sz="1100" dirty="0" err="1">
                  <a:latin typeface="メイリオ" panose="020B0604030504040204" pitchFamily="50" charset="-128"/>
                  <a:ea typeface="メイリオ" panose="020B0604030504040204" pitchFamily="50" charset="-128"/>
                </a:rPr>
                <a:t>Iphone</a:t>
              </a:r>
              <a:r>
                <a:rPr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で画面下に●ボタンが付いた機種は、●ボタンを</a:t>
              </a:r>
              <a:r>
                <a:rPr lang="en-US" altLang="ja-JP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2</a:t>
              </a:r>
              <a:r>
                <a:rPr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回連続クリックする。</a:t>
              </a:r>
            </a:p>
            <a:p>
              <a:r>
                <a:rPr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▶</a:t>
              </a:r>
              <a:r>
                <a:rPr lang="en-US" altLang="ja-JP" sz="1100" dirty="0" err="1">
                  <a:latin typeface="メイリオ" panose="020B0604030504040204" pitchFamily="50" charset="-128"/>
                  <a:ea typeface="メイリオ" panose="020B0604030504040204" pitchFamily="50" charset="-128"/>
                </a:rPr>
                <a:t>Iphone</a:t>
              </a:r>
              <a:r>
                <a:rPr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で画面下に●ボタンが付いていない機種は、画面を下から上にめくるように動かす</a:t>
              </a:r>
              <a:endPara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（スワイプする）。</a:t>
              </a:r>
              <a:endPara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endPara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③新規のパスワード、新規のパスワード（確認用）、認証キーを貼り付け又は入力をして　　　　　をクリック</a:t>
              </a:r>
            </a:p>
            <a:p>
              <a:endPara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62" name="角丸四角形 61"/>
            <p:cNvSpPr/>
            <p:nvPr/>
          </p:nvSpPr>
          <p:spPr>
            <a:xfrm>
              <a:off x="3884946" y="6590442"/>
              <a:ext cx="1192889" cy="185260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求職情報を登録</a:t>
              </a:r>
            </a:p>
          </p:txBody>
        </p:sp>
      </p:grpSp>
      <p:sp>
        <p:nvSpPr>
          <p:cNvPr id="71" name="角丸四角形 70"/>
          <p:cNvSpPr/>
          <p:nvPr/>
        </p:nvSpPr>
        <p:spPr>
          <a:xfrm>
            <a:off x="4343812" y="2683768"/>
            <a:ext cx="901104" cy="21600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次へ進む</a:t>
            </a:r>
          </a:p>
        </p:txBody>
      </p:sp>
      <p:grpSp>
        <p:nvGrpSpPr>
          <p:cNvPr id="29" name="グループ化 28"/>
          <p:cNvGrpSpPr/>
          <p:nvPr/>
        </p:nvGrpSpPr>
        <p:grpSpPr>
          <a:xfrm>
            <a:off x="241091" y="7460071"/>
            <a:ext cx="5285989" cy="3009732"/>
            <a:chOff x="265011" y="7344772"/>
            <a:chExt cx="5285989" cy="2940715"/>
          </a:xfrm>
        </p:grpSpPr>
        <p:grpSp>
          <p:nvGrpSpPr>
            <p:cNvPr id="24" name="グループ化 23"/>
            <p:cNvGrpSpPr/>
            <p:nvPr/>
          </p:nvGrpSpPr>
          <p:grpSpPr>
            <a:xfrm>
              <a:off x="265011" y="7349731"/>
              <a:ext cx="3567022" cy="2935756"/>
              <a:chOff x="414273" y="6995128"/>
              <a:chExt cx="3567022" cy="2935756"/>
            </a:xfrm>
          </p:grpSpPr>
          <p:pic>
            <p:nvPicPr>
              <p:cNvPr id="63" name="図 62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838" r="247" b="3692"/>
              <a:stretch/>
            </p:blipFill>
            <p:spPr>
              <a:xfrm>
                <a:off x="604572" y="7010443"/>
                <a:ext cx="1360800" cy="2552725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</p:spPr>
          </p:pic>
          <p:sp>
            <p:nvSpPr>
              <p:cNvPr id="65" name="直角三角形 64"/>
              <p:cNvSpPr/>
              <p:nvPr/>
            </p:nvSpPr>
            <p:spPr>
              <a:xfrm rot="13541095">
                <a:off x="1971491" y="7964893"/>
                <a:ext cx="288000" cy="288000"/>
              </a:xfrm>
              <a:prstGeom prst="rt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" name="正方形/長方形 65"/>
              <p:cNvSpPr/>
              <p:nvPr/>
            </p:nvSpPr>
            <p:spPr>
              <a:xfrm flipH="1">
                <a:off x="414273" y="9638037"/>
                <a:ext cx="1561524" cy="292847"/>
              </a:xfrm>
              <a:prstGeom prst="rect">
                <a:avLst/>
              </a:prstGeom>
              <a:solidFill>
                <a:srgbClr val="00206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1400" b="1" dirty="0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メールを確認</a:t>
                </a:r>
              </a:p>
            </p:txBody>
          </p:sp>
          <p:grpSp>
            <p:nvGrpSpPr>
              <p:cNvPr id="67" name="グループ化 66"/>
              <p:cNvGrpSpPr/>
              <p:nvPr/>
            </p:nvGrpSpPr>
            <p:grpSpPr>
              <a:xfrm>
                <a:off x="2243470" y="6995128"/>
                <a:ext cx="1737825" cy="2935755"/>
                <a:chOff x="3139636" y="-269592"/>
                <a:chExt cx="2980016" cy="5190596"/>
              </a:xfrm>
            </p:grpSpPr>
            <p:pic>
              <p:nvPicPr>
                <p:cNvPr id="68" name="図 67"/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174" b="5578"/>
                <a:stretch/>
              </p:blipFill>
              <p:spPr>
                <a:xfrm>
                  <a:off x="3581661" y="-269592"/>
                  <a:ext cx="2348986" cy="4540454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</p:pic>
            <p:sp>
              <p:nvSpPr>
                <p:cNvPr id="69" name="正方形/長方形 68"/>
                <p:cNvSpPr/>
                <p:nvPr/>
              </p:nvSpPr>
              <p:spPr>
                <a:xfrm flipH="1">
                  <a:off x="3139636" y="4403232"/>
                  <a:ext cx="2980016" cy="517772"/>
                </a:xfrm>
                <a:prstGeom prst="rect">
                  <a:avLst/>
                </a:prstGeom>
                <a:solidFill>
                  <a:srgbClr val="002060"/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ja-JP" altLang="en-US" sz="1400" b="1" dirty="0">
                      <a:solidFill>
                        <a:schemeClr val="bg1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</a:rPr>
                    <a:t>ネットに戻る</a:t>
                  </a:r>
                </a:p>
              </p:txBody>
            </p:sp>
          </p:grpSp>
        </p:grpSp>
        <p:pic>
          <p:nvPicPr>
            <p:cNvPr id="73" name="図 7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17" b="15795"/>
            <a:stretch/>
          </p:blipFill>
          <p:spPr>
            <a:xfrm>
              <a:off x="4209677" y="7344772"/>
              <a:ext cx="1341323" cy="2552725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sp>
          <p:nvSpPr>
            <p:cNvPr id="75" name="直角三角形 74"/>
            <p:cNvSpPr/>
            <p:nvPr/>
          </p:nvSpPr>
          <p:spPr>
            <a:xfrm rot="13541095">
              <a:off x="3797651" y="8328695"/>
              <a:ext cx="288000" cy="288000"/>
            </a:xfrm>
            <a:prstGeom prst="rt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7" name="正方形/長方形 76"/>
          <p:cNvSpPr/>
          <p:nvPr/>
        </p:nvSpPr>
        <p:spPr>
          <a:xfrm flipH="1">
            <a:off x="3997830" y="10178615"/>
            <a:ext cx="1785251" cy="299854"/>
          </a:xfrm>
          <a:prstGeom prst="rect">
            <a:avLst/>
          </a:prstGeom>
          <a:solidFill>
            <a:srgbClr val="00206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求職情報を登録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6589829" y="1495456"/>
            <a:ext cx="571694" cy="1601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6467979" y="1422624"/>
            <a:ext cx="815393" cy="30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>
                <a:solidFill>
                  <a:srgbClr val="FF0000"/>
                </a:solidFill>
              </a:rPr>
              <a:t>をクリック</a:t>
            </a: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64099" y="6344064"/>
            <a:ext cx="64038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・パスワード：全て</a:t>
            </a:r>
            <a:r>
              <a:rPr kumimoji="1" lang="ja-JP" altLang="en-US" sz="1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半角</a:t>
            </a:r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r>
              <a:rPr kumimoji="1" lang="ja-JP" altLang="en-US" sz="1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「数字」</a:t>
            </a:r>
            <a:r>
              <a:rPr kumimoji="1" lang="en-US" altLang="ja-JP" sz="1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､</a:t>
            </a:r>
            <a:r>
              <a:rPr kumimoji="1" lang="ja-JP" altLang="en-US" sz="1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「英字」</a:t>
            </a:r>
            <a:r>
              <a:rPr kumimoji="1" lang="en-US" altLang="ja-JP" sz="1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､</a:t>
            </a:r>
            <a:r>
              <a:rPr kumimoji="1" lang="ja-JP" altLang="en-US" sz="1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「記号」の</a:t>
            </a:r>
            <a:r>
              <a:rPr kumimoji="1" lang="ja-JP" altLang="en-US" sz="1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３種類全て</a:t>
            </a:r>
            <a:r>
              <a:rPr kumimoji="1" lang="ja-JP" altLang="en-US" sz="1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を組み合わせて</a:t>
            </a:r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８桁以上３２桁以内</a:t>
            </a:r>
            <a:endParaRPr kumimoji="1"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</a:t>
            </a:r>
            <a:r>
              <a:rPr kumimoji="1"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記号は</a:t>
            </a:r>
            <a:r>
              <a:rPr kumimoji="1"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@ : ; . , /  - ! “ #  % &amp; ‘ ( ) &lt; &gt;</a:t>
            </a:r>
          </a:p>
          <a:p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・認証キー：「パスワード登録申請受付通知」メールに記載の認証キー（メール配信から</a:t>
            </a:r>
            <a:r>
              <a:rPr kumimoji="1"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50</a:t>
            </a:r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分以内有効）</a:t>
            </a:r>
            <a:endParaRPr kumimoji="1" lang="en-US" altLang="ja-JP" sz="1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40884" y="5842999"/>
            <a:ext cx="548688" cy="304826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30526" y="7429564"/>
            <a:ext cx="1288629" cy="2127688"/>
          </a:xfrm>
          <a:prstGeom prst="rect">
            <a:avLst/>
          </a:prstGeom>
        </p:spPr>
      </p:pic>
      <p:sp>
        <p:nvSpPr>
          <p:cNvPr id="6" name="角丸四角形 5"/>
          <p:cNvSpPr/>
          <p:nvPr/>
        </p:nvSpPr>
        <p:spPr>
          <a:xfrm>
            <a:off x="5902066" y="9124949"/>
            <a:ext cx="1381305" cy="249683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正方形/長方形 44"/>
          <p:cNvSpPr/>
          <p:nvPr/>
        </p:nvSpPr>
        <p:spPr>
          <a:xfrm flipH="1">
            <a:off x="5733428" y="9582466"/>
            <a:ext cx="1712802" cy="505124"/>
          </a:xfrm>
          <a:prstGeom prst="rect">
            <a:avLst/>
          </a:prstGeom>
          <a:solidFill>
            <a:srgbClr val="00206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マイナンバーカードを使わずに求職情報を登録を選択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02919" y="8429494"/>
            <a:ext cx="213378" cy="41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222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グループ化 8"/>
          <p:cNvGrpSpPr/>
          <p:nvPr/>
        </p:nvGrpSpPr>
        <p:grpSpPr>
          <a:xfrm>
            <a:off x="259053" y="139193"/>
            <a:ext cx="6812943" cy="1215718"/>
            <a:chOff x="519906" y="1412567"/>
            <a:chExt cx="5445479" cy="1215718"/>
          </a:xfrm>
        </p:grpSpPr>
        <p:grpSp>
          <p:nvGrpSpPr>
            <p:cNvPr id="4" name="グループ化 3"/>
            <p:cNvGrpSpPr/>
            <p:nvPr/>
          </p:nvGrpSpPr>
          <p:grpSpPr>
            <a:xfrm>
              <a:off x="519906" y="1412567"/>
              <a:ext cx="5445479" cy="1215718"/>
              <a:chOff x="519906" y="3012767"/>
              <a:chExt cx="5445479" cy="1215718"/>
            </a:xfrm>
          </p:grpSpPr>
          <p:sp>
            <p:nvSpPr>
              <p:cNvPr id="5" name="テキスト ボックス 4"/>
              <p:cNvSpPr txBox="1"/>
              <p:nvPr/>
            </p:nvSpPr>
            <p:spPr>
              <a:xfrm>
                <a:off x="519906" y="3012767"/>
                <a:ext cx="37963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b="1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③求職申込みの入力方法</a:t>
                </a:r>
              </a:p>
            </p:txBody>
          </p:sp>
          <p:sp>
            <p:nvSpPr>
              <p:cNvPr id="6" name="テキスト ボックス 5"/>
              <p:cNvSpPr txBox="1"/>
              <p:nvPr/>
            </p:nvSpPr>
            <p:spPr>
              <a:xfrm>
                <a:off x="772414" y="3382099"/>
                <a:ext cx="5192971" cy="84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600" b="1" dirty="0">
                    <a:solidFill>
                      <a:srgbClr val="FF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　　</a:t>
                </a:r>
                <a:r>
                  <a:rPr kumimoji="1" lang="ja-JP" altLang="en-US" sz="1400" b="1" dirty="0">
                    <a:solidFill>
                      <a:srgbClr val="FF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マークの以下の項目のみ</a:t>
                </a:r>
                <a:r>
                  <a:rPr kumimoji="1" lang="ja-JP" altLang="en-US" sz="1400" b="1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入力してください。</a:t>
                </a:r>
                <a:endParaRPr kumimoji="1" lang="en-US" altLang="ja-JP" sz="1400" b="1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endParaRPr kumimoji="1" lang="en-US" altLang="ja-JP" sz="900" b="1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r>
                  <a:rPr kumimoji="1" lang="ja-JP" altLang="en-US" sz="1200" b="1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一部の項目は、担当窓口へご案内するためハローワーク申込カードにご記入していただきますが、その他の項目については、</a:t>
                </a:r>
                <a:r>
                  <a:rPr kumimoji="1" lang="ja-JP" altLang="en-US" sz="1200" b="1" dirty="0">
                    <a:solidFill>
                      <a:srgbClr val="FF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後ほど窓口</a:t>
                </a:r>
                <a:r>
                  <a:rPr kumimoji="1" lang="ja-JP" altLang="en-US" sz="1200" b="1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でお聞きします。</a:t>
                </a:r>
              </a:p>
            </p:txBody>
          </p:sp>
          <p:sp>
            <p:nvSpPr>
              <p:cNvPr id="7" name="テキスト ボックス 6"/>
              <p:cNvSpPr txBox="1"/>
              <p:nvPr/>
            </p:nvSpPr>
            <p:spPr>
              <a:xfrm>
                <a:off x="2392102" y="3296148"/>
                <a:ext cx="594258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900" dirty="0">
                    <a:solidFill>
                      <a:srgbClr val="FF0000"/>
                    </a:solidFill>
                  </a:rPr>
                  <a:t>●   ●</a:t>
                </a:r>
              </a:p>
            </p:txBody>
          </p:sp>
        </p:grpSp>
        <p:sp>
          <p:nvSpPr>
            <p:cNvPr id="8" name="角丸四角形 7"/>
            <p:cNvSpPr/>
            <p:nvPr/>
          </p:nvSpPr>
          <p:spPr>
            <a:xfrm>
              <a:off x="646721" y="1803935"/>
              <a:ext cx="457665" cy="324364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4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必須</a:t>
              </a:r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259053" y="1432597"/>
            <a:ext cx="7427596" cy="530173"/>
            <a:chOff x="807973" y="4287575"/>
            <a:chExt cx="5892459" cy="530173"/>
          </a:xfrm>
        </p:grpSpPr>
        <p:sp>
          <p:nvSpPr>
            <p:cNvPr id="11" name="テキスト ボックス 10"/>
            <p:cNvSpPr txBox="1"/>
            <p:nvPr/>
          </p:nvSpPr>
          <p:spPr>
            <a:xfrm>
              <a:off x="1160966" y="4540749"/>
              <a:ext cx="55394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5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・氏名、生年月日、性別、住所、</a:t>
              </a:r>
              <a:r>
                <a:rPr kumimoji="1" lang="ja-JP" altLang="en-US" sz="1200" b="1" u="sng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携帯電話</a:t>
              </a:r>
              <a:r>
                <a:rPr kumimoji="1" lang="ja-JP" altLang="en-US" sz="105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を入力（電話番号欄に携帯電話番号を入力しないでください。）</a:t>
              </a: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807973" y="4287575"/>
              <a:ext cx="530082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①</a:t>
              </a:r>
              <a:r>
                <a:rPr kumimoji="1" lang="ja-JP" altLang="en-US" sz="11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「１．基本情報登録」</a:t>
              </a:r>
              <a:r>
                <a:rPr kumimoji="1"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を入力し、　　　　　　　をクリック</a:t>
              </a:r>
            </a:p>
          </p:txBody>
        </p:sp>
        <p:sp>
          <p:nvSpPr>
            <p:cNvPr id="13" name="角丸四角形 12"/>
            <p:cNvSpPr/>
            <p:nvPr/>
          </p:nvSpPr>
          <p:spPr>
            <a:xfrm>
              <a:off x="2604198" y="4302311"/>
              <a:ext cx="745368" cy="222281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次へ進む</a:t>
              </a:r>
            </a:p>
          </p:txBody>
        </p:sp>
      </p:grpSp>
      <p:grpSp>
        <p:nvGrpSpPr>
          <p:cNvPr id="28" name="グループ化 27"/>
          <p:cNvGrpSpPr/>
          <p:nvPr/>
        </p:nvGrpSpPr>
        <p:grpSpPr>
          <a:xfrm>
            <a:off x="386899" y="2076688"/>
            <a:ext cx="1100541" cy="1839599"/>
            <a:chOff x="272761" y="1822943"/>
            <a:chExt cx="1103138" cy="2640397"/>
          </a:xfrm>
        </p:grpSpPr>
        <p:pic>
          <p:nvPicPr>
            <p:cNvPr id="18" name="図 1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58" b="5588"/>
            <a:stretch/>
          </p:blipFill>
          <p:spPr>
            <a:xfrm>
              <a:off x="272761" y="2331260"/>
              <a:ext cx="1101347" cy="213208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19" name="図 1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14" b="73023"/>
            <a:stretch/>
          </p:blipFill>
          <p:spPr>
            <a:xfrm>
              <a:off x="275426" y="1822943"/>
              <a:ext cx="1100473" cy="516344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</p:grpSp>
      <p:sp>
        <p:nvSpPr>
          <p:cNvPr id="20" name="直角三角形 19"/>
          <p:cNvSpPr/>
          <p:nvPr/>
        </p:nvSpPr>
        <p:spPr>
          <a:xfrm rot="13541095">
            <a:off x="1503641" y="2811703"/>
            <a:ext cx="288000" cy="28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1" name="グループ化 20"/>
          <p:cNvGrpSpPr/>
          <p:nvPr/>
        </p:nvGrpSpPr>
        <p:grpSpPr>
          <a:xfrm>
            <a:off x="1865103" y="2101435"/>
            <a:ext cx="1036423" cy="1804062"/>
            <a:chOff x="2786391" y="6172453"/>
            <a:chExt cx="1747962" cy="3889694"/>
          </a:xfrm>
        </p:grpSpPr>
        <p:pic>
          <p:nvPicPr>
            <p:cNvPr id="22" name="図 2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94" b="6169"/>
            <a:stretch/>
          </p:blipFill>
          <p:spPr>
            <a:xfrm>
              <a:off x="2786391" y="7014146"/>
              <a:ext cx="1746683" cy="3048001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23" name="図 2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408" b="48549"/>
            <a:stretch/>
          </p:blipFill>
          <p:spPr>
            <a:xfrm>
              <a:off x="2787670" y="6172453"/>
              <a:ext cx="1746683" cy="1438022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</p:grpSp>
      <p:grpSp>
        <p:nvGrpSpPr>
          <p:cNvPr id="24" name="グループ化 23"/>
          <p:cNvGrpSpPr/>
          <p:nvPr/>
        </p:nvGrpSpPr>
        <p:grpSpPr>
          <a:xfrm>
            <a:off x="2878780" y="3179235"/>
            <a:ext cx="6741867" cy="1246009"/>
            <a:chOff x="798766" y="4930831"/>
            <a:chExt cx="6741867" cy="1246009"/>
          </a:xfrm>
        </p:grpSpPr>
        <p:sp>
          <p:nvSpPr>
            <p:cNvPr id="25" name="テキスト ボックス 24"/>
            <p:cNvSpPr txBox="1"/>
            <p:nvPr/>
          </p:nvSpPr>
          <p:spPr>
            <a:xfrm>
              <a:off x="798766" y="4930831"/>
              <a:ext cx="602012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②</a:t>
              </a:r>
              <a:r>
                <a:rPr kumimoji="1" lang="ja-JP" altLang="en-US" sz="11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「２．求職情報提供等登録」</a:t>
              </a:r>
              <a:r>
                <a:rPr kumimoji="1"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を入力し、　　　　　　　をクリック　</a:t>
              </a: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1136753" y="5199649"/>
              <a:ext cx="6403880" cy="977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50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時間短縮のため、ひとまず以下を選択してください。</a:t>
              </a:r>
              <a:endParaRPr kumimoji="1" lang="en-US" altLang="ja-JP" sz="105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endParaRPr kumimoji="1" lang="en-US" altLang="ja-JP" sz="5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sz="105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・求職情報を公開しない（下側）</a:t>
              </a:r>
              <a:endParaRPr kumimoji="1"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sz="105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・地方自治体・地方版</a:t>
              </a:r>
              <a:r>
                <a:rPr kumimoji="1" lang="en-US" altLang="ja-JP" sz="105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HW</a:t>
              </a:r>
              <a:r>
                <a:rPr kumimoji="1" lang="ja-JP" altLang="en-US" sz="1050" dirty="0" err="1">
                  <a:latin typeface="メイリオ" panose="020B0604030504040204" pitchFamily="50" charset="-128"/>
                  <a:ea typeface="メイリオ" panose="020B0604030504040204" pitchFamily="50" charset="-128"/>
                </a:rPr>
                <a:t>、</a:t>
              </a:r>
              <a:r>
                <a:rPr kumimoji="1" lang="ja-JP" altLang="en-US" sz="105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民間人材ビジネスともに不可（一番下）</a:t>
              </a:r>
              <a:endParaRPr kumimoji="1"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sz="105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・マイページ以外の</a:t>
              </a:r>
              <a:r>
                <a:rPr kumimoji="1" lang="en-US" altLang="ja-JP" sz="105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HW</a:t>
              </a:r>
              <a:r>
                <a:rPr kumimoji="1" lang="ja-JP" altLang="en-US" sz="105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からの連絡可（左側）</a:t>
              </a:r>
              <a:endParaRPr kumimoji="1"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sz="105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・連絡手段→郵便と携帯電話にチェック（左から１番目と３番目）</a:t>
              </a:r>
              <a:endParaRPr kumimoji="1"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7" name="角丸四角形 26"/>
            <p:cNvSpPr/>
            <p:nvPr/>
          </p:nvSpPr>
          <p:spPr>
            <a:xfrm>
              <a:off x="3558803" y="4957565"/>
              <a:ext cx="901104" cy="216000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次へ進む</a:t>
              </a:r>
            </a:p>
          </p:txBody>
        </p:sp>
      </p:grpSp>
      <p:pic>
        <p:nvPicPr>
          <p:cNvPr id="29" name="図 2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9" b="7111"/>
          <a:stretch/>
        </p:blipFill>
        <p:spPr>
          <a:xfrm>
            <a:off x="3743249" y="4511195"/>
            <a:ext cx="1122371" cy="213162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30" name="直角三角形 29"/>
          <p:cNvSpPr/>
          <p:nvPr/>
        </p:nvSpPr>
        <p:spPr>
          <a:xfrm rot="13541095">
            <a:off x="5075615" y="5478096"/>
            <a:ext cx="288000" cy="28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1" name="図 3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59" b="25108"/>
          <a:stretch/>
        </p:blipFill>
        <p:spPr>
          <a:xfrm>
            <a:off x="5690756" y="4664698"/>
            <a:ext cx="1455902" cy="193078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grpSp>
        <p:nvGrpSpPr>
          <p:cNvPr id="32" name="グループ化 31"/>
          <p:cNvGrpSpPr/>
          <p:nvPr/>
        </p:nvGrpSpPr>
        <p:grpSpPr>
          <a:xfrm>
            <a:off x="250227" y="6896960"/>
            <a:ext cx="6289694" cy="1773504"/>
            <a:chOff x="807973" y="6298141"/>
            <a:chExt cx="6289694" cy="1773504"/>
          </a:xfrm>
        </p:grpSpPr>
        <p:sp>
          <p:nvSpPr>
            <p:cNvPr id="33" name="テキスト ボックス 32"/>
            <p:cNvSpPr txBox="1"/>
            <p:nvPr/>
          </p:nvSpPr>
          <p:spPr>
            <a:xfrm>
              <a:off x="1353530" y="6532762"/>
              <a:ext cx="4052073" cy="1538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50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時間短縮のため、ひとまず以下を選択してください。</a:t>
              </a:r>
            </a:p>
            <a:p>
              <a:endParaRPr kumimoji="1" lang="ja-JP" altLang="en-US" sz="5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sz="105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・就業形態→フルタイムかパートを選択　</a:t>
              </a:r>
              <a:endParaRPr kumimoji="1"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sz="105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　　　　　　</a:t>
              </a:r>
              <a:r>
                <a:rPr kumimoji="1" lang="en-US" altLang="ja-JP" sz="105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※</a:t>
              </a:r>
              <a:r>
                <a:rPr kumimoji="1" lang="ja-JP" altLang="en-US" sz="105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パートは１日８時間未満のこと</a:t>
              </a:r>
              <a:endParaRPr kumimoji="1"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endParaRPr kumimoji="1" lang="en-US" altLang="ja-JP" sz="5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sz="105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・雇用期間→定めなしを選択（一番左）</a:t>
              </a:r>
              <a:endParaRPr kumimoji="1"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sz="105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・希望する仕事→検討中を選択（右側）</a:t>
              </a:r>
              <a:endParaRPr kumimoji="1"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sz="105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・希望勤務時間→なしを選択（右側）</a:t>
              </a:r>
              <a:endParaRPr kumimoji="1"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sz="105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・希望休日→なしを選択（右側）</a:t>
              </a:r>
            </a:p>
            <a:p>
              <a:endParaRPr kumimoji="1"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34" name="角丸四角形 33"/>
            <p:cNvSpPr/>
            <p:nvPr/>
          </p:nvSpPr>
          <p:spPr>
            <a:xfrm>
              <a:off x="5606372" y="6783442"/>
              <a:ext cx="1430690" cy="850669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807973" y="6298141"/>
              <a:ext cx="5560897" cy="264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③</a:t>
              </a:r>
              <a:r>
                <a:rPr kumimoji="1" lang="ja-JP" altLang="en-US" sz="11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「３．希望職種・時間等登録」</a:t>
              </a:r>
              <a:r>
                <a:rPr kumimoji="1"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を入力し、　　　　　　　をクリック</a:t>
              </a:r>
            </a:p>
          </p:txBody>
        </p:sp>
        <p:sp>
          <p:nvSpPr>
            <p:cNvPr id="36" name="角丸四角形 35"/>
            <p:cNvSpPr/>
            <p:nvPr/>
          </p:nvSpPr>
          <p:spPr>
            <a:xfrm>
              <a:off x="3680903" y="6305360"/>
              <a:ext cx="901104" cy="216000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次へ進む</a:t>
              </a:r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5606372" y="6889126"/>
              <a:ext cx="1491295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900" b="1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未入力表示</a:t>
              </a:r>
              <a:r>
                <a:rPr kumimoji="1" lang="ja-JP" altLang="en-US" sz="9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が出ますが、</a:t>
              </a:r>
              <a:endParaRPr kumimoji="1"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endParaRPr kumimoji="1" lang="en-US" altLang="ja-JP" sz="5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sz="9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「次に進む」をもう一度</a:t>
              </a:r>
              <a:endParaRPr kumimoji="1"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endParaRPr kumimoji="1" lang="en-US" altLang="ja-JP" sz="5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sz="9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クリックしてください。　</a:t>
              </a:r>
              <a:endParaRPr kumimoji="1"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endPara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cxnSp>
          <p:nvCxnSpPr>
            <p:cNvPr id="38" name="直線矢印コネクタ 37"/>
            <p:cNvCxnSpPr/>
            <p:nvPr/>
          </p:nvCxnSpPr>
          <p:spPr>
            <a:xfrm flipH="1">
              <a:off x="4753076" y="7393205"/>
              <a:ext cx="861468" cy="45519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矢印コネクタ 38"/>
            <p:cNvCxnSpPr/>
            <p:nvPr/>
          </p:nvCxnSpPr>
          <p:spPr>
            <a:xfrm flipH="1" flipV="1">
              <a:off x="4753077" y="6621773"/>
              <a:ext cx="853295" cy="41953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グループ化 39"/>
          <p:cNvGrpSpPr/>
          <p:nvPr/>
        </p:nvGrpSpPr>
        <p:grpSpPr>
          <a:xfrm>
            <a:off x="149617" y="8388464"/>
            <a:ext cx="1957531" cy="2124029"/>
            <a:chOff x="-720241" y="3741654"/>
            <a:chExt cx="2994441" cy="3731160"/>
          </a:xfrm>
        </p:grpSpPr>
        <p:pic>
          <p:nvPicPr>
            <p:cNvPr id="41" name="図 40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54" b="5643"/>
            <a:stretch/>
          </p:blipFill>
          <p:spPr>
            <a:xfrm>
              <a:off x="528903" y="4100963"/>
              <a:ext cx="1745297" cy="3371851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sp>
          <p:nvSpPr>
            <p:cNvPr id="42" name="正方形/長方形 41"/>
            <p:cNvSpPr/>
            <p:nvPr/>
          </p:nvSpPr>
          <p:spPr>
            <a:xfrm flipH="1">
              <a:off x="-720241" y="3741654"/>
              <a:ext cx="1611692" cy="907518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900" dirty="0">
                  <a:solidFill>
                    <a:srgbClr val="00206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下にスクロー</a:t>
              </a:r>
              <a:endParaRPr kumimoji="1" lang="en-US" altLang="ja-JP" sz="90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sz="900" dirty="0">
                  <a:solidFill>
                    <a:srgbClr val="00206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ルしながら</a:t>
              </a:r>
            </a:p>
          </p:txBody>
        </p:sp>
      </p:grpSp>
      <p:sp>
        <p:nvSpPr>
          <p:cNvPr id="43" name="直角三角形 42"/>
          <p:cNvSpPr/>
          <p:nvPr/>
        </p:nvSpPr>
        <p:spPr>
          <a:xfrm rot="13541095">
            <a:off x="2166782" y="9503941"/>
            <a:ext cx="288000" cy="28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4" name="図 4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10" b="55548"/>
          <a:stretch/>
        </p:blipFill>
        <p:spPr>
          <a:xfrm>
            <a:off x="2717826" y="9146175"/>
            <a:ext cx="1520144" cy="106387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45" name="直角三角形 44"/>
          <p:cNvSpPr/>
          <p:nvPr/>
        </p:nvSpPr>
        <p:spPr>
          <a:xfrm rot="13541095">
            <a:off x="4436541" y="9529608"/>
            <a:ext cx="288000" cy="28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6" name="図 4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32" b="15865"/>
          <a:stretch/>
        </p:blipFill>
        <p:spPr>
          <a:xfrm>
            <a:off x="4923112" y="8737066"/>
            <a:ext cx="1456994" cy="171547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grpSp>
        <p:nvGrpSpPr>
          <p:cNvPr id="47" name="グループ化 46"/>
          <p:cNvGrpSpPr/>
          <p:nvPr/>
        </p:nvGrpSpPr>
        <p:grpSpPr>
          <a:xfrm>
            <a:off x="6418706" y="9997347"/>
            <a:ext cx="914015" cy="380321"/>
            <a:chOff x="5733051" y="10087787"/>
            <a:chExt cx="914015" cy="380321"/>
          </a:xfrm>
        </p:grpSpPr>
        <p:sp>
          <p:nvSpPr>
            <p:cNvPr id="48" name="正方形/長方形 47"/>
            <p:cNvSpPr/>
            <p:nvPr/>
          </p:nvSpPr>
          <p:spPr>
            <a:xfrm flipH="1">
              <a:off x="5733051" y="10087787"/>
              <a:ext cx="896493" cy="380321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000" b="1" dirty="0">
                  <a:solidFill>
                    <a:srgbClr val="00206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次へ</a:t>
              </a:r>
            </a:p>
          </p:txBody>
        </p:sp>
        <p:sp>
          <p:nvSpPr>
            <p:cNvPr id="49" name="直角三角形 48"/>
            <p:cNvSpPr/>
            <p:nvPr/>
          </p:nvSpPr>
          <p:spPr>
            <a:xfrm rot="13541095">
              <a:off x="6431066" y="10132512"/>
              <a:ext cx="216000" cy="216000"/>
            </a:xfrm>
            <a:prstGeom prst="rt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3" name="直線矢印コネクタ 2"/>
          <p:cNvCxnSpPr/>
          <p:nvPr/>
        </p:nvCxnSpPr>
        <p:spPr>
          <a:xfrm>
            <a:off x="792499" y="9000125"/>
            <a:ext cx="0" cy="2921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矢印コネクタ 53"/>
          <p:cNvCxnSpPr/>
          <p:nvPr/>
        </p:nvCxnSpPr>
        <p:spPr>
          <a:xfrm>
            <a:off x="792499" y="9444308"/>
            <a:ext cx="0" cy="2921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正方形/長方形 49"/>
          <p:cNvSpPr/>
          <p:nvPr/>
        </p:nvSpPr>
        <p:spPr>
          <a:xfrm>
            <a:off x="3045708" y="2086717"/>
            <a:ext cx="1331200" cy="48428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43989" tIns="21995" rIns="43989" bIns="21995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800" b="1" dirty="0">
                <a:solidFill>
                  <a:schemeClr val="tx1"/>
                </a:solidFill>
              </a:rPr>
              <a:t>住所は、数字やアルファベットも全角で入力します。</a:t>
            </a:r>
          </a:p>
        </p:txBody>
      </p:sp>
    </p:spTree>
    <p:extLst>
      <p:ext uri="{BB962C8B-B14F-4D97-AF65-F5344CB8AC3E}">
        <p14:creationId xmlns:p14="http://schemas.microsoft.com/office/powerpoint/2010/main" val="2621702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205300" y="209801"/>
            <a:ext cx="6606984" cy="263789"/>
            <a:chOff x="807973" y="7982201"/>
            <a:chExt cx="6606984" cy="263789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807973" y="7984380"/>
              <a:ext cx="660698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④</a:t>
              </a:r>
              <a:r>
                <a:rPr kumimoji="1" lang="ja-JP" altLang="en-US" sz="11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「４．希望勤務地・賃金登録」</a:t>
              </a:r>
              <a:r>
                <a:rPr kumimoji="1"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は</a:t>
              </a:r>
              <a:r>
                <a:rPr kumimoji="1" lang="ja-JP" altLang="en-US" sz="1100" b="1" u="sng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入力しない</a:t>
              </a:r>
              <a:r>
                <a:rPr kumimoji="1"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。　　　　　　　をクリック</a:t>
              </a:r>
            </a:p>
          </p:txBody>
        </p:sp>
        <p:sp>
          <p:nvSpPr>
            <p:cNvPr id="6" name="角丸四角形 5"/>
            <p:cNvSpPr/>
            <p:nvPr/>
          </p:nvSpPr>
          <p:spPr>
            <a:xfrm>
              <a:off x="3978531" y="7982201"/>
              <a:ext cx="901104" cy="216000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次へ進む</a:t>
              </a:r>
            </a:p>
          </p:txBody>
        </p:sp>
      </p:grp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45" b="39081"/>
          <a:stretch/>
        </p:blipFill>
        <p:spPr>
          <a:xfrm>
            <a:off x="330960" y="866513"/>
            <a:ext cx="1745297" cy="131445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8" name="直角三角形 7"/>
          <p:cNvSpPr/>
          <p:nvPr/>
        </p:nvSpPr>
        <p:spPr>
          <a:xfrm rot="13541095">
            <a:off x="2120078" y="1233195"/>
            <a:ext cx="288000" cy="28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" name="グループ化 8"/>
          <p:cNvGrpSpPr/>
          <p:nvPr/>
        </p:nvGrpSpPr>
        <p:grpSpPr>
          <a:xfrm>
            <a:off x="2745689" y="451423"/>
            <a:ext cx="2061304" cy="2395898"/>
            <a:chOff x="2930357" y="4966977"/>
            <a:chExt cx="2061304" cy="2395898"/>
          </a:xfrm>
        </p:grpSpPr>
        <p:pic>
          <p:nvPicPr>
            <p:cNvPr id="10" name="図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47" b="40677"/>
            <a:stretch/>
          </p:blipFill>
          <p:spPr>
            <a:xfrm>
              <a:off x="2930357" y="5315000"/>
              <a:ext cx="1745297" cy="2047875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grpSp>
          <p:nvGrpSpPr>
            <p:cNvPr id="11" name="グループ化 10"/>
            <p:cNvGrpSpPr/>
            <p:nvPr/>
          </p:nvGrpSpPr>
          <p:grpSpPr>
            <a:xfrm>
              <a:off x="3090422" y="4966977"/>
              <a:ext cx="1901239" cy="375316"/>
              <a:chOff x="3285451" y="7902055"/>
              <a:chExt cx="1901239" cy="375316"/>
            </a:xfrm>
          </p:grpSpPr>
          <p:sp>
            <p:nvSpPr>
              <p:cNvPr id="12" name="正方形/長方形 11"/>
              <p:cNvSpPr/>
              <p:nvPr/>
            </p:nvSpPr>
            <p:spPr>
              <a:xfrm flipH="1">
                <a:off x="3285451" y="7902055"/>
                <a:ext cx="1901239" cy="375316"/>
              </a:xfrm>
              <a:prstGeom prst="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900" dirty="0">
                    <a:solidFill>
                      <a:srgbClr val="00206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一番下へスクロール</a:t>
                </a:r>
              </a:p>
            </p:txBody>
          </p:sp>
          <p:sp>
            <p:nvSpPr>
              <p:cNvPr id="13" name="直角三角形 12"/>
              <p:cNvSpPr/>
              <p:nvPr/>
            </p:nvSpPr>
            <p:spPr>
              <a:xfrm rot="18895135">
                <a:off x="3406099" y="7907740"/>
                <a:ext cx="216000" cy="216000"/>
              </a:xfrm>
              <a:prstGeom prst="rtTriangle">
                <a:avLst/>
              </a:prstGeom>
              <a:solidFill>
                <a:srgbClr val="9DC3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14" name="直角三角形 13"/>
          <p:cNvSpPr/>
          <p:nvPr/>
        </p:nvSpPr>
        <p:spPr>
          <a:xfrm rot="13541095">
            <a:off x="4725891" y="1190447"/>
            <a:ext cx="288000" cy="28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08" b="38465"/>
          <a:stretch/>
        </p:blipFill>
        <p:spPr>
          <a:xfrm>
            <a:off x="5548287" y="1072392"/>
            <a:ext cx="1746683" cy="60960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grpSp>
        <p:nvGrpSpPr>
          <p:cNvPr id="16" name="グループ化 15"/>
          <p:cNvGrpSpPr/>
          <p:nvPr/>
        </p:nvGrpSpPr>
        <p:grpSpPr>
          <a:xfrm>
            <a:off x="278934" y="2997760"/>
            <a:ext cx="6606984" cy="517749"/>
            <a:chOff x="798766" y="8443181"/>
            <a:chExt cx="6606984" cy="517749"/>
          </a:xfrm>
        </p:grpSpPr>
        <p:sp>
          <p:nvSpPr>
            <p:cNvPr id="17" name="テキスト ボックス 16"/>
            <p:cNvSpPr txBox="1"/>
            <p:nvPr/>
          </p:nvSpPr>
          <p:spPr>
            <a:xfrm>
              <a:off x="798766" y="8443181"/>
              <a:ext cx="660698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⑤</a:t>
              </a:r>
              <a:r>
                <a:rPr kumimoji="1" lang="ja-JP" altLang="en-US" sz="11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「５．学歴／資格登録」</a:t>
              </a:r>
              <a:r>
                <a:rPr kumimoji="1"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を入力し、　　　　　　　をクリック</a:t>
              </a:r>
              <a:endParaRPr kumimoji="1" lang="ja-JP" altLang="en-US" sz="11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922052" y="8699320"/>
              <a:ext cx="281656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5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・最終学歴を選択　・区分を選択</a:t>
              </a:r>
              <a:endParaRPr kumimoji="1"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9" name="角丸四角形 18"/>
            <p:cNvSpPr/>
            <p:nvPr/>
          </p:nvSpPr>
          <p:spPr>
            <a:xfrm>
              <a:off x="3248639" y="8451498"/>
              <a:ext cx="901104" cy="216000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次へ進む</a:t>
              </a:r>
            </a:p>
          </p:txBody>
        </p:sp>
      </p:grpSp>
      <p:grpSp>
        <p:nvGrpSpPr>
          <p:cNvPr id="20" name="グループ化 19"/>
          <p:cNvGrpSpPr/>
          <p:nvPr/>
        </p:nvGrpSpPr>
        <p:grpSpPr>
          <a:xfrm>
            <a:off x="252990" y="3359679"/>
            <a:ext cx="1901239" cy="2137441"/>
            <a:chOff x="2871201" y="8283244"/>
            <a:chExt cx="1901239" cy="2137441"/>
          </a:xfrm>
        </p:grpSpPr>
        <p:pic>
          <p:nvPicPr>
            <p:cNvPr id="21" name="図 2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80" b="48303"/>
            <a:stretch/>
          </p:blipFill>
          <p:spPr>
            <a:xfrm>
              <a:off x="2937088" y="8658560"/>
              <a:ext cx="1746683" cy="1762125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sp>
          <p:nvSpPr>
            <p:cNvPr id="23" name="正方形/長方形 22"/>
            <p:cNvSpPr/>
            <p:nvPr/>
          </p:nvSpPr>
          <p:spPr>
            <a:xfrm flipH="1">
              <a:off x="2871201" y="8283244"/>
              <a:ext cx="1901239" cy="375316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>
                  <a:solidFill>
                    <a:srgbClr val="00206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下にスクロールしながら</a:t>
              </a:r>
            </a:p>
          </p:txBody>
        </p:sp>
      </p:grpSp>
      <p:pic>
        <p:nvPicPr>
          <p:cNvPr id="25" name="図 2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77" b="55181"/>
          <a:stretch/>
        </p:blipFill>
        <p:spPr>
          <a:xfrm>
            <a:off x="2954033" y="3993371"/>
            <a:ext cx="1746683" cy="116205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7" name="正方形/長方形 26"/>
          <p:cNvSpPr/>
          <p:nvPr/>
        </p:nvSpPr>
        <p:spPr>
          <a:xfrm flipH="1">
            <a:off x="2899673" y="3677639"/>
            <a:ext cx="1901239" cy="37531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下へスクロール</a:t>
            </a:r>
          </a:p>
        </p:txBody>
      </p:sp>
      <p:sp>
        <p:nvSpPr>
          <p:cNvPr id="29" name="直角三角形 28"/>
          <p:cNvSpPr/>
          <p:nvPr/>
        </p:nvSpPr>
        <p:spPr>
          <a:xfrm rot="13541095">
            <a:off x="2244283" y="4430396"/>
            <a:ext cx="288000" cy="28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0" name="グループ化 29"/>
          <p:cNvGrpSpPr/>
          <p:nvPr/>
        </p:nvGrpSpPr>
        <p:grpSpPr>
          <a:xfrm>
            <a:off x="5354025" y="3993371"/>
            <a:ext cx="1901239" cy="1032865"/>
            <a:chOff x="5262771" y="2659720"/>
            <a:chExt cx="1901239" cy="1032865"/>
          </a:xfrm>
        </p:grpSpPr>
        <p:pic>
          <p:nvPicPr>
            <p:cNvPr id="31" name="図 3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642" b="48727"/>
            <a:stretch/>
          </p:blipFill>
          <p:spPr>
            <a:xfrm>
              <a:off x="5371088" y="3063934"/>
              <a:ext cx="1746683" cy="628651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sp>
          <p:nvSpPr>
            <p:cNvPr id="33" name="正方形/長方形 32"/>
            <p:cNvSpPr/>
            <p:nvPr/>
          </p:nvSpPr>
          <p:spPr>
            <a:xfrm flipH="1">
              <a:off x="5262771" y="2659720"/>
              <a:ext cx="1901239" cy="375316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>
                  <a:solidFill>
                    <a:srgbClr val="00206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一番下へスクロール</a:t>
              </a:r>
            </a:p>
          </p:txBody>
        </p:sp>
      </p:grpSp>
      <p:sp>
        <p:nvSpPr>
          <p:cNvPr id="35" name="直角三角形 34"/>
          <p:cNvSpPr/>
          <p:nvPr/>
        </p:nvSpPr>
        <p:spPr>
          <a:xfrm rot="13541095">
            <a:off x="4860857" y="4472058"/>
            <a:ext cx="288000" cy="28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6" name="グループ化 35"/>
          <p:cNvGrpSpPr/>
          <p:nvPr/>
        </p:nvGrpSpPr>
        <p:grpSpPr>
          <a:xfrm>
            <a:off x="402220" y="5651779"/>
            <a:ext cx="6483698" cy="631904"/>
            <a:chOff x="857288" y="9012685"/>
            <a:chExt cx="6483698" cy="631904"/>
          </a:xfrm>
        </p:grpSpPr>
        <p:sp>
          <p:nvSpPr>
            <p:cNvPr id="37" name="テキスト ボックス 36"/>
            <p:cNvSpPr txBox="1"/>
            <p:nvPr/>
          </p:nvSpPr>
          <p:spPr>
            <a:xfrm>
              <a:off x="857288" y="9012685"/>
              <a:ext cx="454737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⑥</a:t>
              </a:r>
              <a:r>
                <a:rPr kumimoji="1" lang="ja-JP" altLang="en-US" sz="11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「６．経歴登録」は</a:t>
              </a:r>
              <a:r>
                <a:rPr kumimoji="1" lang="ja-JP" altLang="en-US" sz="1100" b="1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「必須」ですが入力せず、</a:t>
              </a:r>
              <a:r>
                <a:rPr kumimoji="1"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　　　　　</a:t>
              </a:r>
              <a:endPara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39" name="テキスト ボックス 38"/>
            <p:cNvSpPr txBox="1"/>
            <p:nvPr/>
          </p:nvSpPr>
          <p:spPr>
            <a:xfrm>
              <a:off x="1071424" y="9213702"/>
              <a:ext cx="626956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「未就職卒業者である」の選択に</a:t>
              </a:r>
              <a:r>
                <a:rPr kumimoji="1" lang="zh-TW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未就職卒業者</a:t>
              </a:r>
              <a:r>
                <a:rPr kumimoji="1"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でなくても</a:t>
              </a:r>
              <a:r>
                <a:rPr kumimoji="1" lang="ja-JP" altLang="en-US" sz="1100" b="1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「該当」を選択し、　　　　　　　　　</a:t>
              </a:r>
              <a:endParaRPr kumimoji="1" lang="en-US" altLang="ja-JP" sz="11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sz="1100" b="1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　　　　　　をクリック</a:t>
              </a:r>
              <a:endParaRPr kumimoji="1" lang="en-US" altLang="ja-JP" sz="11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43" name="直角三角形 42"/>
          <p:cNvSpPr/>
          <p:nvPr/>
        </p:nvSpPr>
        <p:spPr>
          <a:xfrm rot="13541095">
            <a:off x="2601357" y="6813599"/>
            <a:ext cx="288000" cy="28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2" name="図 5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42" b="48727"/>
          <a:stretch/>
        </p:blipFill>
        <p:spPr>
          <a:xfrm>
            <a:off x="3406951" y="6598713"/>
            <a:ext cx="1746683" cy="62865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grpSp>
        <p:nvGrpSpPr>
          <p:cNvPr id="54" name="グループ化 53"/>
          <p:cNvGrpSpPr/>
          <p:nvPr/>
        </p:nvGrpSpPr>
        <p:grpSpPr>
          <a:xfrm>
            <a:off x="345982" y="8720327"/>
            <a:ext cx="6170257" cy="261610"/>
            <a:chOff x="798766" y="9779253"/>
            <a:chExt cx="6170257" cy="261610"/>
          </a:xfrm>
        </p:grpSpPr>
        <p:sp>
          <p:nvSpPr>
            <p:cNvPr id="55" name="テキスト ボックス 54"/>
            <p:cNvSpPr txBox="1"/>
            <p:nvPr/>
          </p:nvSpPr>
          <p:spPr>
            <a:xfrm>
              <a:off x="798766" y="9779253"/>
              <a:ext cx="61702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⑦</a:t>
              </a:r>
              <a:r>
                <a:rPr kumimoji="1" lang="ja-JP" altLang="en-US" sz="11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「７．自己ＰＲ登録」</a:t>
              </a:r>
              <a:r>
                <a:rPr kumimoji="1"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は</a:t>
              </a:r>
              <a:r>
                <a:rPr kumimoji="1" lang="ja-JP" altLang="en-US" sz="1100" b="1" u="sng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入力しない</a:t>
              </a:r>
              <a:r>
                <a:rPr kumimoji="1"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。　　　　をクリック</a:t>
              </a:r>
              <a:endPara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56" name="角丸四角形 55"/>
            <p:cNvSpPr/>
            <p:nvPr/>
          </p:nvSpPr>
          <p:spPr>
            <a:xfrm>
              <a:off x="3371280" y="9787288"/>
              <a:ext cx="550364" cy="216000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完了</a:t>
              </a:r>
            </a:p>
          </p:txBody>
        </p:sp>
      </p:grpSp>
      <p:pic>
        <p:nvPicPr>
          <p:cNvPr id="57" name="図 5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13" b="43909"/>
          <a:stretch/>
        </p:blipFill>
        <p:spPr>
          <a:xfrm>
            <a:off x="544433" y="9047437"/>
            <a:ext cx="1745297" cy="93657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9" name="右矢印 58"/>
          <p:cNvSpPr/>
          <p:nvPr/>
        </p:nvSpPr>
        <p:spPr>
          <a:xfrm>
            <a:off x="548271" y="10027735"/>
            <a:ext cx="1741459" cy="446725"/>
          </a:xfrm>
          <a:prstGeom prst="rightArrow">
            <a:avLst/>
          </a:prstGeom>
          <a:solidFill>
            <a:srgbClr val="0053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ホームへ進む</a:t>
            </a:r>
            <a:r>
              <a:rPr kumimoji="1" lang="ja-JP" altLang="en-US" sz="10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クリック</a:t>
            </a:r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4700716" y="8159772"/>
            <a:ext cx="2870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ハローワーク申込みカードを記入し、受付へ</a:t>
            </a:r>
            <a:endParaRPr kumimoji="1" lang="en-US" altLang="ja-JP" sz="1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sz="1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1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求職番号も記入してください</a:t>
            </a:r>
          </a:p>
        </p:txBody>
      </p:sp>
      <p:sp>
        <p:nvSpPr>
          <p:cNvPr id="78" name="ホームベース 77"/>
          <p:cNvSpPr/>
          <p:nvPr/>
        </p:nvSpPr>
        <p:spPr>
          <a:xfrm>
            <a:off x="4977966" y="10286084"/>
            <a:ext cx="1956779" cy="263679"/>
          </a:xfrm>
          <a:prstGeom prst="homePlate">
            <a:avLst/>
          </a:prstGeom>
          <a:solidFill>
            <a:srgbClr val="0053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お疲れ様でした！</a:t>
            </a:r>
          </a:p>
        </p:txBody>
      </p:sp>
      <p:cxnSp>
        <p:nvCxnSpPr>
          <p:cNvPr id="61" name="直線矢印コネクタ 60"/>
          <p:cNvCxnSpPr/>
          <p:nvPr/>
        </p:nvCxnSpPr>
        <p:spPr>
          <a:xfrm flipH="1">
            <a:off x="4276962" y="1791139"/>
            <a:ext cx="26" cy="9393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/>
          <p:cNvCxnSpPr/>
          <p:nvPr/>
        </p:nvCxnSpPr>
        <p:spPr>
          <a:xfrm flipH="1">
            <a:off x="1845256" y="4153130"/>
            <a:ext cx="26" cy="9393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矢印コネクタ 63"/>
          <p:cNvCxnSpPr/>
          <p:nvPr/>
        </p:nvCxnSpPr>
        <p:spPr>
          <a:xfrm>
            <a:off x="4591314" y="4052955"/>
            <a:ext cx="0" cy="21271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矢印コネクタ 64"/>
          <p:cNvCxnSpPr/>
          <p:nvPr/>
        </p:nvCxnSpPr>
        <p:spPr>
          <a:xfrm>
            <a:off x="6885918" y="4397585"/>
            <a:ext cx="0" cy="21271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グループ化 62"/>
          <p:cNvGrpSpPr/>
          <p:nvPr/>
        </p:nvGrpSpPr>
        <p:grpSpPr>
          <a:xfrm>
            <a:off x="3358469" y="9172047"/>
            <a:ext cx="1159251" cy="1204579"/>
            <a:chOff x="9177349" y="4858954"/>
            <a:chExt cx="882201" cy="934880"/>
          </a:xfrm>
        </p:grpSpPr>
        <p:pic>
          <p:nvPicPr>
            <p:cNvPr id="66" name="図 6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177349" y="4858954"/>
              <a:ext cx="882201" cy="934880"/>
            </a:xfrm>
            <a:prstGeom prst="rect">
              <a:avLst/>
            </a:prstGeom>
            <a:ln w="19050">
              <a:solidFill>
                <a:schemeClr val="accent1">
                  <a:lumMod val="50000"/>
                </a:schemeClr>
              </a:solidFill>
            </a:ln>
          </p:spPr>
        </p:pic>
        <p:sp>
          <p:nvSpPr>
            <p:cNvPr id="67" name="テキスト ボックス 8"/>
            <p:cNvSpPr txBox="1"/>
            <p:nvPr/>
          </p:nvSpPr>
          <p:spPr>
            <a:xfrm>
              <a:off x="9220668" y="5366393"/>
              <a:ext cx="778717" cy="27516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400" dirty="0"/>
                <a:t>求職番号</a:t>
              </a:r>
              <a:endParaRPr kumimoji="1" lang="en-US" altLang="ja-JP" sz="400" dirty="0"/>
            </a:p>
            <a:p>
              <a:pPr algn="ctr"/>
              <a:r>
                <a:rPr kumimoji="1" lang="en-US" altLang="ja-JP" sz="400" dirty="0"/>
                <a:t>70000-00000000</a:t>
              </a:r>
              <a:endParaRPr kumimoji="1" lang="ja-JP" altLang="en-US" sz="400" dirty="0"/>
            </a:p>
          </p:txBody>
        </p:sp>
        <p:sp>
          <p:nvSpPr>
            <p:cNvPr id="68" name="角丸四角形 67"/>
            <p:cNvSpPr/>
            <p:nvPr/>
          </p:nvSpPr>
          <p:spPr>
            <a:xfrm>
              <a:off x="9332051" y="5410980"/>
              <a:ext cx="561362" cy="9157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</p:grpSp>
      <p:pic>
        <p:nvPicPr>
          <p:cNvPr id="28" name="図 2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03686" y="8532982"/>
            <a:ext cx="2632087" cy="1692836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34" name="直線矢印コネクタ 33"/>
          <p:cNvCxnSpPr>
            <a:stCxn id="68" idx="3"/>
          </p:cNvCxnSpPr>
          <p:nvPr/>
        </p:nvCxnSpPr>
        <p:spPr>
          <a:xfrm flipV="1">
            <a:off x="4299408" y="8916642"/>
            <a:ext cx="2348027" cy="102567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正方形/長方形 68"/>
          <p:cNvSpPr/>
          <p:nvPr/>
        </p:nvSpPr>
        <p:spPr>
          <a:xfrm flipH="1">
            <a:off x="2948988" y="10313144"/>
            <a:ext cx="1901239" cy="37531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この求職番号を記入</a:t>
            </a:r>
          </a:p>
        </p:txBody>
      </p:sp>
      <p:sp>
        <p:nvSpPr>
          <p:cNvPr id="26" name="正方形/長方形 25"/>
          <p:cNvSpPr/>
          <p:nvPr/>
        </p:nvSpPr>
        <p:spPr>
          <a:xfrm>
            <a:off x="6069013" y="9212963"/>
            <a:ext cx="1140012" cy="116384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1" name="図 7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4237" y="6357676"/>
            <a:ext cx="1778726" cy="774075"/>
          </a:xfrm>
          <a:prstGeom prst="rect">
            <a:avLst/>
          </a:prstGeom>
        </p:spPr>
      </p:pic>
      <p:pic>
        <p:nvPicPr>
          <p:cNvPr id="72" name="図 7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6235" y="7201465"/>
            <a:ext cx="1584209" cy="1452191"/>
          </a:xfrm>
          <a:prstGeom prst="rect">
            <a:avLst/>
          </a:prstGeom>
        </p:spPr>
      </p:pic>
      <p:pic>
        <p:nvPicPr>
          <p:cNvPr id="75" name="図 7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9348" y="7161231"/>
            <a:ext cx="1609872" cy="195372"/>
          </a:xfrm>
          <a:prstGeom prst="rect">
            <a:avLst/>
          </a:prstGeom>
        </p:spPr>
      </p:pic>
      <p:sp>
        <p:nvSpPr>
          <p:cNvPr id="76" name="テキスト ボックス 75"/>
          <p:cNvSpPr txBox="1"/>
          <p:nvPr/>
        </p:nvSpPr>
        <p:spPr>
          <a:xfrm>
            <a:off x="345982" y="6665687"/>
            <a:ext cx="17498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b="1" u="sng" dirty="0">
                <a:solidFill>
                  <a:srgbClr val="FF0000"/>
                </a:solidFill>
              </a:rPr>
              <a:t>「必須」ですが入力せずに･･･</a:t>
            </a:r>
            <a:endParaRPr lang="ja-JP" altLang="en-US" sz="900" u="sng" dirty="0">
              <a:solidFill>
                <a:srgbClr val="FF0000"/>
              </a:solidFill>
            </a:endParaRPr>
          </a:p>
        </p:txBody>
      </p:sp>
      <p:sp>
        <p:nvSpPr>
          <p:cNvPr id="79" name="正方形/長方形 78"/>
          <p:cNvSpPr/>
          <p:nvPr/>
        </p:nvSpPr>
        <p:spPr>
          <a:xfrm>
            <a:off x="533728" y="7796831"/>
            <a:ext cx="297519" cy="13072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154"/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2145997" y="7553301"/>
            <a:ext cx="2554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未就職卒業者でなくても「該当」を選択</a:t>
            </a:r>
          </a:p>
        </p:txBody>
      </p:sp>
      <p:cxnSp>
        <p:nvCxnSpPr>
          <p:cNvPr id="82" name="直線矢印コネクタ 81"/>
          <p:cNvCxnSpPr/>
          <p:nvPr/>
        </p:nvCxnSpPr>
        <p:spPr>
          <a:xfrm flipH="1">
            <a:off x="831247" y="7665165"/>
            <a:ext cx="1353403" cy="14974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角丸四角形 83"/>
          <p:cNvSpPr/>
          <p:nvPr/>
        </p:nvSpPr>
        <p:spPr>
          <a:xfrm>
            <a:off x="831247" y="6052030"/>
            <a:ext cx="785959" cy="20727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次へ進む</a:t>
            </a:r>
          </a:p>
        </p:txBody>
      </p:sp>
    </p:spTree>
    <p:extLst>
      <p:ext uri="{BB962C8B-B14F-4D97-AF65-F5344CB8AC3E}">
        <p14:creationId xmlns:p14="http://schemas.microsoft.com/office/powerpoint/2010/main" val="17082485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<Relationships xmlns="http://schemas.openxmlformats.org/package/2006/relationships"><Relationship Id="rId1" Target="itemProps1.xml" Type="http://schemas.openxmlformats.org/officeDocument/2006/relationships/customXmlProps"/></Relationships>
</file>

<file path=customXml/_rels/item2.xml.rels><?xml version="1.0" encoding="UTF-8" standalone="yes"?><Relationships xmlns="http://schemas.openxmlformats.org/package/2006/relationships"><Relationship Id="rId1" Target="itemProps2.xml" Type="http://schemas.openxmlformats.org/officeDocument/2006/relationships/customXmlProps"/></Relationships>
</file>

<file path=customXml/_rels/item3.xml.rels><?xml version="1.0" encoding="UTF-8" standalone="yes"?><Relationships xmlns="http://schemas.openxmlformats.org/package/2006/relationships"><Relationship Id="rId1" Target="itemProps3.xml" Type="http://schemas.openxmlformats.org/officeDocument/2006/relationships/customXmlProps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67ddb74-69f2-4e42-a28d-6b36076f52de">
      <Terms xmlns="http://schemas.microsoft.com/office/infopath/2007/PartnerControls"/>
    </lcf76f155ced4ddcb4097134ff3c332f>
    <TaxCatchAll xmlns="44856c1c-163a-4db4-9f2d-e69ab44d016d" xsi:nil="true"/>
    <Owner xmlns="867ddb74-69f2-4e42-a28d-6b36076f52de">
      <UserInfo>
        <DisplayName/>
        <AccountId xsi:nil="true"/>
        <AccountType/>
      </UserInfo>
    </Owner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70C27A2AF5ABFF4381CF89500EADA392" ma:contentTypeVersion="15" ma:contentTypeDescription="新しいドキュメントを作成します。" ma:contentTypeScope="" ma:versionID="91db684b097d1f712b3b8b9d4e9aa6f8">
  <xsd:schema xmlns:xsd="http://www.w3.org/2001/XMLSchema" xmlns:xs="http://www.w3.org/2001/XMLSchema" xmlns:p="http://schemas.microsoft.com/office/2006/metadata/properties" xmlns:ns2="867ddb74-69f2-4e42-a28d-6b36076f52de" xmlns:ns3="44856c1c-163a-4db4-9f2d-e69ab44d016d" targetNamespace="http://schemas.microsoft.com/office/2006/metadata/properties" ma:root="true" ma:fieldsID="d3ea2ec2e47d2c73c1d098fd96ba1f40" ns2:_="" ns3:_="">
    <xsd:import namespace="867ddb74-69f2-4e42-a28d-6b36076f52de"/>
    <xsd:import namespace="44856c1c-163a-4db4-9f2d-e69ab44d016d"/>
    <xsd:element name="properties">
      <xsd:complexType>
        <xsd:sequence>
          <xsd:element name="documentManagement">
            <xsd:complexType>
              <xsd:all>
                <xsd:element ref="ns2:Owner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7ddb74-69f2-4e42-a28d-6b36076f52de" elementFormDefault="qualified">
    <xsd:import namespace="http://schemas.microsoft.com/office/2006/documentManagement/types"/>
    <xsd:import namespace="http://schemas.microsoft.com/office/infopath/2007/PartnerControls"/>
    <xsd:element name="Owner" ma:index="8" nillable="true" ma:displayName="所有者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画像タグ" ma:readOnly="false" ma:fieldId="{5cf76f15-5ced-4ddc-b409-7134ff3c332f}" ma:taxonomyMulti="true" ma:sspId="0347f584-7be2-4218-8e94-402d99aedf0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856c1c-163a-4db4-9f2d-e69ab44d016d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143723c1-ba47-497e-aa53-6b2bb67b1269}" ma:internalName="TaxCatchAll" ma:showField="CatchAllData" ma:web="44856c1c-163a-4db4-9f2d-e69ab44d01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109A573-8EE1-4B9C-838D-4C299E38AAA6}">
  <ds:schemaRefs>
    <ds:schemaRef ds:uri="http://schemas.microsoft.com/office/2006/metadata/properties"/>
    <ds:schemaRef ds:uri="http://schemas.microsoft.com/office/infopath/2007/PartnerControls"/>
    <ds:schemaRef ds:uri="867ddb74-69f2-4e42-a28d-6b36076f52de"/>
    <ds:schemaRef ds:uri="44856c1c-163a-4db4-9f2d-e69ab44d016d"/>
  </ds:schemaRefs>
</ds:datastoreItem>
</file>

<file path=customXml/itemProps2.xml><?xml version="1.0" encoding="utf-8"?>
<ds:datastoreItem xmlns:ds="http://schemas.openxmlformats.org/officeDocument/2006/customXml" ds:itemID="{38A88E94-4E45-4B69-8FBD-865E9E7860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7ddb74-69f2-4e42-a28d-6b36076f52de"/>
    <ds:schemaRef ds:uri="44856c1c-163a-4db4-9f2d-e69ab44d01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3BBF62B-DC19-4E7F-B796-35CA2CFAD8D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Words>966</Words>
  <PresentationFormat>ユーザー設定</PresentationFormat>
  <Paragraphs>123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2" baseType="lpstr">
      <vt:lpstr>HG丸ｺﾞｼｯｸM-PRO</vt:lpstr>
      <vt:lpstr>メイリオ</vt:lpstr>
      <vt:lpstr>游ゴシック</vt:lpstr>
      <vt:lpstr>Arial</vt:lpstr>
      <vt:lpstr>Arial Black</vt:lpstr>
      <vt:lpstr>Calibri</vt:lpstr>
      <vt:lpstr>Calibri Light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0x01010070C27A2AF5ABFF4381CF89500EADA392</vt:lpwstr>
  </property>
</Properties>
</file>