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6"/>
  </p:notesMasterIdLst>
  <p:handoutMasterIdLst>
    <p:handoutMasterId r:id="rId127"/>
  </p:handoutMasterIdLst>
  <p:sldIdLst>
    <p:sldId id="392" r:id="rId2"/>
    <p:sldId id="325" r:id="rId3"/>
    <p:sldId id="310" r:id="rId4"/>
    <p:sldId id="389" r:id="rId5"/>
    <p:sldId id="350" r:id="rId6"/>
    <p:sldId id="291" r:id="rId7"/>
    <p:sldId id="390" r:id="rId8"/>
    <p:sldId id="399" r:id="rId9"/>
    <p:sldId id="293" r:id="rId10"/>
    <p:sldId id="391" r:id="rId11"/>
    <p:sldId id="370" r:id="rId12"/>
    <p:sldId id="290" r:id="rId13"/>
    <p:sldId id="300" r:id="rId14"/>
    <p:sldId id="376" r:id="rId15"/>
    <p:sldId id="257" r:id="rId16"/>
    <p:sldId id="258" r:id="rId17"/>
    <p:sldId id="299" r:id="rId18"/>
    <p:sldId id="270" r:id="rId19"/>
    <p:sldId id="428" r:id="rId20"/>
    <p:sldId id="429" r:id="rId21"/>
    <p:sldId id="430" r:id="rId22"/>
    <p:sldId id="431" r:id="rId23"/>
    <p:sldId id="382" r:id="rId24"/>
    <p:sldId id="377" r:id="rId25"/>
    <p:sldId id="378" r:id="rId26"/>
    <p:sldId id="380" r:id="rId27"/>
    <p:sldId id="436" r:id="rId28"/>
    <p:sldId id="437" r:id="rId29"/>
    <p:sldId id="379" r:id="rId30"/>
    <p:sldId id="288" r:id="rId31"/>
    <p:sldId id="331" r:id="rId32"/>
    <p:sldId id="333" r:id="rId33"/>
    <p:sldId id="427" r:id="rId34"/>
    <p:sldId id="335" r:id="rId35"/>
    <p:sldId id="316" r:id="rId36"/>
    <p:sldId id="315" r:id="rId37"/>
    <p:sldId id="317" r:id="rId38"/>
    <p:sldId id="318" r:id="rId39"/>
    <p:sldId id="314" r:id="rId40"/>
    <p:sldId id="426" r:id="rId41"/>
    <p:sldId id="296" r:id="rId42"/>
    <p:sldId id="297" r:id="rId43"/>
    <p:sldId id="301" r:id="rId44"/>
    <p:sldId id="395" r:id="rId45"/>
    <p:sldId id="396" r:id="rId46"/>
    <p:sldId id="298" r:id="rId47"/>
    <p:sldId id="324" r:id="rId48"/>
    <p:sldId id="344" r:id="rId49"/>
    <p:sldId id="332" r:id="rId50"/>
    <p:sldId id="320" r:id="rId51"/>
    <p:sldId id="322" r:id="rId52"/>
    <p:sldId id="307" r:id="rId53"/>
    <p:sldId id="308" r:id="rId54"/>
    <p:sldId id="306" r:id="rId55"/>
    <p:sldId id="387" r:id="rId56"/>
    <p:sldId id="266" r:id="rId57"/>
    <p:sldId id="260" r:id="rId58"/>
    <p:sldId id="267" r:id="rId59"/>
    <p:sldId id="261" r:id="rId60"/>
    <p:sldId id="444" r:id="rId61"/>
    <p:sldId id="388" r:id="rId62"/>
    <p:sldId id="274" r:id="rId63"/>
    <p:sldId id="443" r:id="rId64"/>
    <p:sldId id="438" r:id="rId65"/>
    <p:sldId id="442" r:id="rId66"/>
    <p:sldId id="273" r:id="rId67"/>
    <p:sldId id="284" r:id="rId68"/>
    <p:sldId id="286" r:id="rId69"/>
    <p:sldId id="275" r:id="rId70"/>
    <p:sldId id="386" r:id="rId71"/>
    <p:sldId id="287" r:id="rId72"/>
    <p:sldId id="276" r:id="rId73"/>
    <p:sldId id="277" r:id="rId74"/>
    <p:sldId id="279" r:id="rId75"/>
    <p:sldId id="281" r:id="rId76"/>
    <p:sldId id="385" r:id="rId77"/>
    <p:sldId id="278" r:id="rId78"/>
    <p:sldId id="383" r:id="rId79"/>
    <p:sldId id="384" r:id="rId80"/>
    <p:sldId id="373" r:id="rId81"/>
    <p:sldId id="280" r:id="rId82"/>
    <p:sldId id="283" r:id="rId83"/>
    <p:sldId id="400" r:id="rId84"/>
    <p:sldId id="401" r:id="rId85"/>
    <p:sldId id="402" r:id="rId86"/>
    <p:sldId id="403" r:id="rId87"/>
    <p:sldId id="404" r:id="rId88"/>
    <p:sldId id="405" r:id="rId89"/>
    <p:sldId id="406" r:id="rId90"/>
    <p:sldId id="407" r:id="rId91"/>
    <p:sldId id="408" r:id="rId92"/>
    <p:sldId id="409"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3" r:id="rId106"/>
    <p:sldId id="422" r:id="rId107"/>
    <p:sldId id="425" r:id="rId108"/>
    <p:sldId id="397" r:id="rId109"/>
    <p:sldId id="440" r:id="rId110"/>
    <p:sldId id="441" r:id="rId111"/>
    <p:sldId id="432" r:id="rId112"/>
    <p:sldId id="435" r:id="rId113"/>
    <p:sldId id="337" r:id="rId114"/>
    <p:sldId id="439" r:id="rId115"/>
    <p:sldId id="433" r:id="rId116"/>
    <p:sldId id="434" r:id="rId117"/>
    <p:sldId id="393" r:id="rId118"/>
    <p:sldId id="326" r:id="rId119"/>
    <p:sldId id="327" r:id="rId120"/>
    <p:sldId id="328" r:id="rId121"/>
    <p:sldId id="329" r:id="rId122"/>
    <p:sldId id="394" r:id="rId123"/>
    <p:sldId id="381" r:id="rId124"/>
    <p:sldId id="269" r:id="rId125"/>
  </p:sldIdLst>
  <p:sldSz cx="9144000" cy="6858000" type="screen4x3"/>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2902" autoAdjust="0"/>
  </p:normalViewPr>
  <p:slideViewPr>
    <p:cSldViewPr>
      <p:cViewPr varScale="1">
        <p:scale>
          <a:sx n="79" d="100"/>
          <a:sy n="79" d="100"/>
        </p:scale>
        <p:origin x="1560"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00" Target="slides/slide99.xml" Type="http://schemas.openxmlformats.org/officeDocument/2006/relationships/slide"/><Relationship Id="rId101" Target="slides/slide100.xml" Type="http://schemas.openxmlformats.org/officeDocument/2006/relationships/slide"/><Relationship Id="rId102" Target="slides/slide101.xml" Type="http://schemas.openxmlformats.org/officeDocument/2006/relationships/slide"/><Relationship Id="rId103" Target="slides/slide102.xml" Type="http://schemas.openxmlformats.org/officeDocument/2006/relationships/slide"/><Relationship Id="rId104" Target="slides/slide103.xml" Type="http://schemas.openxmlformats.org/officeDocument/2006/relationships/slide"/><Relationship Id="rId105" Target="slides/slide104.xml" Type="http://schemas.openxmlformats.org/officeDocument/2006/relationships/slide"/><Relationship Id="rId106" Target="slides/slide105.xml" Type="http://schemas.openxmlformats.org/officeDocument/2006/relationships/slide"/><Relationship Id="rId107" Target="slides/slide106.xml" Type="http://schemas.openxmlformats.org/officeDocument/2006/relationships/slide"/><Relationship Id="rId108" Target="slides/slide107.xml" Type="http://schemas.openxmlformats.org/officeDocument/2006/relationships/slide"/><Relationship Id="rId109" Target="slides/slide108.xml" Type="http://schemas.openxmlformats.org/officeDocument/2006/relationships/slide"/><Relationship Id="rId11" Target="slides/slide10.xml" Type="http://schemas.openxmlformats.org/officeDocument/2006/relationships/slide"/><Relationship Id="rId110" Target="slides/slide109.xml" Type="http://schemas.openxmlformats.org/officeDocument/2006/relationships/slide"/><Relationship Id="rId111" Target="slides/slide110.xml" Type="http://schemas.openxmlformats.org/officeDocument/2006/relationships/slide"/><Relationship Id="rId112" Target="slides/slide111.xml" Type="http://schemas.openxmlformats.org/officeDocument/2006/relationships/slide"/><Relationship Id="rId113" Target="slides/slide112.xml" Type="http://schemas.openxmlformats.org/officeDocument/2006/relationships/slide"/><Relationship Id="rId114" Target="slides/slide113.xml" Type="http://schemas.openxmlformats.org/officeDocument/2006/relationships/slide"/><Relationship Id="rId115" Target="slides/slide114.xml" Type="http://schemas.openxmlformats.org/officeDocument/2006/relationships/slide"/><Relationship Id="rId116" Target="slides/slide115.xml" Type="http://schemas.openxmlformats.org/officeDocument/2006/relationships/slide"/><Relationship Id="rId117" Target="slides/slide116.xml" Type="http://schemas.openxmlformats.org/officeDocument/2006/relationships/slide"/><Relationship Id="rId118" Target="slides/slide117.xml" Type="http://schemas.openxmlformats.org/officeDocument/2006/relationships/slide"/><Relationship Id="rId119" Target="slides/slide118.xml" Type="http://schemas.openxmlformats.org/officeDocument/2006/relationships/slide"/><Relationship Id="rId12" Target="slides/slide11.xml" Type="http://schemas.openxmlformats.org/officeDocument/2006/relationships/slide"/><Relationship Id="rId120" Target="slides/slide119.xml" Type="http://schemas.openxmlformats.org/officeDocument/2006/relationships/slide"/><Relationship Id="rId121" Target="slides/slide120.xml" Type="http://schemas.openxmlformats.org/officeDocument/2006/relationships/slide"/><Relationship Id="rId122" Target="slides/slide121.xml" Type="http://schemas.openxmlformats.org/officeDocument/2006/relationships/slide"/><Relationship Id="rId123" Target="slides/slide122.xml" Type="http://schemas.openxmlformats.org/officeDocument/2006/relationships/slide"/><Relationship Id="rId124" Target="slides/slide123.xml" Type="http://schemas.openxmlformats.org/officeDocument/2006/relationships/slide"/><Relationship Id="rId125" Target="slides/slide124.xml" Type="http://schemas.openxmlformats.org/officeDocument/2006/relationships/slide"/><Relationship Id="rId126" Target="notesMasters/notesMaster1.xml" Type="http://schemas.openxmlformats.org/officeDocument/2006/relationships/notesMaster"/><Relationship Id="rId127" Target="handoutMasters/handoutMaster1.xml" Type="http://schemas.openxmlformats.org/officeDocument/2006/relationships/handoutMaster"/><Relationship Id="rId128" Target="presProps.xml" Type="http://schemas.openxmlformats.org/officeDocument/2006/relationships/presProps"/><Relationship Id="rId129" Target="viewProps.xml" Type="http://schemas.openxmlformats.org/officeDocument/2006/relationships/viewProps"/><Relationship Id="rId13" Target="slides/slide12.xml" Type="http://schemas.openxmlformats.org/officeDocument/2006/relationships/slide"/><Relationship Id="rId130" Target="theme/theme1.xml" Type="http://schemas.openxmlformats.org/officeDocument/2006/relationships/theme"/><Relationship Id="rId131" Target="tableStyles.xml" Type="http://schemas.openxmlformats.org/officeDocument/2006/relationships/tableStyles"/><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slides/slide41.xml" Type="http://schemas.openxmlformats.org/officeDocument/2006/relationships/slide"/><Relationship Id="rId43" Target="slides/slide42.xml" Type="http://schemas.openxmlformats.org/officeDocument/2006/relationships/slide"/><Relationship Id="rId44" Target="slides/slide43.xml" Type="http://schemas.openxmlformats.org/officeDocument/2006/relationships/slide"/><Relationship Id="rId45" Target="slides/slide44.xml" Type="http://schemas.openxmlformats.org/officeDocument/2006/relationships/slide"/><Relationship Id="rId46" Target="slides/slide45.xml" Type="http://schemas.openxmlformats.org/officeDocument/2006/relationships/slide"/><Relationship Id="rId47" Target="slides/slide46.xml" Type="http://schemas.openxmlformats.org/officeDocument/2006/relationships/slide"/><Relationship Id="rId48" Target="slides/slide47.xml" Type="http://schemas.openxmlformats.org/officeDocument/2006/relationships/slide"/><Relationship Id="rId49" Target="slides/slide48.xml" Type="http://schemas.openxmlformats.org/officeDocument/2006/relationships/slide"/><Relationship Id="rId5" Target="slides/slide4.xml" Type="http://schemas.openxmlformats.org/officeDocument/2006/relationships/slide"/><Relationship Id="rId50" Target="slides/slide49.xml" Type="http://schemas.openxmlformats.org/officeDocument/2006/relationships/slide"/><Relationship Id="rId51" Target="slides/slide50.xml" Type="http://schemas.openxmlformats.org/officeDocument/2006/relationships/slide"/><Relationship Id="rId52" Target="slides/slide51.xml" Type="http://schemas.openxmlformats.org/officeDocument/2006/relationships/slide"/><Relationship Id="rId53" Target="slides/slide52.xml" Type="http://schemas.openxmlformats.org/officeDocument/2006/relationships/slide"/><Relationship Id="rId54" Target="slides/slide53.xml" Type="http://schemas.openxmlformats.org/officeDocument/2006/relationships/slide"/><Relationship Id="rId55" Target="slides/slide54.xml" Type="http://schemas.openxmlformats.org/officeDocument/2006/relationships/slide"/><Relationship Id="rId56" Target="slides/slide55.xml" Type="http://schemas.openxmlformats.org/officeDocument/2006/relationships/slide"/><Relationship Id="rId57" Target="slides/slide56.xml" Type="http://schemas.openxmlformats.org/officeDocument/2006/relationships/slide"/><Relationship Id="rId58" Target="slides/slide57.xml" Type="http://schemas.openxmlformats.org/officeDocument/2006/relationships/slide"/><Relationship Id="rId59" Target="slides/slide58.xml" Type="http://schemas.openxmlformats.org/officeDocument/2006/relationships/slide"/><Relationship Id="rId6" Target="slides/slide5.xml" Type="http://schemas.openxmlformats.org/officeDocument/2006/relationships/slide"/><Relationship Id="rId60" Target="slides/slide59.xml" Type="http://schemas.openxmlformats.org/officeDocument/2006/relationships/slide"/><Relationship Id="rId61" Target="slides/slide60.xml" Type="http://schemas.openxmlformats.org/officeDocument/2006/relationships/slide"/><Relationship Id="rId62" Target="slides/slide61.xml" Type="http://schemas.openxmlformats.org/officeDocument/2006/relationships/slide"/><Relationship Id="rId63" Target="slides/slide62.xml" Type="http://schemas.openxmlformats.org/officeDocument/2006/relationships/slide"/><Relationship Id="rId64" Target="slides/slide63.xml" Type="http://schemas.openxmlformats.org/officeDocument/2006/relationships/slide"/><Relationship Id="rId65" Target="slides/slide64.xml" Type="http://schemas.openxmlformats.org/officeDocument/2006/relationships/slide"/><Relationship Id="rId66" Target="slides/slide65.xml" Type="http://schemas.openxmlformats.org/officeDocument/2006/relationships/slide"/><Relationship Id="rId67" Target="slides/slide66.xml" Type="http://schemas.openxmlformats.org/officeDocument/2006/relationships/slide"/><Relationship Id="rId68" Target="slides/slide67.xml" Type="http://schemas.openxmlformats.org/officeDocument/2006/relationships/slide"/><Relationship Id="rId69" Target="slides/slide68.xml" Type="http://schemas.openxmlformats.org/officeDocument/2006/relationships/slide"/><Relationship Id="rId7" Target="slides/slide6.xml" Type="http://schemas.openxmlformats.org/officeDocument/2006/relationships/slide"/><Relationship Id="rId70" Target="slides/slide69.xml" Type="http://schemas.openxmlformats.org/officeDocument/2006/relationships/slide"/><Relationship Id="rId71" Target="slides/slide70.xml" Type="http://schemas.openxmlformats.org/officeDocument/2006/relationships/slide"/><Relationship Id="rId72" Target="slides/slide71.xml" Type="http://schemas.openxmlformats.org/officeDocument/2006/relationships/slide"/><Relationship Id="rId73" Target="slides/slide72.xml" Type="http://schemas.openxmlformats.org/officeDocument/2006/relationships/slide"/><Relationship Id="rId74" Target="slides/slide73.xml" Type="http://schemas.openxmlformats.org/officeDocument/2006/relationships/slide"/><Relationship Id="rId75" Target="slides/slide74.xml" Type="http://schemas.openxmlformats.org/officeDocument/2006/relationships/slide"/><Relationship Id="rId76" Target="slides/slide75.xml" Type="http://schemas.openxmlformats.org/officeDocument/2006/relationships/slide"/><Relationship Id="rId77" Target="slides/slide76.xml" Type="http://schemas.openxmlformats.org/officeDocument/2006/relationships/slide"/><Relationship Id="rId78" Target="slides/slide77.xml" Type="http://schemas.openxmlformats.org/officeDocument/2006/relationships/slide"/><Relationship Id="rId79" Target="slides/slide78.xml" Type="http://schemas.openxmlformats.org/officeDocument/2006/relationships/slide"/><Relationship Id="rId8" Target="slides/slide7.xml" Type="http://schemas.openxmlformats.org/officeDocument/2006/relationships/slide"/><Relationship Id="rId80" Target="slides/slide79.xml" Type="http://schemas.openxmlformats.org/officeDocument/2006/relationships/slide"/><Relationship Id="rId81" Target="slides/slide80.xml" Type="http://schemas.openxmlformats.org/officeDocument/2006/relationships/slide"/><Relationship Id="rId82" Target="slides/slide81.xml" Type="http://schemas.openxmlformats.org/officeDocument/2006/relationships/slide"/><Relationship Id="rId83" Target="slides/slide82.xml" Type="http://schemas.openxmlformats.org/officeDocument/2006/relationships/slide"/><Relationship Id="rId84" Target="slides/slide83.xml" Type="http://schemas.openxmlformats.org/officeDocument/2006/relationships/slide"/><Relationship Id="rId85" Target="slides/slide84.xml" Type="http://schemas.openxmlformats.org/officeDocument/2006/relationships/slide"/><Relationship Id="rId86" Target="slides/slide85.xml" Type="http://schemas.openxmlformats.org/officeDocument/2006/relationships/slide"/><Relationship Id="rId87" Target="slides/slide86.xml" Type="http://schemas.openxmlformats.org/officeDocument/2006/relationships/slide"/><Relationship Id="rId88" Target="slides/slide87.xml" Type="http://schemas.openxmlformats.org/officeDocument/2006/relationships/slide"/><Relationship Id="rId89" Target="slides/slide88.xml" Type="http://schemas.openxmlformats.org/officeDocument/2006/relationships/slide"/><Relationship Id="rId9" Target="slides/slide8.xml" Type="http://schemas.openxmlformats.org/officeDocument/2006/relationships/slide"/><Relationship Id="rId90" Target="slides/slide89.xml" Type="http://schemas.openxmlformats.org/officeDocument/2006/relationships/slide"/><Relationship Id="rId91" Target="slides/slide90.xml" Type="http://schemas.openxmlformats.org/officeDocument/2006/relationships/slide"/><Relationship Id="rId92" Target="slides/slide91.xml" Type="http://schemas.openxmlformats.org/officeDocument/2006/relationships/slide"/><Relationship Id="rId93" Target="slides/slide92.xml" Type="http://schemas.openxmlformats.org/officeDocument/2006/relationships/slide"/><Relationship Id="rId94" Target="slides/slide93.xml" Type="http://schemas.openxmlformats.org/officeDocument/2006/relationships/slide"/><Relationship Id="rId95" Target="slides/slide94.xml" Type="http://schemas.openxmlformats.org/officeDocument/2006/relationships/slide"/><Relationship Id="rId96" Target="slides/slide95.xml" Type="http://schemas.openxmlformats.org/officeDocument/2006/relationships/slide"/><Relationship Id="rId97" Target="slides/slide96.xml" Type="http://schemas.openxmlformats.org/officeDocument/2006/relationships/slide"/><Relationship Id="rId98" Target="slides/slide97.xml" Type="http://schemas.openxmlformats.org/officeDocument/2006/relationships/slide"/><Relationship Id="rId99" Target="slides/slide98.xml" Type="http://schemas.openxmlformats.org/officeDocument/2006/relationships/slide"/></Relationships>
</file>

<file path=ppt/handoutMasters/_rels/handoutMaster1.xml.rels><?xml version="1.0" encoding="UTF-8" standalone="yes"?><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84871" cy="50101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901700" y="0"/>
            <a:ext cx="2984871" cy="501015"/>
          </a:xfrm>
          <a:prstGeom prst="rect">
            <a:avLst/>
          </a:prstGeom>
        </p:spPr>
        <p:txBody>
          <a:bodyPr vert="horz" lIns="96616" tIns="48308" rIns="96616" bIns="48308" rtlCol="0"/>
          <a:lstStyle>
            <a:lvl1pPr algn="r">
              <a:defRPr sz="1300"/>
            </a:lvl1pPr>
          </a:lstStyle>
          <a:p>
            <a:fld id="{DA4A51E3-A87A-4446-89AE-9E22B2EBCDE6}" type="datetimeFigureOut">
              <a:rPr kumimoji="1" lang="ja-JP" altLang="en-US" smtClean="0"/>
              <a:t>2026/6/10</a:t>
            </a:fld>
            <a:endParaRPr kumimoji="1" lang="ja-JP" altLang="en-US"/>
          </a:p>
        </p:txBody>
      </p:sp>
      <p:sp>
        <p:nvSpPr>
          <p:cNvPr id="4" name="フッター プレースホルダー 3"/>
          <p:cNvSpPr>
            <a:spLocks noGrp="1"/>
          </p:cNvSpPr>
          <p:nvPr>
            <p:ph type="ftr" sz="quarter" idx="2"/>
          </p:nvPr>
        </p:nvSpPr>
        <p:spPr>
          <a:xfrm>
            <a:off x="2" y="9517547"/>
            <a:ext cx="2984871" cy="501015"/>
          </a:xfrm>
          <a:prstGeom prst="rect">
            <a:avLst/>
          </a:prstGeom>
        </p:spPr>
        <p:txBody>
          <a:bodyPr vert="horz" lIns="96616" tIns="48308" rIns="96616" bIns="48308"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901700" y="9517547"/>
            <a:ext cx="2984871" cy="501015"/>
          </a:xfrm>
          <a:prstGeom prst="rect">
            <a:avLst/>
          </a:prstGeom>
        </p:spPr>
        <p:txBody>
          <a:bodyPr vert="horz" lIns="96616" tIns="48308" rIns="96616" bIns="48308" rtlCol="0" anchor="b"/>
          <a:lstStyle>
            <a:lvl1pPr algn="r">
              <a:defRPr sz="1300"/>
            </a:lvl1pPr>
          </a:lstStyle>
          <a:p>
            <a:fld id="{2F6A7690-FAC8-4AD5-9B4E-D38A23889E75}" type="slidenum">
              <a:rPr kumimoji="1" lang="ja-JP" altLang="en-US" smtClean="0"/>
              <a:t>‹#›</a:t>
            </a:fld>
            <a:endParaRPr kumimoji="1" lang="ja-JP" altLang="en-US"/>
          </a:p>
        </p:txBody>
      </p:sp>
    </p:spTree>
    <p:extLst>
      <p:ext uri="{BB962C8B-B14F-4D97-AF65-F5344CB8AC3E}">
        <p14:creationId xmlns:p14="http://schemas.microsoft.com/office/powerpoint/2010/main" val="1256425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1"/>
            <a:ext cx="2984500" cy="501650"/>
          </a:xfrm>
          <a:prstGeom prst="rect">
            <a:avLst/>
          </a:prstGeom>
        </p:spPr>
        <p:txBody>
          <a:bodyPr vert="horz" lIns="91440" tIns="45720" rIns="91440" bIns="45720" rtlCol="0"/>
          <a:lstStyle>
            <a:lvl1pPr algn="r">
              <a:defRPr sz="1200"/>
            </a:lvl1pPr>
          </a:lstStyle>
          <a:p>
            <a:fld id="{906A8563-C0EB-4D64-8492-8CF914BAD6F0}" type="datetimeFigureOut">
              <a:rPr kumimoji="1" lang="ja-JP" altLang="en-US" smtClean="0"/>
              <a:t>2026/6/10</a:t>
            </a:fld>
            <a:endParaRPr kumimoji="1" lang="ja-JP" altLang="en-US"/>
          </a:p>
        </p:txBody>
      </p:sp>
      <p:sp>
        <p:nvSpPr>
          <p:cNvPr id="4" name="スライド イメージ プレースホルダー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759325"/>
            <a:ext cx="5510213"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736540F9-4ADC-496A-81B7-CD80D6BF25BE}" type="slidenum">
              <a:rPr kumimoji="1" lang="ja-JP" altLang="en-US" smtClean="0"/>
              <a:t>‹#›</a:t>
            </a:fld>
            <a:endParaRPr kumimoji="1" lang="ja-JP" altLang="en-US"/>
          </a:p>
        </p:txBody>
      </p:sp>
    </p:spTree>
    <p:extLst>
      <p:ext uri="{BB962C8B-B14F-4D97-AF65-F5344CB8AC3E}">
        <p14:creationId xmlns:p14="http://schemas.microsoft.com/office/powerpoint/2010/main" val="30521414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81CF-9D60-9F2A-2BEF-351D91021B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5E4F88-072C-797B-5544-AA575A68F7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46F38A-BC55-C281-6B9D-4E081CA6E2B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F1ACD51-3CB2-3BBD-CCD9-1ACC8BAF65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540F9-4ADC-496A-81B7-CD80D6BF25BE}"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66419179"/>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
        <p:nvSpPr>
          <p:cNvPr id="7" name="Title 6"/>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Date Placeholder 4"/>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DB0C82-63A5-49F6-B6D0-E19052EDD90B}" type="datetimeFigureOut">
              <a:rPr kumimoji="1" lang="ja-JP" altLang="en-US" smtClean="0"/>
              <a:t>2026/6/10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1BE9DB-17C6-4968-A11D-491AEAE500E2}" type="slidenum">
              <a:rPr kumimoji="1" lang="ja-JP" altLang="en-US" smtClean="0"/>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6DB0C82-63A5-49F6-B6D0-E19052EDD90B}" type="datetimeFigureOut">
              <a:rPr kumimoji="1" lang="ja-JP" altLang="en-US" smtClean="0"/>
              <a:t>2026/6/10</a:t>
            </a:fld>
            <a:endParaRPr kumimoji="1" lang="ja-JP"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B1BE9DB-17C6-4968-A11D-491AEAE500E2}" type="slidenum">
              <a:rPr kumimoji="1" lang="ja-JP" altLang="en-US" smtClean="0"/>
              <a:t>‹#›</a:t>
            </a:fld>
            <a:endParaRPr kumimoji="1" lang="ja-JP"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JPG" Type="http://schemas.openxmlformats.org/officeDocument/2006/relationships/image"/><Relationship Id="rId3" Target="../media/image7.JP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0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2.pn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3.pn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4.pn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5.pn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6.jpeg" Type="http://schemas.openxmlformats.org/officeDocument/2006/relationships/image"/><Relationship Id="rId3" Target="../media/image97.jpeg"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6.jpeg" Type="http://schemas.openxmlformats.org/officeDocument/2006/relationships/image"/></Relationships>
</file>

<file path=ppt/slides/_rels/slide10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6.jpeg" Type="http://schemas.openxmlformats.org/officeDocument/2006/relationships/image"/><Relationship Id="rId3" Target="../media/image98.png" Type="http://schemas.openxmlformats.org/officeDocument/2006/relationships/image"/></Relationships>
</file>

<file path=ppt/slides/_rels/slide108.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0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9.JP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1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0.JPG" Type="http://schemas.openxmlformats.org/officeDocument/2006/relationships/image"/></Relationships>
</file>

<file path=ppt/slides/_rels/slide11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1.JPG" Type="http://schemas.openxmlformats.org/officeDocument/2006/relationships/image"/></Relationships>
</file>

<file path=ppt/slides/_rels/slide11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2.JPG" Type="http://schemas.openxmlformats.org/officeDocument/2006/relationships/image"/></Relationships>
</file>

<file path=ppt/slides/_rels/slide11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3.JPG" Type="http://schemas.openxmlformats.org/officeDocument/2006/relationships/image"/></Relationships>
</file>

<file path=ppt/slides/_rels/slide11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4.JP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5.JPG" Type="http://schemas.openxmlformats.org/officeDocument/2006/relationships/image"/></Relationships>
</file>

<file path=ppt/slides/_rels/slide11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6.JP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1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7.jpeg" Type="http://schemas.openxmlformats.org/officeDocument/2006/relationships/image"/></Relationships>
</file>

<file path=ppt/slides/_rels/slide11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8.jpe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9.jpeg" Type="http://schemas.openxmlformats.org/officeDocument/2006/relationships/image"/></Relationships>
</file>

<file path=ppt/slides/_rels/slide12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10.jpeg" Type="http://schemas.openxmlformats.org/officeDocument/2006/relationships/image"/></Relationships>
</file>

<file path=ppt/slides/_rels/slide122.xml.rels><?xml version="1.0" encoding="UTF-8" standalone="yes"?><Relationships xmlns="http://schemas.openxmlformats.org/package/2006/relationships"><Relationship Id="rId1" Target="../slideLayouts/slideLayout1.xml" Type="http://schemas.openxmlformats.org/officeDocument/2006/relationships/slideLayout"/><Relationship Id="rId2" Target="https://youtu.be/5FIuYezsliY" TargetMode="External" Type="http://schemas.openxmlformats.org/officeDocument/2006/relationships/hyperlink"/><Relationship Id="rId3" Target="https://youtu.be/-bSbABaacOI" TargetMode="External" Type="http://schemas.openxmlformats.org/officeDocument/2006/relationships/hyperlink"/><Relationship Id="rId4" Target="https://youtu.be/ZhCHDuRTkyw" TargetMode="External" Type="http://schemas.openxmlformats.org/officeDocument/2006/relationships/hyperlink"/><Relationship Id="rId5" Target="https://youtu.be/yZ_YOvtIuD4" TargetMode="External" Type="http://schemas.openxmlformats.org/officeDocument/2006/relationships/hyperlink"/><Relationship Id="rId6" Target="https://youtu.be/TyGMLON1Apo" TargetMode="External" Type="http://schemas.openxmlformats.org/officeDocument/2006/relationships/hyperlink"/><Relationship Id="rId7" Target="https://youtu.be/xgQadH5XLnw" TargetMode="External" Type="http://schemas.openxmlformats.org/officeDocument/2006/relationships/hyperlink"/><Relationship Id="rId8" Target="https://youtu.be/hhUg20krlws" TargetMode="External" Type="http://schemas.openxmlformats.org/officeDocument/2006/relationships/hyperlink"/></Relationships>
</file>

<file path=ppt/slides/_rels/slide123.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24.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2.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3.jp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6.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gif"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1.jpeg" Type="http://schemas.openxmlformats.org/officeDocument/2006/relationships/image"/><Relationship Id="rId3" Target="https://www.asahi.com/articles/photo/AS20250515004838.html?oai=AST5H4RG4T5HPLPB003M&amp;ref=msn_kijinaka"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xml" Type="http://schemas.openxmlformats.org/officeDocument/2006/relationships/notesSlide"/></Relationships>
</file>

<file path=ppt/slides/_rels/slide29.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9.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0.jpeg" Type="http://schemas.openxmlformats.org/officeDocument/2006/relationships/image"/><Relationship Id="rId3" Target="../media/image31.JP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4.JP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5.JPG" Type="http://schemas.openxmlformats.org/officeDocument/2006/relationships/image"/><Relationship Id="rId3" Target="../media/image36.JP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yomiuri.co.jp/media/2019/02/20170810-OYT8I50033-1.jpg" TargetMode="External" Type="http://schemas.openxmlformats.org/officeDocument/2006/relationships/hyperlink"/><Relationship Id="rId3" Target="../media/image40.jpe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3.jpeg" Type="http://schemas.openxmlformats.org/officeDocument/2006/relationships/image"/><Relationship Id="rId3" Target="../media/image44.JP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6.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7.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56.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5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0.jpe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1.jpe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3.jpe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6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4.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5.jpe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6.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7.png" Type="http://schemas.openxmlformats.org/officeDocument/2006/relationships/image"/><Relationship Id="rId3" Target="../media/image58.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59.png" Type="http://schemas.openxmlformats.org/officeDocument/2006/relationships/image"/><Relationship Id="rId3" Target="../media/image60.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3.png" Type="http://schemas.openxmlformats.org/officeDocument/2006/relationships/image"/><Relationship Id="rId3" Target="../media/image64.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7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7.jpe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7.jpe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8.jpe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8.jpe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69.jpe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7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0.jpe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1.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80.xml.rels><?xml version="1.0" encoding="UTF-8" standalone="yes"?><Relationships xmlns="http://schemas.openxmlformats.org/package/2006/relationships"><Relationship Id="rId1" Target="https://www.youtube.com/embed/e1mW_sa2-vo?feature=oembed" TargetMode="External" Type="http://schemas.openxmlformats.org/officeDocument/2006/relationships/video"/><Relationship Id="rId2" Target="../slideLayouts/slideLayout2.xml" Type="http://schemas.openxmlformats.org/officeDocument/2006/relationships/slideLayout"/><Relationship Id="rId3" Target="../media/image73.jpe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4.jpe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5.jpe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jpe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jpeg" Type="http://schemas.openxmlformats.org/officeDocument/2006/relationships/image"/><Relationship Id="rId3" Target="../media/image78.jpe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jpe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jpe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2.xml" Type="http://schemas.openxmlformats.org/officeDocument/2006/relationships/slideLayout"/><Relationship Id="rId2" Target="https://n-sankouhome.com/wp-content/uploads/2021/03/img07_PC.jpg" TargetMode="External" Type="http://schemas.openxmlformats.org/officeDocument/2006/relationships/hyperlink"/><Relationship Id="rId3" Target="../media/image82.jpeg" Type="http://schemas.openxmlformats.org/officeDocument/2006/relationships/image"/><Relationship Id="rId4" Target="https://n-sankouhome.com/wp-content/uploads/2021/03/img08_PC.jpg" TargetMode="External" Type="http://schemas.openxmlformats.org/officeDocument/2006/relationships/hyperlink"/><Relationship Id="rId5" Target="../media/image83.jpeg" Type="http://schemas.openxmlformats.org/officeDocument/2006/relationships/image"/><Relationship Id="rId6" Target="https://n-sankouhome.com/wp-content/uploads/2021/03/img09_PC.jpg" TargetMode="External" Type="http://schemas.openxmlformats.org/officeDocument/2006/relationships/hyperlink"/><Relationship Id="rId7" Target="../media/image84.jpeg" Type="http://schemas.openxmlformats.org/officeDocument/2006/relationships/image"/><Relationship Id="rId8" Target="https://n-sankouhome.com/wp-content/uploads/2021/03/img10_PC.jpg" TargetMode="External" Type="http://schemas.openxmlformats.org/officeDocument/2006/relationships/hyperlink"/><Relationship Id="rId9" Target="../media/image8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86.jpe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87.jpe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88.jpe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9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89.JP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0.jpeg" Type="http://schemas.openxmlformats.org/officeDocument/2006/relationships/image"/></Relationships>
</file>

<file path=ppt/slides/_rels/slide9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9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1.pn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2.xml" Type="http://schemas.openxmlformats.org/officeDocument/2006/relationships/slideLayout"/><Relationship Id="rId2" Target="https://www.nikkei.com/theme/?dw=20012202" TargetMode="External" Type="http://schemas.openxmlformats.org/officeDocument/2006/relationships/hyperlink"/></Relationships>
</file>

<file path=ppt/slides/_rels/slide9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91.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7564" y="764703"/>
            <a:ext cx="8568952" cy="2088231"/>
          </a:xfrm>
        </p:spPr>
        <p:txBody>
          <a:bodyPr>
            <a:noAutofit/>
          </a:bodyPr>
          <a:lstStyle/>
          <a:p>
            <a:r>
              <a:rPr kumimoji="1" lang="ja-JP" altLang="en-US" sz="4800" dirty="0">
                <a:solidFill>
                  <a:schemeClr val="tx2"/>
                </a:solidFill>
              </a:rPr>
              <a:t>令和８年度水上安全法</a:t>
            </a:r>
            <a:r>
              <a:rPr kumimoji="1" lang="en-US" altLang="ja-JP" sz="4800" dirty="0">
                <a:solidFill>
                  <a:schemeClr val="tx2"/>
                </a:solidFill>
              </a:rPr>
              <a:t>Ⅰ</a:t>
            </a:r>
            <a:br>
              <a:rPr kumimoji="1" lang="ja-JP" altLang="en-US" sz="4800" dirty="0">
                <a:solidFill>
                  <a:schemeClr val="tx2"/>
                </a:solidFill>
              </a:rPr>
            </a:br>
            <a:r>
              <a:rPr kumimoji="1" lang="ja-JP" altLang="en-US" sz="3600" dirty="0">
                <a:solidFill>
                  <a:schemeClr val="tx2"/>
                </a:solidFill>
              </a:rPr>
              <a:t>ウォーターセーフティについて</a:t>
            </a:r>
            <a:br>
              <a:rPr lang="en-US" altLang="ja-JP" sz="3600" dirty="0">
                <a:solidFill>
                  <a:schemeClr val="tx2"/>
                </a:solidFill>
              </a:rPr>
            </a:br>
            <a:r>
              <a:rPr lang="ja-JP" altLang="en-US" sz="3600" dirty="0">
                <a:solidFill>
                  <a:schemeClr val="tx2"/>
                </a:solidFill>
              </a:rPr>
              <a:t>～水の活用と事故防止～</a:t>
            </a:r>
            <a:endParaRPr kumimoji="1" lang="ja-JP" altLang="en-US" sz="3600" dirty="0">
              <a:solidFill>
                <a:schemeClr val="tx2"/>
              </a:solidFill>
            </a:endParaRPr>
          </a:p>
        </p:txBody>
      </p:sp>
      <p:sp>
        <p:nvSpPr>
          <p:cNvPr id="3" name="サブタイトル 2"/>
          <p:cNvSpPr>
            <a:spLocks noGrp="1"/>
          </p:cNvSpPr>
          <p:nvPr>
            <p:ph type="subTitle" idx="1"/>
          </p:nvPr>
        </p:nvSpPr>
        <p:spPr>
          <a:xfrm>
            <a:off x="1371600" y="3060452"/>
            <a:ext cx="6400800" cy="737095"/>
          </a:xfrm>
        </p:spPr>
        <p:txBody>
          <a:bodyPr>
            <a:normAutofit/>
          </a:bodyPr>
          <a:lstStyle/>
          <a:p>
            <a:r>
              <a:rPr kumimoji="1" lang="en-US" altLang="ja-JP" sz="4000" dirty="0">
                <a:solidFill>
                  <a:schemeClr val="tx2"/>
                </a:solidFill>
                <a:latin typeface="+mn-ea"/>
              </a:rPr>
              <a:t>2026.06.11</a:t>
            </a:r>
            <a:endParaRPr kumimoji="1" lang="ja-JP" altLang="en-US" sz="4000" dirty="0">
              <a:solidFill>
                <a:schemeClr val="tx2"/>
              </a:solidFill>
              <a:latin typeface="+mn-ea"/>
            </a:endParaRPr>
          </a:p>
          <a:p>
            <a:endParaRPr kumimoji="1" lang="ja-JP" altLang="en-US" sz="4000" dirty="0">
              <a:solidFill>
                <a:schemeClr val="tx2"/>
              </a:solidFill>
              <a:latin typeface="+mn-ea"/>
            </a:endParaRPr>
          </a:p>
          <a:p>
            <a:endParaRPr kumimoji="1" lang="ja-JP" altLang="en-US" sz="4000" dirty="0"/>
          </a:p>
        </p:txBody>
      </p:sp>
      <p:sp>
        <p:nvSpPr>
          <p:cNvPr id="4" name="サブタイトル 2"/>
          <p:cNvSpPr txBox="1">
            <a:spLocks/>
          </p:cNvSpPr>
          <p:nvPr/>
        </p:nvSpPr>
        <p:spPr>
          <a:xfrm>
            <a:off x="1371600" y="4005064"/>
            <a:ext cx="6400800" cy="2304256"/>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4000" dirty="0">
                <a:solidFill>
                  <a:schemeClr val="tx1"/>
                </a:solidFill>
              </a:rPr>
              <a:t>日本赤十字社</a:t>
            </a:r>
          </a:p>
          <a:p>
            <a:r>
              <a:rPr lang="ja-JP" altLang="en-US" sz="4000" dirty="0">
                <a:solidFill>
                  <a:schemeClr val="tx1"/>
                </a:solidFill>
              </a:rPr>
              <a:t>水上安全法指導員</a:t>
            </a:r>
          </a:p>
          <a:p>
            <a:r>
              <a:rPr lang="ja-JP" altLang="en-US" sz="4000" dirty="0">
                <a:solidFill>
                  <a:schemeClr val="tx1"/>
                </a:solidFill>
              </a:rPr>
              <a:t>原　正憲</a:t>
            </a:r>
          </a:p>
          <a:p>
            <a:endParaRPr lang="ja-JP" altLang="en-US" sz="4000" dirty="0">
              <a:solidFill>
                <a:schemeClr val="tx1"/>
              </a:solidFill>
            </a:endParaRPr>
          </a:p>
        </p:txBody>
      </p:sp>
    </p:spTree>
    <p:extLst>
      <p:ext uri="{BB962C8B-B14F-4D97-AF65-F5344CB8AC3E}">
        <p14:creationId xmlns:p14="http://schemas.microsoft.com/office/powerpoint/2010/main" val="4195304270"/>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D019-3A8B-F37C-AA98-0F551EC29EC9}"/>
            </a:ext>
          </a:extLst>
        </p:cNvPr>
        <p:cNvGrpSpPr/>
        <p:nvPr/>
      </p:nvGrpSpPr>
      <p:grpSpPr>
        <a:xfrm>
          <a:off x="0" y="0"/>
          <a:ext cx="0" cy="0"/>
          <a:chOff x="0" y="0"/>
          <a:chExt cx="0" cy="0"/>
        </a:xfrm>
      </p:grpSpPr>
      <p:sp>
        <p:nvSpPr>
          <p:cNvPr id="4" name="タイトル 2">
            <a:extLst>
              <a:ext uri="{FF2B5EF4-FFF2-40B4-BE49-F238E27FC236}">
                <a16:creationId xmlns:a16="http://schemas.microsoft.com/office/drawing/2014/main" id="{81092717-2A82-8AF0-4840-798723D4E681}"/>
              </a:ext>
            </a:extLst>
          </p:cNvPr>
          <p:cNvSpPr>
            <a:spLocks noGrp="1"/>
          </p:cNvSpPr>
          <p:nvPr>
            <p:ph type="title"/>
          </p:nvPr>
        </p:nvSpPr>
        <p:spPr>
          <a:xfrm>
            <a:off x="457200" y="338328"/>
            <a:ext cx="8229600" cy="1252728"/>
          </a:xfrm>
        </p:spPr>
        <p:txBody>
          <a:bodyPr/>
          <a:lstStyle/>
          <a:p>
            <a:r>
              <a:rPr kumimoji="1" lang="ja-JP" altLang="en-US" dirty="0">
                <a:solidFill>
                  <a:schemeClr val="tx2"/>
                </a:solidFill>
              </a:rPr>
              <a:t>プールの衛生と水温</a:t>
            </a:r>
          </a:p>
        </p:txBody>
      </p:sp>
      <p:pic>
        <p:nvPicPr>
          <p:cNvPr id="5" name="図 4">
            <a:extLst>
              <a:ext uri="{FF2B5EF4-FFF2-40B4-BE49-F238E27FC236}">
                <a16:creationId xmlns:a16="http://schemas.microsoft.com/office/drawing/2014/main" id="{502BFA98-6FC2-87D4-7E9C-D0A989589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370168"/>
            <a:ext cx="8784976" cy="2778912"/>
          </a:xfrm>
          <a:prstGeom prst="rect">
            <a:avLst/>
          </a:prstGeom>
        </p:spPr>
      </p:pic>
      <p:pic>
        <p:nvPicPr>
          <p:cNvPr id="7" name="図 6">
            <a:extLst>
              <a:ext uri="{FF2B5EF4-FFF2-40B4-BE49-F238E27FC236}">
                <a16:creationId xmlns:a16="http://schemas.microsoft.com/office/drawing/2014/main" id="{2546E21E-E166-6B48-0D61-49975300C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954476"/>
            <a:ext cx="8568952" cy="2702040"/>
          </a:xfrm>
          <a:prstGeom prst="rect">
            <a:avLst/>
          </a:prstGeom>
        </p:spPr>
      </p:pic>
    </p:spTree>
    <p:extLst>
      <p:ext uri="{BB962C8B-B14F-4D97-AF65-F5344CB8AC3E}">
        <p14:creationId xmlns:p14="http://schemas.microsoft.com/office/powerpoint/2010/main" val="369216474"/>
      </p:ext>
    </p:extLst>
  </p:cSld>
  <p:clrMapOvr>
    <a:masterClrMapping/>
  </p:clrMapOvr>
  <mc:AlternateContent xmlns:mc="http://schemas.openxmlformats.org/markup-compatibility/2006" xmlns:p14="http://schemas.microsoft.com/office/powerpoint/2010/main">
    <mc:Choice Requires="p14">
      <p:transition spd="slow" p14:dur="2000" advTm="763"/>
    </mc:Choice>
    <mc:Fallback xmlns="">
      <p:transition spd="slow" advTm="763"/>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0454F-D23E-8D4F-8178-2E58900A020E}"/>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29CFBC7D-7593-72F7-2008-D9377CDAEE5F}"/>
              </a:ext>
            </a:extLst>
          </p:cNvPr>
          <p:cNvSpPr txBox="1">
            <a:spLocks/>
          </p:cNvSpPr>
          <p:nvPr/>
        </p:nvSpPr>
        <p:spPr>
          <a:xfrm>
            <a:off x="899592" y="1628800"/>
            <a:ext cx="7448872"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en-US" altLang="ja-JP" sz="5400" b="1" i="1" dirty="0">
                <a:solidFill>
                  <a:srgbClr val="FFC000"/>
                </a:solidFill>
                <a:latin typeface="+mj-ea"/>
                <a:ea typeface="+mj-ea"/>
              </a:rPr>
              <a:t>AED</a:t>
            </a:r>
            <a:r>
              <a:rPr lang="ja-JP" altLang="en-US" sz="5400" b="1" i="1" dirty="0">
                <a:solidFill>
                  <a:srgbClr val="FFC000"/>
                </a:solidFill>
                <a:latin typeface="+mj-ea"/>
                <a:ea typeface="+mj-ea"/>
              </a:rPr>
              <a:t>について</a:t>
            </a:r>
          </a:p>
        </p:txBody>
      </p:sp>
    </p:spTree>
    <p:extLst>
      <p:ext uri="{BB962C8B-B14F-4D97-AF65-F5344CB8AC3E}">
        <p14:creationId xmlns:p14="http://schemas.microsoft.com/office/powerpoint/2010/main" val="3776403127"/>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1119B-18B1-E8BB-FA85-7881992EC647}"/>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CE55CB54-396E-A352-2B01-43F4150469C4}"/>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DAA40E90-78DD-712E-8727-8E86CC0A332E}"/>
              </a:ext>
            </a:extLst>
          </p:cNvPr>
          <p:cNvSpPr txBox="1"/>
          <p:nvPr/>
        </p:nvSpPr>
        <p:spPr>
          <a:xfrm>
            <a:off x="2286000" y="404664"/>
            <a:ext cx="4572000" cy="769441"/>
          </a:xfrm>
          <a:prstGeom prst="rect">
            <a:avLst/>
          </a:prstGeom>
          <a:noFill/>
        </p:spPr>
        <p:txBody>
          <a:bodyPr wrap="square">
            <a:spAutoFit/>
          </a:bodyPr>
          <a:lstStyle/>
          <a:p>
            <a:r>
              <a:rPr lang="en-US" altLang="ja-JP" sz="4400" dirty="0">
                <a:solidFill>
                  <a:schemeClr val="tx2"/>
                </a:solidFill>
              </a:rPr>
              <a:t>AED</a:t>
            </a:r>
            <a:r>
              <a:rPr lang="ja-JP" altLang="en-US" sz="4400" dirty="0">
                <a:solidFill>
                  <a:schemeClr val="tx2"/>
                </a:solidFill>
              </a:rPr>
              <a:t>について</a:t>
            </a:r>
          </a:p>
        </p:txBody>
      </p:sp>
      <p:pic>
        <p:nvPicPr>
          <p:cNvPr id="10" name="図 9">
            <a:extLst>
              <a:ext uri="{FF2B5EF4-FFF2-40B4-BE49-F238E27FC236}">
                <a16:creationId xmlns:a16="http://schemas.microsoft.com/office/drawing/2014/main" id="{2CA144DF-4C61-9286-C209-014D04ED98BB}"/>
              </a:ext>
            </a:extLst>
          </p:cNvPr>
          <p:cNvPicPr>
            <a:picLocks noChangeAspect="1"/>
          </p:cNvPicPr>
          <p:nvPr/>
        </p:nvPicPr>
        <p:blipFill>
          <a:blip r:embed="rId2"/>
          <a:stretch>
            <a:fillRect/>
          </a:stretch>
        </p:blipFill>
        <p:spPr>
          <a:xfrm>
            <a:off x="107504" y="1174104"/>
            <a:ext cx="8928992" cy="5683895"/>
          </a:xfrm>
          <a:prstGeom prst="rect">
            <a:avLst/>
          </a:prstGeom>
        </p:spPr>
      </p:pic>
    </p:spTree>
    <p:extLst>
      <p:ext uri="{BB962C8B-B14F-4D97-AF65-F5344CB8AC3E}">
        <p14:creationId xmlns:p14="http://schemas.microsoft.com/office/powerpoint/2010/main" val="1400687789"/>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2F9A3-B224-F64E-6A7B-78B9790A202F}"/>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061BE07A-74D3-8217-B9E5-5BDF80A88EE5}"/>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578D974C-416F-8E1B-ECAF-4D74DEB36F52}"/>
              </a:ext>
            </a:extLst>
          </p:cNvPr>
          <p:cNvSpPr txBox="1"/>
          <p:nvPr/>
        </p:nvSpPr>
        <p:spPr>
          <a:xfrm>
            <a:off x="2286000" y="404664"/>
            <a:ext cx="4572000" cy="769441"/>
          </a:xfrm>
          <a:prstGeom prst="rect">
            <a:avLst/>
          </a:prstGeom>
          <a:noFill/>
        </p:spPr>
        <p:txBody>
          <a:bodyPr wrap="square">
            <a:spAutoFit/>
          </a:bodyPr>
          <a:lstStyle/>
          <a:p>
            <a:r>
              <a:rPr lang="en-US" altLang="ja-JP" sz="4400" dirty="0">
                <a:solidFill>
                  <a:schemeClr val="tx2"/>
                </a:solidFill>
              </a:rPr>
              <a:t>AED</a:t>
            </a:r>
            <a:r>
              <a:rPr lang="ja-JP" altLang="en-US" sz="4400" dirty="0">
                <a:solidFill>
                  <a:schemeClr val="tx2"/>
                </a:solidFill>
              </a:rPr>
              <a:t>について</a:t>
            </a:r>
          </a:p>
        </p:txBody>
      </p:sp>
      <p:pic>
        <p:nvPicPr>
          <p:cNvPr id="5" name="図 4">
            <a:extLst>
              <a:ext uri="{FF2B5EF4-FFF2-40B4-BE49-F238E27FC236}">
                <a16:creationId xmlns:a16="http://schemas.microsoft.com/office/drawing/2014/main" id="{30FD5D11-4166-5DD1-2D6C-792B18D0C5C6}"/>
              </a:ext>
            </a:extLst>
          </p:cNvPr>
          <p:cNvPicPr>
            <a:picLocks noChangeAspect="1"/>
          </p:cNvPicPr>
          <p:nvPr/>
        </p:nvPicPr>
        <p:blipFill>
          <a:blip r:embed="rId2"/>
          <a:stretch>
            <a:fillRect/>
          </a:stretch>
        </p:blipFill>
        <p:spPr>
          <a:xfrm>
            <a:off x="107504" y="1052736"/>
            <a:ext cx="8856984" cy="5805264"/>
          </a:xfrm>
          <a:prstGeom prst="rect">
            <a:avLst/>
          </a:prstGeom>
        </p:spPr>
      </p:pic>
    </p:spTree>
    <p:extLst>
      <p:ext uri="{BB962C8B-B14F-4D97-AF65-F5344CB8AC3E}">
        <p14:creationId xmlns:p14="http://schemas.microsoft.com/office/powerpoint/2010/main" val="585491627"/>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D4D6-ABE0-B724-EC23-D1F0DAFFB417}"/>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6F106132-74AA-8722-A5EA-756FFE89E700}"/>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D5BD032B-EBA1-8EF4-EAFC-204019E94927}"/>
              </a:ext>
            </a:extLst>
          </p:cNvPr>
          <p:cNvSpPr txBox="1"/>
          <p:nvPr/>
        </p:nvSpPr>
        <p:spPr>
          <a:xfrm>
            <a:off x="2286000" y="404664"/>
            <a:ext cx="4572000" cy="769441"/>
          </a:xfrm>
          <a:prstGeom prst="rect">
            <a:avLst/>
          </a:prstGeom>
          <a:noFill/>
        </p:spPr>
        <p:txBody>
          <a:bodyPr wrap="square">
            <a:spAutoFit/>
          </a:bodyPr>
          <a:lstStyle/>
          <a:p>
            <a:r>
              <a:rPr lang="en-US" altLang="ja-JP" sz="4400" dirty="0">
                <a:solidFill>
                  <a:schemeClr val="tx2"/>
                </a:solidFill>
              </a:rPr>
              <a:t>AED</a:t>
            </a:r>
            <a:r>
              <a:rPr lang="ja-JP" altLang="en-US" sz="4400" dirty="0">
                <a:solidFill>
                  <a:schemeClr val="tx2"/>
                </a:solidFill>
              </a:rPr>
              <a:t>について</a:t>
            </a:r>
          </a:p>
        </p:txBody>
      </p:sp>
      <p:pic>
        <p:nvPicPr>
          <p:cNvPr id="6" name="図 5">
            <a:extLst>
              <a:ext uri="{FF2B5EF4-FFF2-40B4-BE49-F238E27FC236}">
                <a16:creationId xmlns:a16="http://schemas.microsoft.com/office/drawing/2014/main" id="{354E082E-113C-1B14-6D13-CB58B3FBF1F0}"/>
              </a:ext>
            </a:extLst>
          </p:cNvPr>
          <p:cNvPicPr>
            <a:picLocks noChangeAspect="1"/>
          </p:cNvPicPr>
          <p:nvPr/>
        </p:nvPicPr>
        <p:blipFill>
          <a:blip r:embed="rId2"/>
          <a:stretch>
            <a:fillRect/>
          </a:stretch>
        </p:blipFill>
        <p:spPr>
          <a:xfrm>
            <a:off x="0" y="1174105"/>
            <a:ext cx="9036496" cy="5639271"/>
          </a:xfrm>
          <a:prstGeom prst="rect">
            <a:avLst/>
          </a:prstGeom>
        </p:spPr>
      </p:pic>
    </p:spTree>
    <p:extLst>
      <p:ext uri="{BB962C8B-B14F-4D97-AF65-F5344CB8AC3E}">
        <p14:creationId xmlns:p14="http://schemas.microsoft.com/office/powerpoint/2010/main" val="545248865"/>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4950D-AC45-212D-625F-F1889BED192C}"/>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37D8D774-FB5E-8461-B18B-6F4D9F03018F}"/>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7338732E-F49A-F752-54F6-B08D31801ED4}"/>
              </a:ext>
            </a:extLst>
          </p:cNvPr>
          <p:cNvSpPr txBox="1"/>
          <p:nvPr/>
        </p:nvSpPr>
        <p:spPr>
          <a:xfrm>
            <a:off x="2286000" y="404664"/>
            <a:ext cx="4572000" cy="769441"/>
          </a:xfrm>
          <a:prstGeom prst="rect">
            <a:avLst/>
          </a:prstGeom>
          <a:noFill/>
        </p:spPr>
        <p:txBody>
          <a:bodyPr wrap="square">
            <a:spAutoFit/>
          </a:bodyPr>
          <a:lstStyle/>
          <a:p>
            <a:r>
              <a:rPr lang="en-US" altLang="ja-JP" sz="4400" dirty="0">
                <a:solidFill>
                  <a:schemeClr val="tx2"/>
                </a:solidFill>
              </a:rPr>
              <a:t>AED</a:t>
            </a:r>
            <a:r>
              <a:rPr lang="ja-JP" altLang="en-US" sz="4400" dirty="0">
                <a:solidFill>
                  <a:schemeClr val="tx2"/>
                </a:solidFill>
              </a:rPr>
              <a:t>について</a:t>
            </a:r>
          </a:p>
        </p:txBody>
      </p:sp>
      <p:pic>
        <p:nvPicPr>
          <p:cNvPr id="5" name="図 4">
            <a:extLst>
              <a:ext uri="{FF2B5EF4-FFF2-40B4-BE49-F238E27FC236}">
                <a16:creationId xmlns:a16="http://schemas.microsoft.com/office/drawing/2014/main" id="{D1C9E605-74E5-F087-46DD-6366815B615A}"/>
              </a:ext>
            </a:extLst>
          </p:cNvPr>
          <p:cNvPicPr>
            <a:picLocks noChangeAspect="1"/>
          </p:cNvPicPr>
          <p:nvPr/>
        </p:nvPicPr>
        <p:blipFill>
          <a:blip r:embed="rId2"/>
          <a:stretch>
            <a:fillRect/>
          </a:stretch>
        </p:blipFill>
        <p:spPr>
          <a:xfrm>
            <a:off x="107504" y="1174104"/>
            <a:ext cx="8856984" cy="5495256"/>
          </a:xfrm>
          <a:prstGeom prst="rect">
            <a:avLst/>
          </a:prstGeom>
        </p:spPr>
      </p:pic>
    </p:spTree>
    <p:extLst>
      <p:ext uri="{BB962C8B-B14F-4D97-AF65-F5344CB8AC3E}">
        <p14:creationId xmlns:p14="http://schemas.microsoft.com/office/powerpoint/2010/main" val="4122166483"/>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D843-6031-09E0-D891-8DAC559459AA}"/>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3C228BB6-C619-E7EF-83E6-40364018480E}"/>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7695542C-D4EF-53D5-8A62-E20D643A937D}"/>
              </a:ext>
            </a:extLst>
          </p:cNvPr>
          <p:cNvSpPr txBox="1"/>
          <p:nvPr/>
        </p:nvSpPr>
        <p:spPr>
          <a:xfrm>
            <a:off x="1115616" y="310791"/>
            <a:ext cx="6318448" cy="769441"/>
          </a:xfrm>
          <a:prstGeom prst="rect">
            <a:avLst/>
          </a:prstGeom>
          <a:noFill/>
        </p:spPr>
        <p:txBody>
          <a:bodyPr wrap="square">
            <a:spAutoFit/>
          </a:bodyPr>
          <a:lstStyle/>
          <a:p>
            <a:r>
              <a:rPr lang="ja-JP" altLang="en-US" sz="4400" dirty="0">
                <a:solidFill>
                  <a:schemeClr val="tx2"/>
                </a:solidFill>
              </a:rPr>
              <a:t>オートショック</a:t>
            </a:r>
            <a:r>
              <a:rPr lang="en-US" altLang="ja-JP" sz="4400" dirty="0">
                <a:solidFill>
                  <a:schemeClr val="tx2"/>
                </a:solidFill>
              </a:rPr>
              <a:t>AED</a:t>
            </a:r>
            <a:r>
              <a:rPr lang="ja-JP" altLang="en-US" sz="4400" dirty="0">
                <a:solidFill>
                  <a:schemeClr val="tx2"/>
                </a:solidFill>
              </a:rPr>
              <a:t>について</a:t>
            </a:r>
          </a:p>
        </p:txBody>
      </p:sp>
      <p:pic>
        <p:nvPicPr>
          <p:cNvPr id="2050" name="Picture 2" descr="オートショックAEDと一般的なAEDの比較">
            <a:extLst>
              <a:ext uri="{FF2B5EF4-FFF2-40B4-BE49-F238E27FC236}">
                <a16:creationId xmlns:a16="http://schemas.microsoft.com/office/drawing/2014/main" id="{D820FD2F-2303-A87D-8088-E39DD56A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041063"/>
            <a:ext cx="69342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3150と3250のボタン部分の違い">
            <a:extLst>
              <a:ext uri="{FF2B5EF4-FFF2-40B4-BE49-F238E27FC236}">
                <a16:creationId xmlns:a16="http://schemas.microsoft.com/office/drawing/2014/main" id="{A26F65E9-B42A-E9DB-B7EE-3701CCF4E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04864"/>
            <a:ext cx="8507288" cy="440556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B585590-59F8-249E-5B47-4A48B7EDDF77}"/>
              </a:ext>
            </a:extLst>
          </p:cNvPr>
          <p:cNvSpPr txBox="1"/>
          <p:nvPr/>
        </p:nvSpPr>
        <p:spPr>
          <a:xfrm>
            <a:off x="473942" y="1474396"/>
            <a:ext cx="7626449" cy="584775"/>
          </a:xfrm>
          <a:prstGeom prst="rect">
            <a:avLst/>
          </a:prstGeom>
          <a:noFill/>
        </p:spPr>
        <p:txBody>
          <a:bodyPr wrap="square">
            <a:spAutoFit/>
          </a:bodyPr>
          <a:lstStyle/>
          <a:p>
            <a:pPr algn="l">
              <a:spcAft>
                <a:spcPts val="1992"/>
              </a:spcAft>
            </a:pPr>
            <a:r>
              <a:rPr lang="ja-JP" altLang="en-US" sz="3200" b="1" i="0" dirty="0">
                <a:solidFill>
                  <a:srgbClr val="4D4D4D"/>
                </a:solidFill>
                <a:effectLst/>
                <a:latin typeface="-apple-system"/>
              </a:rPr>
              <a:t>一般的な</a:t>
            </a:r>
            <a:r>
              <a:rPr lang="en-US" altLang="ja-JP" sz="3200" b="1" i="0" dirty="0">
                <a:solidFill>
                  <a:srgbClr val="4D4D4D"/>
                </a:solidFill>
                <a:effectLst/>
                <a:latin typeface="-apple-system"/>
              </a:rPr>
              <a:t>AED</a:t>
            </a:r>
            <a:r>
              <a:rPr lang="ja-JP" altLang="en-US" sz="3200" b="1" i="0" dirty="0">
                <a:solidFill>
                  <a:srgbClr val="4D4D4D"/>
                </a:solidFill>
                <a:effectLst/>
                <a:latin typeface="-apple-system"/>
              </a:rPr>
              <a:t>とオートショック</a:t>
            </a:r>
            <a:r>
              <a:rPr lang="en-US" altLang="ja-JP" sz="3200" b="1" i="0" dirty="0">
                <a:solidFill>
                  <a:srgbClr val="4D4D4D"/>
                </a:solidFill>
                <a:effectLst/>
                <a:latin typeface="-apple-system"/>
              </a:rPr>
              <a:t>AED</a:t>
            </a:r>
            <a:r>
              <a:rPr lang="ja-JP" altLang="en-US" sz="3200" b="1" i="0" dirty="0">
                <a:solidFill>
                  <a:srgbClr val="4D4D4D"/>
                </a:solidFill>
                <a:effectLst/>
                <a:latin typeface="-apple-system"/>
              </a:rPr>
              <a:t>の違い</a:t>
            </a:r>
          </a:p>
        </p:txBody>
      </p:sp>
    </p:spTree>
    <p:extLst>
      <p:ext uri="{BB962C8B-B14F-4D97-AF65-F5344CB8AC3E}">
        <p14:creationId xmlns:p14="http://schemas.microsoft.com/office/powerpoint/2010/main" val="81701949"/>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D462A-CA6D-4228-7180-8ED2B6CCA249}"/>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CC27F65D-0074-07A5-99DB-1F2290545DAB}"/>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2884D8A9-624C-2060-21E4-C8BD5E28513F}"/>
              </a:ext>
            </a:extLst>
          </p:cNvPr>
          <p:cNvSpPr txBox="1"/>
          <p:nvPr/>
        </p:nvSpPr>
        <p:spPr>
          <a:xfrm>
            <a:off x="1115616" y="310791"/>
            <a:ext cx="6318448" cy="769441"/>
          </a:xfrm>
          <a:prstGeom prst="rect">
            <a:avLst/>
          </a:prstGeom>
          <a:noFill/>
        </p:spPr>
        <p:txBody>
          <a:bodyPr wrap="square">
            <a:spAutoFit/>
          </a:bodyPr>
          <a:lstStyle/>
          <a:p>
            <a:r>
              <a:rPr lang="ja-JP" altLang="en-US" sz="4400" dirty="0">
                <a:solidFill>
                  <a:schemeClr val="tx2"/>
                </a:solidFill>
              </a:rPr>
              <a:t>オートショック</a:t>
            </a:r>
            <a:r>
              <a:rPr lang="en-US" altLang="ja-JP" sz="4400" dirty="0">
                <a:solidFill>
                  <a:schemeClr val="tx2"/>
                </a:solidFill>
              </a:rPr>
              <a:t>AED</a:t>
            </a:r>
            <a:r>
              <a:rPr lang="ja-JP" altLang="en-US" sz="4400" dirty="0">
                <a:solidFill>
                  <a:schemeClr val="tx2"/>
                </a:solidFill>
              </a:rPr>
              <a:t>について</a:t>
            </a:r>
          </a:p>
        </p:txBody>
      </p:sp>
      <p:pic>
        <p:nvPicPr>
          <p:cNvPr id="2050" name="Picture 2" descr="オートショックAEDと一般的なAEDの比較">
            <a:extLst>
              <a:ext uri="{FF2B5EF4-FFF2-40B4-BE49-F238E27FC236}">
                <a16:creationId xmlns:a16="http://schemas.microsoft.com/office/drawing/2014/main" id="{6972CEE2-545E-A11D-803A-939CEF705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041063"/>
            <a:ext cx="69342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オートショックAEDと一般的なAEDの比較">
            <a:extLst>
              <a:ext uri="{FF2B5EF4-FFF2-40B4-BE49-F238E27FC236}">
                <a16:creationId xmlns:a16="http://schemas.microsoft.com/office/drawing/2014/main" id="{D49C7DEC-ED41-72E8-0A45-389A51CF2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568952" cy="536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83999"/>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A5BC2-86E7-61FE-D35D-689CF1CC2389}"/>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66DB2789-9663-9621-3672-AA6875E68270}"/>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C63D8916-8768-D839-C495-0651EEA932BB}"/>
              </a:ext>
            </a:extLst>
          </p:cNvPr>
          <p:cNvSpPr txBox="1"/>
          <p:nvPr/>
        </p:nvSpPr>
        <p:spPr>
          <a:xfrm>
            <a:off x="1115616" y="310791"/>
            <a:ext cx="6318448" cy="769441"/>
          </a:xfrm>
          <a:prstGeom prst="rect">
            <a:avLst/>
          </a:prstGeom>
          <a:noFill/>
        </p:spPr>
        <p:txBody>
          <a:bodyPr wrap="square">
            <a:spAutoFit/>
          </a:bodyPr>
          <a:lstStyle/>
          <a:p>
            <a:r>
              <a:rPr lang="ja-JP" altLang="en-US" sz="4400" dirty="0">
                <a:solidFill>
                  <a:schemeClr val="tx2"/>
                </a:solidFill>
              </a:rPr>
              <a:t>オートショック</a:t>
            </a:r>
            <a:r>
              <a:rPr lang="en-US" altLang="ja-JP" sz="4400" dirty="0">
                <a:solidFill>
                  <a:schemeClr val="tx2"/>
                </a:solidFill>
              </a:rPr>
              <a:t>AED</a:t>
            </a:r>
            <a:r>
              <a:rPr lang="ja-JP" altLang="en-US" sz="4400" dirty="0">
                <a:solidFill>
                  <a:schemeClr val="tx2"/>
                </a:solidFill>
              </a:rPr>
              <a:t>について</a:t>
            </a:r>
          </a:p>
        </p:txBody>
      </p:sp>
      <p:pic>
        <p:nvPicPr>
          <p:cNvPr id="2050" name="Picture 2" descr="オートショックAEDと一般的なAEDの比較">
            <a:extLst>
              <a:ext uri="{FF2B5EF4-FFF2-40B4-BE49-F238E27FC236}">
                <a16:creationId xmlns:a16="http://schemas.microsoft.com/office/drawing/2014/main" id="{5B93CA95-1480-1114-15FB-78CEAA2E2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041063"/>
            <a:ext cx="6934200" cy="58293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0339421C-A8E4-F149-F36E-54D9C403DF9B}"/>
              </a:ext>
            </a:extLst>
          </p:cNvPr>
          <p:cNvSpPr txBox="1"/>
          <p:nvPr/>
        </p:nvSpPr>
        <p:spPr>
          <a:xfrm>
            <a:off x="461615" y="961981"/>
            <a:ext cx="7626449" cy="584775"/>
          </a:xfrm>
          <a:prstGeom prst="rect">
            <a:avLst/>
          </a:prstGeom>
          <a:noFill/>
        </p:spPr>
        <p:txBody>
          <a:bodyPr wrap="square">
            <a:spAutoFit/>
          </a:bodyPr>
          <a:lstStyle/>
          <a:p>
            <a:pPr algn="l">
              <a:spcAft>
                <a:spcPts val="1992"/>
              </a:spcAft>
            </a:pPr>
            <a:r>
              <a:rPr lang="ja-JP" altLang="en-US" sz="3200" b="1" i="0" dirty="0">
                <a:solidFill>
                  <a:srgbClr val="4D4D4D"/>
                </a:solidFill>
                <a:effectLst/>
                <a:latin typeface="-apple-system"/>
              </a:rPr>
              <a:t>一般的な</a:t>
            </a:r>
            <a:r>
              <a:rPr lang="en-US" altLang="ja-JP" sz="3200" b="1" i="0" dirty="0">
                <a:solidFill>
                  <a:srgbClr val="4D4D4D"/>
                </a:solidFill>
                <a:effectLst/>
                <a:latin typeface="-apple-system"/>
              </a:rPr>
              <a:t>AED</a:t>
            </a:r>
            <a:r>
              <a:rPr lang="ja-JP" altLang="en-US" sz="3200" b="1" i="0" dirty="0">
                <a:solidFill>
                  <a:srgbClr val="4D4D4D"/>
                </a:solidFill>
                <a:effectLst/>
                <a:latin typeface="-apple-system"/>
              </a:rPr>
              <a:t>とオートショック</a:t>
            </a:r>
            <a:r>
              <a:rPr lang="en-US" altLang="ja-JP" sz="3200" b="1" i="0" dirty="0">
                <a:solidFill>
                  <a:srgbClr val="4D4D4D"/>
                </a:solidFill>
                <a:effectLst/>
                <a:latin typeface="-apple-system"/>
              </a:rPr>
              <a:t>AED</a:t>
            </a:r>
            <a:r>
              <a:rPr lang="ja-JP" altLang="en-US" sz="3200" b="1" i="0" dirty="0">
                <a:solidFill>
                  <a:srgbClr val="4D4D4D"/>
                </a:solidFill>
                <a:effectLst/>
                <a:latin typeface="-apple-system"/>
              </a:rPr>
              <a:t>の違い</a:t>
            </a:r>
          </a:p>
        </p:txBody>
      </p:sp>
      <p:pic>
        <p:nvPicPr>
          <p:cNvPr id="3078" name="Picture 6" descr="オートショックAEDロゴ">
            <a:extLst>
              <a:ext uri="{FF2B5EF4-FFF2-40B4-BE49-F238E27FC236}">
                <a16:creationId xmlns:a16="http://schemas.microsoft.com/office/drawing/2014/main" id="{6492C645-03F3-5B7F-2F97-36846BFE4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214" y="1441368"/>
            <a:ext cx="4632747" cy="533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855742"/>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FA154-F027-8648-4F0D-4EEBDC5C6421}"/>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1A86A389-2670-EC95-723D-C6C0E82C6F42}"/>
              </a:ext>
            </a:extLst>
          </p:cNvPr>
          <p:cNvSpPr txBox="1">
            <a:spLocks/>
          </p:cNvSpPr>
          <p:nvPr/>
        </p:nvSpPr>
        <p:spPr>
          <a:xfrm>
            <a:off x="251520" y="1916832"/>
            <a:ext cx="8640960"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応急手当について</a:t>
            </a:r>
          </a:p>
        </p:txBody>
      </p:sp>
    </p:spTree>
    <p:extLst>
      <p:ext uri="{BB962C8B-B14F-4D97-AF65-F5344CB8AC3E}">
        <p14:creationId xmlns:p14="http://schemas.microsoft.com/office/powerpoint/2010/main" val="2168022370"/>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bg1"/>
              </a:solidFill>
            </a:endParaRPr>
          </a:p>
        </p:txBody>
      </p:sp>
      <p:sp>
        <p:nvSpPr>
          <p:cNvPr id="3" name="タイトル 2">
            <a:extLst>
              <a:ext uri="{FF2B5EF4-FFF2-40B4-BE49-F238E27FC236}">
                <a16:creationId xmlns:a16="http://schemas.microsoft.com/office/drawing/2014/main" id="{9129B85E-EC7C-2829-B262-A2B46F367BA4}"/>
              </a:ext>
            </a:extLst>
          </p:cNvPr>
          <p:cNvSpPr txBox="1">
            <a:spLocks/>
          </p:cNvSpPr>
          <p:nvPr/>
        </p:nvSpPr>
        <p:spPr>
          <a:xfrm>
            <a:off x="449213" y="476672"/>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直ちに手当・通報すべき傷病</a:t>
            </a:r>
          </a:p>
        </p:txBody>
      </p:sp>
      <p:pic>
        <p:nvPicPr>
          <p:cNvPr id="5" name="図 4">
            <a:extLst>
              <a:ext uri="{FF2B5EF4-FFF2-40B4-BE49-F238E27FC236}">
                <a16:creationId xmlns:a16="http://schemas.microsoft.com/office/drawing/2014/main" id="{FC5DD86D-2471-1F66-A3F1-DDEC8617DEAB}"/>
              </a:ext>
            </a:extLst>
          </p:cNvPr>
          <p:cNvPicPr>
            <a:picLocks noChangeAspect="1"/>
          </p:cNvPicPr>
          <p:nvPr/>
        </p:nvPicPr>
        <p:blipFill>
          <a:blip r:embed="rId2">
            <a:extLst>
              <a:ext uri="{28A0092B-C50C-407E-A947-70E740481C1C}">
                <a14:useLocalDpi xmlns:a14="http://schemas.microsoft.com/office/drawing/2010/main" val="0"/>
              </a:ext>
            </a:extLst>
          </a:blip>
          <a:srcRect l="10791" t="69950" b="8000"/>
          <a:stretch>
            <a:fillRect/>
          </a:stretch>
        </p:blipFill>
        <p:spPr>
          <a:xfrm>
            <a:off x="212226" y="2132856"/>
            <a:ext cx="8752262" cy="3587291"/>
          </a:xfrm>
          <a:prstGeom prst="rect">
            <a:avLst/>
          </a:prstGeom>
        </p:spPr>
      </p:pic>
    </p:spTree>
    <p:extLst>
      <p:ext uri="{BB962C8B-B14F-4D97-AF65-F5344CB8AC3E}">
        <p14:creationId xmlns:p14="http://schemas.microsoft.com/office/powerpoint/2010/main" val="485953228"/>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A1688-F0E2-6AF3-21C4-197315B1406B}"/>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0FA3700A-7FD1-29AC-E725-862A300689F7}"/>
              </a:ext>
            </a:extLst>
          </p:cNvPr>
          <p:cNvSpPr txBox="1">
            <a:spLocks/>
          </p:cNvSpPr>
          <p:nvPr/>
        </p:nvSpPr>
        <p:spPr>
          <a:xfrm>
            <a:off x="899592" y="1628800"/>
            <a:ext cx="7448872"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水の特性について</a:t>
            </a:r>
          </a:p>
        </p:txBody>
      </p:sp>
    </p:spTree>
    <p:extLst>
      <p:ext uri="{BB962C8B-B14F-4D97-AF65-F5344CB8AC3E}">
        <p14:creationId xmlns:p14="http://schemas.microsoft.com/office/powerpoint/2010/main" val="4115648079"/>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bg1"/>
              </a:solidFill>
            </a:endParaRPr>
          </a:p>
        </p:txBody>
      </p:sp>
      <p:sp>
        <p:nvSpPr>
          <p:cNvPr id="3" name="タイトル 2">
            <a:extLst>
              <a:ext uri="{FF2B5EF4-FFF2-40B4-BE49-F238E27FC236}">
                <a16:creationId xmlns:a16="http://schemas.microsoft.com/office/drawing/2014/main" id="{9129B85E-EC7C-2829-B262-A2B46F367BA4}"/>
              </a:ext>
            </a:extLst>
          </p:cNvPr>
          <p:cNvSpPr txBox="1">
            <a:spLocks/>
          </p:cNvSpPr>
          <p:nvPr/>
        </p:nvSpPr>
        <p:spPr>
          <a:xfrm>
            <a:off x="449213" y="476672"/>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バイタルチェック</a:t>
            </a:r>
          </a:p>
        </p:txBody>
      </p:sp>
      <p:pic>
        <p:nvPicPr>
          <p:cNvPr id="5" name="図 4">
            <a:extLst>
              <a:ext uri="{FF2B5EF4-FFF2-40B4-BE49-F238E27FC236}">
                <a16:creationId xmlns:a16="http://schemas.microsoft.com/office/drawing/2014/main" id="{F329BC02-1082-3DB1-52FF-D21DC638B0F7}"/>
              </a:ext>
            </a:extLst>
          </p:cNvPr>
          <p:cNvPicPr>
            <a:picLocks noChangeAspect="1"/>
          </p:cNvPicPr>
          <p:nvPr/>
        </p:nvPicPr>
        <p:blipFill>
          <a:blip r:embed="rId2">
            <a:extLst>
              <a:ext uri="{28A0092B-C50C-407E-A947-70E740481C1C}">
                <a14:useLocalDpi xmlns:a14="http://schemas.microsoft.com/office/drawing/2010/main" val="0"/>
              </a:ext>
            </a:extLst>
          </a:blip>
          <a:srcRect l="2975" t="50001" r="5950" b="33556"/>
          <a:stretch>
            <a:fillRect/>
          </a:stretch>
        </p:blipFill>
        <p:spPr>
          <a:xfrm rot="10800000">
            <a:off x="449213" y="1988840"/>
            <a:ext cx="8446206" cy="3600400"/>
          </a:xfrm>
          <a:prstGeom prst="rect">
            <a:avLst/>
          </a:prstGeom>
        </p:spPr>
      </p:pic>
    </p:spTree>
    <p:extLst>
      <p:ext uri="{BB962C8B-B14F-4D97-AF65-F5344CB8AC3E}">
        <p14:creationId xmlns:p14="http://schemas.microsoft.com/office/powerpoint/2010/main" val="3355248883"/>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けがについて</a:t>
            </a:r>
          </a:p>
        </p:txBody>
      </p:sp>
      <p:pic>
        <p:nvPicPr>
          <p:cNvPr id="5" name="図 4">
            <a:extLst>
              <a:ext uri="{FF2B5EF4-FFF2-40B4-BE49-F238E27FC236}">
                <a16:creationId xmlns:a16="http://schemas.microsoft.com/office/drawing/2014/main" id="{2062D40C-E2C9-8AE6-4B62-75AB89DD7E29}"/>
              </a:ext>
            </a:extLst>
          </p:cNvPr>
          <p:cNvPicPr>
            <a:picLocks noChangeAspect="1"/>
          </p:cNvPicPr>
          <p:nvPr/>
        </p:nvPicPr>
        <p:blipFill>
          <a:blip r:embed="rId2" cstate="print">
            <a:extLst>
              <a:ext uri="{28A0092B-C50C-407E-A947-70E740481C1C}">
                <a14:useLocalDpi xmlns:a14="http://schemas.microsoft.com/office/drawing/2010/main" val="0"/>
              </a:ext>
            </a:extLst>
          </a:blip>
          <a:srcRect l="11314" t="53150" b="10100"/>
          <a:stretch>
            <a:fillRect/>
          </a:stretch>
        </p:blipFill>
        <p:spPr>
          <a:xfrm>
            <a:off x="179512" y="1384567"/>
            <a:ext cx="8784976" cy="5112568"/>
          </a:xfrm>
          <a:prstGeom prst="rect">
            <a:avLst/>
          </a:prstGeom>
        </p:spPr>
      </p:pic>
    </p:spTree>
    <p:extLst>
      <p:ext uri="{BB962C8B-B14F-4D97-AF65-F5344CB8AC3E}">
        <p14:creationId xmlns:p14="http://schemas.microsoft.com/office/powerpoint/2010/main" val="1535383156"/>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打撲・捻挫について</a:t>
            </a:r>
          </a:p>
        </p:txBody>
      </p:sp>
      <p:pic>
        <p:nvPicPr>
          <p:cNvPr id="4" name="図 3">
            <a:extLst>
              <a:ext uri="{FF2B5EF4-FFF2-40B4-BE49-F238E27FC236}">
                <a16:creationId xmlns:a16="http://schemas.microsoft.com/office/drawing/2014/main" id="{2B577DCB-5D70-01F7-D55C-02A6C7575E5B}"/>
              </a:ext>
            </a:extLst>
          </p:cNvPr>
          <p:cNvPicPr>
            <a:picLocks noChangeAspect="1"/>
          </p:cNvPicPr>
          <p:nvPr/>
        </p:nvPicPr>
        <p:blipFill>
          <a:blip r:embed="rId2" cstate="print">
            <a:extLst>
              <a:ext uri="{28A0092B-C50C-407E-A947-70E740481C1C}">
                <a14:useLocalDpi xmlns:a14="http://schemas.microsoft.com/office/drawing/2010/main" val="0"/>
              </a:ext>
            </a:extLst>
          </a:blip>
          <a:srcRect l="10586" t="48052" r="165" b="12987"/>
          <a:stretch>
            <a:fillRect/>
          </a:stretch>
        </p:blipFill>
        <p:spPr>
          <a:xfrm rot="10800000">
            <a:off x="215010" y="1556792"/>
            <a:ext cx="8928990" cy="4464497"/>
          </a:xfrm>
          <a:prstGeom prst="rect">
            <a:avLst/>
          </a:prstGeom>
        </p:spPr>
      </p:pic>
    </p:spTree>
    <p:extLst>
      <p:ext uri="{BB962C8B-B14F-4D97-AF65-F5344CB8AC3E}">
        <p14:creationId xmlns:p14="http://schemas.microsoft.com/office/powerpoint/2010/main" val="2816180360"/>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dirty="0">
                <a:solidFill>
                  <a:schemeClr val="bg1"/>
                </a:solidFill>
              </a:rPr>
              <a:t>RICE</a:t>
            </a:r>
            <a:endParaRPr lang="ja-JP" altLang="en-US" dirty="0">
              <a:solidFill>
                <a:schemeClr val="bg1"/>
              </a:solidFill>
            </a:endParaRPr>
          </a:p>
        </p:txBody>
      </p:sp>
      <p:pic>
        <p:nvPicPr>
          <p:cNvPr id="4" name="図 3">
            <a:extLst>
              <a:ext uri="{FF2B5EF4-FFF2-40B4-BE49-F238E27FC236}">
                <a16:creationId xmlns:a16="http://schemas.microsoft.com/office/drawing/2014/main" id="{C0EF3B46-2EC6-D3B6-D945-1397CCBD179B}"/>
              </a:ext>
            </a:extLst>
          </p:cNvPr>
          <p:cNvPicPr>
            <a:picLocks noChangeAspect="1"/>
          </p:cNvPicPr>
          <p:nvPr/>
        </p:nvPicPr>
        <p:blipFill>
          <a:blip r:embed="rId2">
            <a:extLst>
              <a:ext uri="{28A0092B-C50C-407E-A947-70E740481C1C}">
                <a14:useLocalDpi xmlns:a14="http://schemas.microsoft.com/office/drawing/2010/main" val="0"/>
              </a:ext>
            </a:extLst>
          </a:blip>
          <a:srcRect l="11401" t="4674" r="14623" b="64683"/>
          <a:stretch>
            <a:fillRect/>
          </a:stretch>
        </p:blipFill>
        <p:spPr>
          <a:xfrm>
            <a:off x="179512" y="1340768"/>
            <a:ext cx="8712968" cy="5285890"/>
          </a:xfrm>
          <a:prstGeom prst="rect">
            <a:avLst/>
          </a:prstGeom>
        </p:spPr>
      </p:pic>
    </p:spTree>
    <p:extLst>
      <p:ext uri="{BB962C8B-B14F-4D97-AF65-F5344CB8AC3E}">
        <p14:creationId xmlns:p14="http://schemas.microsoft.com/office/powerpoint/2010/main" val="2477337758"/>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bg1"/>
              </a:solidFill>
            </a:endParaRPr>
          </a:p>
        </p:txBody>
      </p:sp>
      <p:pic>
        <p:nvPicPr>
          <p:cNvPr id="4" name="図 3">
            <a:extLst>
              <a:ext uri="{FF2B5EF4-FFF2-40B4-BE49-F238E27FC236}">
                <a16:creationId xmlns:a16="http://schemas.microsoft.com/office/drawing/2014/main" id="{EDF50777-C1DB-60D7-64D6-BEAC11C1D2C3}"/>
              </a:ext>
            </a:extLst>
          </p:cNvPr>
          <p:cNvPicPr>
            <a:picLocks noChangeAspect="1"/>
          </p:cNvPicPr>
          <p:nvPr/>
        </p:nvPicPr>
        <p:blipFill>
          <a:blip r:embed="rId2" cstate="print">
            <a:extLst>
              <a:ext uri="{28A0092B-C50C-407E-A947-70E740481C1C}">
                <a14:useLocalDpi xmlns:a14="http://schemas.microsoft.com/office/drawing/2010/main" val="0"/>
              </a:ext>
            </a:extLst>
          </a:blip>
          <a:srcRect l="8925" t="7349" r="49425" b="50814"/>
          <a:stretch>
            <a:fillRect/>
          </a:stretch>
        </p:blipFill>
        <p:spPr>
          <a:xfrm>
            <a:off x="318030" y="1916832"/>
            <a:ext cx="4253970" cy="4740556"/>
          </a:xfrm>
          <a:prstGeom prst="rect">
            <a:avLst/>
          </a:prstGeom>
        </p:spPr>
      </p:pic>
      <p:pic>
        <p:nvPicPr>
          <p:cNvPr id="6" name="図 5">
            <a:extLst>
              <a:ext uri="{FF2B5EF4-FFF2-40B4-BE49-F238E27FC236}">
                <a16:creationId xmlns:a16="http://schemas.microsoft.com/office/drawing/2014/main" id="{6F3D0784-3DB3-59CA-F622-2877C0F22941}"/>
              </a:ext>
            </a:extLst>
          </p:cNvPr>
          <p:cNvPicPr>
            <a:picLocks noChangeAspect="1"/>
          </p:cNvPicPr>
          <p:nvPr/>
        </p:nvPicPr>
        <p:blipFill>
          <a:blip r:embed="rId2">
            <a:extLst>
              <a:ext uri="{28A0092B-C50C-407E-A947-70E740481C1C}">
                <a14:useLocalDpi xmlns:a14="http://schemas.microsoft.com/office/drawing/2010/main" val="0"/>
              </a:ext>
            </a:extLst>
          </a:blip>
          <a:srcRect l="5556" t="50224" r="48333" b="25626"/>
          <a:stretch>
            <a:fillRect/>
          </a:stretch>
        </p:blipFill>
        <p:spPr>
          <a:xfrm>
            <a:off x="4644007" y="2342476"/>
            <a:ext cx="4181963" cy="3750820"/>
          </a:xfrm>
          <a:prstGeom prst="rect">
            <a:avLst/>
          </a:prstGeom>
        </p:spPr>
      </p:pic>
      <p:sp>
        <p:nvSpPr>
          <p:cNvPr id="7" name="タイトル 2">
            <a:extLst>
              <a:ext uri="{FF2B5EF4-FFF2-40B4-BE49-F238E27FC236}">
                <a16:creationId xmlns:a16="http://schemas.microsoft.com/office/drawing/2014/main" id="{542B2689-947A-B7BC-93BC-8FFC2C74BD52}"/>
              </a:ext>
            </a:extLst>
          </p:cNvPr>
          <p:cNvSpPr txBox="1">
            <a:spLocks/>
          </p:cNvSpPr>
          <p:nvPr/>
        </p:nvSpPr>
        <p:spPr>
          <a:xfrm>
            <a:off x="601613" y="4907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こむらがえり</a:t>
            </a:r>
          </a:p>
        </p:txBody>
      </p:sp>
    </p:spTree>
    <p:extLst>
      <p:ext uri="{BB962C8B-B14F-4D97-AF65-F5344CB8AC3E}">
        <p14:creationId xmlns:p14="http://schemas.microsoft.com/office/powerpoint/2010/main" val="4055718554"/>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止血</a:t>
            </a:r>
            <a:r>
              <a:rPr lang="en-US" altLang="ja-JP" dirty="0">
                <a:solidFill>
                  <a:schemeClr val="bg1"/>
                </a:solidFill>
              </a:rPr>
              <a:t>(</a:t>
            </a:r>
            <a:r>
              <a:rPr lang="ja-JP" altLang="en-US" dirty="0">
                <a:solidFill>
                  <a:schemeClr val="bg1"/>
                </a:solidFill>
              </a:rPr>
              <a:t>直接圧迫止血</a:t>
            </a:r>
            <a:r>
              <a:rPr lang="en-US" altLang="ja-JP" dirty="0">
                <a:solidFill>
                  <a:schemeClr val="bg1"/>
                </a:solidFill>
              </a:rPr>
              <a:t>)</a:t>
            </a:r>
            <a:endParaRPr lang="ja-JP" altLang="en-US" dirty="0">
              <a:solidFill>
                <a:schemeClr val="bg1"/>
              </a:solidFill>
            </a:endParaRPr>
          </a:p>
        </p:txBody>
      </p:sp>
      <p:pic>
        <p:nvPicPr>
          <p:cNvPr id="4" name="図 3">
            <a:extLst>
              <a:ext uri="{FF2B5EF4-FFF2-40B4-BE49-F238E27FC236}">
                <a16:creationId xmlns:a16="http://schemas.microsoft.com/office/drawing/2014/main" id="{046C3640-AD77-630C-7E9C-B0DBA7331E26}"/>
              </a:ext>
            </a:extLst>
          </p:cNvPr>
          <p:cNvPicPr>
            <a:picLocks noChangeAspect="1"/>
          </p:cNvPicPr>
          <p:nvPr/>
        </p:nvPicPr>
        <p:blipFill>
          <a:blip r:embed="rId2" cstate="print">
            <a:extLst>
              <a:ext uri="{28A0092B-C50C-407E-A947-70E740481C1C}">
                <a14:useLocalDpi xmlns:a14="http://schemas.microsoft.com/office/drawing/2010/main" val="0"/>
              </a:ext>
            </a:extLst>
          </a:blip>
          <a:srcRect l="12813" t="14300" b="4933"/>
          <a:stretch>
            <a:fillRect/>
          </a:stretch>
        </p:blipFill>
        <p:spPr>
          <a:xfrm>
            <a:off x="179512" y="1340768"/>
            <a:ext cx="8784976" cy="5400600"/>
          </a:xfrm>
          <a:prstGeom prst="rect">
            <a:avLst/>
          </a:prstGeom>
        </p:spPr>
      </p:pic>
    </p:spTree>
    <p:extLst>
      <p:ext uri="{BB962C8B-B14F-4D97-AF65-F5344CB8AC3E}">
        <p14:creationId xmlns:p14="http://schemas.microsoft.com/office/powerpoint/2010/main" val="1643424071"/>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止血</a:t>
            </a:r>
            <a:r>
              <a:rPr lang="en-US" altLang="ja-JP" dirty="0">
                <a:solidFill>
                  <a:schemeClr val="bg1"/>
                </a:solidFill>
              </a:rPr>
              <a:t>(</a:t>
            </a:r>
            <a:r>
              <a:rPr lang="ja-JP" altLang="en-US" dirty="0">
                <a:solidFill>
                  <a:schemeClr val="bg1"/>
                </a:solidFill>
              </a:rPr>
              <a:t>鼻止血</a:t>
            </a:r>
            <a:r>
              <a:rPr lang="en-US" altLang="ja-JP" dirty="0">
                <a:solidFill>
                  <a:schemeClr val="bg1"/>
                </a:solidFill>
              </a:rPr>
              <a:t>)</a:t>
            </a:r>
            <a:endParaRPr lang="ja-JP" altLang="en-US" dirty="0">
              <a:solidFill>
                <a:schemeClr val="bg1"/>
              </a:solidFill>
            </a:endParaRPr>
          </a:p>
        </p:txBody>
      </p:sp>
      <p:pic>
        <p:nvPicPr>
          <p:cNvPr id="5" name="図 4">
            <a:extLst>
              <a:ext uri="{FF2B5EF4-FFF2-40B4-BE49-F238E27FC236}">
                <a16:creationId xmlns:a16="http://schemas.microsoft.com/office/drawing/2014/main" id="{F941AC83-01E9-5119-B804-981990F208D4}"/>
              </a:ext>
            </a:extLst>
          </p:cNvPr>
          <p:cNvPicPr>
            <a:picLocks noChangeAspect="1"/>
          </p:cNvPicPr>
          <p:nvPr/>
        </p:nvPicPr>
        <p:blipFill>
          <a:blip r:embed="rId2">
            <a:extLst>
              <a:ext uri="{28A0092B-C50C-407E-A947-70E740481C1C}">
                <a14:useLocalDpi xmlns:a14="http://schemas.microsoft.com/office/drawing/2010/main" val="0"/>
              </a:ext>
            </a:extLst>
          </a:blip>
          <a:srcRect l="9264" t="49622" r="11900" b="13054"/>
          <a:stretch>
            <a:fillRect/>
          </a:stretch>
        </p:blipFill>
        <p:spPr>
          <a:xfrm rot="10800000">
            <a:off x="179509" y="1376594"/>
            <a:ext cx="8784977" cy="5220757"/>
          </a:xfrm>
          <a:prstGeom prst="rect">
            <a:avLst/>
          </a:prstGeom>
        </p:spPr>
      </p:pic>
    </p:spTree>
    <p:extLst>
      <p:ext uri="{BB962C8B-B14F-4D97-AF65-F5344CB8AC3E}">
        <p14:creationId xmlns:p14="http://schemas.microsoft.com/office/powerpoint/2010/main" val="1174560794"/>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FA154-F027-8648-4F0D-4EEBDC5C6421}"/>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1A86A389-2670-EC95-723D-C6C0E82C6F42}"/>
              </a:ext>
            </a:extLst>
          </p:cNvPr>
          <p:cNvSpPr txBox="1">
            <a:spLocks/>
          </p:cNvSpPr>
          <p:nvPr/>
        </p:nvSpPr>
        <p:spPr>
          <a:xfrm>
            <a:off x="251520" y="1916832"/>
            <a:ext cx="8640960"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熱中症について</a:t>
            </a:r>
          </a:p>
        </p:txBody>
      </p:sp>
    </p:spTree>
    <p:extLst>
      <p:ext uri="{BB962C8B-B14F-4D97-AF65-F5344CB8AC3E}">
        <p14:creationId xmlns:p14="http://schemas.microsoft.com/office/powerpoint/2010/main" val="51738259"/>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CCEA78E-9767-7BBD-ACAF-EA0AB04714FB}"/>
              </a:ext>
            </a:extLst>
          </p:cNvPr>
          <p:cNvSpPr>
            <a:spLocks noGrp="1"/>
          </p:cNvSpPr>
          <p:nvPr>
            <p:ph type="title"/>
          </p:nvPr>
        </p:nvSpPr>
        <p:spPr/>
        <p:txBody>
          <a:bodyPr/>
          <a:lstStyle/>
          <a:p>
            <a:r>
              <a:rPr lang="ja-JP" altLang="en-US" dirty="0"/>
              <a:t>熱中症の症状</a:t>
            </a:r>
            <a:endParaRPr kumimoji="1" lang="ja-JP" altLang="en-US" dirty="0"/>
          </a:p>
        </p:txBody>
      </p:sp>
      <p:pic>
        <p:nvPicPr>
          <p:cNvPr id="1026" name="Picture 2">
            <a:extLst>
              <a:ext uri="{FF2B5EF4-FFF2-40B4-BE49-F238E27FC236}">
                <a16:creationId xmlns:a16="http://schemas.microsoft.com/office/drawing/2014/main" id="{B1470CB9-073A-F783-F83B-81D6C081F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72815"/>
            <a:ext cx="8784976" cy="496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6187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CCEA78E-9767-7BBD-ACAF-EA0AB04714FB}"/>
              </a:ext>
            </a:extLst>
          </p:cNvPr>
          <p:cNvSpPr>
            <a:spLocks noGrp="1"/>
          </p:cNvSpPr>
          <p:nvPr>
            <p:ph type="title"/>
          </p:nvPr>
        </p:nvSpPr>
        <p:spPr/>
        <p:txBody>
          <a:bodyPr/>
          <a:lstStyle/>
          <a:p>
            <a:r>
              <a:rPr lang="ja-JP" altLang="en-US" dirty="0"/>
              <a:t>熱中症の応急処置</a:t>
            </a:r>
            <a:endParaRPr kumimoji="1" lang="ja-JP" altLang="en-US" dirty="0"/>
          </a:p>
        </p:txBody>
      </p:sp>
      <p:pic>
        <p:nvPicPr>
          <p:cNvPr id="2050" name="Picture 2">
            <a:extLst>
              <a:ext uri="{FF2B5EF4-FFF2-40B4-BE49-F238E27FC236}">
                <a16:creationId xmlns:a16="http://schemas.microsoft.com/office/drawing/2014/main" id="{A14707E7-86B8-C195-BB86-75D9D56AE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4"/>
            <a:ext cx="914400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76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solidFill>
                  <a:schemeClr val="tx2"/>
                </a:solidFill>
              </a:rPr>
              <a:t>水泳について</a:t>
            </a:r>
            <a:r>
              <a:rPr kumimoji="1" lang="en-US" altLang="ja-JP" dirty="0">
                <a:solidFill>
                  <a:schemeClr val="tx2"/>
                </a:solidFill>
              </a:rPr>
              <a:t>Ⅰ</a:t>
            </a:r>
            <a:endParaRPr kumimoji="1" lang="ja-JP" altLang="en-US" dirty="0">
              <a:solidFill>
                <a:schemeClr val="tx2"/>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46564" y="-248564"/>
            <a:ext cx="5050872" cy="8784976"/>
          </a:xfrm>
          <a:prstGeom prst="rect">
            <a:avLst/>
          </a:prstGeom>
        </p:spPr>
      </p:pic>
    </p:spTree>
    <p:extLst>
      <p:ext uri="{BB962C8B-B14F-4D97-AF65-F5344CB8AC3E}">
        <p14:creationId xmlns:p14="http://schemas.microsoft.com/office/powerpoint/2010/main" val="3718061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CCEA78E-9767-7BBD-ACAF-EA0AB04714FB}"/>
              </a:ext>
            </a:extLst>
          </p:cNvPr>
          <p:cNvSpPr>
            <a:spLocks noGrp="1"/>
          </p:cNvSpPr>
          <p:nvPr>
            <p:ph type="title"/>
          </p:nvPr>
        </p:nvSpPr>
        <p:spPr/>
        <p:txBody>
          <a:bodyPr/>
          <a:lstStyle/>
          <a:p>
            <a:r>
              <a:rPr lang="ja-JP" altLang="en-US" dirty="0"/>
              <a:t>熱中症の応急処置</a:t>
            </a:r>
            <a:endParaRPr kumimoji="1" lang="ja-JP" altLang="en-US" dirty="0"/>
          </a:p>
        </p:txBody>
      </p:sp>
      <p:pic>
        <p:nvPicPr>
          <p:cNvPr id="3074" name="Picture 2">
            <a:extLst>
              <a:ext uri="{FF2B5EF4-FFF2-40B4-BE49-F238E27FC236}">
                <a16:creationId xmlns:a16="http://schemas.microsoft.com/office/drawing/2014/main" id="{667E87B3-5DEE-B834-1547-22E0DE299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9630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CCEA78E-9767-7BBD-ACAF-EA0AB04714FB}"/>
              </a:ext>
            </a:extLst>
          </p:cNvPr>
          <p:cNvSpPr>
            <a:spLocks noGrp="1"/>
          </p:cNvSpPr>
          <p:nvPr>
            <p:ph type="title"/>
          </p:nvPr>
        </p:nvSpPr>
        <p:spPr/>
        <p:txBody>
          <a:bodyPr/>
          <a:lstStyle/>
          <a:p>
            <a:r>
              <a:rPr lang="ja-JP" altLang="en-US" dirty="0"/>
              <a:t>熱中症の予防、対策</a:t>
            </a:r>
            <a:endParaRPr kumimoji="1" lang="ja-JP" altLang="en-US" dirty="0"/>
          </a:p>
        </p:txBody>
      </p:sp>
      <p:pic>
        <p:nvPicPr>
          <p:cNvPr id="4098" name="Picture 2">
            <a:extLst>
              <a:ext uri="{FF2B5EF4-FFF2-40B4-BE49-F238E27FC236}">
                <a16:creationId xmlns:a16="http://schemas.microsoft.com/office/drawing/2014/main" id="{F5F6D997-5CE8-ACA9-4615-D5AE7434B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91056"/>
            <a:ext cx="8928992" cy="515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192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BA362-F2E5-32F5-51FE-20AC03ACBC6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8E6748B-FE6F-8572-2839-F6619181AA4C}"/>
              </a:ext>
            </a:extLst>
          </p:cNvPr>
          <p:cNvSpPr txBox="1"/>
          <p:nvPr/>
        </p:nvSpPr>
        <p:spPr>
          <a:xfrm>
            <a:off x="323528" y="332656"/>
            <a:ext cx="8640960" cy="769441"/>
          </a:xfrm>
          <a:prstGeom prst="rect">
            <a:avLst/>
          </a:prstGeom>
          <a:noFill/>
        </p:spPr>
        <p:txBody>
          <a:bodyPr wrap="square">
            <a:spAutoFit/>
          </a:bodyPr>
          <a:lstStyle/>
          <a:p>
            <a:pPr algn="ctr"/>
            <a:r>
              <a:rPr lang="ja-JP" altLang="en-US" sz="4400" b="1" i="1" dirty="0">
                <a:solidFill>
                  <a:srgbClr val="FFC000"/>
                </a:solidFill>
                <a:effectLst/>
                <a:latin typeface="ＭＳ Ｐゴシック" panose="020B0600070205080204" pitchFamily="50" charset="-128"/>
                <a:ea typeface="ＭＳ Ｐゴシック" panose="020B0600070205080204" pitchFamily="50" charset="-128"/>
              </a:rPr>
              <a:t>実技動画リンク</a:t>
            </a:r>
          </a:p>
        </p:txBody>
      </p:sp>
      <p:sp>
        <p:nvSpPr>
          <p:cNvPr id="4" name="テキスト ボックス 3">
            <a:extLst>
              <a:ext uri="{FF2B5EF4-FFF2-40B4-BE49-F238E27FC236}">
                <a16:creationId xmlns:a16="http://schemas.microsoft.com/office/drawing/2014/main" id="{4E67ECCE-BDD6-633B-264C-225139D7A5C6}"/>
              </a:ext>
            </a:extLst>
          </p:cNvPr>
          <p:cNvSpPr txBox="1"/>
          <p:nvPr/>
        </p:nvSpPr>
        <p:spPr>
          <a:xfrm>
            <a:off x="1115616" y="1190357"/>
            <a:ext cx="7488832" cy="5262979"/>
          </a:xfrm>
          <a:prstGeom prst="rect">
            <a:avLst/>
          </a:prstGeom>
          <a:noFill/>
        </p:spPr>
        <p:txBody>
          <a:bodyPr wrap="square">
            <a:spAutoFit/>
          </a:bodyPr>
          <a:lstStyle/>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・泳ぎの基本と自己保全・着衣泳（３分３７秒）</a:t>
            </a:r>
          </a:p>
          <a:p>
            <a:pPr indent="139700">
              <a:buNone/>
            </a:pPr>
            <a:r>
              <a:rPr lang="en-US" altLang="ja-JP" sz="2400" u="sng" dirty="0">
                <a:effectLst/>
                <a:latin typeface="游ゴシック" panose="020B0400000000000000" pitchFamily="50" charset="-128"/>
                <a:ea typeface="游ゴシック" panose="020B0400000000000000" pitchFamily="50" charset="-128"/>
                <a:cs typeface="ＭＳ Ｐゴシック" panose="020B0600070205080204" pitchFamily="50" charset="-128"/>
                <a:hlinkClick r:id="rId2">
                  <a:extLst>
                    <a:ext uri="{A12FA001-AC4F-418D-AE19-62706E023703}">
                      <ahyp:hlinkClr xmlns:ahyp="http://schemas.microsoft.com/office/drawing/2018/hyperlinkcolor" val="tx"/>
                    </a:ext>
                  </a:extLst>
                </a:hlinkClick>
              </a:rPr>
              <a:t>https://youtu.be/5FIuYezsliY</a:t>
            </a:r>
            <a:endPar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・救助Ⅰ（３分２０秒）</a:t>
            </a:r>
          </a:p>
          <a:p>
            <a:pPr indent="139700">
              <a:buNone/>
            </a:pPr>
            <a:r>
              <a:rPr lang="en-US" altLang="ja-JP" sz="2400" u="sng" dirty="0">
                <a:effectLst/>
                <a:latin typeface="游ゴシック" panose="020B0400000000000000" pitchFamily="50" charset="-128"/>
                <a:ea typeface="游ゴシック" panose="020B0400000000000000" pitchFamily="50" charset="-128"/>
                <a:cs typeface="ＭＳ Ｐゴシック" panose="020B0600070205080204" pitchFamily="50" charset="-128"/>
                <a:hlinkClick r:id="rId3">
                  <a:extLst>
                    <a:ext uri="{A12FA001-AC4F-418D-AE19-62706E023703}">
                      <ahyp:hlinkClr xmlns:ahyp="http://schemas.microsoft.com/office/drawing/2018/hyperlinkcolor" val="tx"/>
                    </a:ext>
                  </a:extLst>
                </a:hlinkClick>
              </a:rPr>
              <a:t>https://youtu.be/-bSbABaacOI</a:t>
            </a:r>
            <a:endPar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・救助Ⅱ（３分２１秒）</a:t>
            </a:r>
          </a:p>
          <a:p>
            <a:pPr>
              <a:buNone/>
            </a:pPr>
            <a:r>
              <a:rPr lang="ja-JP" altLang="ja-JP" sz="2400" dirty="0">
                <a:solidFill>
                  <a:srgbClr val="FFC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2400" u="sng" dirty="0">
                <a:effectLst/>
                <a:latin typeface="游ゴシック" panose="020B0400000000000000" pitchFamily="50" charset="-128"/>
                <a:ea typeface="游ゴシック" panose="020B0400000000000000" pitchFamily="50" charset="-128"/>
                <a:cs typeface="ＭＳ Ｐゴシック" panose="020B0600070205080204" pitchFamily="50" charset="-128"/>
                <a:hlinkClick r:id="rId4">
                  <a:extLst>
                    <a:ext uri="{A12FA001-AC4F-418D-AE19-62706E023703}">
                      <ahyp:hlinkClr xmlns:ahyp="http://schemas.microsoft.com/office/drawing/2018/hyperlinkcolor" val="tx"/>
                    </a:ext>
                  </a:extLst>
                </a:hlinkClick>
              </a:rPr>
              <a:t>https://youtu.be/ZhCHDuRTkyw</a:t>
            </a:r>
            <a:endPar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・救助に必要な泳法・自己保全（２分４１秒）</a:t>
            </a: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2400" u="sng" dirty="0">
                <a:effectLst/>
                <a:latin typeface="游ゴシック" panose="020B0400000000000000" pitchFamily="50" charset="-128"/>
                <a:ea typeface="游ゴシック" panose="020B0400000000000000" pitchFamily="50" charset="-128"/>
                <a:cs typeface="ＭＳ Ｐゴシック" panose="020B0600070205080204" pitchFamily="50" charset="-128"/>
                <a:hlinkClick r:id="rId5">
                  <a:extLst>
                    <a:ext uri="{A12FA001-AC4F-418D-AE19-62706E023703}">
                      <ahyp:hlinkClr xmlns:ahyp="http://schemas.microsoft.com/office/drawing/2018/hyperlinkcolor" val="tx"/>
                    </a:ext>
                  </a:extLst>
                </a:hlinkClick>
              </a:rPr>
              <a:t>https://youtu.be/yZ_YOvtIuD4</a:t>
            </a:r>
            <a:endPar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・救助者を守る危険回避の技術（１分３８秒）</a:t>
            </a:r>
          </a:p>
          <a:p>
            <a:pPr>
              <a:buNone/>
            </a:pPr>
            <a:r>
              <a:rPr lang="ja-JP" altLang="ja-JP" sz="2400" dirty="0">
                <a:solidFill>
                  <a:srgbClr val="FFC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2400" u="sng" dirty="0">
                <a:effectLst/>
                <a:latin typeface="游ゴシック" panose="020B0400000000000000" pitchFamily="50" charset="-128"/>
                <a:ea typeface="游ゴシック" panose="020B0400000000000000" pitchFamily="50" charset="-128"/>
                <a:cs typeface="ＭＳ Ｐゴシック" panose="020B0600070205080204" pitchFamily="50" charset="-128"/>
                <a:hlinkClick r:id="rId6">
                  <a:extLst>
                    <a:ext uri="{A12FA001-AC4F-418D-AE19-62706E023703}">
                      <ahyp:hlinkClr xmlns:ahyp="http://schemas.microsoft.com/office/drawing/2018/hyperlinkcolor" val="tx"/>
                    </a:ext>
                  </a:extLst>
                </a:hlinkClick>
              </a:rPr>
              <a:t>https://youtu.be/TyGMLON1Apo</a:t>
            </a:r>
            <a:endPar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・溺者の救助（２分４６秒）</a:t>
            </a: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2400" u="sng" dirty="0">
                <a:effectLst/>
                <a:latin typeface="游ゴシック" panose="020B0400000000000000" pitchFamily="50" charset="-128"/>
                <a:ea typeface="游ゴシック" panose="020B0400000000000000" pitchFamily="50" charset="-128"/>
                <a:cs typeface="ＭＳ Ｐゴシック" panose="020B0600070205080204" pitchFamily="50" charset="-128"/>
                <a:hlinkClick r:id="rId7">
                  <a:extLst>
                    <a:ext uri="{A12FA001-AC4F-418D-AE19-62706E023703}">
                      <ahyp:hlinkClr xmlns:ahyp="http://schemas.microsoft.com/office/drawing/2018/hyperlinkcolor" val="tx"/>
                    </a:ext>
                  </a:extLst>
                </a:hlinkClick>
              </a:rPr>
              <a:t>https://youtu.be/xgQadH5XLnw</a:t>
            </a:r>
            <a:endPar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buNone/>
            </a:pPr>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・頚椎（髄）損傷の事故者への対応（２分３９秒）</a:t>
            </a:r>
          </a:p>
          <a:p>
            <a:r>
              <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2400" u="sng" dirty="0">
                <a:effectLst/>
                <a:latin typeface="游ゴシック" panose="020B0400000000000000" pitchFamily="50" charset="-128"/>
                <a:ea typeface="游ゴシック" panose="020B0400000000000000" pitchFamily="50" charset="-128"/>
                <a:cs typeface="ＭＳ Ｐゴシック" panose="020B0600070205080204" pitchFamily="50" charset="-128"/>
                <a:hlinkClick r:id="rId8">
                  <a:extLst>
                    <a:ext uri="{A12FA001-AC4F-418D-AE19-62706E023703}">
                      <ahyp:hlinkClr xmlns:ahyp="http://schemas.microsoft.com/office/drawing/2018/hyperlinkcolor" val="tx"/>
                    </a:ext>
                  </a:extLst>
                </a:hlinkClick>
              </a:rPr>
              <a:t>https://youtu.be/hhUg20krlws</a:t>
            </a:r>
            <a:endParaRPr lang="ja-JP" altLang="ja-JP" sz="24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659356959"/>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BA362-F2E5-32F5-51FE-20AC03ACBC6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8E6748B-FE6F-8572-2839-F6619181AA4C}"/>
              </a:ext>
            </a:extLst>
          </p:cNvPr>
          <p:cNvSpPr txBox="1"/>
          <p:nvPr/>
        </p:nvSpPr>
        <p:spPr>
          <a:xfrm>
            <a:off x="179512" y="1268760"/>
            <a:ext cx="8640960" cy="4462760"/>
          </a:xfrm>
          <a:prstGeom prst="rect">
            <a:avLst/>
          </a:prstGeom>
          <a:noFill/>
        </p:spPr>
        <p:txBody>
          <a:bodyPr wrap="square">
            <a:spAutoFit/>
          </a:bodyPr>
          <a:lstStyle/>
          <a:p>
            <a:pPr algn="ctr"/>
            <a:endParaRPr lang="en-US" altLang="ja-JP" sz="3200" b="1" i="1" dirty="0">
              <a:solidFill>
                <a:schemeClr val="accent5"/>
              </a:solidFill>
              <a:effectLst/>
              <a:latin typeface="Noto Sans JP" panose="020B0200000000000000" pitchFamily="50" charset="-128"/>
              <a:ea typeface="Noto Sans JP" panose="020B0200000000000000" pitchFamily="50" charset="-128"/>
            </a:endParaRPr>
          </a:p>
          <a:p>
            <a:pPr algn="ctr"/>
            <a:r>
              <a:rPr lang="ja-JP" altLang="en-US" sz="3600" b="1" i="1" dirty="0">
                <a:solidFill>
                  <a:srgbClr val="FF0000"/>
                </a:solidFill>
                <a:effectLst/>
                <a:latin typeface="Noto Sans JP" panose="020B0200000000000000" pitchFamily="50" charset="-128"/>
                <a:ea typeface="Noto Sans JP" panose="020B0200000000000000" pitchFamily="50" charset="-128"/>
              </a:rPr>
              <a:t>水難事故予防のための</a:t>
            </a:r>
            <a:r>
              <a:rPr lang="en-US" altLang="ja-JP" sz="3600" b="1" i="1" dirty="0">
                <a:solidFill>
                  <a:srgbClr val="FF0000"/>
                </a:solidFill>
                <a:effectLst/>
                <a:latin typeface="Noto Sans JP" panose="020B0200000000000000" pitchFamily="50" charset="-128"/>
                <a:ea typeface="Noto Sans JP" panose="020B0200000000000000" pitchFamily="50" charset="-128"/>
              </a:rPr>
              <a:t>｢</a:t>
            </a:r>
            <a:r>
              <a:rPr lang="ja-JP" altLang="en-US" sz="3600" b="1" i="1" dirty="0">
                <a:solidFill>
                  <a:srgbClr val="FF0000"/>
                </a:solidFill>
                <a:effectLst/>
                <a:latin typeface="Noto Sans JP" panose="020B0200000000000000" pitchFamily="50" charset="-128"/>
                <a:ea typeface="Noto Sans JP" panose="020B0200000000000000" pitchFamily="50" charset="-128"/>
              </a:rPr>
              <a:t>命を守る</a:t>
            </a:r>
            <a:r>
              <a:rPr lang="en-US" altLang="ja-JP" sz="3600" b="1" i="1" dirty="0">
                <a:solidFill>
                  <a:srgbClr val="FF0000"/>
                </a:solidFill>
                <a:effectLst/>
                <a:latin typeface="Noto Sans JP" panose="020B0200000000000000" pitchFamily="50" charset="-128"/>
                <a:ea typeface="Noto Sans JP" panose="020B0200000000000000" pitchFamily="50" charset="-128"/>
              </a:rPr>
              <a:t>｣</a:t>
            </a:r>
          </a:p>
          <a:p>
            <a:pPr algn="ctr"/>
            <a:endParaRPr lang="en-US" altLang="ja-JP" sz="3600" b="1" i="1" dirty="0">
              <a:solidFill>
                <a:srgbClr val="FF0000"/>
              </a:solidFill>
              <a:latin typeface="Noto Sans JP" panose="020B0200000000000000" pitchFamily="50" charset="-128"/>
              <a:ea typeface="Noto Sans JP" panose="020B0200000000000000" pitchFamily="50" charset="-128"/>
            </a:endParaRPr>
          </a:p>
          <a:p>
            <a:pPr algn="ctr"/>
            <a:r>
              <a:rPr lang="ja-JP" altLang="en-US" sz="3600" b="1" i="1" dirty="0">
                <a:solidFill>
                  <a:srgbClr val="FFC000"/>
                </a:solidFill>
                <a:effectLst/>
                <a:latin typeface="Noto Sans JP" panose="020B0200000000000000" pitchFamily="50" charset="-128"/>
                <a:ea typeface="Noto Sans JP" panose="020B0200000000000000" pitchFamily="50" charset="-128"/>
              </a:rPr>
              <a:t>水泳学習を</a:t>
            </a:r>
            <a:endParaRPr lang="en-US" altLang="ja-JP" sz="3600" b="1" i="1" dirty="0">
              <a:solidFill>
                <a:srgbClr val="FFC000"/>
              </a:solidFill>
              <a:effectLst/>
              <a:latin typeface="Noto Sans JP" panose="020B0200000000000000" pitchFamily="50" charset="-128"/>
              <a:ea typeface="Noto Sans JP" panose="020B0200000000000000" pitchFamily="50" charset="-128"/>
            </a:endParaRPr>
          </a:p>
          <a:p>
            <a:pPr algn="ctr"/>
            <a:endParaRPr lang="en-US" altLang="ja-JP" sz="3600" b="1" i="1" dirty="0">
              <a:solidFill>
                <a:srgbClr val="FF0000"/>
              </a:solidFill>
              <a:effectLst/>
              <a:latin typeface="Noto Sans JP" panose="020B0200000000000000" pitchFamily="50" charset="-128"/>
              <a:ea typeface="Noto Sans JP" panose="020B0200000000000000" pitchFamily="50" charset="-128"/>
            </a:endParaRPr>
          </a:p>
          <a:p>
            <a:pPr algn="ctr"/>
            <a:r>
              <a:rPr lang="ja-JP" altLang="en-US" sz="3600" b="1" i="1" dirty="0">
                <a:solidFill>
                  <a:srgbClr val="FF0000"/>
                </a:solidFill>
                <a:effectLst/>
                <a:latin typeface="Noto Sans JP" panose="020B0200000000000000" pitchFamily="50" charset="-128"/>
                <a:ea typeface="Noto Sans JP" panose="020B0200000000000000" pitchFamily="50" charset="-128"/>
              </a:rPr>
              <a:t>背浮き</a:t>
            </a:r>
            <a:r>
              <a:rPr lang="en-US" altLang="ja-JP" sz="3600" b="1" i="1" dirty="0">
                <a:solidFill>
                  <a:srgbClr val="FF0000"/>
                </a:solidFill>
                <a:effectLst/>
                <a:latin typeface="Noto Sans JP" panose="020B0200000000000000" pitchFamily="50" charset="-128"/>
                <a:ea typeface="Noto Sans JP" panose="020B0200000000000000" pitchFamily="50" charset="-128"/>
              </a:rPr>
              <a:t>､</a:t>
            </a:r>
            <a:r>
              <a:rPr lang="ja-JP" altLang="en-US" sz="3600" b="1" i="1" dirty="0">
                <a:solidFill>
                  <a:srgbClr val="FF0000"/>
                </a:solidFill>
                <a:effectLst/>
                <a:latin typeface="Noto Sans JP" panose="020B0200000000000000" pitchFamily="50" charset="-128"/>
                <a:ea typeface="Noto Sans JP" panose="020B0200000000000000" pitchFamily="50" charset="-128"/>
              </a:rPr>
              <a:t>ライフジャケット</a:t>
            </a:r>
            <a:r>
              <a:rPr lang="en-US" altLang="ja-JP" sz="3600" b="1" i="1" dirty="0">
                <a:solidFill>
                  <a:srgbClr val="FF0000"/>
                </a:solidFill>
                <a:effectLst/>
                <a:latin typeface="Noto Sans JP" panose="020B0200000000000000" pitchFamily="50" charset="-128"/>
                <a:ea typeface="Noto Sans JP" panose="020B0200000000000000" pitchFamily="50" charset="-128"/>
              </a:rPr>
              <a:t>､</a:t>
            </a:r>
            <a:r>
              <a:rPr lang="ja-JP" altLang="en-US" sz="3600" b="1" i="1" dirty="0">
                <a:solidFill>
                  <a:srgbClr val="FF0000"/>
                </a:solidFill>
                <a:effectLst/>
                <a:latin typeface="Noto Sans JP" panose="020B0200000000000000" pitchFamily="50" charset="-128"/>
                <a:ea typeface="Noto Sans JP" panose="020B0200000000000000" pitchFamily="50" charset="-128"/>
              </a:rPr>
              <a:t>着衣泳</a:t>
            </a:r>
            <a:endParaRPr lang="en-US" altLang="ja-JP" sz="3600" b="1" i="1" dirty="0">
              <a:solidFill>
                <a:srgbClr val="FF0000"/>
              </a:solidFill>
              <a:effectLst/>
              <a:latin typeface="Noto Sans JP" panose="020B0200000000000000" pitchFamily="50" charset="-128"/>
              <a:ea typeface="Noto Sans JP" panose="020B0200000000000000" pitchFamily="50" charset="-128"/>
            </a:endParaRPr>
          </a:p>
          <a:p>
            <a:pPr algn="ctr"/>
            <a:endParaRPr lang="en-US" altLang="ja-JP" sz="3600" b="1" i="1" dirty="0">
              <a:solidFill>
                <a:srgbClr val="FF0000"/>
              </a:solidFill>
              <a:latin typeface="Noto Sans JP" panose="020B0200000000000000" pitchFamily="50" charset="-128"/>
              <a:ea typeface="Noto Sans JP" panose="020B0200000000000000" pitchFamily="50" charset="-128"/>
            </a:endParaRPr>
          </a:p>
          <a:p>
            <a:pPr algn="ctr"/>
            <a:r>
              <a:rPr lang="ja-JP" altLang="en-US" sz="3600" b="1" i="1" dirty="0">
                <a:solidFill>
                  <a:srgbClr val="FFC000"/>
                </a:solidFill>
                <a:effectLst/>
                <a:latin typeface="Noto Sans JP" panose="020B0200000000000000" pitchFamily="50" charset="-128"/>
                <a:ea typeface="Noto Sans JP" panose="020B0200000000000000" pitchFamily="50" charset="-128"/>
              </a:rPr>
              <a:t>などの体験を</a:t>
            </a:r>
          </a:p>
        </p:txBody>
      </p:sp>
    </p:spTree>
    <p:extLst>
      <p:ext uri="{BB962C8B-B14F-4D97-AF65-F5344CB8AC3E}">
        <p14:creationId xmlns:p14="http://schemas.microsoft.com/office/powerpoint/2010/main" val="1634947924"/>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4941168"/>
            <a:ext cx="8640960" cy="1296144"/>
          </a:xfrm>
        </p:spPr>
        <p:txBody>
          <a:bodyPr>
            <a:normAutofit/>
          </a:bodyPr>
          <a:lstStyle/>
          <a:p>
            <a:pPr marL="0" indent="0">
              <a:buNone/>
            </a:pPr>
            <a:r>
              <a:rPr kumimoji="1" lang="ja-JP" altLang="en-US" sz="6600" b="1" i="1" dirty="0">
                <a:effectLst>
                  <a:outerShdw blurRad="38100" dist="38100" dir="2700000" algn="tl">
                    <a:srgbClr val="000000">
                      <a:alpha val="43137"/>
                    </a:srgbClr>
                  </a:outerShdw>
                </a:effectLst>
              </a:rPr>
              <a:t>人間を救うのは人間だ</a:t>
            </a:r>
          </a:p>
        </p:txBody>
      </p:sp>
      <p:sp>
        <p:nvSpPr>
          <p:cNvPr id="3" name="タイトル 2"/>
          <p:cNvSpPr>
            <a:spLocks noGrp="1"/>
          </p:cNvSpPr>
          <p:nvPr>
            <p:ph type="title"/>
          </p:nvPr>
        </p:nvSpPr>
        <p:spPr/>
        <p:txBody>
          <a:bodyPr/>
          <a:lstStyle/>
          <a:p>
            <a:r>
              <a:rPr kumimoji="1" lang="ja-JP" altLang="en-US" dirty="0"/>
              <a:t>最後に</a:t>
            </a:r>
          </a:p>
        </p:txBody>
      </p:sp>
      <p:sp>
        <p:nvSpPr>
          <p:cNvPr id="4" name="コンテンツ プレースホルダー 1"/>
          <p:cNvSpPr txBox="1">
            <a:spLocks/>
          </p:cNvSpPr>
          <p:nvPr/>
        </p:nvSpPr>
        <p:spPr>
          <a:xfrm>
            <a:off x="251520" y="1911896"/>
            <a:ext cx="8640960" cy="129614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Font typeface="Symbol" pitchFamily="18" charset="2"/>
              <a:buNone/>
            </a:pPr>
            <a:r>
              <a:rPr lang="ja-JP" altLang="en-US" sz="6600" b="1" i="1" dirty="0">
                <a:effectLst>
                  <a:outerShdw blurRad="38100" dist="38100" dir="2700000" algn="tl">
                    <a:srgbClr val="000000">
                      <a:alpha val="43137"/>
                    </a:srgbClr>
                  </a:outerShdw>
                </a:effectLst>
              </a:rPr>
              <a:t>自分の身は自分で守る</a:t>
            </a:r>
          </a:p>
        </p:txBody>
      </p:sp>
      <p:sp>
        <p:nvSpPr>
          <p:cNvPr id="5" name="コンテンツ プレースホルダー 1">
            <a:extLst>
              <a:ext uri="{FF2B5EF4-FFF2-40B4-BE49-F238E27FC236}">
                <a16:creationId xmlns:a16="http://schemas.microsoft.com/office/drawing/2014/main" id="{F3DD4B61-6B7E-C497-86F3-9F17F59CD2E7}"/>
              </a:ext>
            </a:extLst>
          </p:cNvPr>
          <p:cNvSpPr txBox="1">
            <a:spLocks/>
          </p:cNvSpPr>
          <p:nvPr/>
        </p:nvSpPr>
        <p:spPr>
          <a:xfrm>
            <a:off x="2267744" y="3426532"/>
            <a:ext cx="4896545" cy="129614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Font typeface="Symbol" pitchFamily="18" charset="2"/>
              <a:buNone/>
            </a:pPr>
            <a:r>
              <a:rPr lang="ja-JP" altLang="en-US" sz="6600" b="1" i="1" dirty="0">
                <a:effectLst>
                  <a:outerShdw blurRad="38100" dist="38100" dir="2700000" algn="tl">
                    <a:srgbClr val="000000">
                      <a:alpha val="43137"/>
                    </a:srgbClr>
                  </a:outerShdw>
                </a:effectLst>
              </a:rPr>
              <a:t>浮いて待て</a:t>
            </a:r>
          </a:p>
        </p:txBody>
      </p:sp>
    </p:spTree>
    <p:extLst>
      <p:ext uri="{BB962C8B-B14F-4D97-AF65-F5344CB8AC3E}">
        <p14:creationId xmlns:p14="http://schemas.microsoft.com/office/powerpoint/2010/main" val="3448548058"/>
      </p:ext>
    </p:extLst>
  </p:cSld>
  <p:clrMapOvr>
    <a:masterClrMapping/>
  </p:clrMapOvr>
  <mc:AlternateContent xmlns:mc="http://schemas.openxmlformats.org/markup-compatibility/2006" xmlns:p14="http://schemas.microsoft.com/office/powerpoint/2010/main">
    <mc:Choice Requires="p14">
      <p:transition spd="slow" p14:dur="2000" advTm="965"/>
    </mc:Choice>
    <mc:Fallback xmlns="">
      <p:transition spd="slow" advTm="96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p:cNvSpPr>
            <a:spLocks noGrp="1"/>
          </p:cNvSpPr>
          <p:nvPr>
            <p:ph type="title"/>
          </p:nvPr>
        </p:nvSpPr>
        <p:spPr>
          <a:xfrm>
            <a:off x="457200" y="338328"/>
            <a:ext cx="8229600" cy="1252728"/>
          </a:xfrm>
        </p:spPr>
        <p:txBody>
          <a:bodyPr/>
          <a:lstStyle/>
          <a:p>
            <a:r>
              <a:rPr kumimoji="1" lang="ja-JP" altLang="en-US" dirty="0">
                <a:solidFill>
                  <a:schemeClr val="tx2"/>
                </a:solidFill>
              </a:rPr>
              <a:t>水の特性</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15716" y="-207404"/>
            <a:ext cx="5040560" cy="8712968"/>
          </a:xfrm>
          <a:prstGeom prst="rect">
            <a:avLst/>
          </a:prstGeom>
        </p:spPr>
      </p:pic>
    </p:spTree>
    <p:extLst>
      <p:ext uri="{BB962C8B-B14F-4D97-AF65-F5344CB8AC3E}">
        <p14:creationId xmlns:p14="http://schemas.microsoft.com/office/powerpoint/2010/main" val="3753857416"/>
      </p:ext>
    </p:extLst>
  </p:cSld>
  <p:clrMapOvr>
    <a:masterClrMapping/>
  </p:clrMapOvr>
  <mc:AlternateContent xmlns:mc="http://schemas.openxmlformats.org/markup-compatibility/2006" xmlns:p14="http://schemas.microsoft.com/office/powerpoint/2010/main">
    <mc:Choice Requires="p14">
      <p:transition spd="slow" p14:dur="2000" advTm="763"/>
    </mc:Choice>
    <mc:Fallback xmlns="">
      <p:transition spd="slow" advTm="76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2B95-845C-1DEE-D7FE-EA449B9B505D}"/>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DDC6F2BC-CFC3-3551-3CD2-F3F28345A776}"/>
              </a:ext>
            </a:extLst>
          </p:cNvPr>
          <p:cNvSpPr txBox="1">
            <a:spLocks/>
          </p:cNvSpPr>
          <p:nvPr/>
        </p:nvSpPr>
        <p:spPr>
          <a:xfrm>
            <a:off x="899592" y="1628800"/>
            <a:ext cx="7448872"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水の事故の現状</a:t>
            </a:r>
          </a:p>
        </p:txBody>
      </p:sp>
    </p:spTree>
    <p:extLst>
      <p:ext uri="{BB962C8B-B14F-4D97-AF65-F5344CB8AC3E}">
        <p14:creationId xmlns:p14="http://schemas.microsoft.com/office/powerpoint/2010/main" val="2337042946"/>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水難事故発生状況</a:t>
            </a:r>
          </a:p>
        </p:txBody>
      </p:sp>
      <p:pic>
        <p:nvPicPr>
          <p:cNvPr id="6" name="図 5">
            <a:extLst>
              <a:ext uri="{FF2B5EF4-FFF2-40B4-BE49-F238E27FC236}">
                <a16:creationId xmlns:a16="http://schemas.microsoft.com/office/drawing/2014/main" id="{495FE2F2-A304-0654-0CB1-2227D292D4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16" y="1844824"/>
            <a:ext cx="8712968" cy="4818864"/>
          </a:xfrm>
          <a:prstGeom prst="rect">
            <a:avLst/>
          </a:prstGeom>
        </p:spPr>
      </p:pic>
    </p:spTree>
    <p:extLst>
      <p:ext uri="{BB962C8B-B14F-4D97-AF65-F5344CB8AC3E}">
        <p14:creationId xmlns:p14="http://schemas.microsoft.com/office/powerpoint/2010/main" val="1564530981"/>
      </p:ext>
    </p:extLst>
  </p:cSld>
  <p:clrMapOvr>
    <a:masterClrMapping/>
  </p:clrMapOvr>
  <mc:AlternateContent xmlns:mc="http://schemas.openxmlformats.org/markup-compatibility/2006" xmlns:p14="http://schemas.microsoft.com/office/powerpoint/2010/main">
    <mc:Choice Requires="p14">
      <p:transition spd="slow" p14:dur="2000" advTm="849"/>
    </mc:Choice>
    <mc:Fallback xmlns="">
      <p:transition spd="slow" advTm="84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8229600" cy="1152128"/>
          </a:xfrm>
        </p:spPr>
        <p:txBody>
          <a:bodyPr>
            <a:normAutofit fontScale="90000"/>
          </a:bodyPr>
          <a:lstStyle/>
          <a:p>
            <a:r>
              <a:rPr kumimoji="1" lang="ja-JP" altLang="en-US" dirty="0"/>
              <a:t>場所別死者・不明者数</a:t>
            </a:r>
            <a:br>
              <a:rPr kumimoji="1" lang="en-US" altLang="ja-JP" dirty="0"/>
            </a:br>
            <a:r>
              <a:rPr kumimoji="1" lang="ja-JP" altLang="en-US" dirty="0"/>
              <a:t>行為別死者・不明者数</a:t>
            </a:r>
          </a:p>
        </p:txBody>
      </p:sp>
      <p:pic>
        <p:nvPicPr>
          <p:cNvPr id="6" name="図 5">
            <a:extLst>
              <a:ext uri="{FF2B5EF4-FFF2-40B4-BE49-F238E27FC236}">
                <a16:creationId xmlns:a16="http://schemas.microsoft.com/office/drawing/2014/main" id="{9998300E-EB0C-81B0-812E-15BE5EA79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2776"/>
            <a:ext cx="8712968" cy="5445224"/>
          </a:xfrm>
          <a:prstGeom prst="rect">
            <a:avLst/>
          </a:prstGeom>
        </p:spPr>
      </p:pic>
    </p:spTree>
    <p:extLst>
      <p:ext uri="{BB962C8B-B14F-4D97-AF65-F5344CB8AC3E}">
        <p14:creationId xmlns:p14="http://schemas.microsoft.com/office/powerpoint/2010/main" val="4287581371"/>
      </p:ext>
    </p:extLst>
  </p:cSld>
  <p:clrMapOvr>
    <a:masterClrMapping/>
  </p:clrMapOvr>
  <mc:AlternateContent xmlns:mc="http://schemas.openxmlformats.org/markup-compatibility/2006" xmlns:p14="http://schemas.microsoft.com/office/powerpoint/2010/main">
    <mc:Choice Requires="p14">
      <p:transition spd="slow" p14:dur="2000" advTm="795"/>
    </mc:Choice>
    <mc:Fallback xmlns="">
      <p:transition spd="slow" advTm="7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691680" y="347480"/>
            <a:ext cx="6005046"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bg1"/>
                </a:solidFill>
              </a:rPr>
              <a:t>水泳の３大重大事故</a:t>
            </a:r>
          </a:p>
        </p:txBody>
      </p:sp>
      <p:sp>
        <p:nvSpPr>
          <p:cNvPr id="6" name="タイトル 1"/>
          <p:cNvSpPr txBox="1">
            <a:spLocks/>
          </p:cNvSpPr>
          <p:nvPr/>
        </p:nvSpPr>
        <p:spPr>
          <a:xfrm>
            <a:off x="3142568" y="2128074"/>
            <a:ext cx="1728192"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・溺水</a:t>
            </a:r>
          </a:p>
        </p:txBody>
      </p:sp>
      <p:sp>
        <p:nvSpPr>
          <p:cNvPr id="7" name="タイトル 1"/>
          <p:cNvSpPr txBox="1">
            <a:spLocks/>
          </p:cNvSpPr>
          <p:nvPr/>
        </p:nvSpPr>
        <p:spPr>
          <a:xfrm>
            <a:off x="3142568" y="3477199"/>
            <a:ext cx="1728192"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・飛込</a:t>
            </a:r>
          </a:p>
        </p:txBody>
      </p:sp>
      <p:sp>
        <p:nvSpPr>
          <p:cNvPr id="8" name="タイトル 1"/>
          <p:cNvSpPr txBox="1">
            <a:spLocks/>
          </p:cNvSpPr>
          <p:nvPr/>
        </p:nvSpPr>
        <p:spPr>
          <a:xfrm>
            <a:off x="3180668" y="4817915"/>
            <a:ext cx="2365535"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・吸込</a:t>
            </a:r>
          </a:p>
        </p:txBody>
      </p:sp>
    </p:spTree>
    <p:extLst>
      <p:ext uri="{BB962C8B-B14F-4D97-AF65-F5344CB8AC3E}">
        <p14:creationId xmlns:p14="http://schemas.microsoft.com/office/powerpoint/2010/main" val="2627798395"/>
      </p:ext>
    </p:extLst>
  </p:cSld>
  <p:clrMapOvr>
    <a:masterClrMapping/>
  </p:clrMapOvr>
  <mc:AlternateContent xmlns:mc="http://schemas.openxmlformats.org/markup-compatibility/2006" xmlns:p14="http://schemas.microsoft.com/office/powerpoint/2010/main">
    <mc:Choice Requires="p14">
      <p:transition spd="slow" p14:dur="2000" advTm="772"/>
    </mc:Choice>
    <mc:Fallback xmlns="">
      <p:transition spd="slow" advTm="77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81943" y="-441176"/>
            <a:ext cx="5400600" cy="8964490"/>
          </a:xfrm>
        </p:spPr>
      </p:pic>
      <p:sp>
        <p:nvSpPr>
          <p:cNvPr id="3" name="タイトル 2"/>
          <p:cNvSpPr>
            <a:spLocks noGrp="1"/>
          </p:cNvSpPr>
          <p:nvPr>
            <p:ph type="title"/>
          </p:nvPr>
        </p:nvSpPr>
        <p:spPr/>
        <p:txBody>
          <a:bodyPr/>
          <a:lstStyle/>
          <a:p>
            <a:r>
              <a:rPr kumimoji="1" lang="ja-JP" altLang="en-US" dirty="0"/>
              <a:t>水の事故事例</a:t>
            </a:r>
          </a:p>
        </p:txBody>
      </p:sp>
    </p:spTree>
    <p:extLst>
      <p:ext uri="{BB962C8B-B14F-4D97-AF65-F5344CB8AC3E}">
        <p14:creationId xmlns:p14="http://schemas.microsoft.com/office/powerpoint/2010/main" val="4252158680"/>
      </p:ext>
    </p:extLst>
  </p:cSld>
  <p:clrMapOvr>
    <a:masterClrMapping/>
  </p:clrMapOvr>
  <mc:AlternateContent xmlns:mc="http://schemas.openxmlformats.org/markup-compatibility/2006" xmlns:p14="http://schemas.microsoft.com/office/powerpoint/2010/main">
    <mc:Choice Requires="p14">
      <p:transition spd="slow" p14:dur="2000" advTm="794"/>
    </mc:Choice>
    <mc:Fallback xmlns="">
      <p:transition spd="slow" advTm="79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C67D-CDE7-1F2D-CDF0-478893E52922}"/>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87CC037F-1FBE-D0D8-FA8A-EB50E8F8FDC6}"/>
              </a:ext>
            </a:extLst>
          </p:cNvPr>
          <p:cNvSpPr>
            <a:spLocks noGrp="1"/>
          </p:cNvSpPr>
          <p:nvPr>
            <p:ph type="title"/>
          </p:nvPr>
        </p:nvSpPr>
        <p:spPr>
          <a:xfrm>
            <a:off x="457200" y="332656"/>
            <a:ext cx="8229600" cy="1252728"/>
          </a:xfrm>
        </p:spPr>
        <p:txBody>
          <a:bodyPr/>
          <a:lstStyle/>
          <a:p>
            <a:r>
              <a:rPr kumimoji="1" lang="ja-JP" altLang="en-US" dirty="0">
                <a:solidFill>
                  <a:schemeClr val="bg1"/>
                </a:solidFill>
              </a:rPr>
              <a:t>飛び込み</a:t>
            </a:r>
          </a:p>
        </p:txBody>
      </p:sp>
      <p:pic>
        <p:nvPicPr>
          <p:cNvPr id="8" name="図 7">
            <a:extLst>
              <a:ext uri="{FF2B5EF4-FFF2-40B4-BE49-F238E27FC236}">
                <a16:creationId xmlns:a16="http://schemas.microsoft.com/office/drawing/2014/main" id="{2592CD0C-C7AD-318F-036E-EE38102E2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0" y="1268760"/>
            <a:ext cx="9001000" cy="5472608"/>
          </a:xfrm>
          <a:prstGeom prst="rect">
            <a:avLst/>
          </a:prstGeom>
        </p:spPr>
      </p:pic>
    </p:spTree>
    <p:extLst>
      <p:ext uri="{BB962C8B-B14F-4D97-AF65-F5344CB8AC3E}">
        <p14:creationId xmlns:p14="http://schemas.microsoft.com/office/powerpoint/2010/main" val="2066258739"/>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807604" y="1916832"/>
            <a:ext cx="7448872" cy="237626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4000" dirty="0">
                <a:solidFill>
                  <a:schemeClr val="tx1"/>
                </a:solidFill>
                <a:latin typeface="+mj-ea"/>
                <a:ea typeface="+mj-ea"/>
              </a:rPr>
              <a:t>岩崎指導員</a:t>
            </a:r>
          </a:p>
          <a:p>
            <a:r>
              <a:rPr lang="ja-JP" altLang="en-US" sz="4000" dirty="0">
                <a:solidFill>
                  <a:schemeClr val="tx1"/>
                </a:solidFill>
                <a:latin typeface="+mj-ea"/>
                <a:ea typeface="+mj-ea"/>
              </a:rPr>
              <a:t>武藤指導員</a:t>
            </a:r>
          </a:p>
          <a:p>
            <a:r>
              <a:rPr lang="ja-JP" altLang="en-US" sz="4000" dirty="0">
                <a:solidFill>
                  <a:schemeClr val="tx1"/>
                </a:solidFill>
                <a:latin typeface="+mj-ea"/>
                <a:ea typeface="+mj-ea"/>
              </a:rPr>
              <a:t>櫻井指導員</a:t>
            </a:r>
          </a:p>
          <a:p>
            <a:endParaRPr lang="ja-JP" altLang="en-US" sz="4000" dirty="0">
              <a:solidFill>
                <a:schemeClr val="tx1"/>
              </a:solidFill>
              <a:latin typeface="+mj-ea"/>
              <a:ea typeface="+mj-ea"/>
            </a:endParaRPr>
          </a:p>
        </p:txBody>
      </p:sp>
      <p:sp>
        <p:nvSpPr>
          <p:cNvPr id="9" name="サブタイトル 2">
            <a:extLst>
              <a:ext uri="{FF2B5EF4-FFF2-40B4-BE49-F238E27FC236}">
                <a16:creationId xmlns:a16="http://schemas.microsoft.com/office/drawing/2014/main" id="{D61771D1-2571-5C10-1819-9316C0E10B03}"/>
              </a:ext>
            </a:extLst>
          </p:cNvPr>
          <p:cNvSpPr txBox="1">
            <a:spLocks/>
          </p:cNvSpPr>
          <p:nvPr/>
        </p:nvSpPr>
        <p:spPr>
          <a:xfrm>
            <a:off x="323528" y="548680"/>
            <a:ext cx="3960440" cy="792088"/>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4000" dirty="0">
                <a:solidFill>
                  <a:schemeClr val="tx1"/>
                </a:solidFill>
              </a:rPr>
              <a:t>本日の指導員紹介</a:t>
            </a:r>
          </a:p>
        </p:txBody>
      </p:sp>
    </p:spTree>
    <p:extLst>
      <p:ext uri="{BB962C8B-B14F-4D97-AF65-F5344CB8AC3E}">
        <p14:creationId xmlns:p14="http://schemas.microsoft.com/office/powerpoint/2010/main" val="985908945"/>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E5855-F47E-448E-12AF-B9CC601D739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A1AC54D2-6748-087C-D73F-FB0B0155843D}"/>
              </a:ext>
            </a:extLst>
          </p:cNvPr>
          <p:cNvPicPr>
            <a:picLocks noChangeAspect="1"/>
          </p:cNvPicPr>
          <p:nvPr/>
        </p:nvPicPr>
        <p:blipFill>
          <a:blip r:embed="rId2" cstate="print">
            <a:extLst>
              <a:ext uri="{28A0092B-C50C-407E-A947-70E740481C1C}">
                <a14:useLocalDpi xmlns:a14="http://schemas.microsoft.com/office/drawing/2010/main" val="0"/>
              </a:ext>
            </a:extLst>
          </a:blip>
          <a:srcRect l="5438" t="3549" r="71000" b="-1586"/>
          <a:stretch>
            <a:fillRect/>
          </a:stretch>
        </p:blipFill>
        <p:spPr>
          <a:xfrm rot="16200000">
            <a:off x="3473416" y="-2098001"/>
            <a:ext cx="2232247" cy="8821755"/>
          </a:xfrm>
          <a:prstGeom prst="rect">
            <a:avLst/>
          </a:prstGeom>
        </p:spPr>
      </p:pic>
      <p:pic>
        <p:nvPicPr>
          <p:cNvPr id="4" name="図 3">
            <a:extLst>
              <a:ext uri="{FF2B5EF4-FFF2-40B4-BE49-F238E27FC236}">
                <a16:creationId xmlns:a16="http://schemas.microsoft.com/office/drawing/2014/main" id="{94000E67-04E4-9436-C7D4-10A174645FF3}"/>
              </a:ext>
            </a:extLst>
          </p:cNvPr>
          <p:cNvPicPr>
            <a:picLocks noChangeAspect="1"/>
          </p:cNvPicPr>
          <p:nvPr/>
        </p:nvPicPr>
        <p:blipFill>
          <a:blip r:embed="rId3" cstate="print">
            <a:extLst>
              <a:ext uri="{28A0092B-C50C-407E-A947-70E740481C1C}">
                <a14:useLocalDpi xmlns:a14="http://schemas.microsoft.com/office/drawing/2010/main" val="0"/>
              </a:ext>
            </a:extLst>
          </a:blip>
          <a:srcRect t="3524" r="54756"/>
          <a:stretch>
            <a:fillRect/>
          </a:stretch>
        </p:blipFill>
        <p:spPr>
          <a:xfrm rot="5400000">
            <a:off x="2983051" y="408587"/>
            <a:ext cx="3212976" cy="8821755"/>
          </a:xfrm>
          <a:prstGeom prst="rect">
            <a:avLst/>
          </a:prstGeom>
        </p:spPr>
      </p:pic>
      <p:sp>
        <p:nvSpPr>
          <p:cNvPr id="6" name="タイトル 2">
            <a:extLst>
              <a:ext uri="{FF2B5EF4-FFF2-40B4-BE49-F238E27FC236}">
                <a16:creationId xmlns:a16="http://schemas.microsoft.com/office/drawing/2014/main" id="{BD210E66-E690-B209-6C1B-55C2A2C028E8}"/>
              </a:ext>
            </a:extLst>
          </p:cNvPr>
          <p:cNvSpPr txBox="1">
            <a:spLocks/>
          </p:cNvSpPr>
          <p:nvPr/>
        </p:nvSpPr>
        <p:spPr>
          <a:xfrm>
            <a:off x="211992" y="188640"/>
            <a:ext cx="8508139" cy="864095"/>
          </a:xfrm>
          <a:prstGeom prst="rect">
            <a:avLst/>
          </a:prstGeom>
        </p:spPr>
        <p:txBody>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プールの水深とスタート台</a:t>
            </a:r>
          </a:p>
        </p:txBody>
      </p:sp>
    </p:spTree>
    <p:extLst>
      <p:ext uri="{BB962C8B-B14F-4D97-AF65-F5344CB8AC3E}">
        <p14:creationId xmlns:p14="http://schemas.microsoft.com/office/powerpoint/2010/main" val="4262191195"/>
      </p:ext>
    </p:extLst>
  </p:cSld>
  <p:clrMapOvr>
    <a:masterClrMapping/>
  </p:clrMapOvr>
  <mc:AlternateContent xmlns:mc="http://schemas.openxmlformats.org/markup-compatibility/2006" xmlns:p14="http://schemas.microsoft.com/office/powerpoint/2010/main">
    <mc:Choice Requires="p14">
      <p:transition spd="slow" p14:dur="2000" advTm="590"/>
    </mc:Choice>
    <mc:Fallback xmlns="">
      <p:transition spd="slow" advTm="59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3410F-1A37-6FAC-CDF6-54AE3948274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B2DDE27D-21C1-857B-D205-EA03A7B3033A}"/>
              </a:ext>
            </a:extLst>
          </p:cNvPr>
          <p:cNvSpPr>
            <a:spLocks noGrp="1"/>
          </p:cNvSpPr>
          <p:nvPr>
            <p:ph type="title"/>
          </p:nvPr>
        </p:nvSpPr>
        <p:spPr>
          <a:xfrm>
            <a:off x="457200" y="156777"/>
            <a:ext cx="8229600" cy="1252728"/>
          </a:xfrm>
        </p:spPr>
        <p:txBody>
          <a:bodyPr/>
          <a:lstStyle/>
          <a:p>
            <a:r>
              <a:rPr kumimoji="1" lang="ja-JP" altLang="en-US" dirty="0">
                <a:solidFill>
                  <a:schemeClr val="tx2"/>
                </a:solidFill>
              </a:rPr>
              <a:t>吸込み事故</a:t>
            </a:r>
          </a:p>
        </p:txBody>
      </p:sp>
      <p:sp>
        <p:nvSpPr>
          <p:cNvPr id="4" name="テキスト ボックス 3">
            <a:extLst>
              <a:ext uri="{FF2B5EF4-FFF2-40B4-BE49-F238E27FC236}">
                <a16:creationId xmlns:a16="http://schemas.microsoft.com/office/drawing/2014/main" id="{777D7223-B41C-2797-0C2E-AD3BDAC021E2}"/>
              </a:ext>
            </a:extLst>
          </p:cNvPr>
          <p:cNvSpPr txBox="1"/>
          <p:nvPr/>
        </p:nvSpPr>
        <p:spPr>
          <a:xfrm>
            <a:off x="215516" y="1086339"/>
            <a:ext cx="4572000" cy="646331"/>
          </a:xfrm>
          <a:prstGeom prst="rect">
            <a:avLst/>
          </a:prstGeom>
          <a:noFill/>
        </p:spPr>
        <p:txBody>
          <a:bodyPr wrap="square">
            <a:spAutoFit/>
          </a:bodyPr>
          <a:lstStyle/>
          <a:p>
            <a:r>
              <a:rPr lang="ja-JP" altLang="ja-JP" sz="1800" b="1" kern="0" dirty="0">
                <a:solidFill>
                  <a:srgbClr val="000000"/>
                </a:solidFill>
                <a:effectLst/>
                <a:ea typeface="メイリオ" panose="020B0604030504040204" pitchFamily="50" charset="-128"/>
                <a:cs typeface="ＭＳ Ｐゴシック" panose="020B0600070205080204" pitchFamily="50" charset="-128"/>
              </a:rPr>
              <a:t>＜ふじみ野市プール吸水口事故の概要＞</a:t>
            </a:r>
            <a:br>
              <a:rPr lang="en-US" altLang="ja-JP" sz="1800" kern="0" dirty="0">
                <a:solidFill>
                  <a:srgbClr val="000000"/>
                </a:solidFill>
                <a:effectLst/>
                <a:latin typeface="メイリオ" panose="020B0604030504040204" pitchFamily="50" charset="-128"/>
                <a:cs typeface="ＭＳ Ｐゴシック" panose="020B0600070205080204" pitchFamily="50" charset="-128"/>
              </a:rPr>
            </a:br>
            <a:endParaRPr lang="ja-JP" altLang="en-US" dirty="0"/>
          </a:p>
        </p:txBody>
      </p:sp>
      <p:sp>
        <p:nvSpPr>
          <p:cNvPr id="6" name="テキスト ボックス 5">
            <a:extLst>
              <a:ext uri="{FF2B5EF4-FFF2-40B4-BE49-F238E27FC236}">
                <a16:creationId xmlns:a16="http://schemas.microsoft.com/office/drawing/2014/main" id="{6A08A9D4-8AED-60EE-28F2-334362009CB5}"/>
              </a:ext>
            </a:extLst>
          </p:cNvPr>
          <p:cNvSpPr txBox="1"/>
          <p:nvPr/>
        </p:nvSpPr>
        <p:spPr>
          <a:xfrm>
            <a:off x="72008" y="1395426"/>
            <a:ext cx="9036496" cy="5632311"/>
          </a:xfrm>
          <a:prstGeom prst="rect">
            <a:avLst/>
          </a:prstGeom>
          <a:noFill/>
        </p:spPr>
        <p:txBody>
          <a:bodyPr wrap="square">
            <a:spAutoFit/>
          </a:bodyPr>
          <a:lstStyle/>
          <a:p>
            <a:r>
              <a:rPr lang="ja-JP" altLang="ja-JP" sz="1800" b="1" kern="0" dirty="0">
                <a:solidFill>
                  <a:srgbClr val="000000"/>
                </a:solidFill>
                <a:effectLst/>
                <a:ea typeface="メイリオ" panose="020B0604030504040204" pitchFamily="50" charset="-128"/>
                <a:cs typeface="ＭＳ Ｐゴシック" panose="020B0600070205080204" pitchFamily="50" charset="-128"/>
              </a:rPr>
              <a:t>＜事故発生状況＞</a:t>
            </a:r>
            <a:br>
              <a:rPr lang="en-US" altLang="ja-JP" sz="1800" kern="0" dirty="0">
                <a:solidFill>
                  <a:srgbClr val="000000"/>
                </a:solidFill>
                <a:effectLst/>
                <a:latin typeface="メイリオ" panose="020B0604030504040204" pitchFamily="50" charset="-128"/>
                <a:cs typeface="ＭＳ Ｐゴシック" panose="020B0600070205080204" pitchFamily="50" charset="-128"/>
              </a:rPr>
            </a:br>
            <a:r>
              <a:rPr lang="ja-JP" altLang="ja-JP" sz="1800" kern="0" dirty="0">
                <a:solidFill>
                  <a:srgbClr val="000000"/>
                </a:solidFill>
                <a:effectLst/>
                <a:ea typeface="メイリオ" panose="020B0604030504040204" pitchFamily="50" charset="-128"/>
                <a:cs typeface="ＭＳ Ｐゴシック" panose="020B0600070205080204" pitchFamily="50" charset="-128"/>
              </a:rPr>
              <a:t>・</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発生日時</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平成</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18</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年</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7</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月</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31</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日</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13</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時</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40</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分ごろ</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・発生場所</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埼玉県ふじみ野市大井プール</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・プールの概要</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流水プール　全長</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120</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メートル、幅</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5.5</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メートル、水深</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1.00</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ｍ、面積</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565.67</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・監視体制</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施設全体、現場責任者１名、アルバイト監視員</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13</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名、看護師１名</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・発生時の状況</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営業時間中、プールの吸水口の柵が外れ、補修までの間に口頭により吸水口に近</a:t>
            </a:r>
            <a:r>
              <a:rPr lang="ja-JP" altLang="ja-JP" sz="1800" kern="0" dirty="0" err="1">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づ</a:t>
            </a:r>
            <a:endParaRPr lang="en-US" altLang="ja-JP" kern="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en-US"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1800" kern="0" dirty="0" err="1">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か</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ないよう注意を行う中で発生した。</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・溺水者</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a:t>
            </a:r>
            <a: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7</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歳　小学２年生の女児</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・容体等</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救助活動は難航し、救出のためプールサイドを重機で掘り返すなど、事故発生から</a:t>
            </a:r>
            <a:endPar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en-US" kern="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病院搬送まで約６時間を要した。</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　死亡原因は、窒息等による溺死ではなく、吸水口に急なスピードで吸い込まれ、水</a:t>
            </a:r>
            <a:endPar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endParaRPr>
          </a:p>
          <a:p>
            <a:r>
              <a:rPr lang="ja-JP" altLang="en-US" kern="0" dirty="0">
                <a:solidFill>
                  <a:srgbClr val="000000"/>
                </a:solidFill>
                <a:latin typeface="メイリオ" panose="020B0604030504040204" pitchFamily="50" charset="-128"/>
                <a:ea typeface="メイリオ" panose="020B0604030504040204" pitchFamily="50" charset="-128"/>
                <a:cs typeface="ＭＳ Ｐゴシック" panose="020B0600070205080204" pitchFamily="50" charset="-128"/>
              </a:rPr>
              <a:t>　</a:t>
            </a:r>
            <a:r>
              <a:rPr lang="ja-JP"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路壁に強く頭を打ち付けられたことによる脳幹損傷による即死であった。</a:t>
            </a:r>
            <a:br>
              <a:rPr lang="en-US" altLang="ja-JP" sz="1800" kern="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b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45515613"/>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E424-F5FC-480F-FD22-BD6AAA840810}"/>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42B74FF-F2AB-EEF3-07B3-485B71554255}"/>
              </a:ext>
            </a:extLst>
          </p:cNvPr>
          <p:cNvSpPr>
            <a:spLocks noGrp="1"/>
          </p:cNvSpPr>
          <p:nvPr>
            <p:ph type="title"/>
          </p:nvPr>
        </p:nvSpPr>
        <p:spPr>
          <a:xfrm>
            <a:off x="457200" y="156777"/>
            <a:ext cx="8229600" cy="1252728"/>
          </a:xfrm>
        </p:spPr>
        <p:txBody>
          <a:bodyPr/>
          <a:lstStyle/>
          <a:p>
            <a:r>
              <a:rPr kumimoji="1" lang="ja-JP" altLang="en-US" dirty="0">
                <a:solidFill>
                  <a:schemeClr val="tx2"/>
                </a:solidFill>
              </a:rPr>
              <a:t>吸込み事故</a:t>
            </a:r>
          </a:p>
        </p:txBody>
      </p:sp>
      <p:sp>
        <p:nvSpPr>
          <p:cNvPr id="4" name="テキスト ボックス 3">
            <a:extLst>
              <a:ext uri="{FF2B5EF4-FFF2-40B4-BE49-F238E27FC236}">
                <a16:creationId xmlns:a16="http://schemas.microsoft.com/office/drawing/2014/main" id="{0EEFA316-AE37-1B42-ACA4-C7B8479600B0}"/>
              </a:ext>
            </a:extLst>
          </p:cNvPr>
          <p:cNvSpPr txBox="1"/>
          <p:nvPr/>
        </p:nvSpPr>
        <p:spPr>
          <a:xfrm>
            <a:off x="215516" y="1086339"/>
            <a:ext cx="4572000" cy="646331"/>
          </a:xfrm>
          <a:prstGeom prst="rect">
            <a:avLst/>
          </a:prstGeom>
          <a:noFill/>
        </p:spPr>
        <p:txBody>
          <a:bodyPr wrap="square">
            <a:spAutoFit/>
          </a:bodyPr>
          <a:lstStyle/>
          <a:p>
            <a:r>
              <a:rPr lang="ja-JP" altLang="ja-JP" sz="1800" b="1" kern="0" dirty="0">
                <a:solidFill>
                  <a:srgbClr val="000000"/>
                </a:solidFill>
                <a:effectLst/>
                <a:ea typeface="メイリオ" panose="020B0604030504040204" pitchFamily="50" charset="-128"/>
                <a:cs typeface="ＭＳ Ｐゴシック" panose="020B0600070205080204" pitchFamily="50" charset="-128"/>
              </a:rPr>
              <a:t>＜ふじみ野市プール吸水口事故の概要＞</a:t>
            </a:r>
            <a:br>
              <a:rPr lang="en-US" altLang="ja-JP" sz="1800" kern="0" dirty="0">
                <a:solidFill>
                  <a:srgbClr val="000000"/>
                </a:solidFill>
                <a:effectLst/>
                <a:latin typeface="メイリオ" panose="020B0604030504040204" pitchFamily="50" charset="-128"/>
                <a:cs typeface="ＭＳ Ｐゴシック" panose="020B0600070205080204" pitchFamily="50" charset="-128"/>
              </a:rPr>
            </a:br>
            <a:endParaRPr lang="ja-JP" altLang="en-US" dirty="0"/>
          </a:p>
        </p:txBody>
      </p:sp>
      <p:pic>
        <p:nvPicPr>
          <p:cNvPr id="2" name="図 1" descr="ソース画像を表示">
            <a:extLst>
              <a:ext uri="{FF2B5EF4-FFF2-40B4-BE49-F238E27FC236}">
                <a16:creationId xmlns:a16="http://schemas.microsoft.com/office/drawing/2014/main" id="{00012D88-59F3-810C-AE77-8D67771D6B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045" y="1409504"/>
            <a:ext cx="6645910" cy="5328285"/>
          </a:xfrm>
          <a:prstGeom prst="rect">
            <a:avLst/>
          </a:prstGeom>
          <a:noFill/>
          <a:ln>
            <a:noFill/>
          </a:ln>
        </p:spPr>
      </p:pic>
    </p:spTree>
    <p:extLst>
      <p:ext uri="{BB962C8B-B14F-4D97-AF65-F5344CB8AC3E}">
        <p14:creationId xmlns:p14="http://schemas.microsoft.com/office/powerpoint/2010/main" val="1155648249"/>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FABA-137B-4D8B-3AD7-E187E847FA5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0F306FE-D461-E653-9D58-853351EC4F0F}"/>
              </a:ext>
            </a:extLst>
          </p:cNvPr>
          <p:cNvSpPr txBox="1"/>
          <p:nvPr/>
        </p:nvSpPr>
        <p:spPr>
          <a:xfrm>
            <a:off x="287524" y="1480716"/>
            <a:ext cx="8568952" cy="2308324"/>
          </a:xfrm>
          <a:prstGeom prst="rect">
            <a:avLst/>
          </a:prstGeom>
          <a:noFill/>
        </p:spPr>
        <p:txBody>
          <a:bodyPr wrap="square">
            <a:spAutoFit/>
          </a:bodyPr>
          <a:lstStyle/>
          <a:p>
            <a:pPr algn="l" fontAlgn="base"/>
            <a:r>
              <a:rPr lang="ja-JP" altLang="en-US" b="0" i="0" dirty="0">
                <a:solidFill>
                  <a:srgbClr val="000000"/>
                </a:solidFill>
                <a:effectLst/>
                <a:latin typeface="Noto Sans JP"/>
              </a:rPr>
              <a:t>厚生労働省の「人口動態統計（</a:t>
            </a:r>
            <a:r>
              <a:rPr lang="en-US" altLang="ja-JP" b="0" i="0" dirty="0">
                <a:solidFill>
                  <a:srgbClr val="000000"/>
                </a:solidFill>
                <a:effectLst/>
                <a:latin typeface="Noto Sans JP"/>
              </a:rPr>
              <a:t>2021</a:t>
            </a:r>
            <a:r>
              <a:rPr lang="ja-JP" altLang="en-US" b="0" i="0" dirty="0">
                <a:solidFill>
                  <a:srgbClr val="000000"/>
                </a:solidFill>
                <a:effectLst/>
                <a:latin typeface="Noto Sans JP"/>
              </a:rPr>
              <a:t>年）」によると、家庭における不慮の事故で亡くなった人は</a:t>
            </a:r>
            <a:r>
              <a:rPr lang="en-US" altLang="ja-JP" b="0" i="0" dirty="0">
                <a:solidFill>
                  <a:srgbClr val="000000"/>
                </a:solidFill>
                <a:effectLst/>
                <a:latin typeface="Noto Sans JP"/>
              </a:rPr>
              <a:t>13,352</a:t>
            </a:r>
            <a:r>
              <a:rPr lang="ja-JP" altLang="en-US" b="0" i="0" dirty="0">
                <a:solidFill>
                  <a:srgbClr val="000000"/>
                </a:solidFill>
                <a:effectLst/>
                <a:latin typeface="Noto Sans JP"/>
              </a:rPr>
              <a:t>人でした。交通事故で亡くなった人</a:t>
            </a:r>
            <a:r>
              <a:rPr lang="en-US" altLang="ja-JP" b="0" i="0" dirty="0">
                <a:solidFill>
                  <a:srgbClr val="000000"/>
                </a:solidFill>
                <a:effectLst/>
                <a:latin typeface="Noto Sans JP"/>
              </a:rPr>
              <a:t>3,536</a:t>
            </a:r>
            <a:r>
              <a:rPr lang="ja-JP" altLang="en-US" b="0" i="0" dirty="0">
                <a:solidFill>
                  <a:srgbClr val="000000"/>
                </a:solidFill>
                <a:effectLst/>
                <a:latin typeface="Noto Sans JP"/>
              </a:rPr>
              <a:t>人の約</a:t>
            </a:r>
            <a:r>
              <a:rPr lang="en-US" altLang="ja-JP" b="0" i="0" dirty="0">
                <a:solidFill>
                  <a:srgbClr val="000000"/>
                </a:solidFill>
                <a:effectLst/>
                <a:latin typeface="Noto Sans JP"/>
              </a:rPr>
              <a:t>3.8</a:t>
            </a:r>
            <a:r>
              <a:rPr lang="ja-JP" altLang="en-US" b="0" i="0" dirty="0">
                <a:solidFill>
                  <a:srgbClr val="000000"/>
                </a:solidFill>
                <a:effectLst/>
                <a:latin typeface="Noto Sans JP"/>
              </a:rPr>
              <a:t>倍の人が家庭内の事故で亡くなったことになります。家の中だから安全とは決して言えないのが現状です。</a:t>
            </a:r>
          </a:p>
          <a:p>
            <a:pPr algn="l" fontAlgn="base"/>
            <a:r>
              <a:rPr lang="ja-JP" altLang="en-US" b="0" i="0" dirty="0">
                <a:solidFill>
                  <a:srgbClr val="000000"/>
                </a:solidFill>
                <a:effectLst/>
                <a:latin typeface="Noto Sans JP"/>
              </a:rPr>
              <a:t>家庭内で起きる死亡事故は</a:t>
            </a:r>
            <a:r>
              <a:rPr lang="en-US" altLang="ja-JP" b="0" i="0" dirty="0">
                <a:solidFill>
                  <a:srgbClr val="000000"/>
                </a:solidFill>
                <a:effectLst/>
                <a:latin typeface="Noto Sans JP"/>
              </a:rPr>
              <a:t>65</a:t>
            </a:r>
            <a:r>
              <a:rPr lang="ja-JP" altLang="en-US" b="0" i="0" dirty="0">
                <a:solidFill>
                  <a:srgbClr val="000000"/>
                </a:solidFill>
                <a:effectLst/>
                <a:latin typeface="Noto Sans JP"/>
              </a:rPr>
              <a:t>～</a:t>
            </a:r>
            <a:r>
              <a:rPr lang="en-US" altLang="ja-JP" b="0" i="0" dirty="0">
                <a:solidFill>
                  <a:srgbClr val="000000"/>
                </a:solidFill>
                <a:effectLst/>
                <a:latin typeface="Noto Sans JP"/>
              </a:rPr>
              <a:t>79</a:t>
            </a:r>
            <a:r>
              <a:rPr lang="ja-JP" altLang="en-US" b="0" i="0" dirty="0">
                <a:solidFill>
                  <a:srgbClr val="000000"/>
                </a:solidFill>
                <a:effectLst/>
                <a:latin typeface="Noto Sans JP"/>
              </a:rPr>
              <a:t>歳が</a:t>
            </a:r>
            <a:r>
              <a:rPr lang="en-US" altLang="ja-JP" b="0" i="0" dirty="0">
                <a:solidFill>
                  <a:srgbClr val="000000"/>
                </a:solidFill>
                <a:effectLst/>
                <a:latin typeface="Noto Sans JP"/>
              </a:rPr>
              <a:t>31.1</a:t>
            </a:r>
            <a:r>
              <a:rPr lang="ja-JP" altLang="en-US" b="0" i="0" dirty="0">
                <a:solidFill>
                  <a:srgbClr val="000000"/>
                </a:solidFill>
                <a:effectLst/>
                <a:latin typeface="Noto Sans JP"/>
              </a:rPr>
              <a:t>％、</a:t>
            </a:r>
            <a:r>
              <a:rPr lang="en-US" altLang="ja-JP" b="0" i="0" dirty="0">
                <a:solidFill>
                  <a:srgbClr val="000000"/>
                </a:solidFill>
                <a:effectLst/>
                <a:latin typeface="Noto Sans JP"/>
              </a:rPr>
              <a:t>80</a:t>
            </a:r>
            <a:r>
              <a:rPr lang="ja-JP" altLang="en-US" b="0" i="0" dirty="0">
                <a:solidFill>
                  <a:srgbClr val="000000"/>
                </a:solidFill>
                <a:effectLst/>
                <a:latin typeface="Noto Sans JP"/>
              </a:rPr>
              <a:t>歳以上が</a:t>
            </a:r>
            <a:r>
              <a:rPr lang="en-US" altLang="ja-JP" b="0" i="0" dirty="0">
                <a:solidFill>
                  <a:srgbClr val="000000"/>
                </a:solidFill>
                <a:effectLst/>
                <a:latin typeface="Noto Sans JP"/>
              </a:rPr>
              <a:t>56.7</a:t>
            </a:r>
            <a:r>
              <a:rPr lang="ja-JP" altLang="en-US" b="0" i="0" dirty="0">
                <a:solidFill>
                  <a:srgbClr val="000000"/>
                </a:solidFill>
                <a:effectLst/>
                <a:latin typeface="Noto Sans JP"/>
              </a:rPr>
              <a:t>％と、高齢者の割合が</a:t>
            </a:r>
            <a:r>
              <a:rPr lang="en-US" altLang="ja-JP" b="0" i="0" dirty="0">
                <a:solidFill>
                  <a:srgbClr val="000000"/>
                </a:solidFill>
                <a:effectLst/>
                <a:latin typeface="Noto Sans JP"/>
              </a:rPr>
              <a:t>9</a:t>
            </a:r>
            <a:r>
              <a:rPr lang="ja-JP" altLang="en-US" b="0" i="0" dirty="0">
                <a:solidFill>
                  <a:srgbClr val="000000"/>
                </a:solidFill>
                <a:effectLst/>
                <a:latin typeface="Noto Sans JP"/>
              </a:rPr>
              <a:t>割近くを占めています。死因としては「不慮の溺死及び溺水」が最も多く、家庭内事故の約</a:t>
            </a:r>
            <a:r>
              <a:rPr lang="en-US" altLang="ja-JP" b="0" i="0" dirty="0">
                <a:solidFill>
                  <a:srgbClr val="000000"/>
                </a:solidFill>
                <a:effectLst/>
                <a:latin typeface="Noto Sans JP"/>
              </a:rPr>
              <a:t>4</a:t>
            </a:r>
            <a:r>
              <a:rPr lang="ja-JP" altLang="en-US" b="0" i="0" dirty="0">
                <a:solidFill>
                  <a:srgbClr val="000000"/>
                </a:solidFill>
                <a:effectLst/>
                <a:latin typeface="Noto Sans JP"/>
              </a:rPr>
              <a:t>割を占めます。これには浴室内外の気温差が引き起こす「ヒートショック」で心筋梗塞や脳卒中等を発症し、溺死等に至るケースが含まれます。高齢者は入浴時の寒暖差にも注意が必要です。</a:t>
            </a:r>
          </a:p>
        </p:txBody>
      </p:sp>
      <p:pic>
        <p:nvPicPr>
          <p:cNvPr id="1032" name="Picture 8" descr="不慮による事故の死因2021">
            <a:extLst>
              <a:ext uri="{FF2B5EF4-FFF2-40B4-BE49-F238E27FC236}">
                <a16:creationId xmlns:a16="http://schemas.microsoft.com/office/drawing/2014/main" id="{6A92F5C2-CD20-8334-3BAA-0933C7A6C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717032"/>
            <a:ext cx="8568952" cy="290853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138FC8BE-9291-9FDB-CB75-610E5A2380DC}"/>
              </a:ext>
            </a:extLst>
          </p:cNvPr>
          <p:cNvSpPr txBox="1"/>
          <p:nvPr/>
        </p:nvSpPr>
        <p:spPr>
          <a:xfrm>
            <a:off x="1259632" y="284735"/>
            <a:ext cx="6984776" cy="523220"/>
          </a:xfrm>
          <a:prstGeom prst="rect">
            <a:avLst/>
          </a:prstGeom>
          <a:noFill/>
        </p:spPr>
        <p:txBody>
          <a:bodyPr wrap="square">
            <a:spAutoFit/>
          </a:bodyPr>
          <a:lstStyle/>
          <a:p>
            <a:pPr algn="l" fontAlgn="base"/>
            <a:r>
              <a:rPr lang="ja-JP" altLang="en-US" sz="2800" b="1" i="0" dirty="0">
                <a:solidFill>
                  <a:srgbClr val="FF0000"/>
                </a:solidFill>
                <a:effectLst/>
                <a:latin typeface="Noto Sans JP"/>
              </a:rPr>
              <a:t>家庭内の事故で亡くなる人はどれくらい？</a:t>
            </a:r>
          </a:p>
        </p:txBody>
      </p:sp>
      <p:sp>
        <p:nvSpPr>
          <p:cNvPr id="12" name="テキスト ボックス 11">
            <a:extLst>
              <a:ext uri="{FF2B5EF4-FFF2-40B4-BE49-F238E27FC236}">
                <a16:creationId xmlns:a16="http://schemas.microsoft.com/office/drawing/2014/main" id="{F91FC3D6-E761-8275-6F66-E06E9F6F1E2A}"/>
              </a:ext>
            </a:extLst>
          </p:cNvPr>
          <p:cNvSpPr txBox="1"/>
          <p:nvPr/>
        </p:nvSpPr>
        <p:spPr>
          <a:xfrm>
            <a:off x="467544" y="882725"/>
            <a:ext cx="8388932" cy="584775"/>
          </a:xfrm>
          <a:prstGeom prst="rect">
            <a:avLst/>
          </a:prstGeom>
          <a:noFill/>
        </p:spPr>
        <p:txBody>
          <a:bodyPr wrap="square">
            <a:spAutoFit/>
          </a:bodyPr>
          <a:lstStyle/>
          <a:p>
            <a:pPr algn="l" fontAlgn="base"/>
            <a:r>
              <a:rPr lang="ja-JP" altLang="en-US" sz="3200" b="1" i="1" dirty="0">
                <a:solidFill>
                  <a:srgbClr val="FF0000"/>
                </a:solidFill>
                <a:effectLst/>
                <a:latin typeface="Noto Sans JP"/>
              </a:rPr>
              <a:t>年間約</a:t>
            </a:r>
            <a:r>
              <a:rPr lang="en-US" altLang="ja-JP" sz="3200" b="1" i="1" dirty="0">
                <a:solidFill>
                  <a:srgbClr val="FF0000"/>
                </a:solidFill>
                <a:effectLst/>
                <a:latin typeface="Noto Sans JP"/>
              </a:rPr>
              <a:t>1</a:t>
            </a:r>
            <a:r>
              <a:rPr lang="ja-JP" altLang="en-US" sz="3200" b="1" i="1" dirty="0">
                <a:solidFill>
                  <a:srgbClr val="FF0000"/>
                </a:solidFill>
                <a:effectLst/>
                <a:latin typeface="Noto Sans JP"/>
              </a:rPr>
              <a:t>万</a:t>
            </a:r>
            <a:r>
              <a:rPr lang="en-US" altLang="ja-JP" sz="3200" b="1" i="1" dirty="0">
                <a:solidFill>
                  <a:srgbClr val="FF0000"/>
                </a:solidFill>
                <a:effectLst/>
                <a:latin typeface="Noto Sans JP"/>
              </a:rPr>
              <a:t>3</a:t>
            </a:r>
            <a:r>
              <a:rPr lang="ja-JP" altLang="en-US" sz="3200" b="1" i="1" dirty="0">
                <a:solidFill>
                  <a:srgbClr val="FF0000"/>
                </a:solidFill>
                <a:effectLst/>
                <a:latin typeface="Noto Sans JP"/>
              </a:rPr>
              <a:t>千人、うち</a:t>
            </a:r>
            <a:r>
              <a:rPr lang="en-US" altLang="ja-JP" sz="3200" b="1" i="1" dirty="0">
                <a:solidFill>
                  <a:srgbClr val="FF0000"/>
                </a:solidFill>
                <a:effectLst/>
                <a:latin typeface="Noto Sans JP"/>
              </a:rPr>
              <a:t>65</a:t>
            </a:r>
            <a:r>
              <a:rPr lang="ja-JP" altLang="en-US" sz="3200" b="1" i="1" dirty="0">
                <a:solidFill>
                  <a:srgbClr val="FF0000"/>
                </a:solidFill>
                <a:effectLst/>
                <a:latin typeface="Noto Sans JP"/>
              </a:rPr>
              <a:t>歳以上が約</a:t>
            </a:r>
            <a:r>
              <a:rPr lang="en-US" altLang="ja-JP" sz="3200" b="1" i="1" dirty="0">
                <a:solidFill>
                  <a:srgbClr val="FF0000"/>
                </a:solidFill>
                <a:effectLst/>
                <a:latin typeface="Noto Sans JP"/>
              </a:rPr>
              <a:t>9</a:t>
            </a:r>
            <a:r>
              <a:rPr lang="ja-JP" altLang="en-US" sz="3200" b="1" i="1" dirty="0">
                <a:solidFill>
                  <a:srgbClr val="FF0000"/>
                </a:solidFill>
                <a:effectLst/>
                <a:latin typeface="Noto Sans JP"/>
              </a:rPr>
              <a:t>割</a:t>
            </a:r>
          </a:p>
        </p:txBody>
      </p:sp>
    </p:spTree>
    <p:extLst>
      <p:ext uri="{BB962C8B-B14F-4D97-AF65-F5344CB8AC3E}">
        <p14:creationId xmlns:p14="http://schemas.microsoft.com/office/powerpoint/2010/main" val="1490716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6FE5-4F78-DD22-3865-E6DDD480FE1E}"/>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7DDEC36A-065A-1472-EE3E-1331CDA60AF1}"/>
              </a:ext>
            </a:extLst>
          </p:cNvPr>
          <p:cNvSpPr txBox="1">
            <a:spLocks/>
          </p:cNvSpPr>
          <p:nvPr/>
        </p:nvSpPr>
        <p:spPr>
          <a:xfrm>
            <a:off x="847564" y="1628800"/>
            <a:ext cx="7448872" cy="1296144"/>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高知市長浜小学校</a:t>
            </a:r>
          </a:p>
          <a:p>
            <a:r>
              <a:rPr lang="ja-JP" altLang="en-US" sz="5400" b="1" i="1" dirty="0">
                <a:solidFill>
                  <a:srgbClr val="FFC000"/>
                </a:solidFill>
                <a:latin typeface="+mj-ea"/>
                <a:ea typeface="+mj-ea"/>
              </a:rPr>
              <a:t>プール事故の経緯と今後について</a:t>
            </a:r>
          </a:p>
        </p:txBody>
      </p:sp>
    </p:spTree>
    <p:extLst>
      <p:ext uri="{BB962C8B-B14F-4D97-AF65-F5344CB8AC3E}">
        <p14:creationId xmlns:p14="http://schemas.microsoft.com/office/powerpoint/2010/main" val="2341451034"/>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6FE5-4F78-DD22-3865-E6DDD480FE1E}"/>
            </a:ext>
          </a:extLst>
        </p:cNvPr>
        <p:cNvGrpSpPr/>
        <p:nvPr/>
      </p:nvGrpSpPr>
      <p:grpSpPr>
        <a:xfrm>
          <a:off x="0" y="0"/>
          <a:ext cx="0" cy="0"/>
          <a:chOff x="0" y="0"/>
          <a:chExt cx="0" cy="0"/>
        </a:xfrm>
      </p:grpSpPr>
      <p:pic>
        <p:nvPicPr>
          <p:cNvPr id="1026" name="Picture 2" descr="高知市:長浜小学校の4年生、プールで授業中に溺れ死亡…ポンプ故障で南海中学校のプール使う : 読売新聞">
            <a:extLst>
              <a:ext uri="{FF2B5EF4-FFF2-40B4-BE49-F238E27FC236}">
                <a16:creationId xmlns:a16="http://schemas.microsoft.com/office/drawing/2014/main" id="{AC6D7A42-B403-B3CF-9743-CAD485D915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3204"/>
            <a:ext cx="3096344" cy="6525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高知県教育長「安全対策が不十分だった」 プール小4死亡事故で指摘 (2024年7月8日掲載) - ライブドアニュース">
            <a:extLst>
              <a:ext uri="{FF2B5EF4-FFF2-40B4-BE49-F238E27FC236}">
                <a16:creationId xmlns:a16="http://schemas.microsoft.com/office/drawing/2014/main" id="{BC187A4F-03B9-0445-4468-B5FAA6B7E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573016"/>
            <a:ext cx="5652120"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バタバタと予定組んだ」プール事故で高知市・長浜小校長 安全対策、普段と変えず「配慮及ばなかった」 | 高知新聞">
            <a:extLst>
              <a:ext uri="{FF2B5EF4-FFF2-40B4-BE49-F238E27FC236}">
                <a16:creationId xmlns:a16="http://schemas.microsoft.com/office/drawing/2014/main" id="{1FFC712D-A73D-ECF0-B3E8-62B48CB15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88640"/>
            <a:ext cx="536408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481230"/>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6FE5-4F78-DD22-3865-E6DDD480FE1E}"/>
            </a:ext>
          </a:extLst>
        </p:cNvPr>
        <p:cNvGrpSpPr/>
        <p:nvPr/>
      </p:nvGrpSpPr>
      <p:grpSpPr>
        <a:xfrm>
          <a:off x="0" y="0"/>
          <a:ext cx="0" cy="0"/>
          <a:chOff x="0" y="0"/>
          <a:chExt cx="0" cy="0"/>
        </a:xfrm>
      </p:grpSpPr>
      <p:pic>
        <p:nvPicPr>
          <p:cNvPr id="2" name="図 1" descr="プールサイドからは水に沈めた人形（手前）が見えにくいことを学ぶ先生たち=2025年5月15日午後1時51分、高知市大原町、亀岡龍太撮影">
            <a:extLst>
              <a:ext uri="{FF2B5EF4-FFF2-40B4-BE49-F238E27FC236}">
                <a16:creationId xmlns:a16="http://schemas.microsoft.com/office/drawing/2014/main" id="{10774A81-8FEB-9EE1-4785-33E65961BC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4043543" cy="6048672"/>
          </a:xfrm>
          <a:prstGeom prst="rect">
            <a:avLst/>
          </a:prstGeom>
          <a:noFill/>
          <a:ln>
            <a:noFill/>
          </a:ln>
        </p:spPr>
      </p:pic>
      <p:sp>
        <p:nvSpPr>
          <p:cNvPr id="4" name="テキスト ボックス 3">
            <a:extLst>
              <a:ext uri="{FF2B5EF4-FFF2-40B4-BE49-F238E27FC236}">
                <a16:creationId xmlns:a16="http://schemas.microsoft.com/office/drawing/2014/main" id="{DF593CBC-445D-1B91-D384-F431D4BA146E}"/>
              </a:ext>
            </a:extLst>
          </p:cNvPr>
          <p:cNvSpPr txBox="1"/>
          <p:nvPr/>
        </p:nvSpPr>
        <p:spPr>
          <a:xfrm>
            <a:off x="4295063" y="260648"/>
            <a:ext cx="4572000" cy="646331"/>
          </a:xfrm>
          <a:prstGeom prst="rect">
            <a:avLst/>
          </a:prstGeom>
          <a:noFill/>
        </p:spPr>
        <p:txBody>
          <a:bodyPr wrap="square">
            <a:spAutoFit/>
          </a:bodyPr>
          <a:lstStyle/>
          <a:p>
            <a:pPr algn="just"/>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「事故が絶対にないように」小学校教員らがプール研修 高知市教委</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9EC668F6-710B-5625-A5AE-BE0976BC8712}"/>
              </a:ext>
            </a:extLst>
          </p:cNvPr>
          <p:cNvSpPr txBox="1"/>
          <p:nvPr/>
        </p:nvSpPr>
        <p:spPr>
          <a:xfrm>
            <a:off x="4427984" y="936010"/>
            <a:ext cx="4572000" cy="5632311"/>
          </a:xfrm>
          <a:prstGeom prst="rect">
            <a:avLst/>
          </a:prstGeom>
          <a:noFill/>
        </p:spPr>
        <p:txBody>
          <a:bodyPr wrap="square">
            <a:spAutoFit/>
          </a:bodyPr>
          <a:lstStyle/>
          <a:p>
            <a:pPr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プールサイドからは水に沈めた人形（手前）が見えにくいことを学ぶ先生たち</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=2025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年</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日午後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分、高知市大原町、亀岡龍太撮影</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朝日新聞社</a:t>
            </a:r>
          </a:p>
          <a:p>
            <a:pPr algn="just">
              <a:buNone/>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水泳授業の再開に向けて、高知市教育委員会は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日、小学校教員らを対象にした研修会を同市総合体育館で開いた。昨年</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月、市立長浜小学校</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年生の児童が水泳授業中におぼれて死亡した事故を受け、実技や座学を通して授業中の安全を確保する方法を確認した。</a:t>
            </a:r>
          </a:p>
          <a:p>
            <a:pPr algn="just">
              <a:buNone/>
            </a:pPr>
            <a:r>
              <a:rPr lang="en-US" altLang="ja-JP" sz="1800" u="sng" kern="100" dirty="0" err="1">
                <a:solidFill>
                  <a:srgbClr val="467886"/>
                </a:solidFill>
                <a:effectLst/>
                <a:latin typeface="游明朝" panose="02020400000000000000" pitchFamily="18" charset="-128"/>
                <a:ea typeface="游明朝" panose="02020400000000000000" pitchFamily="18" charset="-128"/>
                <a:cs typeface="Times New Roman" panose="02020603050405020304" pitchFamily="18" charset="0"/>
                <a:hlinkClick r:id="rId3"/>
              </a:rPr>
              <a:t>プール授業再開に向けて実技研修に取り組む先生たち</a:t>
            </a:r>
            <a:r>
              <a:rPr lang="en-US" altLang="ja-JP" sz="1800" u="sng" kern="100" dirty="0">
                <a:solidFill>
                  <a:srgbClr val="467886"/>
                </a:solidFill>
                <a:effectLst/>
                <a:latin typeface="游明朝" panose="02020400000000000000" pitchFamily="18" charset="-128"/>
                <a:ea typeface="游明朝" panose="02020400000000000000" pitchFamily="18" charset="-128"/>
                <a:cs typeface="Times New Roman" panose="02020603050405020304" pitchFamily="18" charset="0"/>
                <a:hlinkClick r:id="rId3"/>
              </a:rPr>
              <a:t>=2025年5月15日午後2時15分、高知市大原町、亀岡龍太撮影</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研修会には、高知市の小学校全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39</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校と中学校、義務教育学校、特別支援学校の計</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校の教員</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80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人余りが参加。水難事故防止の専門家を指導役に、顔を水面に出して浮く方法や、水に沈めた人形がプールサイドから見えにくいことなどを学んだ。</a:t>
            </a:r>
          </a:p>
        </p:txBody>
      </p:sp>
    </p:spTree>
    <p:extLst>
      <p:ext uri="{BB962C8B-B14F-4D97-AF65-F5344CB8AC3E}">
        <p14:creationId xmlns:p14="http://schemas.microsoft.com/office/powerpoint/2010/main" val="2589882321"/>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55D60-C4CB-AA36-15E8-881682057763}"/>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746550F6-AA22-0770-7135-377BF620E947}"/>
              </a:ext>
            </a:extLst>
          </p:cNvPr>
          <p:cNvSpPr>
            <a:spLocks noGrp="1"/>
          </p:cNvSpPr>
          <p:nvPr>
            <p:ph type="title"/>
          </p:nvPr>
        </p:nvSpPr>
        <p:spPr/>
        <p:txBody>
          <a:bodyPr/>
          <a:lstStyle/>
          <a:p>
            <a:endParaRPr kumimoji="1" lang="ja-JP" altLang="en-US" dirty="0"/>
          </a:p>
        </p:txBody>
      </p:sp>
      <p:pic>
        <p:nvPicPr>
          <p:cNvPr id="1026" name="Picture 2" descr="国民生活センター 「アームリング付き浮き具」正しい向きでの着用を呼びかけ｜全国ニュース｜KFB福島放送">
            <a:extLst>
              <a:ext uri="{FF2B5EF4-FFF2-40B4-BE49-F238E27FC236}">
                <a16:creationId xmlns:a16="http://schemas.microsoft.com/office/drawing/2014/main" id="{BFE363CB-0ED7-9CCB-5B76-F63103999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8" y="1772179"/>
            <a:ext cx="4154812" cy="236353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E761FF5-DAE3-2D60-079B-E1E1150CF93E}"/>
              </a:ext>
            </a:extLst>
          </p:cNvPr>
          <p:cNvSpPr txBox="1"/>
          <p:nvPr/>
        </p:nvSpPr>
        <p:spPr>
          <a:xfrm>
            <a:off x="489594" y="512978"/>
            <a:ext cx="8197205"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「アームリング付き浮き具」は“正しい向き”で着用を！　</a:t>
            </a:r>
            <a:endParaRPr kumimoji="1" lang="en-US" altLang="ja-JP" sz="2000" b="1"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誤った使い方で</a:t>
            </a:r>
            <a:r>
              <a:rPr kumimoji="1" lang="en-US" altLang="ja-JP" sz="2000" b="1"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3</a:t>
            </a:r>
            <a:r>
              <a:rPr kumimoji="1" lang="ja-JP" altLang="en-US" sz="2000" b="1"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歳男児が溺れた事例も　国民生活センターが注意喚起</a:t>
            </a:r>
          </a:p>
        </p:txBody>
      </p:sp>
      <p:sp>
        <p:nvSpPr>
          <p:cNvPr id="7" name="テキスト ボックス 6">
            <a:extLst>
              <a:ext uri="{FF2B5EF4-FFF2-40B4-BE49-F238E27FC236}">
                <a16:creationId xmlns:a16="http://schemas.microsoft.com/office/drawing/2014/main" id="{0CAFC1F9-05BF-BFEE-897A-812FE85322AF}"/>
              </a:ext>
            </a:extLst>
          </p:cNvPr>
          <p:cNvSpPr txBox="1"/>
          <p:nvPr/>
        </p:nvSpPr>
        <p:spPr>
          <a:xfrm>
            <a:off x="4499992" y="2636912"/>
            <a:ext cx="4392490" cy="286232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左右一体となったのアームリングと胸部の浮き具が「アームリング付き浮き具」と呼ばれる製品があります。主に子どもがプールに入る際に、溺水防止のために使うことが多く、店舗や通販サイトでは、さまざまな形状の製品が販売されています。</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　そんな中、国民生活センターは、子どもが間違った方法でアームリング付き浮き具を着用したことが原因で溺れる事故が発生しているとして、注意を呼び掛けています。</a:t>
            </a:r>
          </a:p>
        </p:txBody>
      </p:sp>
      <p:pic>
        <p:nvPicPr>
          <p:cNvPr id="1028" name="Picture 4" descr="子ども用のアームリング付き浮き具、誤った着用で溺れる恐れ|au Webポータル国内ニュース">
            <a:extLst>
              <a:ext uri="{FF2B5EF4-FFF2-40B4-BE49-F238E27FC236}">
                <a16:creationId xmlns:a16="http://schemas.microsoft.com/office/drawing/2014/main" id="{C59D1A13-5093-364D-8742-5A20E37B6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6" y="4305830"/>
            <a:ext cx="4211704" cy="236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259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67061-6F22-04EB-5825-07B1959E8E08}"/>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C9173B-B05A-D41B-FC4D-A5397E954525}"/>
              </a:ext>
            </a:extLst>
          </p:cNvPr>
          <p:cNvSpPr txBox="1"/>
          <p:nvPr/>
        </p:nvSpPr>
        <p:spPr>
          <a:xfrm>
            <a:off x="179512" y="1779687"/>
            <a:ext cx="8820980" cy="507831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676767"/>
                </a:solidFill>
                <a:effectLst/>
                <a:highlight>
                  <a:srgbClr val="F6F6F6"/>
                </a:highlight>
                <a:uLnTx/>
                <a:uFillTx/>
                <a:latin typeface="Hiragino Kaku Gothic ProN"/>
                <a:ea typeface="HGP明朝E" panose="02020900000000000000" pitchFamily="18" charset="-128"/>
                <a:cs typeface="+mn-cs"/>
              </a:rPr>
              <a:t>着用の向きを間違えると溺水の恐れ</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　国民生活センターによると、</a:t>
            </a:r>
            <a:r>
              <a:rPr kumimoji="1" lang="en-US" altLang="ja-JP"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2023</a:t>
            </a: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年</a:t>
            </a:r>
            <a:r>
              <a:rPr kumimoji="1" lang="en-US" altLang="ja-JP"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8</a:t>
            </a: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月、屋外のレジャープールで</a:t>
            </a:r>
            <a:r>
              <a:rPr kumimoji="1" lang="en-US" altLang="ja-JP"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3</a:t>
            </a: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歳の男の子がアームリング付き浮き具を着用し、保護者と一緒に遊んでいたところ、保護者がわずかに目を離した隙に溺れる事故が発生したということです。男の子はすぐに救出されましたが、一時心停止の状態だったといいます。</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　男の子が使用していたアームリング付き浮き具は、浮力体が胸側にくるように着用するものでしたが、事故当時、男の子は浮力体を背中側に着用していたということです。本体には英語による注意表示があるのみで、日本語の表示などはなかったといいます。</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　国民生活センターは、アームリング付き浮き具はライフジャケットとは異なり、命を守るためのものではないことを理解した上で正しく使うよう、アドバイスしています。</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　また、アームリング付き浮き具は、着用の向きやベルトなどの緩みによって溺水の危険が高まると指摘。必ず正しい向きを確認し、浮力体が体に密着するように正しく着用するよう、注意を呼び掛けています。</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　このほか、子どもが水遊びをする際は、必ず保護者（監督者）も一緒に入り、万が一の場合に備え、すぐに手を差し伸べられるように寄り添うよう必要があるといいます。</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212121"/>
                </a:solidFill>
                <a:effectLst/>
                <a:highlight>
                  <a:srgbClr val="FFFFFF"/>
                </a:highlight>
                <a:uLnTx/>
                <a:uFillTx/>
                <a:latin typeface="Hiragino Kaku Gothic ProN"/>
                <a:ea typeface="HGP明朝E" panose="02020900000000000000" pitchFamily="18" charset="-128"/>
                <a:cs typeface="+mn-cs"/>
              </a:rPr>
              <a:t>　なお、アームリング付き浮き具は、海や川などの自然領域での使用には適さないということです。海や川などでは、子どもの体に適したサイズのライフジャケットを正しく着用するよう、呼び掛けています。</a:t>
            </a:r>
          </a:p>
        </p:txBody>
      </p:sp>
      <p:sp>
        <p:nvSpPr>
          <p:cNvPr id="5" name="タイトル 4">
            <a:extLst>
              <a:ext uri="{FF2B5EF4-FFF2-40B4-BE49-F238E27FC236}">
                <a16:creationId xmlns:a16="http://schemas.microsoft.com/office/drawing/2014/main" id="{2A5BB150-9DA0-4715-545B-5E1A882A27AD}"/>
              </a:ext>
            </a:extLst>
          </p:cNvPr>
          <p:cNvSpPr txBox="1">
            <a:spLocks noGrp="1"/>
          </p:cNvSpPr>
          <p:nvPr>
            <p:ph type="title"/>
          </p:nvPr>
        </p:nvSpPr>
        <p:spPr>
          <a:xfrm>
            <a:off x="457200" y="610463"/>
            <a:ext cx="8229600" cy="707886"/>
          </a:xfrm>
          <a:prstGeom prst="rect">
            <a:avLst/>
          </a:prstGeom>
          <a:noFill/>
        </p:spPr>
        <p:txBody>
          <a:bodyPr wrap="square">
            <a:spAutoFit/>
          </a:bodyPr>
          <a:lstStyle/>
          <a:p>
            <a:pPr algn="l" fontAlgn="base"/>
            <a:r>
              <a:rPr lang="ja-JP" altLang="en-US" sz="2000" b="1" i="0" dirty="0">
                <a:solidFill>
                  <a:srgbClr val="212121"/>
                </a:solidFill>
                <a:effectLst/>
                <a:highlight>
                  <a:srgbClr val="FFFFFF"/>
                </a:highlight>
                <a:latin typeface="Hiragino Kaku Gothic ProN"/>
              </a:rPr>
              <a:t>「アームリング付き浮き具」は“正しい向き”で着用を！</a:t>
            </a:r>
            <a:br>
              <a:rPr lang="en-US" altLang="ja-JP" sz="2000" b="1" i="0" dirty="0">
                <a:solidFill>
                  <a:srgbClr val="212121"/>
                </a:solidFill>
                <a:effectLst/>
                <a:highlight>
                  <a:srgbClr val="FFFFFF"/>
                </a:highlight>
                <a:latin typeface="Hiragino Kaku Gothic ProN"/>
              </a:rPr>
            </a:br>
            <a:r>
              <a:rPr lang="ja-JP" altLang="en-US" sz="2000" b="1" i="0" dirty="0">
                <a:solidFill>
                  <a:srgbClr val="212121"/>
                </a:solidFill>
                <a:effectLst/>
                <a:highlight>
                  <a:srgbClr val="FFFFFF"/>
                </a:highlight>
                <a:latin typeface="Hiragino Kaku Gothic ProN"/>
              </a:rPr>
              <a:t>　誤った使い方で</a:t>
            </a:r>
            <a:r>
              <a:rPr lang="en-US" altLang="ja-JP" sz="2000" b="1" i="0" dirty="0">
                <a:solidFill>
                  <a:srgbClr val="212121"/>
                </a:solidFill>
                <a:effectLst/>
                <a:highlight>
                  <a:srgbClr val="FFFFFF"/>
                </a:highlight>
                <a:latin typeface="Hiragino Kaku Gothic ProN"/>
              </a:rPr>
              <a:t>3</a:t>
            </a:r>
            <a:r>
              <a:rPr lang="ja-JP" altLang="en-US" sz="2000" b="1" i="0" dirty="0">
                <a:solidFill>
                  <a:srgbClr val="212121"/>
                </a:solidFill>
                <a:effectLst/>
                <a:highlight>
                  <a:srgbClr val="FFFFFF"/>
                </a:highlight>
                <a:latin typeface="Hiragino Kaku Gothic ProN"/>
              </a:rPr>
              <a:t>歳男児が溺れた事例も　国民生活センターが注意喚起</a:t>
            </a:r>
          </a:p>
        </p:txBody>
      </p:sp>
    </p:spTree>
    <p:extLst>
      <p:ext uri="{BB962C8B-B14F-4D97-AF65-F5344CB8AC3E}">
        <p14:creationId xmlns:p14="http://schemas.microsoft.com/office/powerpoint/2010/main" val="2399020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B82C-AD95-B155-5998-BFE8368FA429}"/>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8F9AC774-9961-38DB-F460-BCA0E17BE5E3}"/>
              </a:ext>
            </a:extLst>
          </p:cNvPr>
          <p:cNvSpPr txBox="1">
            <a:spLocks/>
          </p:cNvSpPr>
          <p:nvPr/>
        </p:nvSpPr>
        <p:spPr>
          <a:xfrm>
            <a:off x="899592" y="1628800"/>
            <a:ext cx="7448872"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水の事故防止に向けて</a:t>
            </a:r>
          </a:p>
        </p:txBody>
      </p:sp>
    </p:spTree>
    <p:extLst>
      <p:ext uri="{BB962C8B-B14F-4D97-AF65-F5344CB8AC3E}">
        <p14:creationId xmlns:p14="http://schemas.microsoft.com/office/powerpoint/2010/main" val="15208266"/>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1043608" y="1628800"/>
            <a:ext cx="7448872" cy="3888432"/>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4000" dirty="0">
                <a:solidFill>
                  <a:schemeClr val="tx1"/>
                </a:solidFill>
                <a:latin typeface="+mj-ea"/>
                <a:ea typeface="+mj-ea"/>
              </a:rPr>
              <a:t>日赤水上安全法指導員</a:t>
            </a:r>
          </a:p>
          <a:p>
            <a:r>
              <a:rPr lang="ja-JP" altLang="en-US" sz="4000" dirty="0">
                <a:solidFill>
                  <a:schemeClr val="tx1"/>
                </a:solidFill>
                <a:latin typeface="+mj-ea"/>
                <a:ea typeface="+mj-ea"/>
              </a:rPr>
              <a:t>日赤救急法指導員</a:t>
            </a:r>
          </a:p>
          <a:p>
            <a:r>
              <a:rPr lang="en-US" altLang="ja-JP" sz="4000" dirty="0">
                <a:solidFill>
                  <a:schemeClr val="tx1"/>
                </a:solidFill>
                <a:latin typeface="+mj-ea"/>
                <a:ea typeface="+mj-ea"/>
              </a:rPr>
              <a:t>JLA</a:t>
            </a:r>
            <a:r>
              <a:rPr lang="ja-JP" altLang="en-US" sz="4000" dirty="0">
                <a:solidFill>
                  <a:schemeClr val="tx1"/>
                </a:solidFill>
                <a:latin typeface="+mj-ea"/>
                <a:ea typeface="+mj-ea"/>
              </a:rPr>
              <a:t>ライフセーバー</a:t>
            </a:r>
            <a:endParaRPr lang="en-US" altLang="ja-JP" sz="4000" dirty="0">
              <a:solidFill>
                <a:schemeClr val="tx1"/>
              </a:solidFill>
              <a:latin typeface="+mj-ea"/>
              <a:ea typeface="+mj-ea"/>
            </a:endParaRPr>
          </a:p>
          <a:p>
            <a:r>
              <a:rPr lang="en-US" altLang="ja-JP" sz="4000" dirty="0">
                <a:solidFill>
                  <a:schemeClr val="tx1"/>
                </a:solidFill>
                <a:latin typeface="+mj-ea"/>
                <a:ea typeface="+mj-ea"/>
              </a:rPr>
              <a:t>JLA BLS</a:t>
            </a:r>
            <a:r>
              <a:rPr lang="ja-JP" altLang="en-US" sz="4000" dirty="0">
                <a:solidFill>
                  <a:schemeClr val="tx1"/>
                </a:solidFill>
                <a:latin typeface="+mj-ea"/>
                <a:ea typeface="+mj-ea"/>
              </a:rPr>
              <a:t>指導者</a:t>
            </a:r>
            <a:endParaRPr lang="en-US" altLang="ja-JP" sz="4000" dirty="0">
              <a:solidFill>
                <a:schemeClr val="tx1"/>
              </a:solidFill>
              <a:latin typeface="+mj-ea"/>
              <a:ea typeface="+mj-ea"/>
            </a:endParaRPr>
          </a:p>
          <a:p>
            <a:r>
              <a:rPr lang="ja-JP" altLang="en-US" sz="4000" dirty="0">
                <a:solidFill>
                  <a:schemeClr val="tx1"/>
                </a:solidFill>
                <a:latin typeface="+mj-ea"/>
                <a:ea typeface="+mj-ea"/>
              </a:rPr>
              <a:t>公認コーチ２</a:t>
            </a:r>
            <a:r>
              <a:rPr lang="en-US" altLang="ja-JP" sz="4000" dirty="0">
                <a:solidFill>
                  <a:schemeClr val="tx1"/>
                </a:solidFill>
                <a:latin typeface="+mj-ea"/>
                <a:ea typeface="+mj-ea"/>
              </a:rPr>
              <a:t>(</a:t>
            </a:r>
            <a:r>
              <a:rPr lang="ja-JP" altLang="en-US" sz="4000" dirty="0">
                <a:solidFill>
                  <a:schemeClr val="tx1"/>
                </a:solidFill>
                <a:latin typeface="+mj-ea"/>
                <a:ea typeface="+mj-ea"/>
              </a:rPr>
              <a:t>旧上級水泳指導員</a:t>
            </a:r>
            <a:r>
              <a:rPr lang="en-US" altLang="ja-JP" sz="4000" dirty="0">
                <a:solidFill>
                  <a:schemeClr val="tx1"/>
                </a:solidFill>
                <a:latin typeface="+mj-ea"/>
                <a:ea typeface="+mj-ea"/>
              </a:rPr>
              <a:t>)</a:t>
            </a:r>
          </a:p>
          <a:p>
            <a:endParaRPr lang="ja-JP" altLang="en-US" sz="4000" dirty="0">
              <a:solidFill>
                <a:schemeClr val="tx1"/>
              </a:solidFill>
              <a:latin typeface="+mj-ea"/>
              <a:ea typeface="+mj-ea"/>
            </a:endParaRPr>
          </a:p>
        </p:txBody>
      </p:sp>
      <p:sp>
        <p:nvSpPr>
          <p:cNvPr id="9" name="サブタイトル 2">
            <a:extLst>
              <a:ext uri="{FF2B5EF4-FFF2-40B4-BE49-F238E27FC236}">
                <a16:creationId xmlns:a16="http://schemas.microsoft.com/office/drawing/2014/main" id="{D61771D1-2571-5C10-1819-9316C0E10B03}"/>
              </a:ext>
            </a:extLst>
          </p:cNvPr>
          <p:cNvSpPr txBox="1">
            <a:spLocks/>
          </p:cNvSpPr>
          <p:nvPr/>
        </p:nvSpPr>
        <p:spPr>
          <a:xfrm>
            <a:off x="107504" y="548680"/>
            <a:ext cx="2984376" cy="792088"/>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4000" dirty="0">
                <a:solidFill>
                  <a:schemeClr val="tx1"/>
                </a:solidFill>
              </a:rPr>
              <a:t>自己紹介</a:t>
            </a:r>
          </a:p>
        </p:txBody>
      </p:sp>
    </p:spTree>
    <p:extLst>
      <p:ext uri="{BB962C8B-B14F-4D97-AF65-F5344CB8AC3E}">
        <p14:creationId xmlns:p14="http://schemas.microsoft.com/office/powerpoint/2010/main" val="3333290409"/>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solidFill>
                  <a:schemeClr val="bg1"/>
                </a:solidFill>
              </a:rPr>
              <a:t>安全水泳</a:t>
            </a:r>
          </a:p>
        </p:txBody>
      </p:sp>
      <p:sp>
        <p:nvSpPr>
          <p:cNvPr id="4" name="タイトル 1"/>
          <p:cNvSpPr txBox="1">
            <a:spLocks/>
          </p:cNvSpPr>
          <p:nvPr/>
        </p:nvSpPr>
        <p:spPr>
          <a:xfrm>
            <a:off x="1547664" y="1844824"/>
            <a:ext cx="6005046"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◆水難事故発生予防</a:t>
            </a:r>
          </a:p>
        </p:txBody>
      </p:sp>
      <p:sp>
        <p:nvSpPr>
          <p:cNvPr id="5" name="タイトル 1"/>
          <p:cNvSpPr txBox="1">
            <a:spLocks/>
          </p:cNvSpPr>
          <p:nvPr/>
        </p:nvSpPr>
        <p:spPr>
          <a:xfrm>
            <a:off x="899592" y="2852936"/>
            <a:ext cx="7704856"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・心と体のコンディションを整える</a:t>
            </a:r>
          </a:p>
        </p:txBody>
      </p:sp>
      <p:sp>
        <p:nvSpPr>
          <p:cNvPr id="6" name="タイトル 1"/>
          <p:cNvSpPr txBox="1">
            <a:spLocks/>
          </p:cNvSpPr>
          <p:nvPr/>
        </p:nvSpPr>
        <p:spPr>
          <a:xfrm>
            <a:off x="899592" y="3933056"/>
            <a:ext cx="7704856"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・水の特性を知ること</a:t>
            </a:r>
          </a:p>
        </p:txBody>
      </p:sp>
      <p:sp>
        <p:nvSpPr>
          <p:cNvPr id="7" name="タイトル 1"/>
          <p:cNvSpPr txBox="1">
            <a:spLocks/>
          </p:cNvSpPr>
          <p:nvPr/>
        </p:nvSpPr>
        <p:spPr>
          <a:xfrm>
            <a:off x="899592" y="5185784"/>
            <a:ext cx="7704856"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・安全に配慮すること</a:t>
            </a:r>
          </a:p>
        </p:txBody>
      </p:sp>
    </p:spTree>
    <p:extLst>
      <p:ext uri="{BB962C8B-B14F-4D97-AF65-F5344CB8AC3E}">
        <p14:creationId xmlns:p14="http://schemas.microsoft.com/office/powerpoint/2010/main" val="608054081"/>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事故を防ぐために</a:t>
            </a:r>
            <a:r>
              <a:rPr kumimoji="1" lang="en-US" altLang="ja-JP" dirty="0"/>
              <a:t>(</a:t>
            </a:r>
            <a:r>
              <a:rPr kumimoji="1" lang="ja-JP" altLang="en-US" dirty="0"/>
              <a:t>利用者編</a:t>
            </a:r>
            <a:r>
              <a:rPr kumimoji="1" lang="en-US" altLang="ja-JP" dirty="0"/>
              <a:t>)</a:t>
            </a:r>
            <a:endParaRPr kumimoji="1" lang="ja-JP" altLang="en-US" dirty="0"/>
          </a:p>
        </p:txBody>
      </p:sp>
      <p:sp>
        <p:nvSpPr>
          <p:cNvPr id="4" name="テキスト ボックス 3">
            <a:extLst>
              <a:ext uri="{FF2B5EF4-FFF2-40B4-BE49-F238E27FC236}">
                <a16:creationId xmlns:a16="http://schemas.microsoft.com/office/drawing/2014/main" id="{6B4D6909-79CE-638F-65A7-3AD8689BD811}"/>
              </a:ext>
            </a:extLst>
          </p:cNvPr>
          <p:cNvSpPr txBox="1"/>
          <p:nvPr/>
        </p:nvSpPr>
        <p:spPr>
          <a:xfrm>
            <a:off x="172269" y="1547526"/>
            <a:ext cx="5238328" cy="369332"/>
          </a:xfrm>
          <a:prstGeom prst="rect">
            <a:avLst/>
          </a:prstGeom>
          <a:noFill/>
        </p:spPr>
        <p:txBody>
          <a:bodyPr wrap="square">
            <a:spAutoFit/>
          </a:bodyPr>
          <a:lstStyle/>
          <a:p>
            <a:pPr algn="l" fontAlgn="base"/>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a:t>
            </a:r>
            <a:r>
              <a:rPr lang="en-US" altLang="ja-JP" b="1" i="0" dirty="0">
                <a:solidFill>
                  <a:srgbClr val="000000"/>
                </a:solidFill>
                <a:effectLst/>
                <a:highlight>
                  <a:srgbClr val="FFFFFF"/>
                </a:highlight>
                <a:latin typeface="游ゴシック" panose="020B0400000000000000" pitchFamily="50" charset="-128"/>
                <a:ea typeface="游ゴシック" panose="020B0400000000000000" pitchFamily="50" charset="-128"/>
              </a:rPr>
              <a:t>1</a:t>
            </a:r>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）プールを十分理解したうえで利用する。</a:t>
            </a:r>
          </a:p>
        </p:txBody>
      </p:sp>
      <p:sp>
        <p:nvSpPr>
          <p:cNvPr id="9" name="テキスト ボックス 8">
            <a:extLst>
              <a:ext uri="{FF2B5EF4-FFF2-40B4-BE49-F238E27FC236}">
                <a16:creationId xmlns:a16="http://schemas.microsoft.com/office/drawing/2014/main" id="{51980962-DBBC-CC9C-BF8E-E8F7146F2BDB}"/>
              </a:ext>
            </a:extLst>
          </p:cNvPr>
          <p:cNvSpPr txBox="1"/>
          <p:nvPr/>
        </p:nvSpPr>
        <p:spPr>
          <a:xfrm>
            <a:off x="3127351" y="2073438"/>
            <a:ext cx="5716091" cy="923330"/>
          </a:xfrm>
          <a:prstGeom prst="rect">
            <a:avLst/>
          </a:prstGeom>
          <a:noFill/>
        </p:spPr>
        <p:txBody>
          <a:bodyPr wrap="square">
            <a:spAutoFit/>
          </a:bodyPr>
          <a:lstStyle/>
          <a:p>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プールの種類や構造、コースごとの水深などを十分理解したうえで利用しましょう。身体に合わない水深は、思わぬ溺れにつながります。</a:t>
            </a:r>
            <a:endParaRPr lang="ja-JP" altLang="en-US" dirty="0"/>
          </a:p>
        </p:txBody>
      </p:sp>
      <p:pic>
        <p:nvPicPr>
          <p:cNvPr id="6146" name="Picture 2">
            <a:extLst>
              <a:ext uri="{FF2B5EF4-FFF2-40B4-BE49-F238E27FC236}">
                <a16:creationId xmlns:a16="http://schemas.microsoft.com/office/drawing/2014/main" id="{1FCF8505-6A5F-5D53-83ED-EA41E7726A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57" y="1990521"/>
            <a:ext cx="1728336" cy="106680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54B74693-1968-D725-6276-FD381A660056}"/>
              </a:ext>
            </a:extLst>
          </p:cNvPr>
          <p:cNvSpPr txBox="1"/>
          <p:nvPr/>
        </p:nvSpPr>
        <p:spPr>
          <a:xfrm>
            <a:off x="72455" y="3153348"/>
            <a:ext cx="4572000" cy="369332"/>
          </a:xfrm>
          <a:prstGeom prst="rect">
            <a:avLst/>
          </a:prstGeom>
          <a:noFill/>
        </p:spPr>
        <p:txBody>
          <a:bodyPr wrap="square">
            <a:spAutoFit/>
          </a:bodyPr>
          <a:lstStyle/>
          <a:p>
            <a:pPr algn="l" fontAlgn="base"/>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a:t>
            </a:r>
            <a:r>
              <a:rPr lang="en-US" altLang="ja-JP" b="1" i="0" dirty="0">
                <a:solidFill>
                  <a:srgbClr val="000000"/>
                </a:solidFill>
                <a:effectLst/>
                <a:highlight>
                  <a:srgbClr val="FFFFFF"/>
                </a:highlight>
                <a:latin typeface="游ゴシック" panose="020B0400000000000000" pitchFamily="50" charset="-128"/>
                <a:ea typeface="游ゴシック" panose="020B0400000000000000" pitchFamily="50" charset="-128"/>
              </a:rPr>
              <a:t>2</a:t>
            </a:r>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）ルールを守って安全に利用する。</a:t>
            </a:r>
          </a:p>
        </p:txBody>
      </p:sp>
      <p:pic>
        <p:nvPicPr>
          <p:cNvPr id="6148" name="Picture 4">
            <a:extLst>
              <a:ext uri="{FF2B5EF4-FFF2-40B4-BE49-F238E27FC236}">
                <a16:creationId xmlns:a16="http://schemas.microsoft.com/office/drawing/2014/main" id="{43FCE8F4-AAED-24DA-4CEE-C22FD63E86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457" y="3522680"/>
            <a:ext cx="1800343" cy="111124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4FFB028-68FB-D001-383C-131F02C2CC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535" y="5310475"/>
            <a:ext cx="1937292" cy="998846"/>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07F0BA60-3BE1-5E4F-9994-441F85C8AE5C}"/>
              </a:ext>
            </a:extLst>
          </p:cNvPr>
          <p:cNvSpPr txBox="1"/>
          <p:nvPr/>
        </p:nvSpPr>
        <p:spPr>
          <a:xfrm>
            <a:off x="4539" y="4759170"/>
            <a:ext cx="4950296" cy="369332"/>
          </a:xfrm>
          <a:prstGeom prst="rect">
            <a:avLst/>
          </a:prstGeom>
          <a:noFill/>
        </p:spPr>
        <p:txBody>
          <a:bodyPr wrap="square">
            <a:spAutoFit/>
          </a:bodyPr>
          <a:lstStyle/>
          <a:p>
            <a:pPr algn="l" fontAlgn="base"/>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a:t>
            </a:r>
            <a:r>
              <a:rPr lang="en-US" altLang="ja-JP" b="1" i="0" dirty="0">
                <a:solidFill>
                  <a:srgbClr val="000000"/>
                </a:solidFill>
                <a:effectLst/>
                <a:highlight>
                  <a:srgbClr val="FFFFFF"/>
                </a:highlight>
                <a:latin typeface="游ゴシック" panose="020B0400000000000000" pitchFamily="50" charset="-128"/>
                <a:ea typeface="游ゴシック" panose="020B0400000000000000" pitchFamily="50" charset="-128"/>
              </a:rPr>
              <a:t>3</a:t>
            </a:r>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）体調が優れない場合には利用を控える</a:t>
            </a:r>
          </a:p>
        </p:txBody>
      </p:sp>
      <p:sp>
        <p:nvSpPr>
          <p:cNvPr id="17" name="テキスト ボックス 16">
            <a:extLst>
              <a:ext uri="{FF2B5EF4-FFF2-40B4-BE49-F238E27FC236}">
                <a16:creationId xmlns:a16="http://schemas.microsoft.com/office/drawing/2014/main" id="{5B339A62-6B42-B861-B33A-106E6FD6B1EE}"/>
              </a:ext>
            </a:extLst>
          </p:cNvPr>
          <p:cNvSpPr txBox="1"/>
          <p:nvPr/>
        </p:nvSpPr>
        <p:spPr>
          <a:xfrm>
            <a:off x="3137272" y="3522680"/>
            <a:ext cx="5611191" cy="646331"/>
          </a:xfrm>
          <a:prstGeom prst="rect">
            <a:avLst/>
          </a:prstGeom>
          <a:noFill/>
        </p:spPr>
        <p:txBody>
          <a:bodyPr wrap="square">
            <a:spAutoFit/>
          </a:bodyPr>
          <a:lstStyle/>
          <a:p>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飛び込みや潜行などの禁止事項などは、重大事故につながります。</a:t>
            </a:r>
            <a:endParaRPr lang="ja-JP" altLang="en-US" dirty="0"/>
          </a:p>
        </p:txBody>
      </p:sp>
      <p:sp>
        <p:nvSpPr>
          <p:cNvPr id="19" name="テキスト ボックス 18">
            <a:extLst>
              <a:ext uri="{FF2B5EF4-FFF2-40B4-BE49-F238E27FC236}">
                <a16:creationId xmlns:a16="http://schemas.microsoft.com/office/drawing/2014/main" id="{73E2F7AD-1311-B336-043E-C3714D238589}"/>
              </a:ext>
            </a:extLst>
          </p:cNvPr>
          <p:cNvSpPr txBox="1"/>
          <p:nvPr/>
        </p:nvSpPr>
        <p:spPr>
          <a:xfrm>
            <a:off x="3112691" y="5253746"/>
            <a:ext cx="5635772" cy="923330"/>
          </a:xfrm>
          <a:prstGeom prst="rect">
            <a:avLst/>
          </a:prstGeom>
          <a:noFill/>
        </p:spPr>
        <p:txBody>
          <a:bodyPr wrap="square">
            <a:spAutoFit/>
          </a:bodyPr>
          <a:lstStyle/>
          <a:p>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小さなお子様（学校の授業等含む）の場合は、保護者や監督者が事前に体調を確認するようにしましょう。</a:t>
            </a:r>
            <a:endParaRPr lang="ja-JP" altLang="en-US" dirty="0"/>
          </a:p>
        </p:txBody>
      </p:sp>
    </p:spTree>
    <p:extLst>
      <p:ext uri="{BB962C8B-B14F-4D97-AF65-F5344CB8AC3E}">
        <p14:creationId xmlns:p14="http://schemas.microsoft.com/office/powerpoint/2010/main" val="1722558668"/>
      </p:ext>
    </p:extLst>
  </p:cSld>
  <p:clrMapOvr>
    <a:masterClrMapping/>
  </p:clrMapOvr>
  <mc:AlternateContent xmlns:mc="http://schemas.openxmlformats.org/markup-compatibility/2006" xmlns:p14="http://schemas.microsoft.com/office/powerpoint/2010/main">
    <mc:Choice Requires="p14">
      <p:transition spd="slow" p14:dur="2000" advTm="850"/>
    </mc:Choice>
    <mc:Fallback xmlns="">
      <p:transition spd="slow" advTm="85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事故を防ぐために</a:t>
            </a:r>
            <a:r>
              <a:rPr kumimoji="1" lang="en-US" altLang="ja-JP" dirty="0"/>
              <a:t>(</a:t>
            </a:r>
            <a:r>
              <a:rPr kumimoji="1" lang="ja-JP" altLang="en-US" dirty="0"/>
              <a:t>利用者編</a:t>
            </a:r>
            <a:r>
              <a:rPr kumimoji="1" lang="en-US" altLang="ja-JP" dirty="0"/>
              <a:t>)</a:t>
            </a:r>
            <a:endParaRPr kumimoji="1" lang="ja-JP" altLang="en-US" dirty="0"/>
          </a:p>
        </p:txBody>
      </p:sp>
      <p:pic>
        <p:nvPicPr>
          <p:cNvPr id="7170" name="Picture 2">
            <a:extLst>
              <a:ext uri="{FF2B5EF4-FFF2-40B4-BE49-F238E27FC236}">
                <a16:creationId xmlns:a16="http://schemas.microsoft.com/office/drawing/2014/main" id="{FA3BA5A3-73FC-8BB7-4B79-31C2E45F5C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59920"/>
            <a:ext cx="2242592" cy="138422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0FF72124-136E-D75E-873B-456585ED7B65}"/>
              </a:ext>
            </a:extLst>
          </p:cNvPr>
          <p:cNvSpPr txBox="1"/>
          <p:nvPr/>
        </p:nvSpPr>
        <p:spPr>
          <a:xfrm>
            <a:off x="179512" y="2060848"/>
            <a:ext cx="6243447" cy="369332"/>
          </a:xfrm>
          <a:prstGeom prst="rect">
            <a:avLst/>
          </a:prstGeom>
          <a:noFill/>
        </p:spPr>
        <p:txBody>
          <a:bodyPr wrap="square">
            <a:spAutoFit/>
          </a:bodyPr>
          <a:lstStyle/>
          <a:p>
            <a:pPr algn="l" fontAlgn="base"/>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a:t>
            </a:r>
            <a:r>
              <a:rPr lang="en-US" altLang="ja-JP" b="1" i="0" dirty="0">
                <a:solidFill>
                  <a:srgbClr val="000000"/>
                </a:solidFill>
                <a:effectLst/>
                <a:highlight>
                  <a:srgbClr val="FFFFFF"/>
                </a:highlight>
                <a:latin typeface="游ゴシック" panose="020B0400000000000000" pitchFamily="50" charset="-128"/>
                <a:ea typeface="游ゴシック" panose="020B0400000000000000" pitchFamily="50" charset="-128"/>
              </a:rPr>
              <a:t>4</a:t>
            </a:r>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）自分自身で体調の管理を行う（セルフチェック）</a:t>
            </a:r>
          </a:p>
        </p:txBody>
      </p:sp>
      <p:sp>
        <p:nvSpPr>
          <p:cNvPr id="7" name="テキスト ボックス 6">
            <a:extLst>
              <a:ext uri="{FF2B5EF4-FFF2-40B4-BE49-F238E27FC236}">
                <a16:creationId xmlns:a16="http://schemas.microsoft.com/office/drawing/2014/main" id="{F8493F2A-BCAE-2A24-4D38-325D65706DCF}"/>
              </a:ext>
            </a:extLst>
          </p:cNvPr>
          <p:cNvSpPr txBox="1"/>
          <p:nvPr/>
        </p:nvSpPr>
        <p:spPr>
          <a:xfrm>
            <a:off x="2843808" y="2547596"/>
            <a:ext cx="5842992" cy="1477328"/>
          </a:xfrm>
          <a:prstGeom prst="rect">
            <a:avLst/>
          </a:prstGeom>
          <a:noFill/>
        </p:spPr>
        <p:txBody>
          <a:bodyPr wrap="square">
            <a:spAutoFit/>
          </a:bodyPr>
          <a:lstStyle/>
          <a:p>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健康診査の受診などだけでなく、血圧や体温、心拍数や呼吸の状態、その時の気分（めまい、立ちくらみ、息苦しさなど）を自分自身で確認しましょう。また、十分なウォーミングアップとクーリングダウンはけがや溺れの防止に有効です。</a:t>
            </a:r>
            <a:endParaRPr lang="ja-JP" altLang="en-US" dirty="0"/>
          </a:p>
        </p:txBody>
      </p:sp>
      <p:sp>
        <p:nvSpPr>
          <p:cNvPr id="10" name="テキスト ボックス 9">
            <a:extLst>
              <a:ext uri="{FF2B5EF4-FFF2-40B4-BE49-F238E27FC236}">
                <a16:creationId xmlns:a16="http://schemas.microsoft.com/office/drawing/2014/main" id="{5654F0D7-5CFF-2A1B-27BF-2193ACA29720}"/>
              </a:ext>
            </a:extLst>
          </p:cNvPr>
          <p:cNvSpPr txBox="1"/>
          <p:nvPr/>
        </p:nvSpPr>
        <p:spPr>
          <a:xfrm>
            <a:off x="179512" y="4427821"/>
            <a:ext cx="4572000" cy="369332"/>
          </a:xfrm>
          <a:prstGeom prst="rect">
            <a:avLst/>
          </a:prstGeom>
          <a:noFill/>
        </p:spPr>
        <p:txBody>
          <a:bodyPr wrap="square">
            <a:spAutoFit/>
          </a:bodyPr>
          <a:lstStyle/>
          <a:p>
            <a:pPr algn="l" fontAlgn="base"/>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a:t>
            </a:r>
            <a:r>
              <a:rPr lang="en-US" altLang="ja-JP" b="1" i="0" dirty="0">
                <a:solidFill>
                  <a:srgbClr val="000000"/>
                </a:solidFill>
                <a:effectLst/>
                <a:highlight>
                  <a:srgbClr val="FFFFFF"/>
                </a:highlight>
                <a:latin typeface="游ゴシック" panose="020B0400000000000000" pitchFamily="50" charset="-128"/>
                <a:ea typeface="游ゴシック" panose="020B0400000000000000" pitchFamily="50" charset="-128"/>
              </a:rPr>
              <a:t>5</a:t>
            </a:r>
            <a:r>
              <a:rPr lang="ja-JP" altLang="en-US" b="1" i="0" dirty="0">
                <a:solidFill>
                  <a:srgbClr val="000000"/>
                </a:solidFill>
                <a:effectLst/>
                <a:highlight>
                  <a:srgbClr val="FFFFFF"/>
                </a:highlight>
                <a:latin typeface="游ゴシック" panose="020B0400000000000000" pitchFamily="50" charset="-128"/>
                <a:ea typeface="游ゴシック" panose="020B0400000000000000" pitchFamily="50" charset="-128"/>
              </a:rPr>
              <a:t>）小さな子どもからは目を離さない</a:t>
            </a:r>
          </a:p>
        </p:txBody>
      </p:sp>
      <p:pic>
        <p:nvPicPr>
          <p:cNvPr id="7172" name="Picture 4">
            <a:extLst>
              <a:ext uri="{FF2B5EF4-FFF2-40B4-BE49-F238E27FC236}">
                <a16:creationId xmlns:a16="http://schemas.microsoft.com/office/drawing/2014/main" id="{CE274391-9C40-AB5D-8213-483BE6B8ED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013176"/>
            <a:ext cx="2330202" cy="143829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F3A427C-C2CF-72E1-E56E-CC885F1F4EC1}"/>
              </a:ext>
            </a:extLst>
          </p:cNvPr>
          <p:cNvSpPr txBox="1"/>
          <p:nvPr/>
        </p:nvSpPr>
        <p:spPr>
          <a:xfrm>
            <a:off x="2987824" y="4855161"/>
            <a:ext cx="6076453" cy="1754326"/>
          </a:xfrm>
          <a:prstGeom prst="rect">
            <a:avLst/>
          </a:prstGeom>
          <a:noFill/>
        </p:spPr>
        <p:txBody>
          <a:bodyPr wrap="square">
            <a:spAutoFit/>
          </a:bodyPr>
          <a:lstStyle/>
          <a:p>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浮き輪などの浮き具を持っていても、他の遊泳者との衝突等で手元から離れたり、浮き具から転落してしまい、溺れてしまう事故が発生しています。浮き具を持たせると、保護者の方も安心してしまい見守り（監視）の目を緩めがちです。子どもからは目を離さず、すぐに手を差し伸べられる距離を保つことが重要です。</a:t>
            </a:r>
            <a:endParaRPr lang="ja-JP" altLang="en-US" dirty="0"/>
          </a:p>
        </p:txBody>
      </p:sp>
    </p:spTree>
    <p:extLst>
      <p:ext uri="{BB962C8B-B14F-4D97-AF65-F5344CB8AC3E}">
        <p14:creationId xmlns:p14="http://schemas.microsoft.com/office/powerpoint/2010/main" val="1649477399"/>
      </p:ext>
    </p:extLst>
  </p:cSld>
  <p:clrMapOvr>
    <a:masterClrMapping/>
  </p:clrMapOvr>
  <mc:AlternateContent xmlns:mc="http://schemas.openxmlformats.org/markup-compatibility/2006" xmlns:p14="http://schemas.microsoft.com/office/powerpoint/2010/main">
    <mc:Choice Requires="p14">
      <p:transition spd="slow" p14:dur="2000" advTm="850"/>
    </mc:Choice>
    <mc:Fallback xmlns="">
      <p:transition spd="slow" advTm="85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332656"/>
            <a:ext cx="8229600" cy="1252728"/>
          </a:xfrm>
        </p:spPr>
        <p:txBody>
          <a:bodyPr>
            <a:normAutofit/>
          </a:bodyPr>
          <a:lstStyle/>
          <a:p>
            <a:r>
              <a:rPr kumimoji="1" lang="ja-JP" altLang="en-US" dirty="0"/>
              <a:t>プール監視について</a:t>
            </a:r>
          </a:p>
        </p:txBody>
      </p:sp>
      <p:sp>
        <p:nvSpPr>
          <p:cNvPr id="4" name="テキスト ボックス 3">
            <a:extLst>
              <a:ext uri="{FF2B5EF4-FFF2-40B4-BE49-F238E27FC236}">
                <a16:creationId xmlns:a16="http://schemas.microsoft.com/office/drawing/2014/main" id="{72CC3E85-3713-B5D6-5779-AE57213CD69A}"/>
              </a:ext>
            </a:extLst>
          </p:cNvPr>
          <p:cNvSpPr txBox="1"/>
          <p:nvPr/>
        </p:nvSpPr>
        <p:spPr>
          <a:xfrm>
            <a:off x="206933" y="2132856"/>
            <a:ext cx="8730133" cy="4524315"/>
          </a:xfrm>
          <a:prstGeom prst="rect">
            <a:avLst/>
          </a:prstGeom>
          <a:noFill/>
        </p:spPr>
        <p:txBody>
          <a:bodyPr wrap="square">
            <a:spAutoFit/>
          </a:bodyPr>
          <a:lstStyle/>
          <a:p>
            <a:pPr algn="l" fontAlgn="base"/>
            <a:r>
              <a:rPr lang="ja-JP" altLang="en-US" b="1" i="0" dirty="0">
                <a:solidFill>
                  <a:srgbClr val="FF0000"/>
                </a:solidFill>
                <a:effectLst/>
                <a:highlight>
                  <a:srgbClr val="FFFFFF"/>
                </a:highlight>
                <a:latin typeface="游ゴシック" panose="020B0400000000000000" pitchFamily="50" charset="-128"/>
                <a:ea typeface="游ゴシック" panose="020B0400000000000000" pitchFamily="50" charset="-128"/>
              </a:rPr>
              <a:t>◆安全意識の向上！</a:t>
            </a:r>
            <a:endParaRPr lang="en-US" altLang="ja-JP" b="1" i="0" dirty="0">
              <a:solidFill>
                <a:srgbClr val="FF0000"/>
              </a:solidFill>
              <a:effectLst/>
              <a:highlight>
                <a:srgbClr val="FFFFFF"/>
              </a:highlight>
              <a:latin typeface="游ゴシック" panose="020B0400000000000000" pitchFamily="50" charset="-128"/>
              <a:ea typeface="游ゴシック" panose="020B0400000000000000" pitchFamily="50" charset="-128"/>
            </a:endParaRPr>
          </a:p>
          <a:p>
            <a:pPr algn="l" fontAlgn="base"/>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プールでの事故が重大事故に繋がります。水の特性（浮力がある・抵抗がある・空気がない等）を理解し、事故を未然に防ぐこと（ルールの確認、監視・救助体制の確認等）に全力を注いでください。</a:t>
            </a:r>
          </a:p>
          <a:p>
            <a:pPr algn="l" fontAlgn="base"/>
            <a:r>
              <a:rPr lang="ja-JP" altLang="en-US" b="1" i="0" dirty="0">
                <a:solidFill>
                  <a:srgbClr val="FF0000"/>
                </a:solidFill>
                <a:effectLst/>
                <a:highlight>
                  <a:srgbClr val="FFFFFF"/>
                </a:highlight>
                <a:latin typeface="游ゴシック" panose="020B0400000000000000" pitchFamily="50" charset="-128"/>
                <a:ea typeface="游ゴシック" panose="020B0400000000000000" pitchFamily="50" charset="-128"/>
              </a:rPr>
              <a:t>◆監視の重要性（</a:t>
            </a:r>
            <a:r>
              <a:rPr lang="en-US" altLang="ja-JP" b="1" i="0" dirty="0">
                <a:solidFill>
                  <a:srgbClr val="FF0000"/>
                </a:solidFill>
                <a:effectLst/>
                <a:highlight>
                  <a:srgbClr val="FFFFFF"/>
                </a:highlight>
                <a:latin typeface="游ゴシック" panose="020B0400000000000000" pitchFamily="50" charset="-128"/>
                <a:ea typeface="游ゴシック" panose="020B0400000000000000" pitchFamily="50" charset="-128"/>
              </a:rPr>
              <a:t>KEEP WATCH</a:t>
            </a:r>
            <a:r>
              <a:rPr lang="ja-JP" altLang="en-US" b="1" i="0" dirty="0">
                <a:solidFill>
                  <a:srgbClr val="FF0000"/>
                </a:solidFill>
                <a:effectLst/>
                <a:highlight>
                  <a:srgbClr val="FFFFFF"/>
                </a:highlight>
                <a:latin typeface="游ゴシック" panose="020B0400000000000000" pitchFamily="50" charset="-128"/>
                <a:ea typeface="游ゴシック" panose="020B0400000000000000" pitchFamily="50" charset="-128"/>
              </a:rPr>
              <a:t>）！</a:t>
            </a:r>
            <a:endParaRPr lang="en-US" altLang="ja-JP" b="1" i="0" dirty="0">
              <a:solidFill>
                <a:srgbClr val="FF0000"/>
              </a:solidFill>
              <a:effectLst/>
              <a:highlight>
                <a:srgbClr val="FFFFFF"/>
              </a:highlight>
              <a:latin typeface="游ゴシック" panose="020B0400000000000000" pitchFamily="50" charset="-128"/>
              <a:ea typeface="游ゴシック" panose="020B0400000000000000" pitchFamily="50" charset="-128"/>
            </a:endParaRPr>
          </a:p>
          <a:p>
            <a:pPr algn="l" fontAlgn="base"/>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素早く異変に気付くように、死角がなくなるように協力して監視を行ってください。</a:t>
            </a:r>
            <a:b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br>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異変とは：身体がほぼ垂直の状態になっている。動かず同じ場所にとどまっている。顔が水中に没したままになっている。潜ったまま浮上してこない。浮き具の下でジタバタしている等。</a:t>
            </a:r>
            <a:b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br>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監視救助の</a:t>
            </a:r>
            <a:r>
              <a:rPr lang="en-US" altLang="ja-JP" b="0" i="0" dirty="0">
                <a:solidFill>
                  <a:srgbClr val="000000"/>
                </a:solidFill>
                <a:effectLst/>
                <a:highlight>
                  <a:srgbClr val="FFFFFF"/>
                </a:highlight>
                <a:latin typeface="游ゴシック" panose="020B0400000000000000" pitchFamily="50" charset="-128"/>
                <a:ea typeface="游ゴシック" panose="020B0400000000000000" pitchFamily="50" charset="-128"/>
              </a:rPr>
              <a:t>30</a:t>
            </a:r>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秒ルール：</a:t>
            </a:r>
            <a:r>
              <a:rPr lang="en-US" altLang="ja-JP" b="0" i="0" dirty="0">
                <a:solidFill>
                  <a:srgbClr val="000000"/>
                </a:solidFill>
                <a:effectLst/>
                <a:highlight>
                  <a:srgbClr val="FFFFFF"/>
                </a:highlight>
                <a:latin typeface="游ゴシック" panose="020B0400000000000000" pitchFamily="50" charset="-128"/>
                <a:ea typeface="游ゴシック" panose="020B0400000000000000" pitchFamily="50" charset="-128"/>
              </a:rPr>
              <a:t>10</a:t>
            </a:r>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秒間で利用者の異変に気付き、その後</a:t>
            </a:r>
            <a:r>
              <a:rPr lang="en-US" altLang="ja-JP" b="0" i="0" dirty="0">
                <a:solidFill>
                  <a:srgbClr val="000000"/>
                </a:solidFill>
                <a:effectLst/>
                <a:highlight>
                  <a:srgbClr val="FFFFFF"/>
                </a:highlight>
                <a:latin typeface="游ゴシック" panose="020B0400000000000000" pitchFamily="50" charset="-128"/>
                <a:ea typeface="游ゴシック" panose="020B0400000000000000" pitchFamily="50" charset="-128"/>
              </a:rPr>
              <a:t>20</a:t>
            </a:r>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秒で適切な救助行動を取る。</a:t>
            </a:r>
          </a:p>
          <a:p>
            <a:pPr algn="l" fontAlgn="base"/>
            <a:r>
              <a:rPr lang="ja-JP" altLang="en-US" b="1" i="0" dirty="0">
                <a:solidFill>
                  <a:srgbClr val="FF0000"/>
                </a:solidFill>
                <a:effectLst/>
                <a:highlight>
                  <a:srgbClr val="FFFFFF"/>
                </a:highlight>
                <a:latin typeface="游ゴシック" panose="020B0400000000000000" pitchFamily="50" charset="-128"/>
                <a:ea typeface="游ゴシック" panose="020B0400000000000000" pitchFamily="50" charset="-128"/>
              </a:rPr>
              <a:t>◆迅速な救助！</a:t>
            </a:r>
            <a:endParaRPr lang="en-US" altLang="ja-JP" b="1" i="0" dirty="0">
              <a:solidFill>
                <a:srgbClr val="FF0000"/>
              </a:solidFill>
              <a:effectLst/>
              <a:highlight>
                <a:srgbClr val="FFFFFF"/>
              </a:highlight>
              <a:latin typeface="游ゴシック" panose="020B0400000000000000" pitchFamily="50" charset="-128"/>
              <a:ea typeface="游ゴシック" panose="020B0400000000000000" pitchFamily="50" charset="-128"/>
            </a:endParaRPr>
          </a:p>
          <a:p>
            <a:pPr algn="l" fontAlgn="base"/>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万が一、事故が発生してしまったら、協力して素早くプールから引き揚げ、心肺蘇生を行うと共に</a:t>
            </a:r>
            <a:r>
              <a:rPr lang="en-US" altLang="ja-JP" b="0" i="0" dirty="0">
                <a:solidFill>
                  <a:srgbClr val="000000"/>
                </a:solidFill>
                <a:effectLst/>
                <a:highlight>
                  <a:srgbClr val="FFFFFF"/>
                </a:highlight>
                <a:latin typeface="游ゴシック" panose="020B0400000000000000" pitchFamily="50" charset="-128"/>
                <a:ea typeface="游ゴシック" panose="020B0400000000000000" pitchFamily="50" charset="-128"/>
              </a:rPr>
              <a:t>119</a:t>
            </a:r>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番通報して迅速に救急隊に引き継いでください。</a:t>
            </a:r>
          </a:p>
          <a:p>
            <a:pPr algn="l" fontAlgn="base"/>
            <a:r>
              <a:rPr lang="ja-JP" altLang="en-US" b="0" i="0" dirty="0">
                <a:solidFill>
                  <a:srgbClr val="000000"/>
                </a:solidFill>
                <a:effectLst/>
                <a:highlight>
                  <a:srgbClr val="FFFFFF"/>
                </a:highlight>
                <a:latin typeface="游ゴシック" panose="020B0400000000000000" pitchFamily="50" charset="-128"/>
                <a:ea typeface="游ゴシック" panose="020B0400000000000000" pitchFamily="50" charset="-128"/>
              </a:rPr>
              <a:t>プール内でも汗をかき熱中症は発生します。適度な休憩・飲水（監視にあたる人も）を心がけてください。</a:t>
            </a:r>
          </a:p>
        </p:txBody>
      </p:sp>
    </p:spTree>
    <p:extLst>
      <p:ext uri="{BB962C8B-B14F-4D97-AF65-F5344CB8AC3E}">
        <p14:creationId xmlns:p14="http://schemas.microsoft.com/office/powerpoint/2010/main" val="3940899645"/>
      </p:ext>
    </p:extLst>
  </p:cSld>
  <p:clrMapOvr>
    <a:masterClrMapping/>
  </p:clrMapOvr>
  <mc:AlternateContent xmlns:mc="http://schemas.openxmlformats.org/markup-compatibility/2006" xmlns:p14="http://schemas.microsoft.com/office/powerpoint/2010/main">
    <mc:Choice Requires="p14">
      <p:transition spd="slow" p14:dur="2000" advTm="850"/>
    </mc:Choice>
    <mc:Fallback xmlns="">
      <p:transition spd="slow" advTm="8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D77923B8-5E8B-95DD-FB19-5143C9BFB9C1}"/>
              </a:ext>
            </a:extLst>
          </p:cNvPr>
          <p:cNvSpPr/>
          <p:nvPr/>
        </p:nvSpPr>
        <p:spPr>
          <a:xfrm>
            <a:off x="2051720" y="2737512"/>
            <a:ext cx="5760640" cy="156246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kumimoji="1" lang="ja-JP" altLang="en-US" dirty="0"/>
              <a:t>プール監視について</a:t>
            </a:r>
          </a:p>
        </p:txBody>
      </p:sp>
      <p:sp>
        <p:nvSpPr>
          <p:cNvPr id="3" name="タイトル 1">
            <a:extLst>
              <a:ext uri="{FF2B5EF4-FFF2-40B4-BE49-F238E27FC236}">
                <a16:creationId xmlns:a16="http://schemas.microsoft.com/office/drawing/2014/main" id="{7F342B71-80F2-1B92-4F5F-059D49BF4D12}"/>
              </a:ext>
            </a:extLst>
          </p:cNvPr>
          <p:cNvSpPr txBox="1">
            <a:spLocks/>
          </p:cNvSpPr>
          <p:nvPr/>
        </p:nvSpPr>
        <p:spPr>
          <a:xfrm>
            <a:off x="457200" y="1484784"/>
            <a:ext cx="3661680" cy="125272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rgbClr val="FF0000"/>
                </a:solidFill>
              </a:rPr>
              <a:t>・監視の重要性</a:t>
            </a:r>
          </a:p>
        </p:txBody>
      </p:sp>
      <p:sp>
        <p:nvSpPr>
          <p:cNvPr id="6" name="タイトル 1">
            <a:extLst>
              <a:ext uri="{FF2B5EF4-FFF2-40B4-BE49-F238E27FC236}">
                <a16:creationId xmlns:a16="http://schemas.microsoft.com/office/drawing/2014/main" id="{DB5C04A6-CCB8-5949-F04E-3A26C0436EC9}"/>
              </a:ext>
            </a:extLst>
          </p:cNvPr>
          <p:cNvSpPr txBox="1">
            <a:spLocks/>
          </p:cNvSpPr>
          <p:nvPr/>
        </p:nvSpPr>
        <p:spPr>
          <a:xfrm>
            <a:off x="2298309" y="3257604"/>
            <a:ext cx="561662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rgbClr val="FF0000"/>
                </a:solidFill>
              </a:rPr>
              <a:t>すばやく異変に気付く</a:t>
            </a:r>
          </a:p>
        </p:txBody>
      </p:sp>
      <p:sp>
        <p:nvSpPr>
          <p:cNvPr id="5" name="タイトル 1">
            <a:extLst>
              <a:ext uri="{FF2B5EF4-FFF2-40B4-BE49-F238E27FC236}">
                <a16:creationId xmlns:a16="http://schemas.microsoft.com/office/drawing/2014/main" id="{198501E2-4367-12A2-5CCD-140B7491A158}"/>
              </a:ext>
            </a:extLst>
          </p:cNvPr>
          <p:cNvSpPr txBox="1">
            <a:spLocks/>
          </p:cNvSpPr>
          <p:nvPr/>
        </p:nvSpPr>
        <p:spPr>
          <a:xfrm>
            <a:off x="550280" y="2527160"/>
            <a:ext cx="762212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監視</a:t>
            </a:r>
            <a:r>
              <a:rPr lang="en-US" altLang="ja-JP" dirty="0">
                <a:solidFill>
                  <a:schemeClr val="tx1"/>
                </a:solidFill>
              </a:rPr>
              <a:t>=</a:t>
            </a:r>
            <a:r>
              <a:rPr lang="ja-JP" altLang="en-US" sz="3500" dirty="0">
                <a:solidFill>
                  <a:schemeClr val="tx1"/>
                </a:solidFill>
              </a:rPr>
              <a:t>常に起こりうる事故に対して</a:t>
            </a:r>
          </a:p>
        </p:txBody>
      </p:sp>
      <p:sp>
        <p:nvSpPr>
          <p:cNvPr id="8" name="タイトル 1">
            <a:extLst>
              <a:ext uri="{FF2B5EF4-FFF2-40B4-BE49-F238E27FC236}">
                <a16:creationId xmlns:a16="http://schemas.microsoft.com/office/drawing/2014/main" id="{9548ADC3-48C8-9173-2435-24B37DD4E0D3}"/>
              </a:ext>
            </a:extLst>
          </p:cNvPr>
          <p:cNvSpPr txBox="1">
            <a:spLocks/>
          </p:cNvSpPr>
          <p:nvPr/>
        </p:nvSpPr>
        <p:spPr>
          <a:xfrm>
            <a:off x="457200" y="4404060"/>
            <a:ext cx="814108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3600" dirty="0">
                <a:solidFill>
                  <a:schemeClr val="tx2"/>
                </a:solidFill>
              </a:rPr>
              <a:t>◆すばやく異変に気付く為のスィーピングとスキャニング</a:t>
            </a:r>
          </a:p>
        </p:txBody>
      </p:sp>
      <p:sp>
        <p:nvSpPr>
          <p:cNvPr id="9" name="タイトル 1">
            <a:extLst>
              <a:ext uri="{FF2B5EF4-FFF2-40B4-BE49-F238E27FC236}">
                <a16:creationId xmlns:a16="http://schemas.microsoft.com/office/drawing/2014/main" id="{BE4804BB-6F2B-18B4-7917-8D581718D7EC}"/>
              </a:ext>
            </a:extLst>
          </p:cNvPr>
          <p:cNvSpPr txBox="1">
            <a:spLocks/>
          </p:cNvSpPr>
          <p:nvPr/>
        </p:nvSpPr>
        <p:spPr>
          <a:xfrm>
            <a:off x="457200" y="5577553"/>
            <a:ext cx="814108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3600" dirty="0">
                <a:solidFill>
                  <a:schemeClr val="tx2"/>
                </a:solidFill>
              </a:rPr>
              <a:t>◆監視救助の３０秒ルール</a:t>
            </a:r>
          </a:p>
        </p:txBody>
      </p:sp>
    </p:spTree>
    <p:extLst>
      <p:ext uri="{BB962C8B-B14F-4D97-AF65-F5344CB8AC3E}">
        <p14:creationId xmlns:p14="http://schemas.microsoft.com/office/powerpoint/2010/main" val="1746593575"/>
      </p:ext>
    </p:extLst>
  </p:cSld>
  <p:clrMapOvr>
    <a:masterClrMapping/>
  </p:clrMapOvr>
  <mc:AlternateContent xmlns:mc="http://schemas.openxmlformats.org/markup-compatibility/2006" xmlns:p14="http://schemas.microsoft.com/office/powerpoint/2010/main">
    <mc:Choice Requires="p14">
      <p:transition spd="slow" p14:dur="2000" advTm="850"/>
    </mc:Choice>
    <mc:Fallback xmlns="">
      <p:transition spd="slow" advTm="85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156777"/>
            <a:ext cx="8229600" cy="1252728"/>
          </a:xfrm>
        </p:spPr>
        <p:txBody>
          <a:bodyPr/>
          <a:lstStyle/>
          <a:p>
            <a:r>
              <a:rPr kumimoji="1" lang="ja-JP" altLang="en-US" dirty="0">
                <a:solidFill>
                  <a:schemeClr val="bg1"/>
                </a:solidFill>
              </a:rPr>
              <a:t>プールの監視について</a:t>
            </a:r>
          </a:p>
        </p:txBody>
      </p:sp>
      <p:pic>
        <p:nvPicPr>
          <p:cNvPr id="4" name="図 3">
            <a:extLst>
              <a:ext uri="{FF2B5EF4-FFF2-40B4-BE49-F238E27FC236}">
                <a16:creationId xmlns:a16="http://schemas.microsoft.com/office/drawing/2014/main" id="{89145589-163D-3F0E-65C0-BC4A83F467A1}"/>
              </a:ext>
            </a:extLst>
          </p:cNvPr>
          <p:cNvPicPr>
            <a:picLocks noChangeAspect="1"/>
          </p:cNvPicPr>
          <p:nvPr/>
        </p:nvPicPr>
        <p:blipFill>
          <a:blip r:embed="rId2" cstate="print">
            <a:extLst>
              <a:ext uri="{28A0092B-C50C-407E-A947-70E740481C1C}">
                <a14:useLocalDpi xmlns:a14="http://schemas.microsoft.com/office/drawing/2010/main" val="0"/>
              </a:ext>
            </a:extLst>
          </a:blip>
          <a:srcRect t="36363"/>
          <a:stretch>
            <a:fillRect/>
          </a:stretch>
        </p:blipFill>
        <p:spPr>
          <a:xfrm>
            <a:off x="251520" y="1196752"/>
            <a:ext cx="8640960" cy="5544616"/>
          </a:xfrm>
          <a:prstGeom prst="rect">
            <a:avLst/>
          </a:prstGeom>
        </p:spPr>
      </p:pic>
    </p:spTree>
    <p:extLst>
      <p:ext uri="{BB962C8B-B14F-4D97-AF65-F5344CB8AC3E}">
        <p14:creationId xmlns:p14="http://schemas.microsoft.com/office/powerpoint/2010/main" val="1148615366"/>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156777"/>
            <a:ext cx="8229600" cy="1252728"/>
          </a:xfrm>
        </p:spPr>
        <p:txBody>
          <a:bodyPr/>
          <a:lstStyle/>
          <a:p>
            <a:r>
              <a:rPr kumimoji="1" lang="ja-JP" altLang="en-US" dirty="0">
                <a:solidFill>
                  <a:schemeClr val="bg1"/>
                </a:solidFill>
              </a:rPr>
              <a:t>プールの監視　ゾーニング</a:t>
            </a:r>
          </a:p>
        </p:txBody>
      </p:sp>
      <p:pic>
        <p:nvPicPr>
          <p:cNvPr id="4" name="図 3">
            <a:extLst>
              <a:ext uri="{FF2B5EF4-FFF2-40B4-BE49-F238E27FC236}">
                <a16:creationId xmlns:a16="http://schemas.microsoft.com/office/drawing/2014/main" id="{B7D10785-3285-83E7-7B87-093E16EE5F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268760"/>
            <a:ext cx="2670048" cy="3764280"/>
          </a:xfrm>
          <a:prstGeom prst="rect">
            <a:avLst/>
          </a:prstGeom>
        </p:spPr>
      </p:pic>
      <p:pic>
        <p:nvPicPr>
          <p:cNvPr id="6" name="図 5">
            <a:extLst>
              <a:ext uri="{FF2B5EF4-FFF2-40B4-BE49-F238E27FC236}">
                <a16:creationId xmlns:a16="http://schemas.microsoft.com/office/drawing/2014/main" id="{D95887E9-533B-7853-E229-9E37DC1AD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409505"/>
            <a:ext cx="3548753" cy="3842732"/>
          </a:xfrm>
          <a:prstGeom prst="rect">
            <a:avLst/>
          </a:prstGeom>
        </p:spPr>
      </p:pic>
      <p:sp>
        <p:nvSpPr>
          <p:cNvPr id="2" name="タイトル 2">
            <a:extLst>
              <a:ext uri="{FF2B5EF4-FFF2-40B4-BE49-F238E27FC236}">
                <a16:creationId xmlns:a16="http://schemas.microsoft.com/office/drawing/2014/main" id="{DD668908-AC40-5F6C-E113-3AED17067165}"/>
              </a:ext>
            </a:extLst>
          </p:cNvPr>
          <p:cNvSpPr txBox="1">
            <a:spLocks/>
          </p:cNvSpPr>
          <p:nvPr/>
        </p:nvSpPr>
        <p:spPr>
          <a:xfrm>
            <a:off x="683568" y="5013176"/>
            <a:ext cx="8229600" cy="5530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ゾーニングとは、</a:t>
            </a:r>
          </a:p>
        </p:txBody>
      </p:sp>
      <p:sp>
        <p:nvSpPr>
          <p:cNvPr id="5" name="タイトル 2">
            <a:extLst>
              <a:ext uri="{FF2B5EF4-FFF2-40B4-BE49-F238E27FC236}">
                <a16:creationId xmlns:a16="http://schemas.microsoft.com/office/drawing/2014/main" id="{BD0F1545-5BC1-5FAE-59AA-7CB3C5D7CC49}"/>
              </a:ext>
            </a:extLst>
          </p:cNvPr>
          <p:cNvSpPr txBox="1">
            <a:spLocks/>
          </p:cNvSpPr>
          <p:nvPr/>
        </p:nvSpPr>
        <p:spPr>
          <a:xfrm>
            <a:off x="457200" y="5448495"/>
            <a:ext cx="8229600" cy="5530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◆監視における受け持ち領域とその範囲</a:t>
            </a:r>
          </a:p>
        </p:txBody>
      </p:sp>
      <p:sp>
        <p:nvSpPr>
          <p:cNvPr id="7" name="タイトル 2">
            <a:extLst>
              <a:ext uri="{FF2B5EF4-FFF2-40B4-BE49-F238E27FC236}">
                <a16:creationId xmlns:a16="http://schemas.microsoft.com/office/drawing/2014/main" id="{96EB14A7-C442-6AD6-EF16-4107B6DED771}"/>
              </a:ext>
            </a:extLst>
          </p:cNvPr>
          <p:cNvSpPr txBox="1">
            <a:spLocks/>
          </p:cNvSpPr>
          <p:nvPr/>
        </p:nvSpPr>
        <p:spPr>
          <a:xfrm>
            <a:off x="464071" y="6140463"/>
            <a:ext cx="8229600" cy="553027"/>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◆ゾーニングで大事なことは、プール内に死角をつくらない</a:t>
            </a:r>
          </a:p>
        </p:txBody>
      </p:sp>
    </p:spTree>
    <p:extLst>
      <p:ext uri="{BB962C8B-B14F-4D97-AF65-F5344CB8AC3E}">
        <p14:creationId xmlns:p14="http://schemas.microsoft.com/office/powerpoint/2010/main" val="371349755"/>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156777"/>
            <a:ext cx="8229600" cy="1252728"/>
          </a:xfrm>
        </p:spPr>
        <p:txBody>
          <a:bodyPr/>
          <a:lstStyle/>
          <a:p>
            <a:r>
              <a:rPr kumimoji="1" lang="ja-JP" altLang="en-US" dirty="0">
                <a:solidFill>
                  <a:schemeClr val="bg1"/>
                </a:solidFill>
              </a:rPr>
              <a:t>プールの監視　ゾーニング</a:t>
            </a:r>
          </a:p>
        </p:txBody>
      </p:sp>
      <p:pic>
        <p:nvPicPr>
          <p:cNvPr id="4" name="図 3">
            <a:extLst>
              <a:ext uri="{FF2B5EF4-FFF2-40B4-BE49-F238E27FC236}">
                <a16:creationId xmlns:a16="http://schemas.microsoft.com/office/drawing/2014/main" id="{8EEB0685-9B8A-553F-8F47-23F5FB536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700808"/>
            <a:ext cx="3744416" cy="4308720"/>
          </a:xfrm>
          <a:prstGeom prst="rect">
            <a:avLst/>
          </a:prstGeom>
        </p:spPr>
      </p:pic>
      <p:pic>
        <p:nvPicPr>
          <p:cNvPr id="6" name="図 5">
            <a:extLst>
              <a:ext uri="{FF2B5EF4-FFF2-40B4-BE49-F238E27FC236}">
                <a16:creationId xmlns:a16="http://schemas.microsoft.com/office/drawing/2014/main" id="{AE40D5E3-567A-0940-9ED3-90D9BAD65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732806"/>
            <a:ext cx="3528392" cy="4072458"/>
          </a:xfrm>
          <a:prstGeom prst="rect">
            <a:avLst/>
          </a:prstGeom>
        </p:spPr>
      </p:pic>
    </p:spTree>
    <p:extLst>
      <p:ext uri="{BB962C8B-B14F-4D97-AF65-F5344CB8AC3E}">
        <p14:creationId xmlns:p14="http://schemas.microsoft.com/office/powerpoint/2010/main" val="3126860225"/>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156777"/>
            <a:ext cx="8229600" cy="1252728"/>
          </a:xfrm>
        </p:spPr>
        <p:txBody>
          <a:bodyPr/>
          <a:lstStyle/>
          <a:p>
            <a:r>
              <a:rPr kumimoji="1" lang="ja-JP" altLang="en-US" dirty="0">
                <a:solidFill>
                  <a:schemeClr val="bg1"/>
                </a:solidFill>
              </a:rPr>
              <a:t>プールの監視　スキャニング</a:t>
            </a:r>
          </a:p>
        </p:txBody>
      </p:sp>
      <p:pic>
        <p:nvPicPr>
          <p:cNvPr id="4" name="図 3">
            <a:extLst>
              <a:ext uri="{FF2B5EF4-FFF2-40B4-BE49-F238E27FC236}">
                <a16:creationId xmlns:a16="http://schemas.microsoft.com/office/drawing/2014/main" id="{9F24631F-6BAE-062F-2995-827F09A3F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196752"/>
            <a:ext cx="7416824" cy="5400600"/>
          </a:xfrm>
          <a:prstGeom prst="rect">
            <a:avLst/>
          </a:prstGeom>
        </p:spPr>
      </p:pic>
    </p:spTree>
    <p:extLst>
      <p:ext uri="{BB962C8B-B14F-4D97-AF65-F5344CB8AC3E}">
        <p14:creationId xmlns:p14="http://schemas.microsoft.com/office/powerpoint/2010/main" val="3015788794"/>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156777"/>
            <a:ext cx="8229600" cy="1252728"/>
          </a:xfrm>
        </p:spPr>
        <p:txBody>
          <a:bodyPr/>
          <a:lstStyle/>
          <a:p>
            <a:r>
              <a:rPr kumimoji="1" lang="ja-JP" altLang="en-US" dirty="0">
                <a:solidFill>
                  <a:schemeClr val="bg1"/>
                </a:solidFill>
              </a:rPr>
              <a:t>プールの監視　スキャニング</a:t>
            </a:r>
          </a:p>
        </p:txBody>
      </p:sp>
      <p:pic>
        <p:nvPicPr>
          <p:cNvPr id="6" name="図 5">
            <a:extLst>
              <a:ext uri="{FF2B5EF4-FFF2-40B4-BE49-F238E27FC236}">
                <a16:creationId xmlns:a16="http://schemas.microsoft.com/office/drawing/2014/main" id="{17E57010-E84E-32D7-63F1-34CD73F4A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58285"/>
            <a:ext cx="4104456" cy="5411312"/>
          </a:xfrm>
          <a:prstGeom prst="rect">
            <a:avLst/>
          </a:prstGeom>
        </p:spPr>
      </p:pic>
      <p:pic>
        <p:nvPicPr>
          <p:cNvPr id="8" name="図 7">
            <a:extLst>
              <a:ext uri="{FF2B5EF4-FFF2-40B4-BE49-F238E27FC236}">
                <a16:creationId xmlns:a16="http://schemas.microsoft.com/office/drawing/2014/main" id="{F2CCD89F-5B6E-2097-7AA1-5CA8CC888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58284"/>
            <a:ext cx="4320480" cy="5599715"/>
          </a:xfrm>
          <a:prstGeom prst="rect">
            <a:avLst/>
          </a:prstGeom>
        </p:spPr>
      </p:pic>
    </p:spTree>
    <p:extLst>
      <p:ext uri="{BB962C8B-B14F-4D97-AF65-F5344CB8AC3E}">
        <p14:creationId xmlns:p14="http://schemas.microsoft.com/office/powerpoint/2010/main" val="186645581"/>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2B95-845C-1DEE-D7FE-EA449B9B505D}"/>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DDC6F2BC-CFC3-3551-3CD2-F3F28345A776}"/>
              </a:ext>
            </a:extLst>
          </p:cNvPr>
          <p:cNvSpPr txBox="1">
            <a:spLocks/>
          </p:cNvSpPr>
          <p:nvPr/>
        </p:nvSpPr>
        <p:spPr>
          <a:xfrm>
            <a:off x="899592" y="1628800"/>
            <a:ext cx="7448872"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プールとは</a:t>
            </a:r>
          </a:p>
        </p:txBody>
      </p:sp>
    </p:spTree>
    <p:extLst>
      <p:ext uri="{BB962C8B-B14F-4D97-AF65-F5344CB8AC3E}">
        <p14:creationId xmlns:p14="http://schemas.microsoft.com/office/powerpoint/2010/main" val="1961839364"/>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C0936-44DF-B84D-1401-70369BD9D9D7}"/>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CA13E6F5-0800-09F8-0281-0653CEAFB8DA}"/>
              </a:ext>
            </a:extLst>
          </p:cNvPr>
          <p:cNvSpPr txBox="1">
            <a:spLocks/>
          </p:cNvSpPr>
          <p:nvPr/>
        </p:nvSpPr>
        <p:spPr>
          <a:xfrm>
            <a:off x="395536" y="1628800"/>
            <a:ext cx="8352928" cy="1296144"/>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注意すべき利用者</a:t>
            </a:r>
            <a:r>
              <a:rPr lang="en-US" altLang="ja-JP" sz="5400" b="1" i="1" dirty="0">
                <a:solidFill>
                  <a:srgbClr val="FFC000"/>
                </a:solidFill>
                <a:latin typeface="+mj-ea"/>
                <a:ea typeface="+mj-ea"/>
              </a:rPr>
              <a:t>(</a:t>
            </a:r>
            <a:r>
              <a:rPr lang="ja-JP" altLang="en-US" sz="5400" b="1" i="1" dirty="0">
                <a:solidFill>
                  <a:srgbClr val="FFC000"/>
                </a:solidFill>
                <a:latin typeface="+mj-ea"/>
                <a:ea typeface="+mj-ea"/>
              </a:rPr>
              <a:t>溺者</a:t>
            </a:r>
            <a:r>
              <a:rPr lang="en-US" altLang="ja-JP" sz="5400" b="1" i="1" dirty="0">
                <a:solidFill>
                  <a:srgbClr val="FFC000"/>
                </a:solidFill>
                <a:latin typeface="+mj-ea"/>
                <a:ea typeface="+mj-ea"/>
              </a:rPr>
              <a:t>)</a:t>
            </a:r>
            <a:r>
              <a:rPr lang="ja-JP" altLang="en-US" sz="5400" b="1" i="1" dirty="0">
                <a:solidFill>
                  <a:srgbClr val="FFC000"/>
                </a:solidFill>
                <a:latin typeface="+mj-ea"/>
                <a:ea typeface="+mj-ea"/>
              </a:rPr>
              <a:t>の様子</a:t>
            </a:r>
          </a:p>
        </p:txBody>
      </p:sp>
    </p:spTree>
    <p:extLst>
      <p:ext uri="{BB962C8B-B14F-4D97-AF65-F5344CB8AC3E}">
        <p14:creationId xmlns:p14="http://schemas.microsoft.com/office/powerpoint/2010/main" val="365949789"/>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rcRect l="12404" r="8279"/>
          <a:stretch>
            <a:fillRect/>
          </a:stretch>
        </p:blipFill>
        <p:spPr>
          <a:xfrm rot="5400000">
            <a:off x="1784459" y="-638944"/>
            <a:ext cx="5616624" cy="9144000"/>
          </a:xfrm>
          <a:prstGeom prst="rect">
            <a:avLst/>
          </a:prstGeom>
        </p:spPr>
      </p:pic>
      <p:sp>
        <p:nvSpPr>
          <p:cNvPr id="3" name="タイトル 1">
            <a:extLst>
              <a:ext uri="{FF2B5EF4-FFF2-40B4-BE49-F238E27FC236}">
                <a16:creationId xmlns:a16="http://schemas.microsoft.com/office/drawing/2014/main" id="{2C8F2BB1-0B1D-F772-8874-7864C02DCCA9}"/>
              </a:ext>
            </a:extLst>
          </p:cNvPr>
          <p:cNvSpPr txBox="1">
            <a:spLocks/>
          </p:cNvSpPr>
          <p:nvPr/>
        </p:nvSpPr>
        <p:spPr>
          <a:xfrm>
            <a:off x="457200" y="338328"/>
            <a:ext cx="8229600" cy="570392"/>
          </a:xfrm>
          <a:prstGeom prst="rect">
            <a:avLst/>
          </a:prstGeom>
        </p:spPr>
        <p:txBody>
          <a:bodyPr>
            <a:normAutofit fontScale="85000" lnSpcReduction="2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注意すべき利用者</a:t>
            </a:r>
            <a:r>
              <a:rPr lang="en-US" altLang="ja-JP" dirty="0"/>
              <a:t>(</a:t>
            </a:r>
            <a:r>
              <a:rPr lang="ja-JP" altLang="en-US" dirty="0"/>
              <a:t>溺者</a:t>
            </a:r>
            <a:r>
              <a:rPr lang="en-US" altLang="ja-JP" dirty="0"/>
              <a:t>)</a:t>
            </a:r>
            <a:r>
              <a:rPr lang="ja-JP" altLang="en-US" dirty="0"/>
              <a:t>の様子</a:t>
            </a:r>
          </a:p>
        </p:txBody>
      </p:sp>
    </p:spTree>
    <p:extLst>
      <p:ext uri="{BB962C8B-B14F-4D97-AF65-F5344CB8AC3E}">
        <p14:creationId xmlns:p14="http://schemas.microsoft.com/office/powerpoint/2010/main" val="953053508"/>
      </p:ext>
    </p:extLst>
  </p:cSld>
  <p:clrMapOvr>
    <a:masterClrMapping/>
  </p:clrMapOvr>
  <mc:AlternateContent xmlns:mc="http://schemas.openxmlformats.org/markup-compatibility/2006" xmlns:p14="http://schemas.microsoft.com/office/powerpoint/2010/main">
    <mc:Choice Requires="p14">
      <p:transition spd="slow" p14:dur="2000" advTm="843"/>
    </mc:Choice>
    <mc:Fallback xmlns="">
      <p:transition spd="slow" advTm="84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51620" y="-382860"/>
            <a:ext cx="5589240" cy="8892480"/>
          </a:xfrm>
          <a:prstGeom prst="rect">
            <a:avLst/>
          </a:prstGeom>
        </p:spPr>
      </p:pic>
      <p:sp>
        <p:nvSpPr>
          <p:cNvPr id="3" name="タイトル 1">
            <a:extLst>
              <a:ext uri="{FF2B5EF4-FFF2-40B4-BE49-F238E27FC236}">
                <a16:creationId xmlns:a16="http://schemas.microsoft.com/office/drawing/2014/main" id="{EDD18A66-A906-AB44-2B17-CB080C653CD9}"/>
              </a:ext>
            </a:extLst>
          </p:cNvPr>
          <p:cNvSpPr txBox="1">
            <a:spLocks/>
          </p:cNvSpPr>
          <p:nvPr/>
        </p:nvSpPr>
        <p:spPr>
          <a:xfrm>
            <a:off x="457200" y="404664"/>
            <a:ext cx="8229600" cy="570392"/>
          </a:xfrm>
          <a:prstGeom prst="rect">
            <a:avLst/>
          </a:prstGeom>
        </p:spPr>
        <p:txBody>
          <a:bodyPr>
            <a:normAutofit fontScale="85000" lnSpcReduction="2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注意すべき利用者</a:t>
            </a:r>
            <a:r>
              <a:rPr lang="en-US" altLang="ja-JP" dirty="0"/>
              <a:t>(</a:t>
            </a:r>
            <a:r>
              <a:rPr lang="ja-JP" altLang="en-US" dirty="0"/>
              <a:t>溺者</a:t>
            </a:r>
            <a:r>
              <a:rPr lang="en-US" altLang="ja-JP" dirty="0"/>
              <a:t>)</a:t>
            </a:r>
            <a:r>
              <a:rPr lang="ja-JP" altLang="en-US" dirty="0"/>
              <a:t>の様子</a:t>
            </a:r>
          </a:p>
        </p:txBody>
      </p:sp>
    </p:spTree>
    <p:extLst>
      <p:ext uri="{BB962C8B-B14F-4D97-AF65-F5344CB8AC3E}">
        <p14:creationId xmlns:p14="http://schemas.microsoft.com/office/powerpoint/2010/main" val="2591516289"/>
      </p:ext>
    </p:extLst>
  </p:cSld>
  <p:clrMapOvr>
    <a:masterClrMapping/>
  </p:clrMapOvr>
  <mc:AlternateContent xmlns:mc="http://schemas.openxmlformats.org/markup-compatibility/2006" xmlns:p14="http://schemas.microsoft.com/office/powerpoint/2010/main">
    <mc:Choice Requires="p14">
      <p:transition spd="slow" p14:dur="2000" advTm="802"/>
    </mc:Choice>
    <mc:Fallback xmlns="">
      <p:transition spd="slow" advTm="80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99" t="35300" b="5900"/>
          <a:stretch>
            <a:fillRect/>
          </a:stretch>
        </p:blipFill>
        <p:spPr bwMode="auto">
          <a:xfrm>
            <a:off x="179512" y="1139426"/>
            <a:ext cx="8661648" cy="552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a:extLst>
              <a:ext uri="{FF2B5EF4-FFF2-40B4-BE49-F238E27FC236}">
                <a16:creationId xmlns:a16="http://schemas.microsoft.com/office/drawing/2014/main" id="{CADCB4A2-D984-8DC2-4DCE-373A07832112}"/>
              </a:ext>
            </a:extLst>
          </p:cNvPr>
          <p:cNvSpPr txBox="1">
            <a:spLocks/>
          </p:cNvSpPr>
          <p:nvPr/>
        </p:nvSpPr>
        <p:spPr>
          <a:xfrm>
            <a:off x="611560" y="332656"/>
            <a:ext cx="8229600" cy="570392"/>
          </a:xfrm>
          <a:prstGeom prst="rect">
            <a:avLst/>
          </a:prstGeom>
        </p:spPr>
        <p:txBody>
          <a:bodyPr>
            <a:normAutofit fontScale="85000" lnSpcReduction="2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注意すべき利用者</a:t>
            </a:r>
            <a:r>
              <a:rPr lang="en-US" altLang="ja-JP" dirty="0"/>
              <a:t>(</a:t>
            </a:r>
            <a:r>
              <a:rPr lang="ja-JP" altLang="en-US" dirty="0"/>
              <a:t>溺者</a:t>
            </a:r>
            <a:r>
              <a:rPr lang="en-US" altLang="ja-JP" dirty="0"/>
              <a:t>)</a:t>
            </a:r>
            <a:r>
              <a:rPr lang="ja-JP" altLang="en-US" dirty="0"/>
              <a:t>の様子</a:t>
            </a:r>
          </a:p>
        </p:txBody>
      </p:sp>
    </p:spTree>
    <p:extLst>
      <p:ext uri="{BB962C8B-B14F-4D97-AF65-F5344CB8AC3E}">
        <p14:creationId xmlns:p14="http://schemas.microsoft.com/office/powerpoint/2010/main" val="1331830514"/>
      </p:ext>
    </p:extLst>
  </p:cSld>
  <p:clrMapOvr>
    <a:masterClrMapping/>
  </p:clrMapOvr>
  <mc:AlternateContent xmlns:mc="http://schemas.openxmlformats.org/markup-compatibility/2006" xmlns:p14="http://schemas.microsoft.com/office/powerpoint/2010/main">
    <mc:Choice Requires="p14">
      <p:transition spd="slow" p14:dur="2000" advTm="796"/>
    </mc:Choice>
    <mc:Fallback xmlns="">
      <p:transition spd="slow" advTm="79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4BF7-C5E7-E86C-7127-9E91563F85EA}"/>
            </a:ext>
          </a:extLst>
        </p:cNvPr>
        <p:cNvGrpSpPr/>
        <p:nvPr/>
      </p:nvGrpSpPr>
      <p:grpSpPr>
        <a:xfrm>
          <a:off x="0" y="0"/>
          <a:ext cx="0" cy="0"/>
          <a:chOff x="0" y="0"/>
          <a:chExt cx="0" cy="0"/>
        </a:xfrm>
      </p:grpSpPr>
      <p:pic>
        <p:nvPicPr>
          <p:cNvPr id="4" name="図 3" descr="水中で“立った状態”での浮力（水難学会作成）">
            <a:hlinkClick r:id="rId2" tooltip="&quot;&quot;"/>
            <a:extLst>
              <a:ext uri="{FF2B5EF4-FFF2-40B4-BE49-F238E27FC236}">
                <a16:creationId xmlns:a16="http://schemas.microsoft.com/office/drawing/2014/main" id="{988E8BEE-1A2F-80A5-B581-1A4A5D5F3B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3628" y="1133807"/>
            <a:ext cx="7488832" cy="2448272"/>
          </a:xfrm>
          <a:prstGeom prst="rect">
            <a:avLst/>
          </a:prstGeom>
          <a:noFill/>
          <a:ln>
            <a:noFill/>
          </a:ln>
        </p:spPr>
      </p:pic>
      <p:sp>
        <p:nvSpPr>
          <p:cNvPr id="6" name="テキスト ボックス 5">
            <a:extLst>
              <a:ext uri="{FF2B5EF4-FFF2-40B4-BE49-F238E27FC236}">
                <a16:creationId xmlns:a16="http://schemas.microsoft.com/office/drawing/2014/main" id="{009582F7-3003-3FBA-F89D-764229878938}"/>
              </a:ext>
            </a:extLst>
          </p:cNvPr>
          <p:cNvSpPr txBox="1"/>
          <p:nvPr/>
        </p:nvSpPr>
        <p:spPr>
          <a:xfrm>
            <a:off x="431540" y="3808289"/>
            <a:ext cx="8280920" cy="2585323"/>
          </a:xfrm>
          <a:prstGeom prst="rect">
            <a:avLst/>
          </a:prstGeom>
          <a:noFill/>
        </p:spPr>
        <p:txBody>
          <a:bodyPr wrap="square">
            <a:spAutoFit/>
          </a:bodyPr>
          <a:lstStyle/>
          <a:p>
            <a:pPr algn="l">
              <a:spcBef>
                <a:spcPts val="2250"/>
              </a:spcBef>
              <a:spcAft>
                <a:spcPts val="2250"/>
              </a:spcAft>
            </a:pPr>
            <a:r>
              <a:rPr lang="ja-JP" altLang="ja-JP" sz="1800" kern="0" dirty="0">
                <a:solidFill>
                  <a:srgbClr val="1E2428"/>
                </a:solidFill>
                <a:effectLst/>
                <a:latin typeface="Century" panose="02040604050505020304" pitchFamily="18" charset="0"/>
                <a:ea typeface="メイリオ" panose="020B0604030504040204" pitchFamily="50" charset="-128"/>
                <a:cs typeface="ＭＳ Ｐゴシック" panose="020B0600070205080204" pitchFamily="50" charset="-128"/>
              </a:rPr>
              <a:t>なぜ、人は一瞬で沈んでしまうのでしょうか。そのメカニズムを説明します。人が水中で頭を上にした“立った”状態でいると、浮力は２パーセントで、何もしなければ頭の上がわずかに出る程度です。手を上げると頭は完全に沈み、手先が出るだけです。もがいて顔を出して呼吸することもできますが、仮に「助けてー」などと叫ぶと肺の中の空気が外に出てしまい、浮力を失います。体が浮力を失った状態では、手をかくなどして自分の力だけで浮上するためには強い力が必要で、体力のない人は非常に危険な状態になります。深みにはまったと気がついたとき、一番やっていけないのは両手を高く上げて振りながら、「助けてー」と叫ぶことだといえます</a:t>
            </a:r>
            <a:endParaRPr lang="ja-JP" alt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F4BF8052-68BA-3FA2-EE95-631BF3910EAF}"/>
              </a:ext>
            </a:extLst>
          </p:cNvPr>
          <p:cNvSpPr txBox="1"/>
          <p:nvPr/>
        </p:nvSpPr>
        <p:spPr>
          <a:xfrm>
            <a:off x="994353" y="326753"/>
            <a:ext cx="7704856" cy="584775"/>
          </a:xfrm>
          <a:prstGeom prst="rect">
            <a:avLst/>
          </a:prstGeom>
          <a:noFill/>
        </p:spPr>
        <p:txBody>
          <a:bodyPr wrap="square">
            <a:spAutoFit/>
          </a:bodyPr>
          <a:lstStyle/>
          <a:p>
            <a:pPr algn="ctr">
              <a:spcBef>
                <a:spcPts val="3000"/>
              </a:spcBef>
              <a:spcAft>
                <a:spcPts val="1500"/>
              </a:spcAft>
            </a:pPr>
            <a:r>
              <a:rPr lang="ja-JP" altLang="ja-JP" sz="3200" b="1" kern="0" dirty="0">
                <a:solidFill>
                  <a:schemeClr val="bg1"/>
                </a:solidFill>
                <a:effectLst/>
                <a:latin typeface="Century" panose="02040604050505020304" pitchFamily="18" charset="0"/>
                <a:ea typeface="メイリオ" panose="020B0604030504040204" pitchFamily="50" charset="-128"/>
                <a:cs typeface="ＭＳ Ｐゴシック" panose="020B0600070205080204" pitchFamily="50" charset="-128"/>
              </a:rPr>
              <a:t>溺れるメカニズム</a:t>
            </a:r>
            <a:endParaRPr lang="ja-JP" altLang="ja-JP" sz="320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236002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AA985-3FC2-6C3A-1AB7-9AAA4C862DF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C9A2152-DC1D-9A4D-0A74-904BE7F932DB}"/>
              </a:ext>
            </a:extLst>
          </p:cNvPr>
          <p:cNvSpPr txBox="1"/>
          <p:nvPr/>
        </p:nvSpPr>
        <p:spPr>
          <a:xfrm>
            <a:off x="1043608" y="355004"/>
            <a:ext cx="7704856" cy="584775"/>
          </a:xfrm>
          <a:prstGeom prst="rect">
            <a:avLst/>
          </a:prstGeom>
          <a:noFill/>
        </p:spPr>
        <p:txBody>
          <a:bodyPr wrap="square">
            <a:spAutoFit/>
          </a:bodyPr>
          <a:lstStyle/>
          <a:p>
            <a:pPr algn="ctr">
              <a:spcBef>
                <a:spcPts val="3000"/>
              </a:spcBef>
              <a:spcAft>
                <a:spcPts val="1500"/>
              </a:spcAft>
            </a:pPr>
            <a:r>
              <a:rPr lang="ja-JP" altLang="ja-JP" sz="3200" b="1" kern="0" dirty="0">
                <a:solidFill>
                  <a:schemeClr val="bg1"/>
                </a:solidFill>
                <a:effectLst/>
                <a:latin typeface="Century" panose="02040604050505020304" pitchFamily="18" charset="0"/>
                <a:ea typeface="メイリオ" panose="020B0604030504040204" pitchFamily="50" charset="-128"/>
                <a:cs typeface="ＭＳ Ｐゴシック" panose="020B0600070205080204" pitchFamily="50" charset="-128"/>
              </a:rPr>
              <a:t>溺れるメカニズム</a:t>
            </a:r>
            <a:endParaRPr lang="ja-JP" altLang="ja-JP" sz="320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6" name="図 5">
            <a:extLst>
              <a:ext uri="{FF2B5EF4-FFF2-40B4-BE49-F238E27FC236}">
                <a16:creationId xmlns:a16="http://schemas.microsoft.com/office/drawing/2014/main" id="{BC127A29-A53E-EB6B-E9B7-F980043AB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80728"/>
            <a:ext cx="8496944" cy="5688632"/>
          </a:xfrm>
          <a:prstGeom prst="rect">
            <a:avLst/>
          </a:prstGeom>
        </p:spPr>
      </p:pic>
    </p:spTree>
    <p:extLst>
      <p:ext uri="{BB962C8B-B14F-4D97-AF65-F5344CB8AC3E}">
        <p14:creationId xmlns:p14="http://schemas.microsoft.com/office/powerpoint/2010/main" val="2963211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rcRect l="39116"/>
          <a:stretch>
            <a:fillRect/>
          </a:stretch>
        </p:blipFill>
        <p:spPr>
          <a:xfrm rot="5400000">
            <a:off x="1763688" y="-459432"/>
            <a:ext cx="5544616" cy="8856984"/>
          </a:xfrm>
          <a:prstGeom prst="rect">
            <a:avLst/>
          </a:prstGeom>
        </p:spPr>
      </p:pic>
      <p:sp>
        <p:nvSpPr>
          <p:cNvPr id="3" name="テキスト ボックス 2">
            <a:extLst>
              <a:ext uri="{FF2B5EF4-FFF2-40B4-BE49-F238E27FC236}">
                <a16:creationId xmlns:a16="http://schemas.microsoft.com/office/drawing/2014/main" id="{2B6A6563-D1B6-542B-5CBA-24FC951BCC7F}"/>
              </a:ext>
            </a:extLst>
          </p:cNvPr>
          <p:cNvSpPr txBox="1"/>
          <p:nvPr/>
        </p:nvSpPr>
        <p:spPr>
          <a:xfrm>
            <a:off x="1043608" y="355004"/>
            <a:ext cx="7704856" cy="584775"/>
          </a:xfrm>
          <a:prstGeom prst="rect">
            <a:avLst/>
          </a:prstGeom>
          <a:noFill/>
        </p:spPr>
        <p:txBody>
          <a:bodyPr wrap="square">
            <a:spAutoFit/>
          </a:bodyPr>
          <a:lstStyle/>
          <a:p>
            <a:pPr algn="ctr">
              <a:spcBef>
                <a:spcPts val="3000"/>
              </a:spcBef>
              <a:spcAft>
                <a:spcPts val="1500"/>
              </a:spcAft>
            </a:pPr>
            <a:r>
              <a:rPr lang="ja-JP" altLang="en-US" sz="3200" b="1" kern="0" dirty="0">
                <a:solidFill>
                  <a:schemeClr val="bg1"/>
                </a:solidFill>
                <a:effectLst/>
                <a:latin typeface="Century" panose="02040604050505020304" pitchFamily="18" charset="0"/>
                <a:ea typeface="メイリオ" panose="020B0604030504040204" pitchFamily="50" charset="-128"/>
                <a:cs typeface="ＭＳ Ｐゴシック" panose="020B0600070205080204" pitchFamily="50" charset="-128"/>
              </a:rPr>
              <a:t>その他の注意が必要な状況</a:t>
            </a:r>
            <a:endParaRPr lang="ja-JP" altLang="ja-JP" sz="3200" kern="100" dirty="0">
              <a:solidFill>
                <a:schemeClr val="bg1"/>
              </a:solidFill>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848735897"/>
      </p:ext>
    </p:extLst>
  </p:cSld>
  <p:clrMapOvr>
    <a:masterClrMapping/>
  </p:clrMapOvr>
  <mc:AlternateContent xmlns:mc="http://schemas.openxmlformats.org/markup-compatibility/2006" xmlns:p14="http://schemas.microsoft.com/office/powerpoint/2010/main">
    <mc:Choice Requires="p14">
      <p:transition spd="slow" p14:dur="2000" advTm="821"/>
    </mc:Choice>
    <mc:Fallback xmlns="">
      <p:transition spd="slow" advTm="821"/>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156777"/>
            <a:ext cx="8229600" cy="1252728"/>
          </a:xfrm>
        </p:spPr>
        <p:txBody>
          <a:bodyPr/>
          <a:lstStyle/>
          <a:p>
            <a:r>
              <a:rPr kumimoji="1" lang="ja-JP" altLang="en-US" dirty="0">
                <a:solidFill>
                  <a:schemeClr val="bg1"/>
                </a:solidFill>
              </a:rPr>
              <a:t>監視者の役割と心得</a:t>
            </a:r>
          </a:p>
        </p:txBody>
      </p:sp>
      <p:pic>
        <p:nvPicPr>
          <p:cNvPr id="4" name="図 3">
            <a:extLst>
              <a:ext uri="{FF2B5EF4-FFF2-40B4-BE49-F238E27FC236}">
                <a16:creationId xmlns:a16="http://schemas.microsoft.com/office/drawing/2014/main" id="{90F0F854-4A3A-5EFE-B8E1-C461FA7B435D}"/>
              </a:ext>
            </a:extLst>
          </p:cNvPr>
          <p:cNvPicPr>
            <a:picLocks noChangeAspect="1"/>
          </p:cNvPicPr>
          <p:nvPr/>
        </p:nvPicPr>
        <p:blipFill>
          <a:blip r:embed="rId2" cstate="print">
            <a:extLst>
              <a:ext uri="{28A0092B-C50C-407E-A947-70E740481C1C}">
                <a14:useLocalDpi xmlns:a14="http://schemas.microsoft.com/office/drawing/2010/main" val="0"/>
              </a:ext>
            </a:extLst>
          </a:blip>
          <a:srcRect l="7627" t="58407" r="11018" b="1"/>
          <a:stretch>
            <a:fillRect/>
          </a:stretch>
        </p:blipFill>
        <p:spPr>
          <a:xfrm>
            <a:off x="229698" y="1578549"/>
            <a:ext cx="8806797" cy="2266733"/>
          </a:xfrm>
          <a:prstGeom prst="rect">
            <a:avLst/>
          </a:prstGeom>
        </p:spPr>
      </p:pic>
      <p:pic>
        <p:nvPicPr>
          <p:cNvPr id="6" name="図 5">
            <a:extLst>
              <a:ext uri="{FF2B5EF4-FFF2-40B4-BE49-F238E27FC236}">
                <a16:creationId xmlns:a16="http://schemas.microsoft.com/office/drawing/2014/main" id="{A48B8889-A0E0-C043-7BF5-EBD7CD446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231" y="4221088"/>
            <a:ext cx="8427569" cy="1950561"/>
          </a:xfrm>
          <a:prstGeom prst="rect">
            <a:avLst/>
          </a:prstGeom>
        </p:spPr>
      </p:pic>
    </p:spTree>
    <p:extLst>
      <p:ext uri="{BB962C8B-B14F-4D97-AF65-F5344CB8AC3E}">
        <p14:creationId xmlns:p14="http://schemas.microsoft.com/office/powerpoint/2010/main" val="554737292"/>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CDC53994-8940-DACE-9460-98BD5EF5ABFB}"/>
              </a:ext>
            </a:extLst>
          </p:cNvPr>
          <p:cNvSpPr txBox="1">
            <a:spLocks/>
          </p:cNvSpPr>
          <p:nvPr/>
        </p:nvSpPr>
        <p:spPr>
          <a:xfrm>
            <a:off x="449213" y="338328"/>
            <a:ext cx="8229600" cy="15785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迅速な救助</a:t>
            </a:r>
            <a:endParaRPr lang="en-US" altLang="ja-JP" dirty="0">
              <a:solidFill>
                <a:schemeClr val="bg1"/>
              </a:solidFill>
            </a:endParaRPr>
          </a:p>
          <a:p>
            <a:r>
              <a:rPr lang="ja-JP" altLang="en-US" dirty="0">
                <a:solidFill>
                  <a:schemeClr val="bg1"/>
                </a:solidFill>
              </a:rPr>
              <a:t>救助の原則</a:t>
            </a:r>
          </a:p>
        </p:txBody>
      </p:sp>
      <p:sp>
        <p:nvSpPr>
          <p:cNvPr id="2" name="タイトル 1">
            <a:extLst>
              <a:ext uri="{FF2B5EF4-FFF2-40B4-BE49-F238E27FC236}">
                <a16:creationId xmlns:a16="http://schemas.microsoft.com/office/drawing/2014/main" id="{B9C9B835-5A43-7CFF-4500-2F68C78CE8D6}"/>
              </a:ext>
            </a:extLst>
          </p:cNvPr>
          <p:cNvSpPr txBox="1">
            <a:spLocks/>
          </p:cNvSpPr>
          <p:nvPr/>
        </p:nvSpPr>
        <p:spPr>
          <a:xfrm>
            <a:off x="457200" y="1484784"/>
            <a:ext cx="366168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rgbClr val="FF0000"/>
                </a:solidFill>
              </a:rPr>
              <a:t>・安全</a:t>
            </a:r>
          </a:p>
        </p:txBody>
      </p:sp>
      <p:sp>
        <p:nvSpPr>
          <p:cNvPr id="3" name="タイトル 1">
            <a:extLst>
              <a:ext uri="{FF2B5EF4-FFF2-40B4-BE49-F238E27FC236}">
                <a16:creationId xmlns:a16="http://schemas.microsoft.com/office/drawing/2014/main" id="{9791DD51-F6E7-0140-D4AC-BFA056B5E0DE}"/>
              </a:ext>
            </a:extLst>
          </p:cNvPr>
          <p:cNvSpPr txBox="1">
            <a:spLocks/>
          </p:cNvSpPr>
          <p:nvPr/>
        </p:nvSpPr>
        <p:spPr>
          <a:xfrm>
            <a:off x="827584" y="2443636"/>
            <a:ext cx="7736867"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救助は、救助者自身の安全を確保して行う</a:t>
            </a:r>
            <a:endParaRPr lang="en-US" altLang="ja-JP" sz="2800" dirty="0">
              <a:solidFill>
                <a:schemeClr val="tx2"/>
              </a:solidFill>
            </a:endParaRPr>
          </a:p>
        </p:txBody>
      </p:sp>
      <p:sp>
        <p:nvSpPr>
          <p:cNvPr id="5" name="タイトル 1">
            <a:extLst>
              <a:ext uri="{FF2B5EF4-FFF2-40B4-BE49-F238E27FC236}">
                <a16:creationId xmlns:a16="http://schemas.microsoft.com/office/drawing/2014/main" id="{3A09A0E5-9E93-BC3C-E6AB-05051BCD2565}"/>
              </a:ext>
            </a:extLst>
          </p:cNvPr>
          <p:cNvSpPr txBox="1">
            <a:spLocks/>
          </p:cNvSpPr>
          <p:nvPr/>
        </p:nvSpPr>
        <p:spPr>
          <a:xfrm>
            <a:off x="479754" y="2968881"/>
            <a:ext cx="366168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rgbClr val="FF0000"/>
                </a:solidFill>
              </a:rPr>
              <a:t>・確実</a:t>
            </a:r>
          </a:p>
        </p:txBody>
      </p:sp>
      <p:sp>
        <p:nvSpPr>
          <p:cNvPr id="8" name="タイトル 1">
            <a:extLst>
              <a:ext uri="{FF2B5EF4-FFF2-40B4-BE49-F238E27FC236}">
                <a16:creationId xmlns:a16="http://schemas.microsoft.com/office/drawing/2014/main" id="{108744C5-B746-70DD-016D-911EACFD2E32}"/>
              </a:ext>
            </a:extLst>
          </p:cNvPr>
          <p:cNvSpPr txBox="1">
            <a:spLocks/>
          </p:cNvSpPr>
          <p:nvPr/>
        </p:nvSpPr>
        <p:spPr>
          <a:xfrm>
            <a:off x="827583" y="3990239"/>
            <a:ext cx="7736867"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救助は、的確な判断において確実に行う</a:t>
            </a:r>
            <a:endParaRPr lang="en-US" altLang="ja-JP" sz="2800" dirty="0">
              <a:solidFill>
                <a:schemeClr val="tx2"/>
              </a:solidFill>
            </a:endParaRPr>
          </a:p>
        </p:txBody>
      </p:sp>
      <p:sp>
        <p:nvSpPr>
          <p:cNvPr id="9" name="タイトル 1">
            <a:extLst>
              <a:ext uri="{FF2B5EF4-FFF2-40B4-BE49-F238E27FC236}">
                <a16:creationId xmlns:a16="http://schemas.microsoft.com/office/drawing/2014/main" id="{CB924598-944D-4993-EDB1-9AC75AA0408E}"/>
              </a:ext>
            </a:extLst>
          </p:cNvPr>
          <p:cNvSpPr txBox="1">
            <a:spLocks/>
          </p:cNvSpPr>
          <p:nvPr/>
        </p:nvSpPr>
        <p:spPr>
          <a:xfrm>
            <a:off x="510020" y="4363577"/>
            <a:ext cx="366168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rgbClr val="FF0000"/>
                </a:solidFill>
              </a:rPr>
              <a:t>・迅速</a:t>
            </a:r>
          </a:p>
        </p:txBody>
      </p:sp>
      <p:sp>
        <p:nvSpPr>
          <p:cNvPr id="10" name="タイトル 1">
            <a:extLst>
              <a:ext uri="{FF2B5EF4-FFF2-40B4-BE49-F238E27FC236}">
                <a16:creationId xmlns:a16="http://schemas.microsoft.com/office/drawing/2014/main" id="{8D1D7E5F-D181-6CA8-200B-F56566D079DD}"/>
              </a:ext>
            </a:extLst>
          </p:cNvPr>
          <p:cNvSpPr txBox="1">
            <a:spLocks/>
          </p:cNvSpPr>
          <p:nvPr/>
        </p:nvSpPr>
        <p:spPr>
          <a:xfrm>
            <a:off x="827583" y="5464397"/>
            <a:ext cx="7736867"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救助は、できるかぎり速やかに行う</a:t>
            </a:r>
            <a:endParaRPr lang="en-US" altLang="ja-JP" sz="2800" dirty="0">
              <a:solidFill>
                <a:schemeClr val="tx2"/>
              </a:solidFill>
            </a:endParaRPr>
          </a:p>
        </p:txBody>
      </p:sp>
    </p:spTree>
    <p:extLst>
      <p:ext uri="{BB962C8B-B14F-4D97-AF65-F5344CB8AC3E}">
        <p14:creationId xmlns:p14="http://schemas.microsoft.com/office/powerpoint/2010/main" val="951085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事故を防ぐために</a:t>
            </a:r>
            <a:r>
              <a:rPr kumimoji="1" lang="en-US" altLang="ja-JP" dirty="0"/>
              <a:t>(</a:t>
            </a:r>
            <a:r>
              <a:rPr kumimoji="1" lang="ja-JP" altLang="en-US" dirty="0"/>
              <a:t>施設管理者編</a:t>
            </a:r>
            <a:r>
              <a:rPr kumimoji="1" lang="en-US" altLang="ja-JP" dirty="0"/>
              <a:t>)</a:t>
            </a:r>
            <a:endParaRPr kumimoji="1" lang="ja-JP" altLang="en-US" dirty="0"/>
          </a:p>
        </p:txBody>
      </p:sp>
      <p:pic>
        <p:nvPicPr>
          <p:cNvPr id="8194" name="Picture 2">
            <a:extLst>
              <a:ext uri="{FF2B5EF4-FFF2-40B4-BE49-F238E27FC236}">
                <a16:creationId xmlns:a16="http://schemas.microsoft.com/office/drawing/2014/main" id="{278FEDA2-27DD-4D78-22F0-7FB4814D1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08920"/>
            <a:ext cx="4248472"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66A53349-ED5E-6E39-99BB-FE973391C16B}"/>
              </a:ext>
            </a:extLst>
          </p:cNvPr>
          <p:cNvSpPr txBox="1"/>
          <p:nvPr/>
        </p:nvSpPr>
        <p:spPr>
          <a:xfrm>
            <a:off x="251520" y="2204864"/>
            <a:ext cx="4572000" cy="461665"/>
          </a:xfrm>
          <a:prstGeom prst="rect">
            <a:avLst/>
          </a:prstGeom>
          <a:noFill/>
        </p:spPr>
        <p:txBody>
          <a:bodyPr wrap="square">
            <a:spAutoFit/>
          </a:bodyPr>
          <a:lstStyle/>
          <a:p>
            <a:pPr algn="l" fontAlgn="base"/>
            <a:r>
              <a:rPr lang="ja-JP" altLang="en-US" sz="2400" b="1" i="0" dirty="0">
                <a:solidFill>
                  <a:srgbClr val="000000"/>
                </a:solidFill>
                <a:effectLst/>
                <a:highlight>
                  <a:srgbClr val="FFFFFF"/>
                </a:highlight>
                <a:latin typeface="游ゴシック" panose="020B0400000000000000" pitchFamily="50" charset="-128"/>
                <a:ea typeface="游ゴシック" panose="020B0400000000000000" pitchFamily="50" charset="-128"/>
              </a:rPr>
              <a:t>◆</a:t>
            </a:r>
            <a:r>
              <a:rPr lang="en-US" altLang="ja-JP" sz="2400" b="1" i="0" dirty="0">
                <a:solidFill>
                  <a:srgbClr val="000000"/>
                </a:solidFill>
                <a:effectLst/>
                <a:highlight>
                  <a:srgbClr val="FFFFFF"/>
                </a:highlight>
                <a:latin typeface="游ゴシック" panose="020B0400000000000000" pitchFamily="50" charset="-128"/>
                <a:ea typeface="游ゴシック" panose="020B0400000000000000" pitchFamily="50" charset="-128"/>
              </a:rPr>
              <a:t>30</a:t>
            </a:r>
            <a:r>
              <a:rPr lang="ja-JP" altLang="en-US" sz="2400" b="1" i="0" dirty="0">
                <a:solidFill>
                  <a:srgbClr val="000000"/>
                </a:solidFill>
                <a:effectLst/>
                <a:highlight>
                  <a:srgbClr val="FFFFFF"/>
                </a:highlight>
                <a:latin typeface="游ゴシック" panose="020B0400000000000000" pitchFamily="50" charset="-128"/>
                <a:ea typeface="游ゴシック" panose="020B0400000000000000" pitchFamily="50" charset="-128"/>
              </a:rPr>
              <a:t>秒ルールをご存知ですか？</a:t>
            </a:r>
          </a:p>
        </p:txBody>
      </p:sp>
      <p:sp>
        <p:nvSpPr>
          <p:cNvPr id="7" name="テキスト ボックス 6">
            <a:extLst>
              <a:ext uri="{FF2B5EF4-FFF2-40B4-BE49-F238E27FC236}">
                <a16:creationId xmlns:a16="http://schemas.microsoft.com/office/drawing/2014/main" id="{8FB040F6-1F0D-FA86-2255-F9422BE9AC46}"/>
              </a:ext>
            </a:extLst>
          </p:cNvPr>
          <p:cNvSpPr txBox="1"/>
          <p:nvPr/>
        </p:nvSpPr>
        <p:spPr>
          <a:xfrm>
            <a:off x="4320480" y="3722256"/>
            <a:ext cx="4572000" cy="1938992"/>
          </a:xfrm>
          <a:prstGeom prst="rect">
            <a:avLst/>
          </a:prstGeom>
          <a:noFill/>
        </p:spPr>
        <p:txBody>
          <a:bodyPr wrap="square">
            <a:spAutoFit/>
          </a:bodyPr>
          <a:lstStyle/>
          <a:p>
            <a:r>
              <a:rPr lang="ja-JP" altLang="en-US" sz="2400" b="0" i="0" dirty="0">
                <a:solidFill>
                  <a:srgbClr val="000000"/>
                </a:solidFill>
                <a:effectLst/>
                <a:highlight>
                  <a:srgbClr val="FFFFFF"/>
                </a:highlight>
                <a:latin typeface="游ゴシック" panose="020B0400000000000000" pitchFamily="50" charset="-128"/>
                <a:ea typeface="游ゴシック" panose="020B0400000000000000" pitchFamily="50" charset="-128"/>
              </a:rPr>
              <a:t>これは</a:t>
            </a:r>
            <a:r>
              <a:rPr lang="en-US" altLang="ja-JP" sz="2400" b="0" i="0" dirty="0">
                <a:solidFill>
                  <a:srgbClr val="000000"/>
                </a:solidFill>
                <a:effectLst/>
                <a:highlight>
                  <a:srgbClr val="FFFFFF"/>
                </a:highlight>
                <a:latin typeface="游ゴシック" panose="020B0400000000000000" pitchFamily="50" charset="-128"/>
                <a:ea typeface="游ゴシック" panose="020B0400000000000000" pitchFamily="50" charset="-128"/>
              </a:rPr>
              <a:t>10</a:t>
            </a:r>
            <a:r>
              <a:rPr lang="ja-JP" altLang="en-US" sz="2400" b="0" i="0" dirty="0">
                <a:solidFill>
                  <a:srgbClr val="000000"/>
                </a:solidFill>
                <a:effectLst/>
                <a:highlight>
                  <a:srgbClr val="FFFFFF"/>
                </a:highlight>
                <a:latin typeface="游ゴシック" panose="020B0400000000000000" pitchFamily="50" charset="-128"/>
                <a:ea typeface="游ゴシック" panose="020B0400000000000000" pitchFamily="50" charset="-128"/>
              </a:rPr>
              <a:t>秒間で利用者の異変に気付き、その後</a:t>
            </a:r>
            <a:r>
              <a:rPr lang="en-US" altLang="ja-JP" sz="2400" b="0" i="0" dirty="0">
                <a:solidFill>
                  <a:srgbClr val="000000"/>
                </a:solidFill>
                <a:effectLst/>
                <a:highlight>
                  <a:srgbClr val="FFFFFF"/>
                </a:highlight>
                <a:latin typeface="游ゴシック" panose="020B0400000000000000" pitchFamily="50" charset="-128"/>
                <a:ea typeface="游ゴシック" panose="020B0400000000000000" pitchFamily="50" charset="-128"/>
              </a:rPr>
              <a:t>20</a:t>
            </a:r>
            <a:r>
              <a:rPr lang="ja-JP" altLang="en-US" sz="2400" b="0" i="0" dirty="0">
                <a:solidFill>
                  <a:srgbClr val="000000"/>
                </a:solidFill>
                <a:effectLst/>
                <a:highlight>
                  <a:srgbClr val="FFFFFF"/>
                </a:highlight>
                <a:latin typeface="游ゴシック" panose="020B0400000000000000" pitchFamily="50" charset="-128"/>
                <a:ea typeface="游ゴシック" panose="020B0400000000000000" pitchFamily="50" charset="-128"/>
              </a:rPr>
              <a:t>秒で適切な救助行動を取るという、米国の民間ライフガーディング団体が提唱しているものです。</a:t>
            </a:r>
            <a:endParaRPr lang="ja-JP" altLang="en-US" sz="2400" dirty="0"/>
          </a:p>
        </p:txBody>
      </p:sp>
    </p:spTree>
    <p:extLst>
      <p:ext uri="{BB962C8B-B14F-4D97-AF65-F5344CB8AC3E}">
        <p14:creationId xmlns:p14="http://schemas.microsoft.com/office/powerpoint/2010/main" val="2513272782"/>
      </p:ext>
    </p:extLst>
  </p:cSld>
  <p:clrMapOvr>
    <a:masterClrMapping/>
  </p:clrMapOvr>
  <mc:AlternateContent xmlns:mc="http://schemas.openxmlformats.org/markup-compatibility/2006" xmlns:p14="http://schemas.microsoft.com/office/powerpoint/2010/main">
    <mc:Choice Requires="p14">
      <p:transition spd="slow" p14:dur="2000" advTm="850"/>
    </mc:Choice>
    <mc:Fallback xmlns="">
      <p:transition spd="slow" advTm="85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093304" y="-1192696"/>
            <a:ext cx="6957392" cy="9144000"/>
          </a:xfrm>
          <a:prstGeom prst="rect">
            <a:avLst/>
          </a:prstGeom>
        </p:spPr>
      </p:pic>
    </p:spTree>
    <p:extLst>
      <p:ext uri="{BB962C8B-B14F-4D97-AF65-F5344CB8AC3E}">
        <p14:creationId xmlns:p14="http://schemas.microsoft.com/office/powerpoint/2010/main" val="3401880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57200" y="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救助方法の選択</a:t>
            </a:r>
          </a:p>
        </p:txBody>
      </p:sp>
      <p:pic>
        <p:nvPicPr>
          <p:cNvPr id="7" name="図 6">
            <a:extLst>
              <a:ext uri="{FF2B5EF4-FFF2-40B4-BE49-F238E27FC236}">
                <a16:creationId xmlns:a16="http://schemas.microsoft.com/office/drawing/2014/main" id="{57231AFD-324C-9A1E-6EF5-5E24336E8DB8}"/>
              </a:ext>
            </a:extLst>
          </p:cNvPr>
          <p:cNvPicPr>
            <a:picLocks noChangeAspect="1"/>
          </p:cNvPicPr>
          <p:nvPr/>
        </p:nvPicPr>
        <p:blipFill>
          <a:blip r:embed="rId2" cstate="print">
            <a:extLst>
              <a:ext uri="{28A0092B-C50C-407E-A947-70E740481C1C}">
                <a14:useLocalDpi xmlns:a14="http://schemas.microsoft.com/office/drawing/2010/main" val="0"/>
              </a:ext>
            </a:extLst>
          </a:blip>
          <a:srcRect l="8171" t="-461" r="9210" b="461"/>
          <a:stretch>
            <a:fillRect/>
          </a:stretch>
        </p:blipFill>
        <p:spPr>
          <a:xfrm>
            <a:off x="179512" y="1052736"/>
            <a:ext cx="8784976" cy="5733256"/>
          </a:xfrm>
          <a:prstGeom prst="rect">
            <a:avLst/>
          </a:prstGeom>
        </p:spPr>
      </p:pic>
    </p:spTree>
    <p:extLst>
      <p:ext uri="{BB962C8B-B14F-4D97-AF65-F5344CB8AC3E}">
        <p14:creationId xmlns:p14="http://schemas.microsoft.com/office/powerpoint/2010/main" val="337715532"/>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C0F7A574-7586-9BE4-3A13-AC921595A859}"/>
              </a:ext>
            </a:extLst>
          </p:cNvPr>
          <p:cNvSpPr txBox="1">
            <a:spLocks/>
          </p:cNvSpPr>
          <p:nvPr/>
        </p:nvSpPr>
        <p:spPr>
          <a:xfrm>
            <a:off x="449213" y="338328"/>
            <a:ext cx="8229600" cy="10024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bg1"/>
                </a:solidFill>
              </a:rPr>
              <a:t>迅速な救助</a:t>
            </a:r>
          </a:p>
        </p:txBody>
      </p:sp>
      <p:pic>
        <p:nvPicPr>
          <p:cNvPr id="4" name="図 3">
            <a:extLst>
              <a:ext uri="{FF2B5EF4-FFF2-40B4-BE49-F238E27FC236}">
                <a16:creationId xmlns:a16="http://schemas.microsoft.com/office/drawing/2014/main" id="{F5A74FB1-54CB-6989-9F4C-607009917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2564904"/>
            <a:ext cx="4823472" cy="3857256"/>
          </a:xfrm>
          <a:prstGeom prst="rect">
            <a:avLst/>
          </a:prstGeom>
        </p:spPr>
      </p:pic>
      <p:sp>
        <p:nvSpPr>
          <p:cNvPr id="5" name="タイトル 1">
            <a:extLst>
              <a:ext uri="{FF2B5EF4-FFF2-40B4-BE49-F238E27FC236}">
                <a16:creationId xmlns:a16="http://schemas.microsoft.com/office/drawing/2014/main" id="{543D0A4C-8BBA-CBFD-41EB-05028C9B0003}"/>
              </a:ext>
            </a:extLst>
          </p:cNvPr>
          <p:cNvSpPr txBox="1">
            <a:spLocks/>
          </p:cNvSpPr>
          <p:nvPr/>
        </p:nvSpPr>
        <p:spPr>
          <a:xfrm>
            <a:off x="315540" y="1844824"/>
            <a:ext cx="4823471" cy="587751"/>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◆必要器材を効果的に配置する</a:t>
            </a:r>
          </a:p>
        </p:txBody>
      </p:sp>
      <p:sp>
        <p:nvSpPr>
          <p:cNvPr id="6" name="タイトル 1">
            <a:extLst>
              <a:ext uri="{FF2B5EF4-FFF2-40B4-BE49-F238E27FC236}">
                <a16:creationId xmlns:a16="http://schemas.microsoft.com/office/drawing/2014/main" id="{256D3688-4757-91D7-8D5B-77E5DE87D06C}"/>
              </a:ext>
            </a:extLst>
          </p:cNvPr>
          <p:cNvSpPr txBox="1">
            <a:spLocks/>
          </p:cNvSpPr>
          <p:nvPr/>
        </p:nvSpPr>
        <p:spPr>
          <a:xfrm>
            <a:off x="507541" y="2437035"/>
            <a:ext cx="3864471"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救助後は迅速な</a:t>
            </a:r>
            <a:r>
              <a:rPr lang="en-US" altLang="ja-JP" sz="2800" dirty="0">
                <a:solidFill>
                  <a:schemeClr val="tx2"/>
                </a:solidFill>
              </a:rPr>
              <a:t>CPR</a:t>
            </a:r>
          </a:p>
        </p:txBody>
      </p:sp>
      <p:sp>
        <p:nvSpPr>
          <p:cNvPr id="7" name="タイトル 1">
            <a:extLst>
              <a:ext uri="{FF2B5EF4-FFF2-40B4-BE49-F238E27FC236}">
                <a16:creationId xmlns:a16="http://schemas.microsoft.com/office/drawing/2014/main" id="{FA097238-B40C-4F16-DD87-EC3851426D81}"/>
              </a:ext>
            </a:extLst>
          </p:cNvPr>
          <p:cNvSpPr txBox="1">
            <a:spLocks/>
          </p:cNvSpPr>
          <p:nvPr/>
        </p:nvSpPr>
        <p:spPr>
          <a:xfrm>
            <a:off x="449213" y="3002795"/>
            <a:ext cx="4248472"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緊急時対応計画の作成</a:t>
            </a:r>
            <a:endParaRPr lang="en-US" altLang="ja-JP" sz="2800" dirty="0">
              <a:solidFill>
                <a:schemeClr val="tx2"/>
              </a:solidFill>
            </a:endParaRPr>
          </a:p>
        </p:txBody>
      </p:sp>
      <p:sp>
        <p:nvSpPr>
          <p:cNvPr id="8" name="タイトル 1">
            <a:extLst>
              <a:ext uri="{FF2B5EF4-FFF2-40B4-BE49-F238E27FC236}">
                <a16:creationId xmlns:a16="http://schemas.microsoft.com/office/drawing/2014/main" id="{866BE854-B1FE-1C46-5F55-82F86632D9F2}"/>
              </a:ext>
            </a:extLst>
          </p:cNvPr>
          <p:cNvSpPr txBox="1">
            <a:spLocks/>
          </p:cNvSpPr>
          <p:nvPr/>
        </p:nvSpPr>
        <p:spPr>
          <a:xfrm>
            <a:off x="419497" y="3656711"/>
            <a:ext cx="4248472"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救急隊への情報伝達</a:t>
            </a:r>
            <a:endParaRPr lang="en-US" altLang="ja-JP" sz="2800" dirty="0">
              <a:solidFill>
                <a:schemeClr val="tx2"/>
              </a:solidFill>
            </a:endParaRPr>
          </a:p>
        </p:txBody>
      </p:sp>
    </p:spTree>
    <p:extLst>
      <p:ext uri="{BB962C8B-B14F-4D97-AF65-F5344CB8AC3E}">
        <p14:creationId xmlns:p14="http://schemas.microsoft.com/office/powerpoint/2010/main" val="2173407353"/>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8E5A35E-C72A-413B-B0B7-4715B707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4664"/>
            <a:ext cx="7056784"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5B03520-F5AD-4252-82FA-66F9687B9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48" y="2852936"/>
            <a:ext cx="8424936" cy="371703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D65E959-3A53-4427-B04C-F756AD6C7844}"/>
              </a:ext>
            </a:extLst>
          </p:cNvPr>
          <p:cNvSpPr txBox="1"/>
          <p:nvPr/>
        </p:nvSpPr>
        <p:spPr>
          <a:xfrm>
            <a:off x="683568" y="1375562"/>
            <a:ext cx="8136904" cy="1200329"/>
          </a:xfrm>
          <a:prstGeom prst="rect">
            <a:avLst/>
          </a:prstGeom>
          <a:noFill/>
        </p:spPr>
        <p:txBody>
          <a:bodyPr wrap="square">
            <a:spAutoFit/>
          </a:bodyPr>
          <a:lstStyle/>
          <a:p>
            <a:pPr algn="l" fontAlgn="base"/>
            <a:r>
              <a:rPr lang="ja-JP" altLang="en-US" b="1" i="0" dirty="0">
                <a:solidFill>
                  <a:srgbClr val="000000"/>
                </a:solidFill>
                <a:effectLst/>
                <a:latin typeface="+mn-ea"/>
              </a:rPr>
              <a:t>世界の溺水の数字</a:t>
            </a:r>
          </a:p>
          <a:p>
            <a:pPr algn="l" fontAlgn="base"/>
            <a:r>
              <a:rPr lang="ja-JP" altLang="en-US" b="0" i="0" dirty="0">
                <a:solidFill>
                  <a:srgbClr val="000000"/>
                </a:solidFill>
                <a:effectLst/>
                <a:latin typeface="+mn-ea"/>
              </a:rPr>
              <a:t>年間約 </a:t>
            </a:r>
            <a:r>
              <a:rPr lang="en-US" altLang="ja-JP" b="0" i="0" dirty="0">
                <a:solidFill>
                  <a:srgbClr val="000000"/>
                </a:solidFill>
                <a:effectLst/>
                <a:latin typeface="+mn-ea"/>
              </a:rPr>
              <a:t>235,600</a:t>
            </a:r>
            <a:r>
              <a:rPr lang="ja-JP" altLang="en-US" b="0" i="0" dirty="0">
                <a:solidFill>
                  <a:srgbClr val="000000"/>
                </a:solidFill>
                <a:effectLst/>
                <a:latin typeface="+mn-ea"/>
              </a:rPr>
              <a:t>人が溺水で命を落としています。（災害や水上交通の事故は除く）</a:t>
            </a:r>
            <a:r>
              <a:rPr lang="en-US" altLang="ja-JP" b="0" i="0" dirty="0">
                <a:solidFill>
                  <a:srgbClr val="000000"/>
                </a:solidFill>
                <a:effectLst/>
                <a:latin typeface="+mn-ea"/>
              </a:rPr>
              <a:t>2021WHO</a:t>
            </a:r>
            <a:r>
              <a:rPr lang="ja-JP" altLang="en-US" b="0" i="0" dirty="0">
                <a:solidFill>
                  <a:srgbClr val="000000"/>
                </a:solidFill>
                <a:effectLst/>
                <a:latin typeface="+mn-ea"/>
              </a:rPr>
              <a:t>レポートより　 </a:t>
            </a:r>
          </a:p>
          <a:p>
            <a:pPr algn="l" fontAlgn="base"/>
            <a:r>
              <a:rPr lang="ja-JP" altLang="en-US" b="0" i="0" dirty="0">
                <a:solidFill>
                  <a:srgbClr val="000000"/>
                </a:solidFill>
                <a:effectLst/>
                <a:latin typeface="+mn-ea"/>
              </a:rPr>
              <a:t>それは毎日</a:t>
            </a:r>
            <a:r>
              <a:rPr lang="en-US" altLang="ja-JP" b="0" i="0" dirty="0">
                <a:solidFill>
                  <a:srgbClr val="000000"/>
                </a:solidFill>
                <a:effectLst/>
                <a:latin typeface="+mn-ea"/>
              </a:rPr>
              <a:t>650</a:t>
            </a:r>
            <a:r>
              <a:rPr lang="ja-JP" altLang="en-US" b="0" i="0" dirty="0">
                <a:solidFill>
                  <a:srgbClr val="000000"/>
                </a:solidFill>
                <a:effectLst/>
                <a:latin typeface="+mn-ea"/>
              </a:rPr>
              <a:t>人、一時間あたり</a:t>
            </a:r>
            <a:r>
              <a:rPr lang="en-US" altLang="ja-JP" b="0" i="0" dirty="0">
                <a:solidFill>
                  <a:srgbClr val="000000"/>
                </a:solidFill>
                <a:effectLst/>
                <a:latin typeface="+mn-ea"/>
              </a:rPr>
              <a:t>26</a:t>
            </a:r>
            <a:r>
              <a:rPr lang="ja-JP" altLang="en-US" b="0" i="0" dirty="0">
                <a:solidFill>
                  <a:srgbClr val="000000"/>
                </a:solidFill>
                <a:effectLst/>
                <a:latin typeface="+mn-ea"/>
              </a:rPr>
              <a:t>人という計算となります。</a:t>
            </a:r>
          </a:p>
        </p:txBody>
      </p:sp>
    </p:spTree>
    <p:extLst>
      <p:ext uri="{BB962C8B-B14F-4D97-AF65-F5344CB8AC3E}">
        <p14:creationId xmlns:p14="http://schemas.microsoft.com/office/powerpoint/2010/main" val="273924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8E5A35E-C72A-413B-B0B7-4715B707C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4664"/>
            <a:ext cx="7056784" cy="93610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A89B871-0097-4D19-9148-CC8F36E1493A}"/>
              </a:ext>
            </a:extLst>
          </p:cNvPr>
          <p:cNvSpPr txBox="1"/>
          <p:nvPr/>
        </p:nvSpPr>
        <p:spPr>
          <a:xfrm>
            <a:off x="323528" y="1340768"/>
            <a:ext cx="8496944" cy="5355312"/>
          </a:xfrm>
          <a:prstGeom prst="rect">
            <a:avLst/>
          </a:prstGeom>
          <a:noFill/>
        </p:spPr>
        <p:txBody>
          <a:bodyPr wrap="square">
            <a:spAutoFit/>
          </a:bodyPr>
          <a:lstStyle/>
          <a:p>
            <a:pPr algn="l" fontAlgn="base"/>
            <a:r>
              <a:rPr lang="ja-JP" altLang="en-US" b="1" i="0" dirty="0">
                <a:solidFill>
                  <a:srgbClr val="000000"/>
                </a:solidFill>
                <a:effectLst/>
                <a:latin typeface="Noto Sans Japanese"/>
              </a:rPr>
              <a:t>国内の溺水の数字</a:t>
            </a:r>
          </a:p>
          <a:p>
            <a:pPr algn="l" fontAlgn="base"/>
            <a:r>
              <a:rPr lang="ja-JP" altLang="en-US" b="1" i="0" dirty="0">
                <a:solidFill>
                  <a:srgbClr val="000000"/>
                </a:solidFill>
                <a:effectLst/>
                <a:latin typeface="Noto Sans Japanese"/>
              </a:rPr>
              <a:t> ［厚生労働省］</a:t>
            </a:r>
          </a:p>
          <a:p>
            <a:pPr algn="l" fontAlgn="base"/>
            <a:r>
              <a:rPr lang="ja-JP" altLang="en-US" b="0" i="0" dirty="0">
                <a:solidFill>
                  <a:srgbClr val="000000"/>
                </a:solidFill>
                <a:effectLst/>
                <a:latin typeface="+mn-ea"/>
              </a:rPr>
              <a:t>不慮の事故による溺死者数；</a:t>
            </a:r>
            <a:r>
              <a:rPr lang="en-US" altLang="ja-JP" b="0" i="0" dirty="0">
                <a:solidFill>
                  <a:srgbClr val="000000"/>
                </a:solidFill>
                <a:effectLst/>
                <a:latin typeface="+mn-ea"/>
              </a:rPr>
              <a:t>7,806</a:t>
            </a:r>
            <a:r>
              <a:rPr lang="ja-JP" altLang="en-US" b="0" i="0" dirty="0">
                <a:solidFill>
                  <a:srgbClr val="000000"/>
                </a:solidFill>
                <a:effectLst/>
                <a:latin typeface="+mn-ea"/>
              </a:rPr>
              <a:t>人</a:t>
            </a:r>
          </a:p>
          <a:p>
            <a:pPr algn="l" fontAlgn="base"/>
            <a:r>
              <a:rPr lang="ja-JP" altLang="en-US" b="0" i="0" dirty="0">
                <a:solidFill>
                  <a:srgbClr val="000000"/>
                </a:solidFill>
                <a:effectLst/>
                <a:latin typeface="+mn-ea"/>
              </a:rPr>
              <a:t>内訳）不慮の事故による屋内（家庭内）の溺死者数；</a:t>
            </a:r>
            <a:r>
              <a:rPr lang="en-US" altLang="ja-JP" b="0" i="0" dirty="0">
                <a:solidFill>
                  <a:srgbClr val="000000"/>
                </a:solidFill>
                <a:effectLst/>
                <a:latin typeface="+mn-ea"/>
              </a:rPr>
              <a:t>5,630</a:t>
            </a:r>
            <a:r>
              <a:rPr lang="ja-JP" altLang="en-US" b="0" i="0" dirty="0">
                <a:solidFill>
                  <a:srgbClr val="000000"/>
                </a:solidFill>
                <a:effectLst/>
                <a:latin typeface="+mn-ea"/>
              </a:rPr>
              <a:t>人</a:t>
            </a:r>
          </a:p>
          <a:p>
            <a:pPr algn="l" fontAlgn="base"/>
            <a:r>
              <a:rPr lang="ja-JP" altLang="en-US" b="0" i="0" dirty="0">
                <a:solidFill>
                  <a:srgbClr val="000000"/>
                </a:solidFill>
                <a:effectLst/>
                <a:latin typeface="+mn-ea"/>
              </a:rPr>
              <a:t>内訳）不慮の事故による屋外の溺死者数；</a:t>
            </a:r>
            <a:r>
              <a:rPr lang="en-US" altLang="ja-JP" b="0" i="0" dirty="0">
                <a:solidFill>
                  <a:srgbClr val="000000"/>
                </a:solidFill>
                <a:effectLst/>
                <a:latin typeface="+mn-ea"/>
              </a:rPr>
              <a:t>2,117</a:t>
            </a:r>
            <a:r>
              <a:rPr lang="ja-JP" altLang="en-US" b="0" i="0" dirty="0">
                <a:solidFill>
                  <a:srgbClr val="000000"/>
                </a:solidFill>
                <a:effectLst/>
                <a:latin typeface="+mn-ea"/>
              </a:rPr>
              <a:t>人</a:t>
            </a:r>
          </a:p>
          <a:p>
            <a:pPr algn="l" fontAlgn="base"/>
            <a:r>
              <a:rPr lang="ja-JP" altLang="en-US" b="1" i="0" dirty="0">
                <a:solidFill>
                  <a:srgbClr val="000000"/>
                </a:solidFill>
                <a:effectLst/>
                <a:latin typeface="+mn-ea"/>
              </a:rPr>
              <a:t>［警察庁］</a:t>
            </a:r>
          </a:p>
          <a:p>
            <a:pPr algn="l" fontAlgn="base"/>
            <a:r>
              <a:rPr lang="ja-JP" altLang="en-US" b="0" i="0" dirty="0">
                <a:solidFill>
                  <a:srgbClr val="000000"/>
                </a:solidFill>
                <a:effectLst/>
                <a:latin typeface="+mn-ea"/>
              </a:rPr>
              <a:t>水難事故（海，河川，湖沼池，用水路，プール，その他）の死者・行方不明者；</a:t>
            </a:r>
            <a:r>
              <a:rPr lang="en-US" altLang="ja-JP" b="0" i="0" dirty="0">
                <a:solidFill>
                  <a:srgbClr val="000000"/>
                </a:solidFill>
                <a:effectLst/>
                <a:latin typeface="+mn-ea"/>
              </a:rPr>
              <a:t>1,612</a:t>
            </a:r>
            <a:r>
              <a:rPr lang="ja-JP" altLang="en-US" b="0" i="0" dirty="0">
                <a:solidFill>
                  <a:srgbClr val="000000"/>
                </a:solidFill>
                <a:effectLst/>
                <a:latin typeface="+mn-ea"/>
              </a:rPr>
              <a:t>人（警察庁）</a:t>
            </a:r>
          </a:p>
          <a:p>
            <a:pPr algn="l" fontAlgn="base"/>
            <a:r>
              <a:rPr lang="ja-JP" altLang="en-US" b="0" i="0" dirty="0">
                <a:solidFill>
                  <a:srgbClr val="000000"/>
                </a:solidFill>
                <a:effectLst/>
                <a:latin typeface="+mn-ea"/>
              </a:rPr>
              <a:t>内訳）死者・行方不明者数；</a:t>
            </a:r>
            <a:r>
              <a:rPr lang="en-US" altLang="ja-JP" b="0" i="0" dirty="0">
                <a:solidFill>
                  <a:srgbClr val="000000"/>
                </a:solidFill>
                <a:effectLst/>
                <a:latin typeface="+mn-ea"/>
              </a:rPr>
              <a:t>735</a:t>
            </a:r>
            <a:r>
              <a:rPr lang="ja-JP" altLang="en-US" b="0" i="0" dirty="0">
                <a:solidFill>
                  <a:srgbClr val="000000"/>
                </a:solidFill>
                <a:effectLst/>
                <a:latin typeface="+mn-ea"/>
              </a:rPr>
              <a:t>人</a:t>
            </a:r>
          </a:p>
          <a:p>
            <a:pPr algn="l" fontAlgn="base"/>
            <a:r>
              <a:rPr lang="ja-JP" altLang="en-US" b="0" i="0" dirty="0">
                <a:solidFill>
                  <a:srgbClr val="000000"/>
                </a:solidFill>
                <a:effectLst/>
                <a:latin typeface="+mn-ea"/>
              </a:rPr>
              <a:t>内訳）負傷者数；</a:t>
            </a:r>
            <a:r>
              <a:rPr lang="en-US" altLang="ja-JP" b="0" i="0" dirty="0">
                <a:solidFill>
                  <a:srgbClr val="000000"/>
                </a:solidFill>
                <a:effectLst/>
                <a:latin typeface="+mn-ea"/>
              </a:rPr>
              <a:t>307</a:t>
            </a:r>
            <a:r>
              <a:rPr lang="ja-JP" altLang="en-US" b="0" i="0" dirty="0">
                <a:solidFill>
                  <a:srgbClr val="000000"/>
                </a:solidFill>
                <a:effectLst/>
                <a:latin typeface="+mn-ea"/>
              </a:rPr>
              <a:t>人</a:t>
            </a:r>
          </a:p>
          <a:p>
            <a:pPr algn="l" fontAlgn="base"/>
            <a:r>
              <a:rPr lang="ja-JP" altLang="en-US" b="0" i="0" dirty="0">
                <a:solidFill>
                  <a:srgbClr val="000000"/>
                </a:solidFill>
                <a:effectLst/>
                <a:latin typeface="+mn-ea"/>
              </a:rPr>
              <a:t>内訳）無事救出；</a:t>
            </a:r>
            <a:r>
              <a:rPr lang="en-US" altLang="ja-JP" b="0" i="0" dirty="0">
                <a:solidFill>
                  <a:srgbClr val="000000"/>
                </a:solidFill>
                <a:effectLst/>
                <a:latin typeface="+mn-ea"/>
              </a:rPr>
              <a:t>570</a:t>
            </a:r>
            <a:r>
              <a:rPr lang="ja-JP" altLang="en-US" b="0" i="0" dirty="0">
                <a:solidFill>
                  <a:srgbClr val="000000"/>
                </a:solidFill>
                <a:effectLst/>
                <a:latin typeface="+mn-ea"/>
              </a:rPr>
              <a:t>人</a:t>
            </a:r>
          </a:p>
          <a:p>
            <a:pPr algn="l" fontAlgn="base"/>
            <a:r>
              <a:rPr lang="ja-JP" altLang="en-US" b="1" i="0" dirty="0">
                <a:solidFill>
                  <a:srgbClr val="000000"/>
                </a:solidFill>
                <a:effectLst/>
                <a:latin typeface="+mn-ea"/>
              </a:rPr>
              <a:t>［海上保安庁］</a:t>
            </a:r>
          </a:p>
          <a:p>
            <a:pPr algn="l" fontAlgn="base"/>
            <a:r>
              <a:rPr lang="ja-JP" altLang="en-US" b="0" i="0" dirty="0">
                <a:solidFill>
                  <a:srgbClr val="000000"/>
                </a:solidFill>
                <a:effectLst/>
                <a:latin typeface="+mn-ea"/>
              </a:rPr>
              <a:t>海浜事故等の発生数（自殺を除く）；</a:t>
            </a:r>
            <a:r>
              <a:rPr lang="en-US" altLang="ja-JP" b="0" i="0" dirty="0">
                <a:solidFill>
                  <a:srgbClr val="000000"/>
                </a:solidFill>
                <a:effectLst/>
                <a:latin typeface="+mn-ea"/>
              </a:rPr>
              <a:t>1,290</a:t>
            </a:r>
            <a:r>
              <a:rPr lang="ja-JP" altLang="en-US" b="0" i="0" dirty="0">
                <a:solidFill>
                  <a:srgbClr val="000000"/>
                </a:solidFill>
                <a:effectLst/>
                <a:latin typeface="+mn-ea"/>
              </a:rPr>
              <a:t>人</a:t>
            </a:r>
          </a:p>
          <a:p>
            <a:pPr algn="l" fontAlgn="base"/>
            <a:r>
              <a:rPr lang="ja-JP" altLang="en-US" b="0" i="0" dirty="0">
                <a:solidFill>
                  <a:srgbClr val="000000"/>
                </a:solidFill>
                <a:effectLst/>
                <a:latin typeface="+mn-ea"/>
              </a:rPr>
              <a:t>内訳）海浜事故等の死者・行方不明者（自殺を除く）；</a:t>
            </a:r>
            <a:r>
              <a:rPr lang="en-US" altLang="ja-JP" b="0" i="0" dirty="0">
                <a:solidFill>
                  <a:srgbClr val="000000"/>
                </a:solidFill>
                <a:effectLst/>
                <a:latin typeface="+mn-ea"/>
              </a:rPr>
              <a:t>523</a:t>
            </a:r>
            <a:r>
              <a:rPr lang="ja-JP" altLang="en-US" b="0" i="0" dirty="0">
                <a:solidFill>
                  <a:srgbClr val="000000"/>
                </a:solidFill>
                <a:effectLst/>
                <a:latin typeface="+mn-ea"/>
              </a:rPr>
              <a:t>人</a:t>
            </a:r>
          </a:p>
          <a:p>
            <a:pPr algn="l" fontAlgn="base"/>
            <a:r>
              <a:rPr lang="en-US" altLang="ja-JP" b="0" i="0" dirty="0">
                <a:solidFill>
                  <a:srgbClr val="000000"/>
                </a:solidFill>
                <a:effectLst/>
                <a:latin typeface="+mn-ea"/>
              </a:rPr>
              <a:t>7</a:t>
            </a:r>
            <a:r>
              <a:rPr lang="ja-JP" altLang="en-US" b="0" i="0" dirty="0">
                <a:solidFill>
                  <a:srgbClr val="000000"/>
                </a:solidFill>
                <a:effectLst/>
                <a:latin typeface="+mn-ea"/>
              </a:rPr>
              <a:t>，</a:t>
            </a:r>
            <a:r>
              <a:rPr lang="en-US" altLang="ja-JP" b="0" i="0" dirty="0">
                <a:solidFill>
                  <a:srgbClr val="000000"/>
                </a:solidFill>
                <a:effectLst/>
                <a:latin typeface="+mn-ea"/>
              </a:rPr>
              <a:t>8</a:t>
            </a:r>
            <a:r>
              <a:rPr lang="ja-JP" altLang="en-US" b="0" i="0" dirty="0">
                <a:solidFill>
                  <a:srgbClr val="000000"/>
                </a:solidFill>
                <a:effectLst/>
                <a:latin typeface="+mn-ea"/>
              </a:rPr>
              <a:t>月の遊泳中の水難事故者数；</a:t>
            </a:r>
            <a:r>
              <a:rPr lang="en-US" altLang="ja-JP" b="0" i="0" dirty="0">
                <a:solidFill>
                  <a:srgbClr val="000000"/>
                </a:solidFill>
                <a:effectLst/>
                <a:latin typeface="+mn-ea"/>
              </a:rPr>
              <a:t>233</a:t>
            </a:r>
            <a:r>
              <a:rPr lang="ja-JP" altLang="en-US" b="0" i="0" dirty="0">
                <a:solidFill>
                  <a:srgbClr val="000000"/>
                </a:solidFill>
                <a:effectLst/>
                <a:latin typeface="+mn-ea"/>
              </a:rPr>
              <a:t>人</a:t>
            </a:r>
          </a:p>
          <a:p>
            <a:pPr algn="l" fontAlgn="base"/>
            <a:r>
              <a:rPr lang="ja-JP" altLang="en-US" b="0" i="0" dirty="0">
                <a:solidFill>
                  <a:srgbClr val="000000"/>
                </a:solidFill>
                <a:effectLst/>
                <a:latin typeface="+mn-ea"/>
              </a:rPr>
              <a:t>内訳）</a:t>
            </a:r>
            <a:r>
              <a:rPr lang="en-US" altLang="ja-JP" b="0" i="0" dirty="0">
                <a:solidFill>
                  <a:srgbClr val="000000"/>
                </a:solidFill>
                <a:effectLst/>
                <a:latin typeface="+mn-ea"/>
              </a:rPr>
              <a:t>7</a:t>
            </a:r>
            <a:r>
              <a:rPr lang="ja-JP" altLang="en-US" b="0" i="0" dirty="0">
                <a:solidFill>
                  <a:srgbClr val="000000"/>
                </a:solidFill>
                <a:effectLst/>
                <a:latin typeface="+mn-ea"/>
              </a:rPr>
              <a:t>，</a:t>
            </a:r>
            <a:r>
              <a:rPr lang="en-US" altLang="ja-JP" b="0" i="0" dirty="0">
                <a:solidFill>
                  <a:srgbClr val="000000"/>
                </a:solidFill>
                <a:effectLst/>
                <a:latin typeface="+mn-ea"/>
              </a:rPr>
              <a:t>8</a:t>
            </a:r>
            <a:r>
              <a:rPr lang="ja-JP" altLang="en-US" b="0" i="0" dirty="0">
                <a:solidFill>
                  <a:srgbClr val="000000"/>
                </a:solidFill>
                <a:effectLst/>
                <a:latin typeface="+mn-ea"/>
              </a:rPr>
              <a:t>月の遊泳中の死者・行方不明者；</a:t>
            </a:r>
            <a:r>
              <a:rPr lang="en-US" altLang="ja-JP" b="0" i="0" dirty="0">
                <a:solidFill>
                  <a:srgbClr val="000000"/>
                </a:solidFill>
                <a:effectLst/>
                <a:latin typeface="+mn-ea"/>
              </a:rPr>
              <a:t>75</a:t>
            </a:r>
            <a:r>
              <a:rPr lang="ja-JP" altLang="en-US" b="0" i="0" dirty="0">
                <a:solidFill>
                  <a:srgbClr val="000000"/>
                </a:solidFill>
                <a:effectLst/>
                <a:latin typeface="+mn-ea"/>
              </a:rPr>
              <a:t>人</a:t>
            </a:r>
          </a:p>
          <a:p>
            <a:pPr algn="l" fontAlgn="base"/>
            <a:r>
              <a:rPr lang="ja-JP" altLang="en-US" b="1" i="0" dirty="0">
                <a:solidFill>
                  <a:srgbClr val="000000"/>
                </a:solidFill>
                <a:effectLst/>
                <a:latin typeface="+mn-ea"/>
              </a:rPr>
              <a:t>［日本ライフセービング協会］</a:t>
            </a:r>
          </a:p>
          <a:p>
            <a:pPr algn="l" fontAlgn="base"/>
            <a:r>
              <a:rPr lang="ja-JP" altLang="en-US" b="0" i="0" dirty="0">
                <a:solidFill>
                  <a:srgbClr val="000000"/>
                </a:solidFill>
                <a:effectLst/>
                <a:latin typeface="+mn-ea"/>
              </a:rPr>
              <a:t>ライフセーバーが活動する約</a:t>
            </a:r>
            <a:r>
              <a:rPr lang="en-US" altLang="ja-JP" b="0" i="0" dirty="0">
                <a:solidFill>
                  <a:srgbClr val="000000"/>
                </a:solidFill>
                <a:effectLst/>
                <a:latin typeface="+mn-ea"/>
              </a:rPr>
              <a:t>200</a:t>
            </a:r>
            <a:r>
              <a:rPr lang="ja-JP" altLang="en-US" b="0" i="0" dirty="0">
                <a:solidFill>
                  <a:srgbClr val="000000"/>
                </a:solidFill>
                <a:effectLst/>
                <a:latin typeface="+mn-ea"/>
              </a:rPr>
              <a:t>か所の海水浴場等での救助数；</a:t>
            </a:r>
            <a:r>
              <a:rPr lang="en-US" altLang="ja-JP" b="0" i="0" dirty="0">
                <a:solidFill>
                  <a:srgbClr val="000000"/>
                </a:solidFill>
                <a:effectLst/>
                <a:latin typeface="+mn-ea"/>
              </a:rPr>
              <a:t>2,345</a:t>
            </a:r>
            <a:r>
              <a:rPr lang="ja-JP" altLang="en-US" b="0" i="0" dirty="0">
                <a:solidFill>
                  <a:srgbClr val="000000"/>
                </a:solidFill>
                <a:effectLst/>
                <a:latin typeface="+mn-ea"/>
              </a:rPr>
              <a:t>人</a:t>
            </a:r>
          </a:p>
          <a:p>
            <a:pPr algn="l" fontAlgn="base"/>
            <a:r>
              <a:rPr lang="ja-JP" altLang="en-US" b="0" i="0" dirty="0">
                <a:solidFill>
                  <a:srgbClr val="000000"/>
                </a:solidFill>
                <a:effectLst/>
                <a:latin typeface="+mn-ea"/>
              </a:rPr>
              <a:t>内訳）意識なしの溺水者の救助件数；</a:t>
            </a:r>
            <a:r>
              <a:rPr lang="en-US" altLang="ja-JP" b="0" i="0" dirty="0">
                <a:solidFill>
                  <a:srgbClr val="000000"/>
                </a:solidFill>
                <a:effectLst/>
                <a:latin typeface="+mn-ea"/>
              </a:rPr>
              <a:t>27</a:t>
            </a:r>
            <a:r>
              <a:rPr lang="ja-JP" altLang="en-US" b="0" i="0" dirty="0">
                <a:solidFill>
                  <a:srgbClr val="000000"/>
                </a:solidFill>
                <a:effectLst/>
                <a:latin typeface="+mn-ea"/>
              </a:rPr>
              <a:t>人</a:t>
            </a:r>
          </a:p>
        </p:txBody>
      </p:sp>
    </p:spTree>
    <p:extLst>
      <p:ext uri="{BB962C8B-B14F-4D97-AF65-F5344CB8AC3E}">
        <p14:creationId xmlns:p14="http://schemas.microsoft.com/office/powerpoint/2010/main" val="1070583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AD2ED1F-1E39-4D2A-82A0-BCB0F81D998A}"/>
              </a:ext>
            </a:extLst>
          </p:cNvPr>
          <p:cNvSpPr txBox="1"/>
          <p:nvPr/>
        </p:nvSpPr>
        <p:spPr>
          <a:xfrm>
            <a:off x="503548" y="1772816"/>
            <a:ext cx="8136904" cy="3170099"/>
          </a:xfrm>
          <a:prstGeom prst="rect">
            <a:avLst/>
          </a:prstGeom>
          <a:noFill/>
        </p:spPr>
        <p:txBody>
          <a:bodyPr wrap="square">
            <a:spAutoFit/>
          </a:bodyPr>
          <a:lstStyle/>
          <a:p>
            <a:pPr algn="l" fontAlgn="base"/>
            <a:r>
              <a:rPr lang="ja-JP" altLang="en-US" sz="2800" b="1" i="0" dirty="0">
                <a:solidFill>
                  <a:srgbClr val="000000"/>
                </a:solidFill>
                <a:effectLst/>
                <a:latin typeface="Noto Sans Japanese"/>
              </a:rPr>
              <a:t>世界溺水防止デーについて</a:t>
            </a:r>
            <a:endParaRPr lang="en-US" altLang="ja-JP" sz="2800" b="1" i="0" dirty="0">
              <a:solidFill>
                <a:srgbClr val="000000"/>
              </a:solidFill>
              <a:effectLst/>
              <a:latin typeface="Noto Sans Japanese"/>
            </a:endParaRPr>
          </a:p>
          <a:p>
            <a:pPr algn="l" fontAlgn="base"/>
            <a:endParaRPr lang="ja-JP" altLang="en-US" sz="2800" b="0" i="0" dirty="0">
              <a:solidFill>
                <a:srgbClr val="000000"/>
              </a:solidFill>
              <a:effectLst/>
              <a:latin typeface="Noto Sans Japanese"/>
            </a:endParaRPr>
          </a:p>
          <a:p>
            <a:pPr algn="l" fontAlgn="base"/>
            <a:r>
              <a:rPr lang="en-US" altLang="ja-JP" sz="2400" b="0" i="0" dirty="0">
                <a:solidFill>
                  <a:srgbClr val="000000"/>
                </a:solidFill>
                <a:effectLst/>
                <a:latin typeface="+mn-ea"/>
              </a:rPr>
              <a:t>2021</a:t>
            </a:r>
            <a:r>
              <a:rPr lang="ja-JP" altLang="en-US" sz="2400" b="0" i="0" dirty="0">
                <a:solidFill>
                  <a:srgbClr val="000000"/>
                </a:solidFill>
                <a:effectLst/>
                <a:latin typeface="+mn-ea"/>
              </a:rPr>
              <a:t>年</a:t>
            </a:r>
            <a:r>
              <a:rPr lang="en-US" altLang="ja-JP" sz="2400" b="0" i="0" dirty="0">
                <a:solidFill>
                  <a:srgbClr val="000000"/>
                </a:solidFill>
                <a:effectLst/>
                <a:latin typeface="+mn-ea"/>
              </a:rPr>
              <a:t>4</a:t>
            </a:r>
            <a:r>
              <a:rPr lang="ja-JP" altLang="en-US" sz="2400" b="0" i="0" dirty="0">
                <a:solidFill>
                  <a:srgbClr val="000000"/>
                </a:solidFill>
                <a:effectLst/>
                <a:latin typeface="+mn-ea"/>
              </a:rPr>
              <a:t>月、国際連合の第</a:t>
            </a:r>
            <a:r>
              <a:rPr lang="en-US" altLang="ja-JP" sz="2400" b="0" i="0" dirty="0">
                <a:solidFill>
                  <a:srgbClr val="000000"/>
                </a:solidFill>
                <a:effectLst/>
                <a:latin typeface="+mn-ea"/>
              </a:rPr>
              <a:t>75</a:t>
            </a:r>
            <a:r>
              <a:rPr lang="ja-JP" altLang="en-US" sz="2400" b="0" i="0" dirty="0">
                <a:solidFill>
                  <a:srgbClr val="000000"/>
                </a:solidFill>
                <a:effectLst/>
                <a:latin typeface="+mn-ea"/>
              </a:rPr>
              <a:t>回総会において、世界的な溺水防止に関する決議が採択されました。</a:t>
            </a:r>
            <a:br>
              <a:rPr lang="ja-JP" altLang="en-US" sz="2400" b="0" i="0" dirty="0">
                <a:solidFill>
                  <a:srgbClr val="000000"/>
                </a:solidFill>
                <a:effectLst/>
                <a:latin typeface="+mn-ea"/>
              </a:rPr>
            </a:br>
            <a:r>
              <a:rPr lang="ja-JP" altLang="en-US" sz="2400" b="0" i="0" dirty="0">
                <a:solidFill>
                  <a:srgbClr val="000000"/>
                </a:solidFill>
                <a:effectLst/>
                <a:latin typeface="+mn-ea"/>
              </a:rPr>
              <a:t>溺水を主題に決議が採択されたのは初めてのことであり、大変歴史的なことであります。</a:t>
            </a:r>
          </a:p>
          <a:p>
            <a:pPr algn="l" fontAlgn="base"/>
            <a:r>
              <a:rPr lang="ja-JP" altLang="en-US" sz="2400" b="0" i="0" dirty="0">
                <a:solidFill>
                  <a:srgbClr val="000000"/>
                </a:solidFill>
                <a:effectLst/>
                <a:latin typeface="+mn-ea"/>
              </a:rPr>
              <a:t>また、毎年</a:t>
            </a:r>
            <a:r>
              <a:rPr lang="en-US" altLang="ja-JP" sz="2400" b="0" i="0" dirty="0">
                <a:solidFill>
                  <a:srgbClr val="000000"/>
                </a:solidFill>
                <a:effectLst/>
                <a:latin typeface="+mn-ea"/>
              </a:rPr>
              <a:t>7</a:t>
            </a:r>
            <a:r>
              <a:rPr lang="ja-JP" altLang="en-US" sz="2400" b="0" i="0" dirty="0">
                <a:solidFill>
                  <a:srgbClr val="000000"/>
                </a:solidFill>
                <a:effectLst/>
                <a:latin typeface="+mn-ea"/>
              </a:rPr>
              <a:t>月</a:t>
            </a:r>
            <a:r>
              <a:rPr lang="en-US" altLang="ja-JP" sz="2400" b="0" i="0" dirty="0">
                <a:solidFill>
                  <a:srgbClr val="000000"/>
                </a:solidFill>
                <a:effectLst/>
                <a:latin typeface="+mn-ea"/>
              </a:rPr>
              <a:t>25</a:t>
            </a:r>
            <a:r>
              <a:rPr lang="ja-JP" altLang="en-US" sz="2400" b="0" i="0" dirty="0">
                <a:solidFill>
                  <a:srgbClr val="000000"/>
                </a:solidFill>
                <a:effectLst/>
                <a:latin typeface="+mn-ea"/>
              </a:rPr>
              <a:t>日を</a:t>
            </a:r>
            <a:r>
              <a:rPr lang="en-US" altLang="ja-JP" sz="2400" b="0" i="0" dirty="0">
                <a:solidFill>
                  <a:srgbClr val="000000"/>
                </a:solidFill>
                <a:effectLst/>
                <a:latin typeface="+mn-ea"/>
              </a:rPr>
              <a:t>World Drowning Prevention Day </a:t>
            </a:r>
            <a:r>
              <a:rPr lang="ja-JP" altLang="en-US" sz="2400" b="0" i="0" dirty="0">
                <a:solidFill>
                  <a:srgbClr val="000000"/>
                </a:solidFill>
                <a:effectLst/>
                <a:latin typeface="+mn-ea"/>
              </a:rPr>
              <a:t>世界溺水防止デーと宣言いたしました。</a:t>
            </a:r>
          </a:p>
        </p:txBody>
      </p:sp>
      <p:sp>
        <p:nvSpPr>
          <p:cNvPr id="6" name="タイトル 2">
            <a:extLst>
              <a:ext uri="{FF2B5EF4-FFF2-40B4-BE49-F238E27FC236}">
                <a16:creationId xmlns:a16="http://schemas.microsoft.com/office/drawing/2014/main" id="{F3006251-8A4B-4E19-B1C0-964023EC8B5D}"/>
              </a:ext>
            </a:extLst>
          </p:cNvPr>
          <p:cNvSpPr txBox="1">
            <a:spLocks/>
          </p:cNvSpPr>
          <p:nvPr/>
        </p:nvSpPr>
        <p:spPr>
          <a:xfrm>
            <a:off x="457200" y="338328"/>
            <a:ext cx="8229600" cy="786416"/>
          </a:xfrm>
          <a:prstGeom prst="rect">
            <a:avLst/>
          </a:prstGeom>
        </p:spPr>
        <p:txBody>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tx2"/>
                </a:solidFill>
              </a:rPr>
              <a:t>世界溺水防止デーとは</a:t>
            </a:r>
          </a:p>
        </p:txBody>
      </p:sp>
    </p:spTree>
    <p:extLst>
      <p:ext uri="{BB962C8B-B14F-4D97-AF65-F5344CB8AC3E}">
        <p14:creationId xmlns:p14="http://schemas.microsoft.com/office/powerpoint/2010/main" val="2256251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F451-4491-272A-30CB-9D6BE08FE5F3}"/>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82FD3D1B-7BC6-9F08-34EE-F3041FC71DF9}"/>
              </a:ext>
            </a:extLst>
          </p:cNvPr>
          <p:cNvSpPr txBox="1">
            <a:spLocks/>
          </p:cNvSpPr>
          <p:nvPr/>
        </p:nvSpPr>
        <p:spPr>
          <a:xfrm>
            <a:off x="251520" y="1916832"/>
            <a:ext cx="8712968"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着衣泳について</a:t>
            </a:r>
          </a:p>
        </p:txBody>
      </p:sp>
    </p:spTree>
    <p:extLst>
      <p:ext uri="{BB962C8B-B14F-4D97-AF65-F5344CB8AC3E}">
        <p14:creationId xmlns:p14="http://schemas.microsoft.com/office/powerpoint/2010/main" val="3985767628"/>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395537" y="2492896"/>
            <a:ext cx="8352928" cy="4176464"/>
          </a:xfrm>
        </p:spPr>
        <p:txBody>
          <a:bodyPr/>
          <a:lstStyle/>
          <a:p>
            <a:r>
              <a:rPr kumimoji="1" lang="ja-JP" altLang="en-US" dirty="0">
                <a:latin typeface="+mn-ea"/>
              </a:rPr>
              <a:t>野外で起きている水の事故は、通行中、魚釣り、水遊び中などの着衣状態で起きた事故が全体の</a:t>
            </a:r>
            <a:r>
              <a:rPr kumimoji="1" lang="en-US" altLang="ja-JP" dirty="0">
                <a:latin typeface="+mn-ea"/>
              </a:rPr>
              <a:t>8</a:t>
            </a:r>
            <a:r>
              <a:rPr kumimoji="1" lang="ja-JP" altLang="en-US" dirty="0">
                <a:latin typeface="+mn-ea"/>
              </a:rPr>
              <a:t>割を占めています。逆に水泳中の事故は</a:t>
            </a:r>
            <a:r>
              <a:rPr kumimoji="1" lang="en-US" altLang="ja-JP" dirty="0">
                <a:latin typeface="+mn-ea"/>
              </a:rPr>
              <a:t>2</a:t>
            </a:r>
            <a:r>
              <a:rPr kumimoji="1" lang="ja-JP" altLang="en-US" dirty="0">
                <a:latin typeface="+mn-ea"/>
              </a:rPr>
              <a:t>割しかありません。</a:t>
            </a:r>
            <a:endParaRPr lang="en-US" altLang="ja-JP" dirty="0">
              <a:latin typeface="+mn-ea"/>
            </a:endParaRPr>
          </a:p>
          <a:p>
            <a:r>
              <a:rPr lang="ja-JP" altLang="en-US" dirty="0">
                <a:latin typeface="+mn-ea"/>
              </a:rPr>
              <a:t>水の事故を防ぐには水泳指導が必要と思われがちですが、着衣状態で起きた事故を防ぐためには、いかに着衣状態で呼吸を確保するかが大切になります。</a:t>
            </a:r>
          </a:p>
          <a:p>
            <a:r>
              <a:rPr lang="ja-JP" altLang="en-US" dirty="0">
                <a:latin typeface="+mn-ea"/>
              </a:rPr>
              <a:t>着衣泳の目的は自己保全にあり、着衣泳という特別な泳法があるわけではありません。衣服を着たままで水に落ちたらどうするかを体験的に学んでおくことにその目的があります。</a:t>
            </a:r>
          </a:p>
        </p:txBody>
      </p:sp>
      <p:sp>
        <p:nvSpPr>
          <p:cNvPr id="3" name="タイトル 2"/>
          <p:cNvSpPr>
            <a:spLocks noGrp="1"/>
          </p:cNvSpPr>
          <p:nvPr>
            <p:ph type="title"/>
          </p:nvPr>
        </p:nvSpPr>
        <p:spPr/>
        <p:txBody>
          <a:bodyPr/>
          <a:lstStyle/>
          <a:p>
            <a:r>
              <a:rPr kumimoji="1" lang="ja-JP" altLang="en-US" dirty="0"/>
              <a:t>着衣泳の目的</a:t>
            </a:r>
          </a:p>
        </p:txBody>
      </p:sp>
    </p:spTree>
    <p:extLst>
      <p:ext uri="{BB962C8B-B14F-4D97-AF65-F5344CB8AC3E}">
        <p14:creationId xmlns:p14="http://schemas.microsoft.com/office/powerpoint/2010/main" val="2643849466"/>
      </p:ext>
    </p:extLst>
  </p:cSld>
  <p:clrMapOvr>
    <a:masterClrMapping/>
  </p:clrMapOvr>
  <mc:AlternateContent xmlns:mc="http://schemas.openxmlformats.org/markup-compatibility/2006" xmlns:p14="http://schemas.microsoft.com/office/powerpoint/2010/main">
    <mc:Choice Requires="p14">
      <p:transition spd="slow" p14:dur="2000" advTm="754"/>
    </mc:Choice>
    <mc:Fallback xmlns="">
      <p:transition spd="slow" advTm="754"/>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31639" y="-274849"/>
            <a:ext cx="5301208" cy="8964489"/>
          </a:xfrm>
        </p:spPr>
      </p:pic>
      <p:sp>
        <p:nvSpPr>
          <p:cNvPr id="2" name="タイトル 1"/>
          <p:cNvSpPr>
            <a:spLocks noGrp="1"/>
          </p:cNvSpPr>
          <p:nvPr>
            <p:ph type="title"/>
          </p:nvPr>
        </p:nvSpPr>
        <p:spPr/>
        <p:txBody>
          <a:bodyPr/>
          <a:lstStyle/>
          <a:p>
            <a:r>
              <a:rPr kumimoji="1" lang="ja-JP" altLang="en-US" dirty="0"/>
              <a:t>着衣泳の基本　</a:t>
            </a:r>
            <a:r>
              <a:rPr kumimoji="1" lang="en-US" altLang="ja-JP" dirty="0"/>
              <a:t>Ⅰ</a:t>
            </a:r>
            <a:endParaRPr kumimoji="1" lang="ja-JP" altLang="en-US" dirty="0"/>
          </a:p>
        </p:txBody>
      </p:sp>
    </p:spTree>
    <p:extLst>
      <p:ext uri="{BB962C8B-B14F-4D97-AF65-F5344CB8AC3E}">
        <p14:creationId xmlns:p14="http://schemas.microsoft.com/office/powerpoint/2010/main" val="3662176577"/>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532" y="1412776"/>
            <a:ext cx="8424936" cy="5106896"/>
          </a:xfrm>
        </p:spPr>
      </p:pic>
      <p:sp>
        <p:nvSpPr>
          <p:cNvPr id="3" name="タイトル 2"/>
          <p:cNvSpPr>
            <a:spLocks noGrp="1"/>
          </p:cNvSpPr>
          <p:nvPr>
            <p:ph type="title"/>
          </p:nvPr>
        </p:nvSpPr>
        <p:spPr/>
        <p:txBody>
          <a:bodyPr/>
          <a:lstStyle/>
          <a:p>
            <a:r>
              <a:rPr kumimoji="1" lang="ja-JP" altLang="en-US" dirty="0"/>
              <a:t>着衣泳の基本　</a:t>
            </a:r>
            <a:r>
              <a:rPr kumimoji="1" lang="en-US" altLang="ja-JP" dirty="0"/>
              <a:t>Ⅱ</a:t>
            </a:r>
            <a:endParaRPr kumimoji="1" lang="ja-JP" altLang="en-US" dirty="0"/>
          </a:p>
        </p:txBody>
      </p:sp>
    </p:spTree>
    <p:extLst>
      <p:ext uri="{BB962C8B-B14F-4D97-AF65-F5344CB8AC3E}">
        <p14:creationId xmlns:p14="http://schemas.microsoft.com/office/powerpoint/2010/main" val="1692861675"/>
      </p:ext>
    </p:extLst>
  </p:cSld>
  <p:clrMapOvr>
    <a:masterClrMapping/>
  </p:clrMapOvr>
  <mc:AlternateContent xmlns:mc="http://schemas.openxmlformats.org/markup-compatibility/2006" xmlns:p14="http://schemas.microsoft.com/office/powerpoint/2010/main">
    <mc:Choice Requires="p14">
      <p:transition spd="slow" p14:dur="2000" advTm="771"/>
    </mc:Choice>
    <mc:Fallback xmlns="">
      <p:transition spd="slow" advTm="77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484784"/>
            <a:ext cx="8892480" cy="5141168"/>
          </a:xfrm>
        </p:spPr>
      </p:pic>
      <p:sp>
        <p:nvSpPr>
          <p:cNvPr id="2" name="タイトル 1"/>
          <p:cNvSpPr>
            <a:spLocks noGrp="1"/>
          </p:cNvSpPr>
          <p:nvPr>
            <p:ph type="title"/>
          </p:nvPr>
        </p:nvSpPr>
        <p:spPr/>
        <p:txBody>
          <a:bodyPr/>
          <a:lstStyle/>
          <a:p>
            <a:r>
              <a:rPr kumimoji="1" lang="ja-JP" altLang="en-US" dirty="0"/>
              <a:t>身の回りにあるものの活用</a:t>
            </a:r>
            <a:r>
              <a:rPr kumimoji="1" lang="en-US" altLang="ja-JP" dirty="0"/>
              <a:t>Ⅰ</a:t>
            </a:r>
            <a:endParaRPr kumimoji="1" lang="ja-JP" altLang="en-US" dirty="0"/>
          </a:p>
        </p:txBody>
      </p:sp>
    </p:spTree>
    <p:extLst>
      <p:ext uri="{BB962C8B-B14F-4D97-AF65-F5344CB8AC3E}">
        <p14:creationId xmlns:p14="http://schemas.microsoft.com/office/powerpoint/2010/main" val="448653034"/>
      </p:ext>
    </p:extLst>
  </p:cSld>
  <p:clrMapOvr>
    <a:masterClrMapping/>
  </p:clrMapOvr>
  <mc:AlternateContent xmlns:mc="http://schemas.openxmlformats.org/markup-compatibility/2006" xmlns:p14="http://schemas.microsoft.com/office/powerpoint/2010/main">
    <mc:Choice Requires="p14">
      <p:transition spd="slow" p14:dur="2000" advTm="796"/>
    </mc:Choice>
    <mc:Fallback xmlns="">
      <p:transition spd="slow" advTm="79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p:cNvSpPr txBox="1">
            <a:spLocks/>
          </p:cNvSpPr>
          <p:nvPr/>
        </p:nvSpPr>
        <p:spPr>
          <a:xfrm>
            <a:off x="457200" y="338328"/>
            <a:ext cx="8229600" cy="858424"/>
          </a:xfrm>
          <a:prstGeom prst="rect">
            <a:avLst/>
          </a:prstGeom>
        </p:spPr>
        <p:txBody>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t>プールに関する基礎知識</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34236437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着衣泳プログラム</a:t>
            </a:r>
          </a:p>
        </p:txBody>
      </p:sp>
      <p:pic>
        <p:nvPicPr>
          <p:cNvPr id="6" name="図 5">
            <a:extLst>
              <a:ext uri="{FF2B5EF4-FFF2-40B4-BE49-F238E27FC236}">
                <a16:creationId xmlns:a16="http://schemas.microsoft.com/office/drawing/2014/main" id="{BE1606F7-EB3F-6363-0D47-A010634E8553}"/>
              </a:ext>
            </a:extLst>
          </p:cNvPr>
          <p:cNvPicPr>
            <a:picLocks noChangeAspect="1"/>
          </p:cNvPicPr>
          <p:nvPr/>
        </p:nvPicPr>
        <p:blipFill>
          <a:blip r:embed="rId2" cstate="print">
            <a:extLst>
              <a:ext uri="{28A0092B-C50C-407E-A947-70E740481C1C}">
                <a14:useLocalDpi xmlns:a14="http://schemas.microsoft.com/office/drawing/2010/main" val="0"/>
              </a:ext>
            </a:extLst>
          </a:blip>
          <a:srcRect l="3604" t="5220" r="3604" b="6131"/>
          <a:stretch>
            <a:fillRect/>
          </a:stretch>
        </p:blipFill>
        <p:spPr>
          <a:xfrm>
            <a:off x="611560" y="1268760"/>
            <a:ext cx="8075240" cy="5589240"/>
          </a:xfrm>
          <a:prstGeom prst="rect">
            <a:avLst/>
          </a:prstGeom>
        </p:spPr>
      </p:pic>
    </p:spTree>
    <p:extLst>
      <p:ext uri="{BB962C8B-B14F-4D97-AF65-F5344CB8AC3E}">
        <p14:creationId xmlns:p14="http://schemas.microsoft.com/office/powerpoint/2010/main" val="4156042300"/>
      </p:ext>
    </p:extLst>
  </p:cSld>
  <p:clrMapOvr>
    <a:masterClrMapping/>
  </p:clrMapOvr>
  <mc:AlternateContent xmlns:mc="http://schemas.openxmlformats.org/markup-compatibility/2006" xmlns:p14="http://schemas.microsoft.com/office/powerpoint/2010/main">
    <mc:Choice Requires="p14">
      <p:transition spd="slow" p14:dur="2000" advTm="771"/>
    </mc:Choice>
    <mc:Fallback xmlns="">
      <p:transition spd="slow" advTm="771"/>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A803D-EAFC-1622-424A-7890AE04AF14}"/>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C879C360-E08A-6785-77C7-AE66B35499A2}"/>
              </a:ext>
            </a:extLst>
          </p:cNvPr>
          <p:cNvSpPr txBox="1">
            <a:spLocks/>
          </p:cNvSpPr>
          <p:nvPr/>
        </p:nvSpPr>
        <p:spPr>
          <a:xfrm>
            <a:off x="251520" y="1916832"/>
            <a:ext cx="8712968"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海・河川について</a:t>
            </a:r>
          </a:p>
        </p:txBody>
      </p:sp>
    </p:spTree>
    <p:extLst>
      <p:ext uri="{BB962C8B-B14F-4D97-AF65-F5344CB8AC3E}">
        <p14:creationId xmlns:p14="http://schemas.microsoft.com/office/powerpoint/2010/main" val="1267956279"/>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離岸流について</a:t>
            </a:r>
          </a:p>
        </p:txBody>
      </p:sp>
      <p:pic>
        <p:nvPicPr>
          <p:cNvPr id="5" name="図 4">
            <a:extLst>
              <a:ext uri="{FF2B5EF4-FFF2-40B4-BE49-F238E27FC236}">
                <a16:creationId xmlns:a16="http://schemas.microsoft.com/office/drawing/2014/main" id="{ADDBF299-CA6C-79F4-93F7-F0BEDD7D0B31}"/>
              </a:ext>
            </a:extLst>
          </p:cNvPr>
          <p:cNvPicPr>
            <a:picLocks noChangeAspect="1"/>
          </p:cNvPicPr>
          <p:nvPr/>
        </p:nvPicPr>
        <p:blipFill>
          <a:blip r:embed="rId2"/>
          <a:stretch>
            <a:fillRect/>
          </a:stretch>
        </p:blipFill>
        <p:spPr>
          <a:xfrm>
            <a:off x="192790" y="1124744"/>
            <a:ext cx="8758419" cy="5794362"/>
          </a:xfrm>
          <a:prstGeom prst="rect">
            <a:avLst/>
          </a:prstGeom>
        </p:spPr>
      </p:pic>
    </p:spTree>
    <p:extLst>
      <p:ext uri="{BB962C8B-B14F-4D97-AF65-F5344CB8AC3E}">
        <p14:creationId xmlns:p14="http://schemas.microsoft.com/office/powerpoint/2010/main" val="1528820938"/>
      </p:ext>
    </p:extLst>
  </p:cSld>
  <p:clrMapOvr>
    <a:masterClrMapping/>
  </p:clrMapOvr>
  <mc:AlternateContent xmlns:mc="http://schemas.openxmlformats.org/markup-compatibility/2006" xmlns:p14="http://schemas.microsoft.com/office/powerpoint/2010/main">
    <mc:Choice Requires="p14">
      <p:transition spd="slow" p14:dur="2000" advTm="797"/>
    </mc:Choice>
    <mc:Fallback xmlns="">
      <p:transition spd="slow" advTm="797"/>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離岸流について</a:t>
            </a: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667" r="667" b="50000"/>
          <a:stretch/>
        </p:blipFill>
        <p:spPr>
          <a:xfrm>
            <a:off x="143508" y="1330215"/>
            <a:ext cx="8856984" cy="5301208"/>
          </a:xfrm>
          <a:prstGeom prst="rect">
            <a:avLst/>
          </a:prstGeom>
        </p:spPr>
      </p:pic>
    </p:spTree>
    <p:extLst>
      <p:ext uri="{BB962C8B-B14F-4D97-AF65-F5344CB8AC3E}">
        <p14:creationId xmlns:p14="http://schemas.microsoft.com/office/powerpoint/2010/main" val="2093778084"/>
      </p:ext>
    </p:extLst>
  </p:cSld>
  <p:clrMapOvr>
    <a:masterClrMapping/>
  </p:clrMapOvr>
  <mc:AlternateContent xmlns:mc="http://schemas.openxmlformats.org/markup-compatibility/2006" xmlns:p14="http://schemas.microsoft.com/office/powerpoint/2010/main">
    <mc:Choice Requires="p14">
      <p:transition spd="slow" p14:dur="2000" advTm="797"/>
    </mc:Choice>
    <mc:Fallback xmlns="">
      <p:transition spd="slow" advTm="797"/>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戻り流れについて</a:t>
            </a:r>
          </a:p>
        </p:txBody>
      </p:sp>
      <p:pic>
        <p:nvPicPr>
          <p:cNvPr id="5" name="図 4">
            <a:extLst>
              <a:ext uri="{FF2B5EF4-FFF2-40B4-BE49-F238E27FC236}">
                <a16:creationId xmlns:a16="http://schemas.microsoft.com/office/drawing/2014/main" id="{575F28B0-227F-9704-F67D-78D34D2E2118}"/>
              </a:ext>
            </a:extLst>
          </p:cNvPr>
          <p:cNvPicPr>
            <a:picLocks noChangeAspect="1"/>
          </p:cNvPicPr>
          <p:nvPr/>
        </p:nvPicPr>
        <p:blipFill>
          <a:blip r:embed="rId2"/>
          <a:stretch>
            <a:fillRect/>
          </a:stretch>
        </p:blipFill>
        <p:spPr>
          <a:xfrm>
            <a:off x="179512" y="980728"/>
            <a:ext cx="8784976" cy="5877272"/>
          </a:xfrm>
          <a:prstGeom prst="rect">
            <a:avLst/>
          </a:prstGeom>
        </p:spPr>
      </p:pic>
    </p:spTree>
    <p:extLst>
      <p:ext uri="{BB962C8B-B14F-4D97-AF65-F5344CB8AC3E}">
        <p14:creationId xmlns:p14="http://schemas.microsoft.com/office/powerpoint/2010/main" val="2522264171"/>
      </p:ext>
    </p:extLst>
  </p:cSld>
  <p:clrMapOvr>
    <a:masterClrMapping/>
  </p:clrMapOvr>
  <mc:AlternateContent xmlns:mc="http://schemas.openxmlformats.org/markup-compatibility/2006" xmlns:p14="http://schemas.microsoft.com/office/powerpoint/2010/main">
    <mc:Choice Requires="p14">
      <p:transition spd="slow" p14:dur="2000" advTm="797"/>
    </mc:Choice>
    <mc:Fallback xmlns="">
      <p:transition spd="slow" advTm="797"/>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戻り流れについて</a:t>
            </a:r>
          </a:p>
        </p:txBody>
      </p:sp>
      <p:pic>
        <p:nvPicPr>
          <p:cNvPr id="4" name="図 3">
            <a:extLst>
              <a:ext uri="{FF2B5EF4-FFF2-40B4-BE49-F238E27FC236}">
                <a16:creationId xmlns:a16="http://schemas.microsoft.com/office/drawing/2014/main" id="{4177730D-9832-04CD-613E-D53A579831E8}"/>
              </a:ext>
            </a:extLst>
          </p:cNvPr>
          <p:cNvPicPr>
            <a:picLocks noChangeAspect="1"/>
          </p:cNvPicPr>
          <p:nvPr/>
        </p:nvPicPr>
        <p:blipFill>
          <a:blip r:embed="rId2"/>
          <a:stretch>
            <a:fillRect/>
          </a:stretch>
        </p:blipFill>
        <p:spPr>
          <a:xfrm>
            <a:off x="739802" y="1124744"/>
            <a:ext cx="7946998" cy="3468268"/>
          </a:xfrm>
          <a:prstGeom prst="rect">
            <a:avLst/>
          </a:prstGeom>
        </p:spPr>
      </p:pic>
      <p:pic>
        <p:nvPicPr>
          <p:cNvPr id="6" name="図 5">
            <a:extLst>
              <a:ext uri="{FF2B5EF4-FFF2-40B4-BE49-F238E27FC236}">
                <a16:creationId xmlns:a16="http://schemas.microsoft.com/office/drawing/2014/main" id="{9580D612-6A0A-4F56-C807-880CEF5C7190}"/>
              </a:ext>
            </a:extLst>
          </p:cNvPr>
          <p:cNvPicPr>
            <a:picLocks noChangeAspect="1"/>
          </p:cNvPicPr>
          <p:nvPr/>
        </p:nvPicPr>
        <p:blipFill>
          <a:blip r:embed="rId3"/>
          <a:stretch>
            <a:fillRect/>
          </a:stretch>
        </p:blipFill>
        <p:spPr>
          <a:xfrm>
            <a:off x="739802" y="4653136"/>
            <a:ext cx="7829550" cy="1800200"/>
          </a:xfrm>
          <a:prstGeom prst="rect">
            <a:avLst/>
          </a:prstGeom>
        </p:spPr>
      </p:pic>
    </p:spTree>
    <p:extLst>
      <p:ext uri="{BB962C8B-B14F-4D97-AF65-F5344CB8AC3E}">
        <p14:creationId xmlns:p14="http://schemas.microsoft.com/office/powerpoint/2010/main" val="2916528104"/>
      </p:ext>
    </p:extLst>
  </p:cSld>
  <p:clrMapOvr>
    <a:masterClrMapping/>
  </p:clrMapOvr>
  <mc:AlternateContent xmlns:mc="http://schemas.openxmlformats.org/markup-compatibility/2006" xmlns:p14="http://schemas.microsoft.com/office/powerpoint/2010/main">
    <mc:Choice Requires="p14">
      <p:transition spd="slow" p14:dur="2000" advTm="797"/>
    </mc:Choice>
    <mc:Fallback xmlns="">
      <p:transition spd="slow" advTm="797"/>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海について</a:t>
            </a:r>
          </a:p>
        </p:txBody>
      </p:sp>
      <p:pic>
        <p:nvPicPr>
          <p:cNvPr id="5" name="図 4">
            <a:extLst>
              <a:ext uri="{FF2B5EF4-FFF2-40B4-BE49-F238E27FC236}">
                <a16:creationId xmlns:a16="http://schemas.microsoft.com/office/drawing/2014/main" id="{A22BE018-5DFB-52F5-FD72-568BE88EB826}"/>
              </a:ext>
            </a:extLst>
          </p:cNvPr>
          <p:cNvPicPr>
            <a:picLocks noChangeAspect="1"/>
          </p:cNvPicPr>
          <p:nvPr/>
        </p:nvPicPr>
        <p:blipFill>
          <a:blip r:embed="rId2"/>
          <a:stretch>
            <a:fillRect/>
          </a:stretch>
        </p:blipFill>
        <p:spPr>
          <a:xfrm>
            <a:off x="179512" y="1047156"/>
            <a:ext cx="4392488" cy="5598259"/>
          </a:xfrm>
          <a:prstGeom prst="rect">
            <a:avLst/>
          </a:prstGeom>
        </p:spPr>
      </p:pic>
      <p:pic>
        <p:nvPicPr>
          <p:cNvPr id="7" name="図 6">
            <a:extLst>
              <a:ext uri="{FF2B5EF4-FFF2-40B4-BE49-F238E27FC236}">
                <a16:creationId xmlns:a16="http://schemas.microsoft.com/office/drawing/2014/main" id="{C9A59FC7-E249-9EBF-9C96-D20426F5A827}"/>
              </a:ext>
            </a:extLst>
          </p:cNvPr>
          <p:cNvPicPr>
            <a:picLocks noChangeAspect="1"/>
          </p:cNvPicPr>
          <p:nvPr/>
        </p:nvPicPr>
        <p:blipFill>
          <a:blip r:embed="rId3"/>
          <a:stretch>
            <a:fillRect/>
          </a:stretch>
        </p:blipFill>
        <p:spPr>
          <a:xfrm>
            <a:off x="4546465" y="2070918"/>
            <a:ext cx="4579246" cy="3739926"/>
          </a:xfrm>
          <a:prstGeom prst="rect">
            <a:avLst/>
          </a:prstGeom>
        </p:spPr>
      </p:pic>
    </p:spTree>
    <p:extLst>
      <p:ext uri="{BB962C8B-B14F-4D97-AF65-F5344CB8AC3E}">
        <p14:creationId xmlns:p14="http://schemas.microsoft.com/office/powerpoint/2010/main" val="1889704803"/>
      </p:ext>
    </p:extLst>
  </p:cSld>
  <p:clrMapOvr>
    <a:masterClrMapping/>
  </p:clrMapOvr>
  <mc:AlternateContent xmlns:mc="http://schemas.openxmlformats.org/markup-compatibility/2006" xmlns:p14="http://schemas.microsoft.com/office/powerpoint/2010/main">
    <mc:Choice Requires="p14">
      <p:transition spd="slow" p14:dur="2000" advTm="826"/>
    </mc:Choice>
    <mc:Fallback xmlns="">
      <p:transition spd="slow" advTm="826"/>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海について</a:t>
            </a:r>
          </a:p>
        </p:txBody>
      </p:sp>
      <p:pic>
        <p:nvPicPr>
          <p:cNvPr id="5" name="図 4">
            <a:extLst>
              <a:ext uri="{FF2B5EF4-FFF2-40B4-BE49-F238E27FC236}">
                <a16:creationId xmlns:a16="http://schemas.microsoft.com/office/drawing/2014/main" id="{ED33B05F-4812-A311-FD18-4790C8B9A132}"/>
              </a:ext>
            </a:extLst>
          </p:cNvPr>
          <p:cNvPicPr>
            <a:picLocks noChangeAspect="1"/>
          </p:cNvPicPr>
          <p:nvPr/>
        </p:nvPicPr>
        <p:blipFill>
          <a:blip r:embed="rId2"/>
          <a:stretch>
            <a:fillRect/>
          </a:stretch>
        </p:blipFill>
        <p:spPr>
          <a:xfrm>
            <a:off x="251520" y="1409700"/>
            <a:ext cx="4324627" cy="5253988"/>
          </a:xfrm>
          <a:prstGeom prst="rect">
            <a:avLst/>
          </a:prstGeom>
        </p:spPr>
      </p:pic>
      <p:pic>
        <p:nvPicPr>
          <p:cNvPr id="7" name="図 6">
            <a:extLst>
              <a:ext uri="{FF2B5EF4-FFF2-40B4-BE49-F238E27FC236}">
                <a16:creationId xmlns:a16="http://schemas.microsoft.com/office/drawing/2014/main" id="{B4C9D1CA-783A-89F1-D2FC-D71F3898F302}"/>
              </a:ext>
            </a:extLst>
          </p:cNvPr>
          <p:cNvPicPr>
            <a:picLocks noChangeAspect="1"/>
          </p:cNvPicPr>
          <p:nvPr/>
        </p:nvPicPr>
        <p:blipFill>
          <a:blip r:embed="rId3"/>
          <a:stretch>
            <a:fillRect/>
          </a:stretch>
        </p:blipFill>
        <p:spPr>
          <a:xfrm>
            <a:off x="4574364" y="1404720"/>
            <a:ext cx="4420423" cy="5253988"/>
          </a:xfrm>
          <a:prstGeom prst="rect">
            <a:avLst/>
          </a:prstGeom>
        </p:spPr>
      </p:pic>
    </p:spTree>
    <p:extLst>
      <p:ext uri="{BB962C8B-B14F-4D97-AF65-F5344CB8AC3E}">
        <p14:creationId xmlns:p14="http://schemas.microsoft.com/office/powerpoint/2010/main" val="3771665135"/>
      </p:ext>
    </p:extLst>
  </p:cSld>
  <p:clrMapOvr>
    <a:masterClrMapping/>
  </p:clrMapOvr>
  <mc:AlternateContent xmlns:mc="http://schemas.openxmlformats.org/markup-compatibility/2006" xmlns:p14="http://schemas.microsoft.com/office/powerpoint/2010/main">
    <mc:Choice Requires="p14">
      <p:transition spd="slow" p14:dur="2000" advTm="803"/>
    </mc:Choice>
    <mc:Fallback xmlns="">
      <p:transition spd="slow" advTm="803"/>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川について</a:t>
            </a:r>
          </a:p>
        </p:txBody>
      </p:sp>
      <p:pic>
        <p:nvPicPr>
          <p:cNvPr id="5" name="図 4">
            <a:extLst>
              <a:ext uri="{FF2B5EF4-FFF2-40B4-BE49-F238E27FC236}">
                <a16:creationId xmlns:a16="http://schemas.microsoft.com/office/drawing/2014/main" id="{03FB62E4-307A-5018-4FAD-7A7EB453034D}"/>
              </a:ext>
            </a:extLst>
          </p:cNvPr>
          <p:cNvPicPr>
            <a:picLocks noChangeAspect="1"/>
          </p:cNvPicPr>
          <p:nvPr/>
        </p:nvPicPr>
        <p:blipFill>
          <a:blip r:embed="rId2"/>
          <a:stretch>
            <a:fillRect/>
          </a:stretch>
        </p:blipFill>
        <p:spPr>
          <a:xfrm>
            <a:off x="107504" y="980728"/>
            <a:ext cx="5310758" cy="5832648"/>
          </a:xfrm>
          <a:prstGeom prst="rect">
            <a:avLst/>
          </a:prstGeom>
        </p:spPr>
      </p:pic>
      <p:pic>
        <p:nvPicPr>
          <p:cNvPr id="7" name="図 6">
            <a:extLst>
              <a:ext uri="{FF2B5EF4-FFF2-40B4-BE49-F238E27FC236}">
                <a16:creationId xmlns:a16="http://schemas.microsoft.com/office/drawing/2014/main" id="{2A0B36B1-959E-8067-9B83-969F5CDEE950}"/>
              </a:ext>
            </a:extLst>
          </p:cNvPr>
          <p:cNvPicPr>
            <a:picLocks noChangeAspect="1"/>
          </p:cNvPicPr>
          <p:nvPr/>
        </p:nvPicPr>
        <p:blipFill>
          <a:blip r:embed="rId3"/>
          <a:stretch>
            <a:fillRect/>
          </a:stretch>
        </p:blipFill>
        <p:spPr>
          <a:xfrm>
            <a:off x="5508104" y="980728"/>
            <a:ext cx="3528392" cy="5760640"/>
          </a:xfrm>
          <a:prstGeom prst="rect">
            <a:avLst/>
          </a:prstGeom>
        </p:spPr>
      </p:pic>
    </p:spTree>
    <p:extLst>
      <p:ext uri="{BB962C8B-B14F-4D97-AF65-F5344CB8AC3E}">
        <p14:creationId xmlns:p14="http://schemas.microsoft.com/office/powerpoint/2010/main" val="2728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川について</a:t>
            </a:r>
          </a:p>
        </p:txBody>
      </p:sp>
      <p:pic>
        <p:nvPicPr>
          <p:cNvPr id="5" name="図 4">
            <a:extLst>
              <a:ext uri="{FF2B5EF4-FFF2-40B4-BE49-F238E27FC236}">
                <a16:creationId xmlns:a16="http://schemas.microsoft.com/office/drawing/2014/main" id="{CD36031E-144E-0E40-F675-82A50C884DF0}"/>
              </a:ext>
            </a:extLst>
          </p:cNvPr>
          <p:cNvPicPr>
            <a:picLocks noChangeAspect="1"/>
          </p:cNvPicPr>
          <p:nvPr/>
        </p:nvPicPr>
        <p:blipFill>
          <a:blip r:embed="rId2"/>
          <a:stretch>
            <a:fillRect/>
          </a:stretch>
        </p:blipFill>
        <p:spPr>
          <a:xfrm>
            <a:off x="251520" y="1339111"/>
            <a:ext cx="4248472" cy="5538944"/>
          </a:xfrm>
          <a:prstGeom prst="rect">
            <a:avLst/>
          </a:prstGeom>
        </p:spPr>
      </p:pic>
      <p:pic>
        <p:nvPicPr>
          <p:cNvPr id="7" name="図 6">
            <a:extLst>
              <a:ext uri="{FF2B5EF4-FFF2-40B4-BE49-F238E27FC236}">
                <a16:creationId xmlns:a16="http://schemas.microsoft.com/office/drawing/2014/main" id="{B6367A17-F40D-5CE8-3EA6-A515D034817C}"/>
              </a:ext>
            </a:extLst>
          </p:cNvPr>
          <p:cNvPicPr>
            <a:picLocks noChangeAspect="1"/>
          </p:cNvPicPr>
          <p:nvPr/>
        </p:nvPicPr>
        <p:blipFill>
          <a:blip r:embed="rId3"/>
          <a:stretch>
            <a:fillRect/>
          </a:stretch>
        </p:blipFill>
        <p:spPr>
          <a:xfrm>
            <a:off x="4355976" y="1339111"/>
            <a:ext cx="4626321" cy="5402257"/>
          </a:xfrm>
          <a:prstGeom prst="rect">
            <a:avLst/>
          </a:prstGeom>
        </p:spPr>
      </p:pic>
    </p:spTree>
    <p:extLst>
      <p:ext uri="{BB962C8B-B14F-4D97-AF65-F5344CB8AC3E}">
        <p14:creationId xmlns:p14="http://schemas.microsoft.com/office/powerpoint/2010/main" val="3581075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A0068EA-8D8F-2D9A-3DC9-7442AE7A8E08}"/>
              </a:ext>
            </a:extLst>
          </p:cNvPr>
          <p:cNvPicPr>
            <a:picLocks noChangeAspect="1"/>
          </p:cNvPicPr>
          <p:nvPr/>
        </p:nvPicPr>
        <p:blipFill>
          <a:blip r:embed="rId2"/>
          <a:stretch>
            <a:fillRect/>
          </a:stretch>
        </p:blipFill>
        <p:spPr>
          <a:xfrm>
            <a:off x="323528" y="1412776"/>
            <a:ext cx="8640960" cy="5328592"/>
          </a:xfrm>
          <a:prstGeom prst="rect">
            <a:avLst/>
          </a:prstGeom>
        </p:spPr>
      </p:pic>
      <p:sp>
        <p:nvSpPr>
          <p:cNvPr id="5" name="タイトル 1">
            <a:extLst>
              <a:ext uri="{FF2B5EF4-FFF2-40B4-BE49-F238E27FC236}">
                <a16:creationId xmlns:a16="http://schemas.microsoft.com/office/drawing/2014/main" id="{E5B863C5-D9C2-436A-20DE-0D85844EE162}"/>
              </a:ext>
            </a:extLst>
          </p:cNvPr>
          <p:cNvSpPr txBox="1">
            <a:spLocks/>
          </p:cNvSpPr>
          <p:nvPr/>
        </p:nvSpPr>
        <p:spPr>
          <a:xfrm>
            <a:off x="1303258" y="188640"/>
            <a:ext cx="6581110" cy="125272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dirty="0">
                <a:solidFill>
                  <a:schemeClr val="tx1"/>
                </a:solidFill>
              </a:rPr>
              <a:t>公立中　消えてゆく水泳実技</a:t>
            </a:r>
          </a:p>
        </p:txBody>
      </p:sp>
    </p:spTree>
    <p:extLst>
      <p:ext uri="{BB962C8B-B14F-4D97-AF65-F5344CB8AC3E}">
        <p14:creationId xmlns:p14="http://schemas.microsoft.com/office/powerpoint/2010/main" val="1907761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AC4A76-16E5-5D4E-1973-813214FE02AC}"/>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417D9C0F-1E7D-1BE3-6266-AEF2C874EB09}"/>
              </a:ext>
            </a:extLst>
          </p:cNvPr>
          <p:cNvSpPr txBox="1">
            <a:spLocks/>
          </p:cNvSpPr>
          <p:nvPr/>
        </p:nvSpPr>
        <p:spPr>
          <a:xfrm>
            <a:off x="251520" y="1916832"/>
            <a:ext cx="8712968"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サバイバルスイミングについて</a:t>
            </a:r>
          </a:p>
        </p:txBody>
      </p:sp>
    </p:spTree>
    <p:extLst>
      <p:ext uri="{BB962C8B-B14F-4D97-AF65-F5344CB8AC3E}">
        <p14:creationId xmlns:p14="http://schemas.microsoft.com/office/powerpoint/2010/main" val="3372322603"/>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入水について</a:t>
            </a: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51063"/>
          <a:stretch/>
        </p:blipFill>
        <p:spPr>
          <a:xfrm>
            <a:off x="0" y="1124744"/>
            <a:ext cx="9144000" cy="5544616"/>
          </a:xfrm>
          <a:prstGeom prst="rect">
            <a:avLst/>
          </a:prstGeom>
        </p:spPr>
      </p:pic>
    </p:spTree>
    <p:extLst>
      <p:ext uri="{BB962C8B-B14F-4D97-AF65-F5344CB8AC3E}">
        <p14:creationId xmlns:p14="http://schemas.microsoft.com/office/powerpoint/2010/main" val="3183110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落水について</a:t>
            </a: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50000"/>
          <a:stretch/>
        </p:blipFill>
        <p:spPr>
          <a:xfrm>
            <a:off x="0" y="1124744"/>
            <a:ext cx="9144000" cy="5616624"/>
          </a:xfrm>
          <a:prstGeom prst="rect">
            <a:avLst/>
          </a:prstGeom>
        </p:spPr>
      </p:pic>
    </p:spTree>
    <p:extLst>
      <p:ext uri="{BB962C8B-B14F-4D97-AF65-F5344CB8AC3E}">
        <p14:creationId xmlns:p14="http://schemas.microsoft.com/office/powerpoint/2010/main" val="3949501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サバイバルスイミングについて</a:t>
            </a: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462" t="-49678" r="-462" b="51660"/>
          <a:stretch/>
        </p:blipFill>
        <p:spPr>
          <a:xfrm>
            <a:off x="56271" y="-3195736"/>
            <a:ext cx="9144000" cy="9937104"/>
          </a:xfrm>
          <a:prstGeom prst="rect">
            <a:avLst/>
          </a:prstGeom>
        </p:spPr>
      </p:pic>
    </p:spTree>
    <p:extLst>
      <p:ext uri="{BB962C8B-B14F-4D97-AF65-F5344CB8AC3E}">
        <p14:creationId xmlns:p14="http://schemas.microsoft.com/office/powerpoint/2010/main" val="2821152655"/>
      </p:ext>
    </p:extLst>
  </p:cSld>
  <p:clrMapOvr>
    <a:masterClrMapping/>
  </p:clrMapOvr>
  <mc:AlternateContent xmlns:mc="http://schemas.openxmlformats.org/markup-compatibility/2006" xmlns:p14="http://schemas.microsoft.com/office/powerpoint/2010/main">
    <mc:Choice Requires="p14">
      <p:transition spd="slow" p14:dur="2000" advTm="703"/>
    </mc:Choice>
    <mc:Fallback xmlns="">
      <p:transition spd="slow" advTm="703"/>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サバイバルスイミングについて</a:t>
            </a: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t="50000"/>
          <a:stretch/>
        </p:blipFill>
        <p:spPr>
          <a:xfrm>
            <a:off x="0" y="1268760"/>
            <a:ext cx="9144000" cy="5472608"/>
          </a:xfrm>
          <a:prstGeom prst="rect">
            <a:avLst/>
          </a:prstGeom>
        </p:spPr>
      </p:pic>
    </p:spTree>
    <p:extLst>
      <p:ext uri="{BB962C8B-B14F-4D97-AF65-F5344CB8AC3E}">
        <p14:creationId xmlns:p14="http://schemas.microsoft.com/office/powerpoint/2010/main" val="103519169"/>
      </p:ext>
    </p:extLst>
  </p:cSld>
  <p:clrMapOvr>
    <a:masterClrMapping/>
  </p:clrMapOvr>
  <mc:AlternateContent xmlns:mc="http://schemas.openxmlformats.org/markup-compatibility/2006" xmlns:p14="http://schemas.microsoft.com/office/powerpoint/2010/main">
    <mc:Choice Requires="p14">
      <p:transition spd="slow" p14:dur="2000" advTm="781"/>
    </mc:Choice>
    <mc:Fallback xmlns="">
      <p:transition spd="slow" advTm="781"/>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サバイバルスイミングについて</a:t>
            </a: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52000"/>
          <a:stretch/>
        </p:blipFill>
        <p:spPr>
          <a:xfrm>
            <a:off x="179512" y="1196752"/>
            <a:ext cx="8784976" cy="5400600"/>
          </a:xfrm>
          <a:prstGeom prst="rect">
            <a:avLst/>
          </a:prstGeom>
        </p:spPr>
      </p:pic>
    </p:spTree>
    <p:extLst>
      <p:ext uri="{BB962C8B-B14F-4D97-AF65-F5344CB8AC3E}">
        <p14:creationId xmlns:p14="http://schemas.microsoft.com/office/powerpoint/2010/main" val="529131693"/>
      </p:ext>
    </p:extLst>
  </p:cSld>
  <p:clrMapOvr>
    <a:masterClrMapping/>
  </p:clrMapOvr>
  <mc:AlternateContent xmlns:mc="http://schemas.openxmlformats.org/markup-compatibility/2006" xmlns:p14="http://schemas.microsoft.com/office/powerpoint/2010/main">
    <mc:Choice Requires="p14">
      <p:transition spd="slow" p14:dur="2000" advTm="788"/>
    </mc:Choice>
    <mc:Fallback xmlns="">
      <p:transition spd="slow" advTm="788"/>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D3F52-15C7-CE4D-CA6C-E90D96916035}"/>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9937A91B-C28F-FD8A-D777-B4D54BAF8337}"/>
              </a:ext>
            </a:extLst>
          </p:cNvPr>
          <p:cNvSpPr txBox="1">
            <a:spLocks/>
          </p:cNvSpPr>
          <p:nvPr/>
        </p:nvSpPr>
        <p:spPr>
          <a:xfrm>
            <a:off x="251520" y="1916832"/>
            <a:ext cx="8640960"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ライフジャケットについて</a:t>
            </a:r>
          </a:p>
        </p:txBody>
      </p:sp>
    </p:spTree>
    <p:extLst>
      <p:ext uri="{BB962C8B-B14F-4D97-AF65-F5344CB8AC3E}">
        <p14:creationId xmlns:p14="http://schemas.microsoft.com/office/powerpoint/2010/main" val="2717701263"/>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ライフジャケットについて</a:t>
            </a: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t="48410"/>
          <a:stretch/>
        </p:blipFill>
        <p:spPr>
          <a:xfrm>
            <a:off x="251520" y="1268761"/>
            <a:ext cx="8712968" cy="5589240"/>
          </a:xfrm>
          <a:prstGeom prst="rect">
            <a:avLst/>
          </a:prstGeom>
        </p:spPr>
      </p:pic>
    </p:spTree>
    <p:extLst>
      <p:ext uri="{BB962C8B-B14F-4D97-AF65-F5344CB8AC3E}">
        <p14:creationId xmlns:p14="http://schemas.microsoft.com/office/powerpoint/2010/main" val="763465373"/>
      </p:ext>
    </p:extLst>
  </p:cSld>
  <p:clrMapOvr>
    <a:masterClrMapping/>
  </p:clrMapOvr>
  <mc:AlternateContent xmlns:mc="http://schemas.openxmlformats.org/markup-compatibility/2006" xmlns:p14="http://schemas.microsoft.com/office/powerpoint/2010/main">
    <mc:Choice Requires="p14">
      <p:transition spd="slow" p14:dur="2000" advTm="793"/>
    </mc:Choice>
    <mc:Fallback xmlns="">
      <p:transition spd="slow" advTm="793"/>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8C9D59E-480E-AA82-2652-A32EB1B4334C}"/>
              </a:ext>
            </a:extLst>
          </p:cNvPr>
          <p:cNvPicPr>
            <a:picLocks noChangeAspect="1"/>
          </p:cNvPicPr>
          <p:nvPr/>
        </p:nvPicPr>
        <p:blipFill>
          <a:blip r:embed="rId2"/>
          <a:stretch>
            <a:fillRect/>
          </a:stretch>
        </p:blipFill>
        <p:spPr>
          <a:xfrm>
            <a:off x="251520" y="0"/>
            <a:ext cx="8712968" cy="6858000"/>
          </a:xfrm>
          <a:prstGeom prst="rect">
            <a:avLst/>
          </a:prstGeom>
        </p:spPr>
      </p:pic>
    </p:spTree>
    <p:extLst>
      <p:ext uri="{BB962C8B-B14F-4D97-AF65-F5344CB8AC3E}">
        <p14:creationId xmlns:p14="http://schemas.microsoft.com/office/powerpoint/2010/main" val="14204130"/>
      </p:ext>
    </p:extLst>
  </p:cSld>
  <p:clrMapOvr>
    <a:masterClrMapping/>
  </p:clrMapOvr>
  <mc:AlternateContent xmlns:mc="http://schemas.openxmlformats.org/markup-compatibility/2006" xmlns:p14="http://schemas.microsoft.com/office/powerpoint/2010/main">
    <mc:Choice Requires="p14">
      <p:transition spd="slow" p14:dur="2000" advTm="793"/>
    </mc:Choice>
    <mc:Fallback xmlns="">
      <p:transition spd="slow" advTm="793"/>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182D2FE-629A-83B0-C865-A2D76D94A0E3}"/>
              </a:ext>
            </a:extLst>
          </p:cNvPr>
          <p:cNvPicPr>
            <a:picLocks noChangeAspect="1"/>
          </p:cNvPicPr>
          <p:nvPr/>
        </p:nvPicPr>
        <p:blipFill>
          <a:blip r:embed="rId2"/>
          <a:stretch>
            <a:fillRect/>
          </a:stretch>
        </p:blipFill>
        <p:spPr>
          <a:xfrm>
            <a:off x="32364" y="1988840"/>
            <a:ext cx="9144000" cy="3231232"/>
          </a:xfrm>
          <a:prstGeom prst="rect">
            <a:avLst/>
          </a:prstGeom>
        </p:spPr>
      </p:pic>
      <p:sp>
        <p:nvSpPr>
          <p:cNvPr id="7" name="タイトル 1">
            <a:extLst>
              <a:ext uri="{FF2B5EF4-FFF2-40B4-BE49-F238E27FC236}">
                <a16:creationId xmlns:a16="http://schemas.microsoft.com/office/drawing/2014/main" id="{328F2A2F-2E5E-A20F-C916-F39093785272}"/>
              </a:ext>
            </a:extLst>
          </p:cNvPr>
          <p:cNvSpPr>
            <a:spLocks noGrp="1"/>
          </p:cNvSpPr>
          <p:nvPr>
            <p:ph type="title"/>
          </p:nvPr>
        </p:nvSpPr>
        <p:spPr>
          <a:xfrm>
            <a:off x="457200" y="620688"/>
            <a:ext cx="8229600" cy="930432"/>
          </a:xfrm>
        </p:spPr>
        <p:txBody>
          <a:bodyPr>
            <a:normAutofit/>
          </a:bodyPr>
          <a:lstStyle/>
          <a:p>
            <a:r>
              <a:rPr kumimoji="1" lang="ja-JP" altLang="en-US" dirty="0"/>
              <a:t>ライフジャケット着用生存率</a:t>
            </a:r>
          </a:p>
        </p:txBody>
      </p:sp>
    </p:spTree>
    <p:extLst>
      <p:ext uri="{BB962C8B-B14F-4D97-AF65-F5344CB8AC3E}">
        <p14:creationId xmlns:p14="http://schemas.microsoft.com/office/powerpoint/2010/main" val="523729331"/>
      </p:ext>
    </p:extLst>
  </p:cSld>
  <p:clrMapOvr>
    <a:masterClrMapping/>
  </p:clrMapOvr>
  <mc:AlternateContent xmlns:mc="http://schemas.openxmlformats.org/markup-compatibility/2006" xmlns:p14="http://schemas.microsoft.com/office/powerpoint/2010/main">
    <mc:Choice Requires="p14">
      <p:transition spd="slow" p14:dur="2000" advTm="793"/>
    </mc:Choice>
    <mc:Fallback xmlns="">
      <p:transition spd="slow" advTm="79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A1688-F0E2-6AF3-21C4-197315B1406B}"/>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0FA3700A-7FD1-29AC-E725-862A300689F7}"/>
              </a:ext>
            </a:extLst>
          </p:cNvPr>
          <p:cNvSpPr txBox="1">
            <a:spLocks/>
          </p:cNvSpPr>
          <p:nvPr/>
        </p:nvSpPr>
        <p:spPr>
          <a:xfrm>
            <a:off x="251520" y="1628800"/>
            <a:ext cx="8640960"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プールの構造と管理について</a:t>
            </a:r>
          </a:p>
        </p:txBody>
      </p:sp>
    </p:spTree>
    <p:extLst>
      <p:ext uri="{BB962C8B-B14F-4D97-AF65-F5344CB8AC3E}">
        <p14:creationId xmlns:p14="http://schemas.microsoft.com/office/powerpoint/2010/main" val="2733948562"/>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ライフジャケットについて</a:t>
            </a:r>
          </a:p>
        </p:txBody>
      </p:sp>
      <p:pic>
        <p:nvPicPr>
          <p:cNvPr id="8" name="オンライン メディア 7" title="ライフジャケットの必要性">
            <a:hlinkClick r:id="" action="ppaction://media"/>
            <a:extLst>
              <a:ext uri="{FF2B5EF4-FFF2-40B4-BE49-F238E27FC236}">
                <a16:creationId xmlns:a16="http://schemas.microsoft.com/office/drawing/2014/main" id="{479DBACD-75B2-0F2F-6D49-919BE414A020}"/>
              </a:ext>
            </a:extLst>
          </p:cNvPr>
          <p:cNvPicPr>
            <a:picLocks noRot="1" noChangeAspect="1"/>
          </p:cNvPicPr>
          <p:nvPr>
            <a:videoFile r:link="rId1"/>
          </p:nvPr>
        </p:nvPicPr>
        <p:blipFill>
          <a:blip r:embed="rId3"/>
          <a:stretch>
            <a:fillRect/>
          </a:stretch>
        </p:blipFill>
        <p:spPr>
          <a:xfrm>
            <a:off x="347798" y="1124744"/>
            <a:ext cx="8339002" cy="5256584"/>
          </a:xfrm>
          <a:prstGeom prst="rect">
            <a:avLst/>
          </a:prstGeom>
        </p:spPr>
      </p:pic>
    </p:spTree>
    <p:extLst>
      <p:ext uri="{BB962C8B-B14F-4D97-AF65-F5344CB8AC3E}">
        <p14:creationId xmlns:p14="http://schemas.microsoft.com/office/powerpoint/2010/main" val="3372310081"/>
      </p:ext>
    </p:extLst>
  </p:cSld>
  <p:clrMapOvr>
    <a:masterClrMapping/>
  </p:clrMapOvr>
  <mc:AlternateContent xmlns:mc="http://schemas.openxmlformats.org/markup-compatibility/2006" xmlns:p14="http://schemas.microsoft.com/office/powerpoint/2010/main">
    <mc:Choice Requires="p14">
      <p:transition spd="slow" p14:dur="2000" advTm="793"/>
    </mc:Choice>
    <mc:Fallback xmlns="">
      <p:transition spd="slow" advTm="7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normAutofit/>
          </a:bodyPr>
          <a:lstStyle/>
          <a:p>
            <a:r>
              <a:rPr kumimoji="1" lang="ja-JP" altLang="en-US" dirty="0"/>
              <a:t>救助を待つ</a:t>
            </a: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52410"/>
          <a:stretch/>
        </p:blipFill>
        <p:spPr>
          <a:xfrm>
            <a:off x="179512" y="1196752"/>
            <a:ext cx="8964488" cy="5661248"/>
          </a:xfrm>
          <a:prstGeom prst="rect">
            <a:avLst/>
          </a:prstGeom>
        </p:spPr>
      </p:pic>
    </p:spTree>
    <p:extLst>
      <p:ext uri="{BB962C8B-B14F-4D97-AF65-F5344CB8AC3E}">
        <p14:creationId xmlns:p14="http://schemas.microsoft.com/office/powerpoint/2010/main" val="2973759485"/>
      </p:ext>
    </p:extLst>
  </p:cSld>
  <p:clrMapOvr>
    <a:masterClrMapping/>
  </p:clrMapOvr>
  <mc:AlternateContent xmlns:mc="http://schemas.openxmlformats.org/markup-compatibility/2006" xmlns:p14="http://schemas.microsoft.com/office/powerpoint/2010/main">
    <mc:Choice Requires="p14">
      <p:transition spd="slow" p14:dur="2000" advTm="764"/>
    </mc:Choice>
    <mc:Fallback xmlns="">
      <p:transition spd="slow" advTm="764"/>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312"/>
            <a:ext cx="8229600" cy="930432"/>
          </a:xfrm>
        </p:spPr>
        <p:txBody>
          <a:bodyPr/>
          <a:lstStyle/>
          <a:p>
            <a:r>
              <a:rPr kumimoji="1" lang="ja-JP" altLang="en-US" dirty="0"/>
              <a:t>救助を待つ</a:t>
            </a: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48205"/>
          <a:stretch/>
        </p:blipFill>
        <p:spPr>
          <a:xfrm>
            <a:off x="179512" y="1268760"/>
            <a:ext cx="8784976" cy="5589240"/>
          </a:xfrm>
          <a:prstGeom prst="rect">
            <a:avLst/>
          </a:prstGeom>
        </p:spPr>
      </p:pic>
    </p:spTree>
    <p:extLst>
      <p:ext uri="{BB962C8B-B14F-4D97-AF65-F5344CB8AC3E}">
        <p14:creationId xmlns:p14="http://schemas.microsoft.com/office/powerpoint/2010/main" val="3276229500"/>
      </p:ext>
    </p:extLst>
  </p:cSld>
  <p:clrMapOvr>
    <a:masterClrMapping/>
  </p:clrMapOvr>
  <mc:AlternateContent xmlns:mc="http://schemas.openxmlformats.org/markup-compatibility/2006" xmlns:p14="http://schemas.microsoft.com/office/powerpoint/2010/main">
    <mc:Choice Requires="p14">
      <p:transition spd="slow" p14:dur="2000" advTm="817"/>
    </mc:Choice>
    <mc:Fallback xmlns="">
      <p:transition spd="slow" advTm="817"/>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18C01-BE0D-2AB6-8E2F-1323D54CFA39}"/>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BB56F223-BC37-C508-9CF9-F995F92B5882}"/>
              </a:ext>
            </a:extLst>
          </p:cNvPr>
          <p:cNvSpPr txBox="1">
            <a:spLocks/>
          </p:cNvSpPr>
          <p:nvPr/>
        </p:nvSpPr>
        <p:spPr>
          <a:xfrm>
            <a:off x="899592" y="1628800"/>
            <a:ext cx="7448872"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体のメカニズムについて</a:t>
            </a:r>
          </a:p>
        </p:txBody>
      </p:sp>
    </p:spTree>
    <p:extLst>
      <p:ext uri="{BB962C8B-B14F-4D97-AF65-F5344CB8AC3E}">
        <p14:creationId xmlns:p14="http://schemas.microsoft.com/office/powerpoint/2010/main" val="209058264"/>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362C5-8116-01CC-690B-DDA645856ECD}"/>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9E3B9E3-6609-02B8-59A6-5B0B1B5266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49515" y="-1143000"/>
            <a:ext cx="6644970" cy="9144000"/>
          </a:xfrm>
          <a:prstGeom prst="rect">
            <a:avLst/>
          </a:prstGeom>
        </p:spPr>
      </p:pic>
      <p:sp>
        <p:nvSpPr>
          <p:cNvPr id="2" name="テキスト ボックス 1">
            <a:extLst>
              <a:ext uri="{FF2B5EF4-FFF2-40B4-BE49-F238E27FC236}">
                <a16:creationId xmlns:a16="http://schemas.microsoft.com/office/drawing/2014/main" id="{BF358216-DB4C-9854-DA89-084CFE97134D}"/>
              </a:ext>
            </a:extLst>
          </p:cNvPr>
          <p:cNvSpPr txBox="1"/>
          <p:nvPr/>
        </p:nvSpPr>
        <p:spPr>
          <a:xfrm>
            <a:off x="1259632" y="1268760"/>
            <a:ext cx="1224136" cy="400110"/>
          </a:xfrm>
          <a:prstGeom prst="rect">
            <a:avLst/>
          </a:prstGeom>
          <a:noFill/>
        </p:spPr>
        <p:txBody>
          <a:bodyPr wrap="square" rtlCol="0">
            <a:spAutoFit/>
          </a:bodyPr>
          <a:lstStyle/>
          <a:p>
            <a:r>
              <a:rPr kumimoji="1" lang="ja-JP" altLang="en-US" sz="2000" dirty="0">
                <a:solidFill>
                  <a:srgbClr val="C00000"/>
                </a:solidFill>
              </a:rPr>
              <a:t>３７兆個</a:t>
            </a:r>
          </a:p>
        </p:txBody>
      </p:sp>
    </p:spTree>
    <p:extLst>
      <p:ext uri="{BB962C8B-B14F-4D97-AF65-F5344CB8AC3E}">
        <p14:creationId xmlns:p14="http://schemas.microsoft.com/office/powerpoint/2010/main" val="952215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19B72-0DFE-E5ED-CA07-3D6DB18B9646}"/>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A0EFB23-70C4-1D31-1613-F2FE755BE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71" y="1412776"/>
            <a:ext cx="3816424" cy="31819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C2EC0C5-9D11-2E91-940F-FF962A50B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596"/>
            <a:ext cx="7620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BBA29EA5-EFB5-0C40-F1C9-3238A60951DF}"/>
              </a:ext>
            </a:extLst>
          </p:cNvPr>
          <p:cNvSpPr txBox="1"/>
          <p:nvPr/>
        </p:nvSpPr>
        <p:spPr>
          <a:xfrm>
            <a:off x="4211960" y="1268760"/>
            <a:ext cx="4572000" cy="3970318"/>
          </a:xfrm>
          <a:prstGeom prst="rect">
            <a:avLst/>
          </a:prstGeom>
          <a:noFill/>
        </p:spPr>
        <p:txBody>
          <a:bodyPr wrap="square">
            <a:spAutoFit/>
          </a:bodyPr>
          <a:lstStyle/>
          <a:p>
            <a:pPr algn="l">
              <a:buFont typeface="+mj-lt"/>
              <a:buAutoNum type="arabicPeriod"/>
            </a:pPr>
            <a:r>
              <a:rPr lang="ja-JP" altLang="en-US" b="1" i="0" dirty="0">
                <a:solidFill>
                  <a:srgbClr val="333333"/>
                </a:solidFill>
                <a:effectLst/>
                <a:latin typeface="Hiragino Kaku Gothic ProN"/>
              </a:rPr>
              <a:t>洞結節</a:t>
            </a:r>
            <a:r>
              <a:rPr lang="ja-JP" altLang="en-US" b="0" i="0" dirty="0">
                <a:solidFill>
                  <a:srgbClr val="333333"/>
                </a:solidFill>
                <a:effectLst/>
                <a:latin typeface="Hiragino Kaku Gothic ProN"/>
              </a:rPr>
              <a:t>（どうけっせつ）</a:t>
            </a:r>
            <a:r>
              <a:rPr lang="ja-JP" altLang="en-US" b="1" i="0" dirty="0">
                <a:solidFill>
                  <a:srgbClr val="333333"/>
                </a:solidFill>
                <a:effectLst/>
                <a:latin typeface="Hiragino Kaku Gothic ProN"/>
              </a:rPr>
              <a:t>が電気信号を発生</a:t>
            </a:r>
            <a:r>
              <a:rPr lang="ja-JP" altLang="en-US" b="0" i="0" dirty="0">
                <a:solidFill>
                  <a:srgbClr val="333333"/>
                </a:solidFill>
                <a:effectLst/>
                <a:latin typeface="Hiragino Kaku Gothic ProN"/>
              </a:rPr>
              <a:t>し、</a:t>
            </a:r>
            <a:r>
              <a:rPr lang="ja-JP" altLang="en-US" b="1" i="0" dirty="0">
                <a:solidFill>
                  <a:srgbClr val="333333"/>
                </a:solidFill>
                <a:effectLst/>
                <a:latin typeface="Hiragino Kaku Gothic ProN"/>
              </a:rPr>
              <a:t>一定のリズムで心臓を動かす</a:t>
            </a:r>
            <a:r>
              <a:rPr lang="ja-JP" altLang="en-US" b="0" i="0" dirty="0">
                <a:solidFill>
                  <a:srgbClr val="333333"/>
                </a:solidFill>
                <a:effectLst/>
                <a:latin typeface="Hiragino Kaku Gothic ProN"/>
              </a:rPr>
              <a:t>。</a:t>
            </a:r>
            <a:br>
              <a:rPr lang="ja-JP" altLang="en-US" b="0" i="0" dirty="0">
                <a:solidFill>
                  <a:srgbClr val="333333"/>
                </a:solidFill>
                <a:effectLst/>
                <a:latin typeface="Hiragino Kaku Gothic ProN"/>
              </a:rPr>
            </a:br>
            <a:endParaRPr lang="ja-JP" altLang="en-US" b="0" i="0" dirty="0">
              <a:solidFill>
                <a:srgbClr val="333333"/>
              </a:solidFill>
              <a:effectLst/>
              <a:latin typeface="Hiragino Kaku Gothic ProN"/>
            </a:endParaRPr>
          </a:p>
          <a:p>
            <a:pPr algn="l">
              <a:buFont typeface="+mj-lt"/>
              <a:buAutoNum type="arabicPeriod"/>
            </a:pPr>
            <a:r>
              <a:rPr lang="ja-JP" altLang="en-US" b="1" i="0" dirty="0">
                <a:solidFill>
                  <a:srgbClr val="333333"/>
                </a:solidFill>
                <a:effectLst/>
                <a:latin typeface="Hiragino Kaku Gothic ProN"/>
              </a:rPr>
              <a:t>電気信号が心房に伝わり、心房が収縮</a:t>
            </a:r>
            <a:r>
              <a:rPr lang="ja-JP" altLang="en-US" b="0" i="0" dirty="0">
                <a:solidFill>
                  <a:srgbClr val="333333"/>
                </a:solidFill>
                <a:effectLst/>
                <a:latin typeface="Hiragino Kaku Gothic ProN"/>
              </a:rPr>
              <a:t>して</a:t>
            </a:r>
            <a:r>
              <a:rPr lang="ja-JP" altLang="en-US" b="1" i="0" dirty="0">
                <a:solidFill>
                  <a:srgbClr val="333333"/>
                </a:solidFill>
                <a:effectLst/>
                <a:latin typeface="Hiragino Kaku Gothic ProN"/>
              </a:rPr>
              <a:t>血液を心室へ送る</a:t>
            </a:r>
            <a:r>
              <a:rPr lang="ja-JP" altLang="en-US" b="0" i="0" dirty="0">
                <a:solidFill>
                  <a:srgbClr val="333333"/>
                </a:solidFill>
                <a:effectLst/>
                <a:latin typeface="Hiragino Kaku Gothic ProN"/>
              </a:rPr>
              <a:t>。</a:t>
            </a:r>
            <a:br>
              <a:rPr lang="ja-JP" altLang="en-US" b="0" i="0" dirty="0">
                <a:solidFill>
                  <a:srgbClr val="333333"/>
                </a:solidFill>
                <a:effectLst/>
                <a:latin typeface="Hiragino Kaku Gothic ProN"/>
              </a:rPr>
            </a:br>
            <a:endParaRPr lang="ja-JP" altLang="en-US" b="0" i="0" dirty="0">
              <a:solidFill>
                <a:srgbClr val="333333"/>
              </a:solidFill>
              <a:effectLst/>
              <a:latin typeface="Hiragino Kaku Gothic ProN"/>
            </a:endParaRPr>
          </a:p>
          <a:p>
            <a:pPr algn="l">
              <a:buFont typeface="+mj-lt"/>
              <a:buAutoNum type="arabicPeriod"/>
            </a:pPr>
            <a:r>
              <a:rPr lang="ja-JP" altLang="en-US" b="1" i="0" dirty="0">
                <a:solidFill>
                  <a:srgbClr val="333333"/>
                </a:solidFill>
                <a:effectLst/>
                <a:latin typeface="Hiragino Kaku Gothic ProN"/>
              </a:rPr>
              <a:t>信号が「房室結節</a:t>
            </a:r>
            <a:r>
              <a:rPr lang="ja-JP" altLang="en-US" b="0" i="0" dirty="0">
                <a:solidFill>
                  <a:srgbClr val="333333"/>
                </a:solidFill>
                <a:effectLst/>
                <a:latin typeface="Hiragino Kaku Gothic ProN"/>
              </a:rPr>
              <a:t>（ぼうしつけっせつ）</a:t>
            </a:r>
            <a:r>
              <a:rPr lang="ja-JP" altLang="en-US" b="1" i="0" dirty="0">
                <a:solidFill>
                  <a:srgbClr val="333333"/>
                </a:solidFill>
                <a:effectLst/>
                <a:latin typeface="Hiragino Kaku Gothic ProN"/>
              </a:rPr>
              <a:t>」を通過</a:t>
            </a:r>
            <a:r>
              <a:rPr lang="ja-JP" altLang="en-US" b="0" i="0" dirty="0">
                <a:solidFill>
                  <a:srgbClr val="333333"/>
                </a:solidFill>
                <a:effectLst/>
                <a:latin typeface="Hiragino Kaku Gothic ProN"/>
              </a:rPr>
              <a:t>し、さらにヒス束（ひすそく）・プルキンエ線維（プルキンエせんい）を介して</a:t>
            </a:r>
            <a:r>
              <a:rPr lang="ja-JP" altLang="en-US" b="1" i="0" dirty="0">
                <a:solidFill>
                  <a:srgbClr val="333333"/>
                </a:solidFill>
                <a:effectLst/>
                <a:latin typeface="Hiragino Kaku Gothic ProN"/>
              </a:rPr>
              <a:t>心室へ伝わる</a:t>
            </a:r>
            <a:r>
              <a:rPr lang="ja-JP" altLang="en-US" b="0" i="0" dirty="0">
                <a:solidFill>
                  <a:srgbClr val="333333"/>
                </a:solidFill>
                <a:effectLst/>
                <a:latin typeface="Hiragino Kaku Gothic ProN"/>
              </a:rPr>
              <a:t>。</a:t>
            </a:r>
            <a:br>
              <a:rPr lang="ja-JP" altLang="en-US" b="0" i="0" dirty="0">
                <a:solidFill>
                  <a:srgbClr val="333333"/>
                </a:solidFill>
                <a:effectLst/>
                <a:latin typeface="Hiragino Kaku Gothic ProN"/>
              </a:rPr>
            </a:br>
            <a:endParaRPr lang="ja-JP" altLang="en-US" b="0" i="0" dirty="0">
              <a:solidFill>
                <a:srgbClr val="333333"/>
              </a:solidFill>
              <a:effectLst/>
              <a:latin typeface="Hiragino Kaku Gothic ProN"/>
            </a:endParaRPr>
          </a:p>
          <a:p>
            <a:pPr algn="l">
              <a:buFont typeface="+mj-lt"/>
              <a:buAutoNum type="arabicPeriod"/>
            </a:pPr>
            <a:r>
              <a:rPr lang="ja-JP" altLang="en-US" b="1" i="0" dirty="0">
                <a:solidFill>
                  <a:srgbClr val="333333"/>
                </a:solidFill>
                <a:effectLst/>
                <a:latin typeface="Hiragino Kaku Gothic ProN"/>
              </a:rPr>
              <a:t>心室が収縮し、血液を全身へ送り出す</a:t>
            </a:r>
            <a:r>
              <a:rPr lang="ja-JP" altLang="en-US" b="0" i="0" dirty="0">
                <a:solidFill>
                  <a:srgbClr val="333333"/>
                </a:solidFill>
                <a:effectLst/>
                <a:latin typeface="Hiragino Kaku Gothic ProN"/>
              </a:rPr>
              <a:t>。</a:t>
            </a:r>
          </a:p>
          <a:p>
            <a:pPr algn="l"/>
            <a:br>
              <a:rPr lang="ja-JP" altLang="en-US" b="0" i="0" dirty="0">
                <a:solidFill>
                  <a:srgbClr val="333333"/>
                </a:solidFill>
                <a:effectLst/>
                <a:latin typeface="Hiragino Kaku Gothic ProN"/>
              </a:rPr>
            </a:br>
            <a:r>
              <a:rPr lang="ja-JP" altLang="en-US" b="0" i="0" dirty="0">
                <a:solidFill>
                  <a:srgbClr val="333333"/>
                </a:solidFill>
                <a:effectLst/>
                <a:latin typeface="Hiragino Kaku Gothic ProN"/>
              </a:rPr>
              <a:t>この一連の流れが</a:t>
            </a:r>
            <a:r>
              <a:rPr lang="en-US" altLang="ja-JP" b="1" i="0" dirty="0">
                <a:solidFill>
                  <a:srgbClr val="333333"/>
                </a:solidFill>
                <a:effectLst/>
                <a:latin typeface="Hiragino Kaku Gothic ProN"/>
              </a:rPr>
              <a:t>1</a:t>
            </a:r>
            <a:r>
              <a:rPr lang="ja-JP" altLang="en-US" b="1" i="0" dirty="0">
                <a:solidFill>
                  <a:srgbClr val="333333"/>
                </a:solidFill>
                <a:effectLst/>
                <a:latin typeface="Hiragino Kaku Gothic ProN"/>
              </a:rPr>
              <a:t>分間に</a:t>
            </a:r>
            <a:r>
              <a:rPr lang="en-US" altLang="ja-JP" b="1" i="0" dirty="0">
                <a:solidFill>
                  <a:srgbClr val="333333"/>
                </a:solidFill>
                <a:effectLst/>
                <a:latin typeface="Hiragino Kaku Gothic ProN"/>
              </a:rPr>
              <a:t>60〜100</a:t>
            </a:r>
            <a:r>
              <a:rPr lang="ja-JP" altLang="en-US" b="1" i="0" dirty="0">
                <a:solidFill>
                  <a:srgbClr val="333333"/>
                </a:solidFill>
                <a:effectLst/>
                <a:latin typeface="Hiragino Kaku Gothic ProN"/>
              </a:rPr>
              <a:t>回</a:t>
            </a:r>
            <a:r>
              <a:rPr lang="ja-JP" altLang="en-US" b="0" i="0" dirty="0">
                <a:solidFill>
                  <a:srgbClr val="333333"/>
                </a:solidFill>
                <a:effectLst/>
                <a:latin typeface="Hiragino Kaku Gothic ProN"/>
              </a:rPr>
              <a:t> 繰り返されているというわけなのです。</a:t>
            </a:r>
          </a:p>
        </p:txBody>
      </p:sp>
      <p:sp>
        <p:nvSpPr>
          <p:cNvPr id="7" name="タイトル 2">
            <a:extLst>
              <a:ext uri="{FF2B5EF4-FFF2-40B4-BE49-F238E27FC236}">
                <a16:creationId xmlns:a16="http://schemas.microsoft.com/office/drawing/2014/main" id="{BEC07FBF-0381-DD80-4E50-46715602B897}"/>
              </a:ext>
            </a:extLst>
          </p:cNvPr>
          <p:cNvSpPr txBox="1">
            <a:spLocks/>
          </p:cNvSpPr>
          <p:nvPr/>
        </p:nvSpPr>
        <p:spPr>
          <a:xfrm>
            <a:off x="457200" y="338328"/>
            <a:ext cx="8229600" cy="714408"/>
          </a:xfrm>
          <a:prstGeom prst="rect">
            <a:avLst/>
          </a:prstGeom>
        </p:spPr>
        <p:txBody>
          <a:bodyPr>
            <a:normAutofit fontScale="97500" lnSpcReduction="1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tx2"/>
                </a:solidFill>
              </a:rPr>
              <a:t>心臓の仕組み</a:t>
            </a:r>
          </a:p>
        </p:txBody>
      </p:sp>
    </p:spTree>
    <p:extLst>
      <p:ext uri="{BB962C8B-B14F-4D97-AF65-F5344CB8AC3E}">
        <p14:creationId xmlns:p14="http://schemas.microsoft.com/office/powerpoint/2010/main" val="35831425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1B8A2-AA4E-00F5-4D93-1C4F30511F5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7D63D45B-B882-4D91-132A-448B7D964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32489" y="-1036345"/>
            <a:ext cx="6514518" cy="8964488"/>
          </a:xfrm>
          <a:prstGeom prst="rect">
            <a:avLst/>
          </a:prstGeom>
        </p:spPr>
      </p:pic>
    </p:spTree>
    <p:extLst>
      <p:ext uri="{BB962C8B-B14F-4D97-AF65-F5344CB8AC3E}">
        <p14:creationId xmlns:p14="http://schemas.microsoft.com/office/powerpoint/2010/main" val="3043297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A271-E477-6FDE-92F7-0126F77B19C5}"/>
            </a:ext>
          </a:extLst>
        </p:cNvPr>
        <p:cNvGrpSpPr/>
        <p:nvPr/>
      </p:nvGrpSpPr>
      <p:grpSpPr>
        <a:xfrm>
          <a:off x="0" y="0"/>
          <a:ext cx="0" cy="0"/>
          <a:chOff x="0" y="0"/>
          <a:chExt cx="0" cy="0"/>
        </a:xfrm>
      </p:grpSpPr>
      <p:pic>
        <p:nvPicPr>
          <p:cNvPr id="2050" name="Picture 2" descr="血液・循環のお話し | 血液の成分 | 血液の循環 | 白血球 ・ 赤血球 ・リンパ球 ・血小板・血漿 | 体循環・肺循環・門脈系循環 ...">
            <a:extLst>
              <a:ext uri="{FF2B5EF4-FFF2-40B4-BE49-F238E27FC236}">
                <a16:creationId xmlns:a16="http://schemas.microsoft.com/office/drawing/2014/main" id="{C1186679-4301-CDA2-8544-8B3157F48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2636"/>
            <a:ext cx="4006850" cy="65527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1F68E5B7-B670-A758-41B8-B82CF4FB078F}"/>
              </a:ext>
            </a:extLst>
          </p:cNvPr>
          <p:cNvSpPr>
            <a:spLocks noChangeArrowheads="1"/>
          </p:cNvSpPr>
          <p:nvPr/>
        </p:nvSpPr>
        <p:spPr bwMode="auto">
          <a:xfrm>
            <a:off x="4788024" y="743798"/>
            <a:ext cx="381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ja-JP" b="1" i="0" u="none" strike="noStrike" cap="none" normalizeH="0" baseline="0" dirty="0">
                <a:ln>
                  <a:noFill/>
                </a:ln>
                <a:solidFill>
                  <a:srgbClr val="0000FF"/>
                </a:solidFill>
                <a:effectLst/>
                <a:latin typeface="Arial" panose="020B0604020202020204" pitchFamily="34" charset="0"/>
                <a:cs typeface="Segoe UI Symbol" panose="020B0502040204020203" pitchFamily="34" charset="0"/>
              </a:rPr>
              <a:t>★</a:t>
            </a:r>
            <a:r>
              <a:rPr kumimoji="0" lang="ja-JP" altLang="en-US" b="1" i="0" u="none" strike="noStrike" cap="none" normalizeH="0" baseline="0" dirty="0">
                <a:ln>
                  <a:noFill/>
                </a:ln>
                <a:solidFill>
                  <a:srgbClr val="0000FF"/>
                </a:solidFill>
                <a:effectLst/>
                <a:latin typeface="inherit"/>
                <a:cs typeface="ＭＳ Ｐゴシック" panose="020B0600070205080204" pitchFamily="50" charset="-128"/>
              </a:rPr>
              <a:t>人の血管の長さは？</a:t>
            </a:r>
            <a:endParaRPr kumimoji="0" lang="ja-JP" altLang="en-US"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5D6C0509-E6D4-2243-3E84-BEF20AD027DB}"/>
              </a:ext>
            </a:extLst>
          </p:cNvPr>
          <p:cNvSpPr>
            <a:spLocks noChangeArrowheads="1"/>
          </p:cNvSpPr>
          <p:nvPr/>
        </p:nvSpPr>
        <p:spPr bwMode="auto">
          <a:xfrm>
            <a:off x="5292080" y="1196752"/>
            <a:ext cx="28880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FF0000"/>
                </a:solidFill>
                <a:effectLst/>
                <a:latin typeface="Arial" panose="020B0604020202020204" pitchFamily="34" charset="0"/>
              </a:rPr>
              <a:t>なんと地球</a:t>
            </a:r>
            <a:r>
              <a:rPr kumimoji="0" lang="en-US" altLang="ja-JP" b="0" i="0" u="none" strike="noStrike" cap="none" normalizeH="0" baseline="0" dirty="0">
                <a:ln>
                  <a:noFill/>
                </a:ln>
                <a:solidFill>
                  <a:srgbClr val="FF0000"/>
                </a:solidFill>
                <a:effectLst/>
                <a:latin typeface="Arial" panose="020B0604020202020204" pitchFamily="34" charset="0"/>
              </a:rPr>
              <a:t>2</a:t>
            </a:r>
            <a:r>
              <a:rPr kumimoji="0" lang="ja-JP" altLang="en-US" b="0" i="0" u="none" strike="noStrike" cap="none" normalizeH="0" baseline="0" dirty="0">
                <a:ln>
                  <a:noFill/>
                </a:ln>
                <a:solidFill>
                  <a:srgbClr val="FF0000"/>
                </a:solidFill>
                <a:effectLst/>
                <a:latin typeface="Arial" panose="020B0604020202020204" pitchFamily="34" charset="0"/>
              </a:rPr>
              <a:t>周半の</a:t>
            </a:r>
            <a:r>
              <a:rPr kumimoji="0" lang="en-US" altLang="ja-JP" b="0" i="0" u="none" strike="noStrike" cap="none" normalizeH="0" baseline="0" dirty="0">
                <a:ln>
                  <a:noFill/>
                </a:ln>
                <a:solidFill>
                  <a:srgbClr val="FF0000"/>
                </a:solidFill>
                <a:effectLst/>
                <a:latin typeface="Arial" panose="020B0604020202020204" pitchFamily="34" charset="0"/>
              </a:rPr>
              <a:t>10</a:t>
            </a:r>
            <a:r>
              <a:rPr kumimoji="0" lang="ja-JP" altLang="en-US" b="0" i="0" u="none" strike="noStrike" cap="none" normalizeH="0" baseline="0" dirty="0">
                <a:ln>
                  <a:noFill/>
                </a:ln>
                <a:solidFill>
                  <a:srgbClr val="FF0000"/>
                </a:solidFill>
                <a:effectLst/>
                <a:latin typeface="Arial" panose="020B0604020202020204" pitchFamily="34" charset="0"/>
              </a:rPr>
              <a:t>万㎞</a:t>
            </a:r>
          </a:p>
        </p:txBody>
      </p:sp>
      <p:sp>
        <p:nvSpPr>
          <p:cNvPr id="5" name="Rectangle 2">
            <a:extLst>
              <a:ext uri="{FF2B5EF4-FFF2-40B4-BE49-F238E27FC236}">
                <a16:creationId xmlns:a16="http://schemas.microsoft.com/office/drawing/2014/main" id="{FEB273F7-CF0D-4CE7-7ACE-723D96F9121D}"/>
              </a:ext>
            </a:extLst>
          </p:cNvPr>
          <p:cNvSpPr>
            <a:spLocks noChangeArrowheads="1"/>
          </p:cNvSpPr>
          <p:nvPr/>
        </p:nvSpPr>
        <p:spPr bwMode="auto">
          <a:xfrm>
            <a:off x="5292080" y="1566084"/>
            <a:ext cx="31683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FF0000"/>
                </a:solidFill>
                <a:effectLst/>
                <a:latin typeface="Arial" panose="020B0604020202020204" pitchFamily="34" charset="0"/>
              </a:rPr>
              <a:t>そのうち</a:t>
            </a:r>
            <a:r>
              <a:rPr kumimoji="0" lang="en-US" altLang="ja-JP" b="0" i="0" u="none" strike="noStrike" cap="none" normalizeH="0" baseline="0" dirty="0">
                <a:ln>
                  <a:noFill/>
                </a:ln>
                <a:solidFill>
                  <a:srgbClr val="FF0000"/>
                </a:solidFill>
                <a:effectLst/>
                <a:latin typeface="Arial" panose="020B0604020202020204" pitchFamily="34" charset="0"/>
              </a:rPr>
              <a:t>95%</a:t>
            </a:r>
            <a:r>
              <a:rPr kumimoji="0" lang="ja-JP" altLang="en-US" b="0" i="0" u="none" strike="noStrike" cap="none" normalizeH="0" baseline="0" dirty="0">
                <a:ln>
                  <a:noFill/>
                </a:ln>
                <a:solidFill>
                  <a:srgbClr val="FF0000"/>
                </a:solidFill>
                <a:effectLst/>
                <a:latin typeface="Arial" panose="020B0604020202020204" pitchFamily="34" charset="0"/>
              </a:rPr>
              <a:t>が毛細血管です</a:t>
            </a:r>
          </a:p>
        </p:txBody>
      </p:sp>
      <p:sp>
        <p:nvSpPr>
          <p:cNvPr id="6" name="Rectangle 2">
            <a:extLst>
              <a:ext uri="{FF2B5EF4-FFF2-40B4-BE49-F238E27FC236}">
                <a16:creationId xmlns:a16="http://schemas.microsoft.com/office/drawing/2014/main" id="{77951366-C52A-87EF-8BEC-D984E372A619}"/>
              </a:ext>
            </a:extLst>
          </p:cNvPr>
          <p:cNvSpPr>
            <a:spLocks noChangeArrowheads="1"/>
          </p:cNvSpPr>
          <p:nvPr/>
        </p:nvSpPr>
        <p:spPr bwMode="auto">
          <a:xfrm>
            <a:off x="4788024" y="2304748"/>
            <a:ext cx="381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ja-JP" b="1" i="0" u="none" strike="noStrike" cap="none" normalizeH="0" baseline="0" dirty="0">
                <a:ln>
                  <a:noFill/>
                </a:ln>
                <a:solidFill>
                  <a:srgbClr val="0000FF"/>
                </a:solidFill>
                <a:effectLst/>
                <a:latin typeface="Arial" panose="020B0604020202020204" pitchFamily="34" charset="0"/>
                <a:cs typeface="Segoe UI Symbol" panose="020B0502040204020203" pitchFamily="34" charset="0"/>
              </a:rPr>
              <a:t>★</a:t>
            </a:r>
            <a:r>
              <a:rPr kumimoji="0" lang="ja-JP" altLang="en-US" b="1" i="0" u="none" strike="noStrike" cap="none" normalizeH="0" baseline="0" dirty="0">
                <a:ln>
                  <a:noFill/>
                </a:ln>
                <a:solidFill>
                  <a:srgbClr val="0000FF"/>
                </a:solidFill>
                <a:effectLst/>
                <a:latin typeface="Arial" panose="020B0604020202020204" pitchFamily="34" charset="0"/>
                <a:cs typeface="Segoe UI Symbol" panose="020B0502040204020203" pitchFamily="34" charset="0"/>
              </a:rPr>
              <a:t>血が流れる速度は</a:t>
            </a:r>
            <a:r>
              <a:rPr kumimoji="0" lang="ja-JP" altLang="en-US" b="1" i="0" u="none" strike="noStrike" cap="none" normalizeH="0" baseline="0" dirty="0">
                <a:ln>
                  <a:noFill/>
                </a:ln>
                <a:solidFill>
                  <a:srgbClr val="0000FF"/>
                </a:solidFill>
                <a:effectLst/>
                <a:latin typeface="inherit"/>
                <a:cs typeface="ＭＳ Ｐゴシック" panose="020B0600070205080204" pitchFamily="50" charset="-128"/>
              </a:rPr>
              <a:t>？</a:t>
            </a:r>
            <a:endParaRPr kumimoji="0" lang="ja-JP" altLang="en-US"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09F8B29D-9AF3-C011-5C33-2229536D1324}"/>
              </a:ext>
            </a:extLst>
          </p:cNvPr>
          <p:cNvSpPr>
            <a:spLocks noChangeArrowheads="1"/>
          </p:cNvSpPr>
          <p:nvPr/>
        </p:nvSpPr>
        <p:spPr bwMode="auto">
          <a:xfrm>
            <a:off x="5252201" y="2720247"/>
            <a:ext cx="28880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FF0000"/>
                </a:solidFill>
                <a:effectLst/>
                <a:latin typeface="Arial" panose="020B0604020202020204" pitchFamily="34" charset="0"/>
              </a:rPr>
              <a:t>心臓まで戻ってくる速さは</a:t>
            </a:r>
          </a:p>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dirty="0">
                <a:solidFill>
                  <a:srgbClr val="FF0000"/>
                </a:solidFill>
                <a:latin typeface="Arial" panose="020B0604020202020204" pitchFamily="34" charset="0"/>
              </a:rPr>
              <a:t>　</a:t>
            </a:r>
            <a:r>
              <a:rPr kumimoji="0" lang="en-US" altLang="ja-JP" dirty="0">
                <a:solidFill>
                  <a:srgbClr val="FF0000"/>
                </a:solidFill>
                <a:latin typeface="Arial" panose="020B0604020202020204" pitchFamily="34" charset="0"/>
              </a:rPr>
              <a:t>25</a:t>
            </a:r>
            <a:r>
              <a:rPr kumimoji="0" lang="ja-JP" altLang="en-US" dirty="0">
                <a:solidFill>
                  <a:srgbClr val="FF0000"/>
                </a:solidFill>
                <a:latin typeface="Arial" panose="020B0604020202020204" pitchFamily="34" charset="0"/>
              </a:rPr>
              <a:t>秒から</a:t>
            </a:r>
            <a:r>
              <a:rPr kumimoji="0" lang="en-US" altLang="ja-JP" dirty="0">
                <a:solidFill>
                  <a:srgbClr val="FF0000"/>
                </a:solidFill>
                <a:latin typeface="Arial" panose="020B0604020202020204" pitchFamily="34" charset="0"/>
              </a:rPr>
              <a:t>30</a:t>
            </a:r>
            <a:r>
              <a:rPr kumimoji="0" lang="ja-JP" altLang="en-US" dirty="0">
                <a:solidFill>
                  <a:srgbClr val="FF0000"/>
                </a:solidFill>
                <a:latin typeface="Arial" panose="020B0604020202020204" pitchFamily="34" charset="0"/>
              </a:rPr>
              <a:t>秒</a:t>
            </a:r>
            <a:endParaRPr kumimoji="0" lang="ja-JP" altLang="en-US" b="0" i="0" u="none" strike="noStrike" cap="none" normalizeH="0" baseline="0" dirty="0">
              <a:ln>
                <a:noFill/>
              </a:ln>
              <a:solidFill>
                <a:srgbClr val="FF0000"/>
              </a:solidFill>
              <a:effectLst/>
              <a:latin typeface="Arial" panose="020B0604020202020204" pitchFamily="34" charset="0"/>
            </a:endParaRPr>
          </a:p>
        </p:txBody>
      </p:sp>
      <p:sp>
        <p:nvSpPr>
          <p:cNvPr id="8" name="Rectangle 2">
            <a:extLst>
              <a:ext uri="{FF2B5EF4-FFF2-40B4-BE49-F238E27FC236}">
                <a16:creationId xmlns:a16="http://schemas.microsoft.com/office/drawing/2014/main" id="{200C5ADA-4A7B-6D96-2FD0-36987778A146}"/>
              </a:ext>
            </a:extLst>
          </p:cNvPr>
          <p:cNvSpPr>
            <a:spLocks noChangeArrowheads="1"/>
          </p:cNvSpPr>
          <p:nvPr/>
        </p:nvSpPr>
        <p:spPr bwMode="auto">
          <a:xfrm>
            <a:off x="5252201" y="3491423"/>
            <a:ext cx="28880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b="0" i="0" u="none" strike="noStrike" cap="none" normalizeH="0" baseline="0" dirty="0">
                <a:ln>
                  <a:noFill/>
                </a:ln>
                <a:solidFill>
                  <a:srgbClr val="FF0000"/>
                </a:solidFill>
                <a:effectLst/>
                <a:latin typeface="Arial" panose="020B0604020202020204" pitchFamily="34" charset="0"/>
              </a:rPr>
              <a:t>その速さは新幹線並みの</a:t>
            </a:r>
          </a:p>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dirty="0">
                <a:solidFill>
                  <a:srgbClr val="FF0000"/>
                </a:solidFill>
                <a:latin typeface="Arial" panose="020B0604020202020204" pitchFamily="34" charset="0"/>
              </a:rPr>
              <a:t>　時速</a:t>
            </a:r>
            <a:r>
              <a:rPr kumimoji="0" lang="en-US" altLang="ja-JP" dirty="0">
                <a:solidFill>
                  <a:srgbClr val="FF0000"/>
                </a:solidFill>
                <a:latin typeface="Arial" panose="020B0604020202020204" pitchFamily="34" charset="0"/>
              </a:rPr>
              <a:t>200KM</a:t>
            </a:r>
            <a:r>
              <a:rPr kumimoji="0" lang="ja-JP" altLang="en-US" dirty="0">
                <a:solidFill>
                  <a:srgbClr val="FF0000"/>
                </a:solidFill>
                <a:latin typeface="Arial" panose="020B0604020202020204" pitchFamily="34" charset="0"/>
              </a:rPr>
              <a:t>以上</a:t>
            </a:r>
            <a:endParaRPr kumimoji="0" lang="ja-JP" altLang="en-US" b="0" i="0" u="none" strike="noStrike" cap="none" normalizeH="0" baseline="0" dirty="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644340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BE71-C64A-099B-E524-5C4171C0B886}"/>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55F47D4-D07E-ED65-A972-B9C5BFFEE1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49515" y="-1143000"/>
            <a:ext cx="6644970" cy="9144000"/>
          </a:xfrm>
          <a:prstGeom prst="rect">
            <a:avLst/>
          </a:prstGeom>
        </p:spPr>
      </p:pic>
    </p:spTree>
    <p:extLst>
      <p:ext uri="{BB962C8B-B14F-4D97-AF65-F5344CB8AC3E}">
        <p14:creationId xmlns:p14="http://schemas.microsoft.com/office/powerpoint/2010/main" val="38609517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56E17-08B0-3385-AF03-E7B71D4F8881}"/>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93401EBF-42B1-209D-8867-CC5917DAD875}"/>
              </a:ext>
            </a:extLst>
          </p:cNvPr>
          <p:cNvSpPr>
            <a:spLocks noGrp="1"/>
          </p:cNvSpPr>
          <p:nvPr>
            <p:ph type="title"/>
          </p:nvPr>
        </p:nvSpPr>
        <p:spPr>
          <a:xfrm>
            <a:off x="457200" y="338328"/>
            <a:ext cx="8229600" cy="714408"/>
          </a:xfrm>
        </p:spPr>
        <p:txBody>
          <a:bodyPr>
            <a:normAutofit fontScale="90000"/>
          </a:bodyPr>
          <a:lstStyle/>
          <a:p>
            <a:r>
              <a:rPr lang="ja-JP" altLang="en-US" dirty="0">
                <a:solidFill>
                  <a:schemeClr val="tx2"/>
                </a:solidFill>
              </a:rPr>
              <a:t>呼吸の仕組み</a:t>
            </a:r>
            <a:endParaRPr kumimoji="1" lang="ja-JP" altLang="en-US" dirty="0">
              <a:solidFill>
                <a:schemeClr val="tx2"/>
              </a:solidFill>
            </a:endParaRPr>
          </a:p>
        </p:txBody>
      </p:sp>
      <p:sp>
        <p:nvSpPr>
          <p:cNvPr id="2" name="Rectangle 2">
            <a:extLst>
              <a:ext uri="{FF2B5EF4-FFF2-40B4-BE49-F238E27FC236}">
                <a16:creationId xmlns:a16="http://schemas.microsoft.com/office/drawing/2014/main" id="{E35D297B-3C9C-CEB3-A881-1E72E483B90B}"/>
              </a:ext>
            </a:extLst>
          </p:cNvPr>
          <p:cNvSpPr>
            <a:spLocks noChangeArrowheads="1"/>
          </p:cNvSpPr>
          <p:nvPr/>
        </p:nvSpPr>
        <p:spPr bwMode="auto">
          <a:xfrm>
            <a:off x="487499" y="1340679"/>
            <a:ext cx="381642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FF"/>
                </a:solidFill>
                <a:effectLst/>
                <a:latin typeface="Arial" panose="020B0604020202020204" pitchFamily="34" charset="0"/>
                <a:cs typeface="Segoe UI Symbol" panose="020B0502040204020203" pitchFamily="34" charset="0"/>
              </a:rPr>
              <a:t>★</a:t>
            </a:r>
            <a:r>
              <a:rPr kumimoji="0" lang="ja-JP" altLang="en-US" sz="1600" b="1" i="0" u="none" strike="noStrike" cap="none" normalizeH="0" baseline="0" dirty="0">
                <a:ln>
                  <a:noFill/>
                </a:ln>
                <a:solidFill>
                  <a:srgbClr val="0000FF"/>
                </a:solidFill>
                <a:effectLst/>
                <a:latin typeface="inherit"/>
                <a:cs typeface="ＭＳ Ｐゴシック" panose="020B0600070205080204" pitchFamily="50" charset="-128"/>
              </a:rPr>
              <a:t>人が</a:t>
            </a:r>
            <a:r>
              <a:rPr kumimoji="0" lang="en-US" altLang="ja-JP" sz="1600" b="1" i="0" u="none" strike="noStrike" cap="none" normalizeH="0" baseline="0" dirty="0">
                <a:ln>
                  <a:noFill/>
                </a:ln>
                <a:solidFill>
                  <a:srgbClr val="0000FF"/>
                </a:solidFill>
                <a:effectLst/>
                <a:ea typeface="inherit"/>
                <a:cs typeface="ＭＳ Ｐゴシック" panose="020B0600070205080204" pitchFamily="50" charset="-128"/>
              </a:rPr>
              <a:t>1</a:t>
            </a:r>
            <a:r>
              <a:rPr kumimoji="0" lang="ja-JP" altLang="en-US" sz="1600" b="1" i="0" u="none" strike="noStrike" cap="none" normalizeH="0" baseline="0" dirty="0">
                <a:ln>
                  <a:noFill/>
                </a:ln>
                <a:solidFill>
                  <a:srgbClr val="0000FF"/>
                </a:solidFill>
                <a:effectLst/>
                <a:latin typeface="inherit"/>
                <a:cs typeface="ＭＳ Ｐゴシック" panose="020B0600070205080204" pitchFamily="50" charset="-128"/>
              </a:rPr>
              <a:t>回の呼吸で吸う「空気の量」は？</a:t>
            </a:r>
            <a:endParaRPr kumimoji="0" lang="ja-JP" altLang="en-US" sz="1600" b="0" i="0" u="none" strike="noStrike" cap="none" normalizeH="0" baseline="0" dirty="0">
              <a:ln>
                <a:noFill/>
              </a:ln>
              <a:solidFill>
                <a:schemeClr val="tx1"/>
              </a:solidFill>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図 5">
            <a:hlinkClick r:id="rId2"/>
            <a:extLst>
              <a:ext uri="{FF2B5EF4-FFF2-40B4-BE49-F238E27FC236}">
                <a16:creationId xmlns:a16="http://schemas.microsoft.com/office/drawing/2014/main" id="{A5A4B615-E5D6-0658-395B-72D413562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60" y="1824335"/>
            <a:ext cx="3888432" cy="20078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93DBFB4-2FE5-F65B-7DF0-A9AC7811DB10}"/>
              </a:ext>
            </a:extLst>
          </p:cNvPr>
          <p:cNvSpPr>
            <a:spLocks noChangeArrowheads="1"/>
          </p:cNvSpPr>
          <p:nvPr/>
        </p:nvSpPr>
        <p:spPr bwMode="auto">
          <a:xfrm>
            <a:off x="4725939" y="1270546"/>
            <a:ext cx="384916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FF"/>
                </a:solidFill>
                <a:effectLst/>
                <a:latin typeface="Arial" panose="020B0604020202020204" pitchFamily="34" charset="0"/>
                <a:cs typeface="Segoe UI Symbol" panose="020B0502040204020203" pitchFamily="34" charset="0"/>
              </a:rPr>
              <a:t>★</a:t>
            </a:r>
            <a:r>
              <a:rPr kumimoji="0" lang="en-US" altLang="ja-JP" sz="1600" b="1" i="0" u="none" strike="noStrike" cap="none" normalizeH="0" baseline="0" dirty="0">
                <a:ln>
                  <a:noFill/>
                </a:ln>
                <a:solidFill>
                  <a:srgbClr val="0000FF"/>
                </a:solidFill>
                <a:effectLst/>
                <a:latin typeface="inherit" charset="0"/>
                <a:ea typeface="inherit" charset="0"/>
                <a:cs typeface="ＭＳ Ｐゴシック" panose="020B0600070205080204" pitchFamily="50" charset="-128"/>
              </a:rPr>
              <a:t>1</a:t>
            </a:r>
            <a:r>
              <a:rPr kumimoji="0" lang="ja-JP" altLang="en-US" sz="1600" b="1" i="0" u="none" strike="noStrike" cap="none" normalizeH="0" baseline="0" dirty="0">
                <a:ln>
                  <a:noFill/>
                </a:ln>
                <a:solidFill>
                  <a:srgbClr val="0000FF"/>
                </a:solidFill>
                <a:effectLst/>
                <a:latin typeface="inherit" charset="0"/>
                <a:cs typeface="ＭＳ Ｐゴシック" panose="020B0600070205080204" pitchFamily="50" charset="-128"/>
              </a:rPr>
              <a:t>日の呼吸の回数は？</a:t>
            </a:r>
            <a:endParaRPr kumimoji="0" lang="ja-JP" altLang="en-US" sz="1600" b="0" i="0" u="none" strike="noStrike" cap="none" normalizeH="0" baseline="0" dirty="0">
              <a:ln>
                <a:noFill/>
              </a:ln>
              <a:solidFill>
                <a:schemeClr val="tx1"/>
              </a:solidFill>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図 4">
            <a:hlinkClick r:id="rId4"/>
            <a:extLst>
              <a:ext uri="{FF2B5EF4-FFF2-40B4-BE49-F238E27FC236}">
                <a16:creationId xmlns:a16="http://schemas.microsoft.com/office/drawing/2014/main" id="{EB19BAAB-F3FD-6CDF-BE1C-EE9B84AC8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064" y="1789527"/>
            <a:ext cx="3882727" cy="20078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585294F-25E2-3A11-EDA8-5FBC602A1111}"/>
              </a:ext>
            </a:extLst>
          </p:cNvPr>
          <p:cNvSpPr>
            <a:spLocks noChangeArrowheads="1"/>
          </p:cNvSpPr>
          <p:nvPr/>
        </p:nvSpPr>
        <p:spPr bwMode="auto">
          <a:xfrm>
            <a:off x="4771333" y="352055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Rectangle 8">
            <a:extLst>
              <a:ext uri="{FF2B5EF4-FFF2-40B4-BE49-F238E27FC236}">
                <a16:creationId xmlns:a16="http://schemas.microsoft.com/office/drawing/2014/main" id="{44BA4828-86CD-252D-10EB-EDFEC799A2B4}"/>
              </a:ext>
            </a:extLst>
          </p:cNvPr>
          <p:cNvSpPr>
            <a:spLocks noChangeArrowheads="1"/>
          </p:cNvSpPr>
          <p:nvPr/>
        </p:nvSpPr>
        <p:spPr bwMode="auto">
          <a:xfrm>
            <a:off x="323528" y="3940938"/>
            <a:ext cx="388843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FF"/>
                </a:solidFill>
                <a:effectLst/>
                <a:latin typeface="Arial" panose="020B0604020202020204" pitchFamily="34" charset="0"/>
                <a:cs typeface="Segoe UI Symbol" panose="020B0502040204020203" pitchFamily="34" charset="0"/>
              </a:rPr>
              <a:t>★</a:t>
            </a:r>
            <a:r>
              <a:rPr kumimoji="0" lang="en-US" altLang="ja-JP" sz="1600" b="1" i="0" u="none" strike="noStrike" cap="none" normalizeH="0" baseline="0" dirty="0">
                <a:ln>
                  <a:noFill/>
                </a:ln>
                <a:solidFill>
                  <a:srgbClr val="0000FF"/>
                </a:solidFill>
                <a:effectLst/>
                <a:latin typeface="inherit" charset="0"/>
                <a:ea typeface="inherit" charset="0"/>
                <a:cs typeface="ＭＳ Ｐゴシック" panose="020B0600070205080204" pitchFamily="50" charset="-128"/>
              </a:rPr>
              <a:t>1</a:t>
            </a:r>
            <a:r>
              <a:rPr kumimoji="0" lang="ja-JP" altLang="en-US" sz="1600" b="1" i="0" u="none" strike="noStrike" cap="none" normalizeH="0" baseline="0" dirty="0">
                <a:ln>
                  <a:noFill/>
                </a:ln>
                <a:solidFill>
                  <a:srgbClr val="0000FF"/>
                </a:solidFill>
                <a:effectLst/>
                <a:latin typeface="inherit" charset="0"/>
                <a:cs typeface="ＭＳ Ｐゴシック" panose="020B0600070205080204" pitchFamily="50" charset="-128"/>
              </a:rPr>
              <a:t>日に吸う空気のトータル量は？</a:t>
            </a:r>
            <a:endParaRPr kumimoji="0" lang="ja-JP" altLang="en-US" sz="1600" b="0" i="0" u="none" strike="noStrike" cap="none" normalizeH="0" baseline="0" dirty="0">
              <a:ln>
                <a:noFill/>
              </a:ln>
              <a:solidFill>
                <a:schemeClr val="tx1"/>
              </a:solidFill>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pic>
        <p:nvPicPr>
          <p:cNvPr id="1031" name="図 3">
            <a:hlinkClick r:id="rId6"/>
            <a:extLst>
              <a:ext uri="{FF2B5EF4-FFF2-40B4-BE49-F238E27FC236}">
                <a16:creationId xmlns:a16="http://schemas.microsoft.com/office/drawing/2014/main" id="{2C3D65AD-CFEB-4A8B-797A-1CE6676CF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60" y="4315881"/>
            <a:ext cx="3805200" cy="23457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B5796107-7D9A-BA7C-D225-901C9DC4BFFF}"/>
              </a:ext>
            </a:extLst>
          </p:cNvPr>
          <p:cNvSpPr>
            <a:spLocks noChangeArrowheads="1"/>
          </p:cNvSpPr>
          <p:nvPr/>
        </p:nvSpPr>
        <p:spPr bwMode="auto">
          <a:xfrm>
            <a:off x="406760" y="608216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11">
            <a:extLst>
              <a:ext uri="{FF2B5EF4-FFF2-40B4-BE49-F238E27FC236}">
                <a16:creationId xmlns:a16="http://schemas.microsoft.com/office/drawing/2014/main" id="{FFAFA56E-590F-028E-0873-F557F0299EA5}"/>
              </a:ext>
            </a:extLst>
          </p:cNvPr>
          <p:cNvSpPr>
            <a:spLocks noChangeArrowheads="1"/>
          </p:cNvSpPr>
          <p:nvPr/>
        </p:nvSpPr>
        <p:spPr bwMode="auto">
          <a:xfrm>
            <a:off x="4725939" y="3869873"/>
            <a:ext cx="423854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0000FF"/>
                </a:solidFill>
                <a:effectLst/>
                <a:latin typeface="Arial" panose="020B0604020202020204" pitchFamily="34" charset="0"/>
                <a:cs typeface="Segoe UI Symbol" panose="020B0502040204020203" pitchFamily="34" charset="0"/>
              </a:rPr>
              <a:t>★</a:t>
            </a:r>
            <a:r>
              <a:rPr kumimoji="0" lang="ja-JP" altLang="en-US" sz="1600" b="1" i="0" u="none" strike="noStrike" cap="none" normalizeH="0" baseline="0" dirty="0">
                <a:ln>
                  <a:noFill/>
                </a:ln>
                <a:solidFill>
                  <a:srgbClr val="0000FF"/>
                </a:solidFill>
                <a:effectLst/>
                <a:latin typeface="inherit" charset="0"/>
                <a:cs typeface="ＭＳ Ｐゴシック" panose="020B0600070205080204" pitchFamily="50" charset="-128"/>
              </a:rPr>
              <a:t>人が摂取するモノで一番多いのは？</a:t>
            </a:r>
            <a:endParaRPr kumimoji="0" lang="ja-JP" altLang="en-US" sz="1600" b="0" i="0" u="none" strike="noStrike" cap="none" normalizeH="0" baseline="0" dirty="0">
              <a:ln>
                <a:noFill/>
              </a:ln>
              <a:solidFill>
                <a:schemeClr val="tx1"/>
              </a:solidFill>
              <a:effectLst/>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pic>
        <p:nvPicPr>
          <p:cNvPr id="1034" name="図 2">
            <a:hlinkClick r:id="rId8"/>
            <a:extLst>
              <a:ext uri="{FF2B5EF4-FFF2-40B4-BE49-F238E27FC236}">
                <a16:creationId xmlns:a16="http://schemas.microsoft.com/office/drawing/2014/main" id="{015A2E4A-6817-ED2E-23ED-273C76EDF3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1236" y="4372496"/>
            <a:ext cx="3935831" cy="22891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a:extLst>
              <a:ext uri="{FF2B5EF4-FFF2-40B4-BE49-F238E27FC236}">
                <a16:creationId xmlns:a16="http://schemas.microsoft.com/office/drawing/2014/main" id="{6DCDC555-149E-BFC0-D1F7-EC48A0EFA762}"/>
              </a:ext>
            </a:extLst>
          </p:cNvPr>
          <p:cNvSpPr>
            <a:spLocks noChangeArrowheads="1"/>
          </p:cNvSpPr>
          <p:nvPr/>
        </p:nvSpPr>
        <p:spPr bwMode="auto">
          <a:xfrm>
            <a:off x="4725939" y="557941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Tree>
    <p:extLst>
      <p:ext uri="{BB962C8B-B14F-4D97-AF65-F5344CB8AC3E}">
        <p14:creationId xmlns:p14="http://schemas.microsoft.com/office/powerpoint/2010/main" val="34084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2999" y="-1142999"/>
            <a:ext cx="6858002" cy="9144000"/>
          </a:xfrm>
          <a:prstGeom prst="rect">
            <a:avLst/>
          </a:prstGeom>
        </p:spPr>
      </p:pic>
    </p:spTree>
    <p:extLst>
      <p:ext uri="{BB962C8B-B14F-4D97-AF65-F5344CB8AC3E}">
        <p14:creationId xmlns:p14="http://schemas.microsoft.com/office/powerpoint/2010/main" val="8298863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67DD-947E-7490-A21F-A2B3277E9EE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68BAD0F-02EE-DF2B-7849-2641DB604B3B}"/>
              </a:ext>
            </a:extLst>
          </p:cNvPr>
          <p:cNvSpPr>
            <a:spLocks noGrp="1"/>
          </p:cNvSpPr>
          <p:nvPr>
            <p:ph type="title"/>
          </p:nvPr>
        </p:nvSpPr>
        <p:spPr>
          <a:xfrm>
            <a:off x="457200" y="338328"/>
            <a:ext cx="8229600" cy="714408"/>
          </a:xfrm>
        </p:spPr>
        <p:txBody>
          <a:bodyPr>
            <a:normAutofit fontScale="90000"/>
          </a:bodyPr>
          <a:lstStyle/>
          <a:p>
            <a:r>
              <a:rPr lang="ja-JP" altLang="en-US" dirty="0">
                <a:solidFill>
                  <a:schemeClr val="tx2"/>
                </a:solidFill>
              </a:rPr>
              <a:t>なぜ水分補給が必要か</a:t>
            </a:r>
            <a:endParaRPr kumimoji="1" lang="ja-JP" altLang="en-US" dirty="0">
              <a:solidFill>
                <a:schemeClr val="tx2"/>
              </a:solidFill>
            </a:endParaRPr>
          </a:p>
        </p:txBody>
      </p:sp>
      <p:sp>
        <p:nvSpPr>
          <p:cNvPr id="7" name="Rectangle 6">
            <a:extLst>
              <a:ext uri="{FF2B5EF4-FFF2-40B4-BE49-F238E27FC236}">
                <a16:creationId xmlns:a16="http://schemas.microsoft.com/office/drawing/2014/main" id="{2752D509-3517-9CBF-1EDA-0BA5A78E7BD5}"/>
              </a:ext>
            </a:extLst>
          </p:cNvPr>
          <p:cNvSpPr>
            <a:spLocks noChangeArrowheads="1"/>
          </p:cNvSpPr>
          <p:nvPr/>
        </p:nvSpPr>
        <p:spPr bwMode="auto">
          <a:xfrm>
            <a:off x="4771333" y="352055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9" name="Rectangle 9">
            <a:extLst>
              <a:ext uri="{FF2B5EF4-FFF2-40B4-BE49-F238E27FC236}">
                <a16:creationId xmlns:a16="http://schemas.microsoft.com/office/drawing/2014/main" id="{C4F1F4B2-FBFD-BBDB-576F-7C1080B89DF5}"/>
              </a:ext>
            </a:extLst>
          </p:cNvPr>
          <p:cNvSpPr>
            <a:spLocks noChangeArrowheads="1"/>
          </p:cNvSpPr>
          <p:nvPr/>
        </p:nvSpPr>
        <p:spPr bwMode="auto">
          <a:xfrm>
            <a:off x="406760" y="608216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12">
            <a:extLst>
              <a:ext uri="{FF2B5EF4-FFF2-40B4-BE49-F238E27FC236}">
                <a16:creationId xmlns:a16="http://schemas.microsoft.com/office/drawing/2014/main" id="{B2E4ADDB-C99F-D959-645A-DA130B28CFB8}"/>
              </a:ext>
            </a:extLst>
          </p:cNvPr>
          <p:cNvSpPr>
            <a:spLocks noChangeArrowheads="1"/>
          </p:cNvSpPr>
          <p:nvPr/>
        </p:nvSpPr>
        <p:spPr bwMode="auto">
          <a:xfrm>
            <a:off x="4725939" y="557941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4" name="図 3">
            <a:extLst>
              <a:ext uri="{FF2B5EF4-FFF2-40B4-BE49-F238E27FC236}">
                <a16:creationId xmlns:a16="http://schemas.microsoft.com/office/drawing/2014/main" id="{861B9B91-02AE-56F0-0E89-10B78E8955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152" y="2352155"/>
            <a:ext cx="3647100" cy="2430587"/>
          </a:xfrm>
          <a:prstGeom prst="rect">
            <a:avLst/>
          </a:prstGeom>
          <a:noFill/>
          <a:ln>
            <a:noFill/>
          </a:ln>
        </p:spPr>
      </p:pic>
      <p:sp>
        <p:nvSpPr>
          <p:cNvPr id="12" name="テキスト ボックス 11">
            <a:extLst>
              <a:ext uri="{FF2B5EF4-FFF2-40B4-BE49-F238E27FC236}">
                <a16:creationId xmlns:a16="http://schemas.microsoft.com/office/drawing/2014/main" id="{4B563245-8A80-9231-B4D5-D4D22C49E48F}"/>
              </a:ext>
            </a:extLst>
          </p:cNvPr>
          <p:cNvSpPr txBox="1"/>
          <p:nvPr/>
        </p:nvSpPr>
        <p:spPr>
          <a:xfrm>
            <a:off x="4192252" y="1484784"/>
            <a:ext cx="4572000" cy="4916731"/>
          </a:xfrm>
          <a:prstGeom prst="rect">
            <a:avLst/>
          </a:prstGeom>
          <a:noFill/>
        </p:spPr>
        <p:txBody>
          <a:bodyPr wrap="square">
            <a:spAutoFit/>
          </a:bodyPr>
          <a:lstStyle/>
          <a:p>
            <a:pPr indent="152400" algn="l" fontAlgn="base">
              <a:spcAft>
                <a:spcPts val="2250"/>
              </a:spcAft>
              <a:buNone/>
            </a:pP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成人の場合、体重の約</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60</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65</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％を水分が占めています。例えば、体重</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60kg</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の成人男性の場合、単純計算で約</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36</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39kg</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分が水分です。</a:t>
            </a:r>
            <a:endPar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endParaRPr>
          </a:p>
          <a:p>
            <a:pPr indent="152400" algn="l" fontAlgn="base">
              <a:spcAft>
                <a:spcPts val="2250"/>
              </a:spcAft>
              <a:buNone/>
            </a:pP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また、体のなかでも脳や筋肉、腸、腎臓、肝臓などの水分含有量は、</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80</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％程度と多いのが特徴です。</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l" fontAlgn="base">
              <a:spcAft>
                <a:spcPts val="2250"/>
              </a:spcAft>
              <a:buNone/>
            </a:pP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体内の水は、栄養素や代謝物を運んだり、体温の調節を行なったりと、生命の機能を保つ役割を担っています。したがって、健康を維持するためには、こまめな水分補給が欠かせません。</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l" fontAlgn="base">
              <a:spcAft>
                <a:spcPts val="2250"/>
              </a:spcAft>
            </a:pP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体内から水分が</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1</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％失われるとのどの渇きを感じ、</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2</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％失われると、めまいや吐き気、食欲減退などが見られます。さらに、</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10</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12</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％の水分が失われると筋けいれんや失神が現れ、</a:t>
            </a:r>
            <a:r>
              <a:rPr lang="en-US"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20</a:t>
            </a:r>
            <a:r>
              <a:rPr lang="ja-JP" altLang="ja-JP" sz="1600" kern="0" spc="95" dirty="0">
                <a:solidFill>
                  <a:srgbClr val="333333"/>
                </a:solidFill>
                <a:effectLst/>
                <a:latin typeface="inherit"/>
                <a:ea typeface="メイリオ" panose="020B0604030504040204" pitchFamily="50" charset="-128"/>
                <a:cs typeface="ＭＳ Ｐゴシック" panose="020B0600070205080204" pitchFamily="50" charset="-128"/>
              </a:rPr>
              <a:t>％の水分損失で生命に危機がおよびます。</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538013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2A488-B4FF-62DA-5855-5980F1F281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C9856C9-6F3B-5700-3AA8-38979DD41063}"/>
              </a:ext>
            </a:extLst>
          </p:cNvPr>
          <p:cNvSpPr>
            <a:spLocks noChangeArrowheads="1"/>
          </p:cNvSpPr>
          <p:nvPr/>
        </p:nvSpPr>
        <p:spPr bwMode="auto">
          <a:xfrm>
            <a:off x="4771333" y="352055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9" name="Rectangle 9">
            <a:extLst>
              <a:ext uri="{FF2B5EF4-FFF2-40B4-BE49-F238E27FC236}">
                <a16:creationId xmlns:a16="http://schemas.microsoft.com/office/drawing/2014/main" id="{00655041-836E-0EF5-2A64-8998426B3F9E}"/>
              </a:ext>
            </a:extLst>
          </p:cNvPr>
          <p:cNvSpPr>
            <a:spLocks noChangeArrowheads="1"/>
          </p:cNvSpPr>
          <p:nvPr/>
        </p:nvSpPr>
        <p:spPr bwMode="auto">
          <a:xfrm>
            <a:off x="406760" y="608216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12">
            <a:extLst>
              <a:ext uri="{FF2B5EF4-FFF2-40B4-BE49-F238E27FC236}">
                <a16:creationId xmlns:a16="http://schemas.microsoft.com/office/drawing/2014/main" id="{D2025BD9-2A9E-2457-7734-8BD972FBE258}"/>
              </a:ext>
            </a:extLst>
          </p:cNvPr>
          <p:cNvSpPr>
            <a:spLocks noChangeArrowheads="1"/>
          </p:cNvSpPr>
          <p:nvPr/>
        </p:nvSpPr>
        <p:spPr bwMode="auto">
          <a:xfrm>
            <a:off x="4725939" y="557941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3" name="図 12">
            <a:extLst>
              <a:ext uri="{FF2B5EF4-FFF2-40B4-BE49-F238E27FC236}">
                <a16:creationId xmlns:a16="http://schemas.microsoft.com/office/drawing/2014/main" id="{1431C5C2-8EB2-3F23-40A6-BBBB0AC4A9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182883"/>
            <a:ext cx="4165240" cy="2769132"/>
          </a:xfrm>
          <a:prstGeom prst="rect">
            <a:avLst/>
          </a:prstGeom>
          <a:noFill/>
          <a:ln>
            <a:noFill/>
          </a:ln>
        </p:spPr>
      </p:pic>
      <p:sp>
        <p:nvSpPr>
          <p:cNvPr id="14" name="タイトル 2">
            <a:extLst>
              <a:ext uri="{FF2B5EF4-FFF2-40B4-BE49-F238E27FC236}">
                <a16:creationId xmlns:a16="http://schemas.microsoft.com/office/drawing/2014/main" id="{D83DA77D-BC58-F114-9326-322D655FC6F3}"/>
              </a:ext>
            </a:extLst>
          </p:cNvPr>
          <p:cNvSpPr>
            <a:spLocks noGrp="1"/>
          </p:cNvSpPr>
          <p:nvPr>
            <p:ph type="title"/>
          </p:nvPr>
        </p:nvSpPr>
        <p:spPr>
          <a:xfrm>
            <a:off x="457200" y="324297"/>
            <a:ext cx="8229600" cy="714375"/>
          </a:xfrm>
        </p:spPr>
        <p:txBody>
          <a:bodyPr>
            <a:normAutofit fontScale="90000"/>
          </a:bodyPr>
          <a:lstStyle/>
          <a:p>
            <a:r>
              <a:rPr kumimoji="1" lang="ja-JP" altLang="en-US" dirty="0">
                <a:solidFill>
                  <a:schemeClr val="tx2"/>
                </a:solidFill>
              </a:rPr>
              <a:t>一日の水分摂取量の目安</a:t>
            </a:r>
          </a:p>
        </p:txBody>
      </p:sp>
      <p:sp>
        <p:nvSpPr>
          <p:cNvPr id="16" name="テキスト ボックス 15">
            <a:extLst>
              <a:ext uri="{FF2B5EF4-FFF2-40B4-BE49-F238E27FC236}">
                <a16:creationId xmlns:a16="http://schemas.microsoft.com/office/drawing/2014/main" id="{1ECCE3D7-37E4-4328-2D89-35D425CAB17A}"/>
              </a:ext>
            </a:extLst>
          </p:cNvPr>
          <p:cNvSpPr txBox="1"/>
          <p:nvPr/>
        </p:nvSpPr>
        <p:spPr>
          <a:xfrm>
            <a:off x="4488768" y="856357"/>
            <a:ext cx="4572000" cy="6001643"/>
          </a:xfrm>
          <a:prstGeom prst="rect">
            <a:avLst/>
          </a:prstGeom>
          <a:noFill/>
        </p:spPr>
        <p:txBody>
          <a:bodyPr wrap="square">
            <a:spAutoFit/>
          </a:bodyPr>
          <a:lstStyle/>
          <a:p>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水は、栄養素のように摂取基準量が定められていないため、一日の水分の出入りから摂取量の目安を考える必要があります。</a:t>
            </a:r>
            <a:b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b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成人の体内の水分は、尿や便、汗として排出されたり、呼気や皮膚から自然に蒸発したりして（不感蒸泄）、一日当たり約</a:t>
            </a:r>
            <a: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2.5ℓ</a:t>
            </a: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失われています。これは、比較的安静にしていた場合の数値のため、普通に生活を送っていても、一日に失われる量と同じ約</a:t>
            </a:r>
            <a: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2.5ℓ</a:t>
            </a: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の水分を補わなければなりません。さらに、運動や温熱環境下で発汗量が増えたときは、より多くの水分補給が求められます。</a:t>
            </a:r>
            <a:b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b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摂取する水分には、飲料水のほか、食べ物に含まれる水分や、体内で栄養素がエネルギーになるときに生成される水分（代謝水）があります。あくまでも目安ですが、平均的な食事から約</a:t>
            </a:r>
            <a: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1ℓ</a:t>
            </a: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の水分、食べ物が分解されてエネルギーになるときに約</a:t>
            </a:r>
            <a: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0.3ℓ</a:t>
            </a: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の水分を摂取できるため、残りの約</a:t>
            </a:r>
            <a: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1.2ℓ</a:t>
            </a: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を飲料水から摂取しましょう。</a:t>
            </a:r>
            <a:b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br>
              <a:rPr lang="en-US"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水分補給は欠かせませんが、だからといって過剰に摂取すれば良いわけではなく、</a:t>
            </a:r>
            <a:r>
              <a:rPr lang="ja-JP" altLang="ja-JP" sz="1600" b="1" kern="0" spc="95" dirty="0">
                <a:solidFill>
                  <a:srgbClr val="21A642"/>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排出量と摂取量のバランスを保つことが大切</a:t>
            </a:r>
            <a:r>
              <a:rPr lang="ja-JP" altLang="ja-JP" sz="1600" kern="0" spc="95" dirty="0">
                <a:solidFill>
                  <a:srgbClr val="333333"/>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です。</a:t>
            </a:r>
            <a:endParaRPr lang="ja-JP" altLang="en-US" sz="1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658231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77936-4896-3EA5-9C27-B2FC78551588}"/>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325E5658-35A8-BF95-2F76-534A9C184634}"/>
              </a:ext>
            </a:extLst>
          </p:cNvPr>
          <p:cNvSpPr>
            <a:spLocks noGrp="1"/>
          </p:cNvSpPr>
          <p:nvPr>
            <p:ph type="title"/>
          </p:nvPr>
        </p:nvSpPr>
        <p:spPr>
          <a:xfrm>
            <a:off x="457200" y="338328"/>
            <a:ext cx="8229600" cy="714408"/>
          </a:xfrm>
        </p:spPr>
        <p:txBody>
          <a:bodyPr>
            <a:normAutofit fontScale="90000"/>
          </a:bodyPr>
          <a:lstStyle/>
          <a:p>
            <a:r>
              <a:rPr lang="ja-JP" altLang="en-US" dirty="0">
                <a:solidFill>
                  <a:schemeClr val="tx2"/>
                </a:solidFill>
              </a:rPr>
              <a:t>水分補給のタイミング</a:t>
            </a:r>
            <a:endParaRPr kumimoji="1" lang="ja-JP" altLang="en-US" dirty="0">
              <a:solidFill>
                <a:schemeClr val="tx2"/>
              </a:solidFill>
            </a:endParaRPr>
          </a:p>
        </p:txBody>
      </p:sp>
      <p:sp>
        <p:nvSpPr>
          <p:cNvPr id="7" name="Rectangle 6">
            <a:extLst>
              <a:ext uri="{FF2B5EF4-FFF2-40B4-BE49-F238E27FC236}">
                <a16:creationId xmlns:a16="http://schemas.microsoft.com/office/drawing/2014/main" id="{7A9C1983-B613-5A5A-CF17-97950E6A0324}"/>
              </a:ext>
            </a:extLst>
          </p:cNvPr>
          <p:cNvSpPr>
            <a:spLocks noChangeArrowheads="1"/>
          </p:cNvSpPr>
          <p:nvPr/>
        </p:nvSpPr>
        <p:spPr bwMode="auto">
          <a:xfrm>
            <a:off x="4771333" y="352055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9" name="Rectangle 9">
            <a:extLst>
              <a:ext uri="{FF2B5EF4-FFF2-40B4-BE49-F238E27FC236}">
                <a16:creationId xmlns:a16="http://schemas.microsoft.com/office/drawing/2014/main" id="{91951640-68A6-4388-8002-5FF5AC4A1C61}"/>
              </a:ext>
            </a:extLst>
          </p:cNvPr>
          <p:cNvSpPr>
            <a:spLocks noChangeArrowheads="1"/>
          </p:cNvSpPr>
          <p:nvPr/>
        </p:nvSpPr>
        <p:spPr bwMode="auto">
          <a:xfrm>
            <a:off x="406760" y="608216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12">
            <a:extLst>
              <a:ext uri="{FF2B5EF4-FFF2-40B4-BE49-F238E27FC236}">
                <a16:creationId xmlns:a16="http://schemas.microsoft.com/office/drawing/2014/main" id="{DEB33ADE-2593-1220-E2A0-73DFDDFE6953}"/>
              </a:ext>
            </a:extLst>
          </p:cNvPr>
          <p:cNvSpPr>
            <a:spLocks noChangeArrowheads="1"/>
          </p:cNvSpPr>
          <p:nvPr/>
        </p:nvSpPr>
        <p:spPr bwMode="auto">
          <a:xfrm>
            <a:off x="4725939" y="5579412"/>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2" name="図 1">
            <a:extLst>
              <a:ext uri="{FF2B5EF4-FFF2-40B4-BE49-F238E27FC236}">
                <a16:creationId xmlns:a16="http://schemas.microsoft.com/office/drawing/2014/main" id="{5DD65150-0391-393C-A7A5-EBA1BD7A96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227" y="1844824"/>
            <a:ext cx="4045025" cy="2695781"/>
          </a:xfrm>
          <a:prstGeom prst="rect">
            <a:avLst/>
          </a:prstGeom>
          <a:noFill/>
          <a:ln>
            <a:noFill/>
          </a:ln>
        </p:spPr>
      </p:pic>
      <p:sp>
        <p:nvSpPr>
          <p:cNvPr id="8" name="テキスト ボックス 7">
            <a:extLst>
              <a:ext uri="{FF2B5EF4-FFF2-40B4-BE49-F238E27FC236}">
                <a16:creationId xmlns:a16="http://schemas.microsoft.com/office/drawing/2014/main" id="{D72CCF16-37E9-CE5F-2B7D-075F0C45D6D5}"/>
              </a:ext>
            </a:extLst>
          </p:cNvPr>
          <p:cNvSpPr txBox="1"/>
          <p:nvPr/>
        </p:nvSpPr>
        <p:spPr>
          <a:xfrm>
            <a:off x="4372668" y="1023045"/>
            <a:ext cx="4572000" cy="5632311"/>
          </a:xfrm>
          <a:prstGeom prst="rect">
            <a:avLst/>
          </a:prstGeom>
          <a:noFill/>
        </p:spPr>
        <p:txBody>
          <a:bodyPr wrap="square">
            <a:spAutoFit/>
          </a:bodyPr>
          <a:lstStyle/>
          <a:p>
            <a:pPr indent="152400" algn="l" fontAlgn="base">
              <a:buNone/>
            </a:pP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先述のとおり、体内から水分が</a:t>
            </a:r>
            <a:r>
              <a:rPr lang="en-US"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1</a:t>
            </a: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％失われるとのどの渇きを感じます。すなわち、のどの渇きを感じたときは、</a:t>
            </a:r>
            <a:r>
              <a:rPr lang="ja-JP" altLang="ja-JP" sz="1800" b="1" kern="0" spc="95" dirty="0">
                <a:solidFill>
                  <a:srgbClr val="21A642"/>
                </a:solidFill>
                <a:effectLst/>
                <a:latin typeface="inherit"/>
                <a:ea typeface="メイリオ" panose="020B0604030504040204" pitchFamily="50" charset="-128"/>
                <a:cs typeface="ＭＳ Ｐゴシック" panose="020B0600070205080204" pitchFamily="50" charset="-128"/>
              </a:rPr>
              <a:t>すでに脱水が始まっている状態</a:t>
            </a: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です。</a:t>
            </a:r>
            <a:br>
              <a:rPr lang="en-US"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br>
            <a:br>
              <a:rPr lang="en-US"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b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のどの渇きを感じる前に、次のようなタイミングで水を飲みましょう。</a:t>
            </a:r>
            <a:endParaRPr lang="ja-JP" alt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fontAlgn="base">
              <a:buSzPts val="1000"/>
              <a:buFont typeface="Symbol" panose="05050102010706020507" pitchFamily="18" charset="2"/>
              <a:buChar char=""/>
              <a:tabLst>
                <a:tab pos="457200" algn="l"/>
              </a:tabLst>
            </a:pPr>
            <a:r>
              <a:rPr lang="ja-JP" altLang="ja-JP" sz="1800" kern="0" dirty="0">
                <a:solidFill>
                  <a:srgbClr val="333333"/>
                </a:solidFill>
                <a:effectLst/>
                <a:latin typeface="inherit"/>
                <a:ea typeface="メイリオ" panose="020B0604030504040204" pitchFamily="50" charset="-128"/>
                <a:cs typeface="ＭＳ Ｐゴシック" panose="020B0600070205080204" pitchFamily="50" charset="-128"/>
              </a:rPr>
              <a:t>・起床時：睡眠中に呼気や皮膚を通して水分を失う</a:t>
            </a:r>
            <a:endParaRPr lang="ja-JP" altLang="ja-JP" sz="11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fontAlgn="base">
              <a:buSzPts val="1000"/>
              <a:buFont typeface="Symbol" panose="05050102010706020507" pitchFamily="18" charset="2"/>
              <a:buChar char=""/>
              <a:tabLst>
                <a:tab pos="457200" algn="l"/>
              </a:tabLst>
            </a:pPr>
            <a:r>
              <a:rPr lang="ja-JP" altLang="ja-JP" sz="1800" kern="0" dirty="0">
                <a:solidFill>
                  <a:srgbClr val="333333"/>
                </a:solidFill>
                <a:effectLst/>
                <a:latin typeface="inherit"/>
                <a:ea typeface="メイリオ" panose="020B0604030504040204" pitchFamily="50" charset="-128"/>
                <a:cs typeface="ＭＳ Ｐゴシック" panose="020B0600070205080204" pitchFamily="50" charset="-128"/>
              </a:rPr>
              <a:t>・運動時：発汗により水分やミネラルを失い、脱水や熱中症になりやすい</a:t>
            </a:r>
            <a:endParaRPr lang="ja-JP" altLang="ja-JP" sz="11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fontAlgn="base">
              <a:buSzPts val="1000"/>
              <a:buFont typeface="Symbol" panose="05050102010706020507" pitchFamily="18" charset="2"/>
              <a:buChar char=""/>
              <a:tabLst>
                <a:tab pos="457200" algn="l"/>
              </a:tabLst>
            </a:pPr>
            <a:r>
              <a:rPr lang="ja-JP" altLang="ja-JP" sz="1800" kern="0" dirty="0">
                <a:solidFill>
                  <a:srgbClr val="333333"/>
                </a:solidFill>
                <a:effectLst/>
                <a:latin typeface="inherit"/>
                <a:ea typeface="メイリオ" panose="020B0604030504040204" pitchFamily="50" charset="-128"/>
                <a:cs typeface="ＭＳ Ｐゴシック" panose="020B0600070205080204" pitchFamily="50" charset="-128"/>
              </a:rPr>
              <a:t>・入浴時：入浴にともなう発汗で水分を失う</a:t>
            </a:r>
            <a:endParaRPr lang="ja-JP" altLang="ja-JP" sz="11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marL="342900" lvl="0" indent="-342900" algn="l" fontAlgn="base">
              <a:buSzPts val="1000"/>
              <a:buFont typeface="Symbol" panose="05050102010706020507" pitchFamily="18" charset="2"/>
              <a:buChar char=""/>
              <a:tabLst>
                <a:tab pos="457200" algn="l"/>
              </a:tabLst>
            </a:pPr>
            <a:r>
              <a:rPr lang="ja-JP" altLang="ja-JP" sz="1800" kern="0" dirty="0">
                <a:solidFill>
                  <a:srgbClr val="333333"/>
                </a:solidFill>
                <a:effectLst/>
                <a:latin typeface="inherit"/>
                <a:ea typeface="メイリオ" panose="020B0604030504040204" pitchFamily="50" charset="-128"/>
                <a:cs typeface="ＭＳ Ｐゴシック" panose="020B0600070205080204" pitchFamily="50" charset="-128"/>
              </a:rPr>
              <a:t>・就寝時：睡眠中の水分不足を緩和するため、就寝前も水分を補給する</a:t>
            </a:r>
            <a:endParaRPr lang="ja-JP" altLang="ja-JP" sz="1100" kern="100" dirty="0">
              <a:solidFill>
                <a:srgbClr val="333333"/>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l" fontAlgn="base">
              <a:spcAft>
                <a:spcPts val="2250"/>
              </a:spcAft>
            </a:pP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なお、一度に大量の水を飲むと、体内のナトリウム濃度が低下し「水中毒」になるおそれがあります。コップ</a:t>
            </a:r>
            <a:r>
              <a:rPr lang="en-US"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1</a:t>
            </a: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杯（</a:t>
            </a:r>
            <a:r>
              <a:rPr lang="en-US"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150</a:t>
            </a: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a:t>
            </a:r>
            <a:r>
              <a:rPr lang="en-US"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250mℓ</a:t>
            </a:r>
            <a:r>
              <a:rPr lang="ja-JP" altLang="ja-JP" sz="1800" kern="0" spc="95" dirty="0">
                <a:solidFill>
                  <a:srgbClr val="333333"/>
                </a:solidFill>
                <a:effectLst/>
                <a:latin typeface="inherit"/>
                <a:ea typeface="メイリオ" panose="020B0604030504040204" pitchFamily="50" charset="-128"/>
                <a:cs typeface="ＭＳ Ｐゴシック" panose="020B0600070205080204" pitchFamily="50" charset="-128"/>
              </a:rPr>
              <a:t>程度）の水をこまめに飲むようにしましょう。</a:t>
            </a:r>
            <a:endParaRPr lang="ja-JP" alt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209072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99059-876F-A882-58CE-8F050D07585F}"/>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1C971DF4-45B3-984A-AB95-9029AC260E08}"/>
              </a:ext>
            </a:extLst>
          </p:cNvPr>
          <p:cNvSpPr txBox="1">
            <a:spLocks/>
          </p:cNvSpPr>
          <p:nvPr/>
        </p:nvSpPr>
        <p:spPr>
          <a:xfrm>
            <a:off x="683568" y="1700808"/>
            <a:ext cx="7704856" cy="129614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一次救命処置</a:t>
            </a:r>
          </a:p>
        </p:txBody>
      </p:sp>
    </p:spTree>
    <p:extLst>
      <p:ext uri="{BB962C8B-B14F-4D97-AF65-F5344CB8AC3E}">
        <p14:creationId xmlns:p14="http://schemas.microsoft.com/office/powerpoint/2010/main" val="285079920"/>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E8882-21D5-7FB7-FDAC-9C0CB8FAC64D}"/>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F5E43031-EF8A-DB72-79BF-C55147ED8AE7}"/>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tx2"/>
                </a:solidFill>
              </a:rPr>
              <a:t>成人に対する一次救命処置</a:t>
            </a:r>
          </a:p>
        </p:txBody>
      </p:sp>
      <p:pic>
        <p:nvPicPr>
          <p:cNvPr id="4" name="図 3">
            <a:extLst>
              <a:ext uri="{FF2B5EF4-FFF2-40B4-BE49-F238E27FC236}">
                <a16:creationId xmlns:a16="http://schemas.microsoft.com/office/drawing/2014/main" id="{8D931FBA-1BE0-2296-1F55-38E829F87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124744"/>
            <a:ext cx="7344816" cy="5733256"/>
          </a:xfrm>
          <a:prstGeom prst="rect">
            <a:avLst/>
          </a:prstGeom>
        </p:spPr>
      </p:pic>
    </p:spTree>
    <p:extLst>
      <p:ext uri="{BB962C8B-B14F-4D97-AF65-F5344CB8AC3E}">
        <p14:creationId xmlns:p14="http://schemas.microsoft.com/office/powerpoint/2010/main" val="241098591"/>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F12F-F35C-156F-5189-8F5D52C73886}"/>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8A9DBEDD-53CE-16BA-F8A4-654F6C4915C8}"/>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tx2"/>
                </a:solidFill>
              </a:rPr>
              <a:t>溺者に対する一次救命処置</a:t>
            </a:r>
          </a:p>
        </p:txBody>
      </p:sp>
      <p:pic>
        <p:nvPicPr>
          <p:cNvPr id="4" name="図 3">
            <a:extLst>
              <a:ext uri="{FF2B5EF4-FFF2-40B4-BE49-F238E27FC236}">
                <a16:creationId xmlns:a16="http://schemas.microsoft.com/office/drawing/2014/main" id="{41924DB9-E8BD-C171-D910-36C5C5D3A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196752"/>
            <a:ext cx="7416824" cy="5616624"/>
          </a:xfrm>
          <a:prstGeom prst="rect">
            <a:avLst/>
          </a:prstGeom>
        </p:spPr>
      </p:pic>
    </p:spTree>
    <p:extLst>
      <p:ext uri="{BB962C8B-B14F-4D97-AF65-F5344CB8AC3E}">
        <p14:creationId xmlns:p14="http://schemas.microsoft.com/office/powerpoint/2010/main" val="1505484927"/>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2BD7-6792-8B3A-79B8-15212594463E}"/>
            </a:ext>
          </a:extLst>
        </p:cNvPr>
        <p:cNvGrpSpPr/>
        <p:nvPr/>
      </p:nvGrpSpPr>
      <p:grpSpPr>
        <a:xfrm>
          <a:off x="0" y="0"/>
          <a:ext cx="0" cy="0"/>
          <a:chOff x="0" y="0"/>
          <a:chExt cx="0" cy="0"/>
        </a:xfrm>
      </p:grpSpPr>
      <p:sp>
        <p:nvSpPr>
          <p:cNvPr id="4" name="サブタイトル 2">
            <a:extLst>
              <a:ext uri="{FF2B5EF4-FFF2-40B4-BE49-F238E27FC236}">
                <a16:creationId xmlns:a16="http://schemas.microsoft.com/office/drawing/2014/main" id="{91D9B2F6-DE94-35B7-81B2-750A1319BC9D}"/>
              </a:ext>
            </a:extLst>
          </p:cNvPr>
          <p:cNvSpPr txBox="1">
            <a:spLocks/>
          </p:cNvSpPr>
          <p:nvPr/>
        </p:nvSpPr>
        <p:spPr>
          <a:xfrm>
            <a:off x="899592" y="1628800"/>
            <a:ext cx="7448872" cy="1296144"/>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5400" b="1" i="1" dirty="0">
                <a:solidFill>
                  <a:srgbClr val="FFC000"/>
                </a:solidFill>
                <a:latin typeface="+mj-ea"/>
                <a:ea typeface="+mj-ea"/>
              </a:rPr>
              <a:t>救命の可能性と経過時間</a:t>
            </a:r>
          </a:p>
        </p:txBody>
      </p:sp>
    </p:spTree>
    <p:extLst>
      <p:ext uri="{BB962C8B-B14F-4D97-AF65-F5344CB8AC3E}">
        <p14:creationId xmlns:p14="http://schemas.microsoft.com/office/powerpoint/2010/main" val="2661720626"/>
      </p:ext>
    </p:extLst>
  </p:cSld>
  <p:clrMapOvr>
    <a:masterClrMapping/>
  </p:clrMapOvr>
  <mc:AlternateContent xmlns:mc="http://schemas.openxmlformats.org/markup-compatibility/2006" xmlns:p14="http://schemas.microsoft.com/office/powerpoint/2010/main">
    <mc:Choice Requires="p14">
      <p:transition spd="slow" p14:dur="2000" advTm="2382"/>
    </mc:Choice>
    <mc:Fallback xmlns="">
      <p:transition spd="slow" advTm="2382"/>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781F-1A31-B61A-1353-58129CF5452E}"/>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C966C0DF-2E7E-74E1-B376-370EEA181AC8}"/>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tx2"/>
                </a:solidFill>
              </a:rPr>
              <a:t>救命の可能性と経過時間</a:t>
            </a:r>
          </a:p>
        </p:txBody>
      </p:sp>
      <p:pic>
        <p:nvPicPr>
          <p:cNvPr id="4" name="図 3">
            <a:extLst>
              <a:ext uri="{FF2B5EF4-FFF2-40B4-BE49-F238E27FC236}">
                <a16:creationId xmlns:a16="http://schemas.microsoft.com/office/drawing/2014/main" id="{1F95CFDE-FB5E-E61D-C12F-E6470FEF5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596" y="1196752"/>
            <a:ext cx="7272807" cy="3816424"/>
          </a:xfrm>
          <a:prstGeom prst="rect">
            <a:avLst/>
          </a:prstGeom>
        </p:spPr>
      </p:pic>
      <p:sp>
        <p:nvSpPr>
          <p:cNvPr id="3" name="タイトル 1">
            <a:extLst>
              <a:ext uri="{FF2B5EF4-FFF2-40B4-BE49-F238E27FC236}">
                <a16:creationId xmlns:a16="http://schemas.microsoft.com/office/drawing/2014/main" id="{F3A4DE8A-CE23-A12A-3C07-1887BCFAA142}"/>
              </a:ext>
            </a:extLst>
          </p:cNvPr>
          <p:cNvSpPr txBox="1">
            <a:spLocks/>
          </p:cNvSpPr>
          <p:nvPr/>
        </p:nvSpPr>
        <p:spPr>
          <a:xfrm>
            <a:off x="679388" y="5492721"/>
            <a:ext cx="8141084"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◆救急車が来るまでに何もしなかった場合　　　</a:t>
            </a:r>
            <a:r>
              <a:rPr lang="en-US" altLang="ja-JP" sz="2800" dirty="0">
                <a:solidFill>
                  <a:schemeClr val="tx2"/>
                </a:solidFill>
              </a:rPr>
              <a:t>10%</a:t>
            </a:r>
            <a:endParaRPr lang="ja-JP" altLang="en-US" sz="2800" dirty="0">
              <a:solidFill>
                <a:schemeClr val="tx2"/>
              </a:solidFill>
            </a:endParaRPr>
          </a:p>
        </p:txBody>
      </p:sp>
      <p:sp>
        <p:nvSpPr>
          <p:cNvPr id="5" name="タイトル 1">
            <a:extLst>
              <a:ext uri="{FF2B5EF4-FFF2-40B4-BE49-F238E27FC236}">
                <a16:creationId xmlns:a16="http://schemas.microsoft.com/office/drawing/2014/main" id="{9C9ACDE7-E681-F14A-BF34-C1DEBFDEF71D}"/>
              </a:ext>
            </a:extLst>
          </p:cNvPr>
          <p:cNvSpPr txBox="1">
            <a:spLocks/>
          </p:cNvSpPr>
          <p:nvPr/>
        </p:nvSpPr>
        <p:spPr>
          <a:xfrm>
            <a:off x="683568" y="6081609"/>
            <a:ext cx="8141084"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chemeClr val="tx2"/>
                </a:solidFill>
              </a:rPr>
              <a:t>◆</a:t>
            </a:r>
            <a:r>
              <a:rPr lang="ja-JP" altLang="en-US" sz="2800" dirty="0">
                <a:solidFill>
                  <a:srgbClr val="C00000"/>
                </a:solidFill>
              </a:rPr>
              <a:t>居合わせた人が救命処置をした場合　　　２０</a:t>
            </a:r>
            <a:r>
              <a:rPr lang="en-US" altLang="ja-JP" sz="2800" dirty="0">
                <a:solidFill>
                  <a:srgbClr val="C00000"/>
                </a:solidFill>
              </a:rPr>
              <a:t>%</a:t>
            </a:r>
            <a:endParaRPr lang="ja-JP" altLang="en-US" sz="2800" dirty="0">
              <a:solidFill>
                <a:srgbClr val="C00000"/>
              </a:solidFill>
            </a:endParaRPr>
          </a:p>
        </p:txBody>
      </p:sp>
      <p:sp>
        <p:nvSpPr>
          <p:cNvPr id="6" name="タイトル 1">
            <a:extLst>
              <a:ext uri="{FF2B5EF4-FFF2-40B4-BE49-F238E27FC236}">
                <a16:creationId xmlns:a16="http://schemas.microsoft.com/office/drawing/2014/main" id="{023FB020-4085-5554-E5E0-16B73B924F68}"/>
              </a:ext>
            </a:extLst>
          </p:cNvPr>
          <p:cNvSpPr txBox="1">
            <a:spLocks/>
          </p:cNvSpPr>
          <p:nvPr/>
        </p:nvSpPr>
        <p:spPr>
          <a:xfrm>
            <a:off x="42564" y="4970224"/>
            <a:ext cx="8141084" cy="5877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dirty="0">
                <a:solidFill>
                  <a:srgbClr val="FF0000"/>
                </a:solidFill>
              </a:rPr>
              <a:t>救急車が来るまで　１０．３分</a:t>
            </a:r>
          </a:p>
        </p:txBody>
      </p:sp>
    </p:spTree>
    <p:extLst>
      <p:ext uri="{BB962C8B-B14F-4D97-AF65-F5344CB8AC3E}">
        <p14:creationId xmlns:p14="http://schemas.microsoft.com/office/powerpoint/2010/main" val="2092059123"/>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F105-7E43-7750-0C50-96EDB4CABB58}"/>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ECD113E6-0A2E-A8D0-2425-73F0EB78CB58}"/>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a:solidFill>
                  <a:schemeClr val="tx2"/>
                </a:solidFill>
              </a:rPr>
              <a:t>救命の可能性と経過時間</a:t>
            </a:r>
          </a:p>
        </p:txBody>
      </p:sp>
      <p:sp>
        <p:nvSpPr>
          <p:cNvPr id="9" name="テキスト ボックス 8">
            <a:extLst>
              <a:ext uri="{FF2B5EF4-FFF2-40B4-BE49-F238E27FC236}">
                <a16:creationId xmlns:a16="http://schemas.microsoft.com/office/drawing/2014/main" id="{ABD23E97-C0C3-3BBA-0772-06384FE9CD6A}"/>
              </a:ext>
            </a:extLst>
          </p:cNvPr>
          <p:cNvSpPr txBox="1"/>
          <p:nvPr/>
        </p:nvSpPr>
        <p:spPr>
          <a:xfrm>
            <a:off x="457200" y="1268760"/>
            <a:ext cx="8363272" cy="458587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tx1"/>
                </a:solidFill>
                <a:effectLst/>
                <a:latin typeface="Arial" panose="020B0604020202020204" pitchFamily="34" charset="0"/>
                <a:ea typeface="inherit"/>
              </a:rPr>
              <a:t>救急車到着までの全国平均、初の10分超　22年</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rgbClr val="326691"/>
                </a:solidFill>
                <a:effectLst/>
                <a:latin typeface="Arial" panose="020B0604020202020204" pitchFamily="34" charset="0"/>
                <a:hlinkClick r:id="rId2"/>
              </a:rPr>
              <a:t>新型コロナ</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2024年1月28日 20:44</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総務省消防庁は28日までに、救急車が119番通報を受けてから現場に到着するまでの時間が、</a:t>
            </a:r>
            <a:r>
              <a:rPr kumimoji="0" lang="ja-JP" altLang="ja-JP" sz="2800" b="0" i="0" u="none" strike="noStrike" cap="none" normalizeH="0" baseline="0" dirty="0">
                <a:ln>
                  <a:noFill/>
                </a:ln>
                <a:solidFill>
                  <a:srgbClr val="FF0000"/>
                </a:solidFill>
                <a:effectLst/>
                <a:latin typeface="Arial" panose="020B0604020202020204" pitchFamily="34" charset="0"/>
              </a:rPr>
              <a:t>2022年は全国平均で約10.3分</a:t>
            </a:r>
            <a:r>
              <a:rPr kumimoji="0" lang="ja-JP" altLang="ja-JP" sz="1800" b="0" i="0" u="none" strike="noStrike" cap="none" normalizeH="0" baseline="0" dirty="0">
                <a:ln>
                  <a:noFill/>
                </a:ln>
                <a:solidFill>
                  <a:schemeClr val="tx1"/>
                </a:solidFill>
                <a:effectLst/>
                <a:latin typeface="Arial" panose="020B0604020202020204" pitchFamily="34" charset="0"/>
              </a:rPr>
              <a:t>だったと発表した。10分を超えたのは初めて。出動件数は、新型コロナウイルス感染拡大などの影響で21年から16.7%増え、722万9572件で過去最多を更新した。</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消防庁の担当者は「現場近くの救急車が出払っていて、遠方から向かうケースが増えた」と分析している。</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現場到着までの時間は21年から約50秒長くなり、出動の半数近くで10分以上かかった。</a:t>
            </a:r>
            <a:r>
              <a:rPr kumimoji="0" lang="ja-JP" altLang="ja-JP" sz="2400" b="0" i="0" u="none" strike="noStrike" cap="none" normalizeH="0" baseline="0" dirty="0">
                <a:ln>
                  <a:noFill/>
                </a:ln>
                <a:solidFill>
                  <a:srgbClr val="FF0000"/>
                </a:solidFill>
                <a:effectLst/>
                <a:latin typeface="Arial" panose="020B0604020202020204" pitchFamily="34" charset="0"/>
              </a:rPr>
              <a:t>医療機関に引き継ぐまでの平均時間も約47.2分で最長となった。</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救急車の出動件数は21年比16.7%増。急病による出動が67.6%で割合が最も高く、高齢者の増加や、新型コロナの変異型の広がりが要因とみられる。搬送された人を年齢別に見ると、65歳以上の高齢者が全体の62.1%を占めた。</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22年にあった交通事故などの救助活動件数は7.8%増の6万8123件だった。〔共同〕</a:t>
            </a:r>
          </a:p>
        </p:txBody>
      </p:sp>
    </p:spTree>
    <p:extLst>
      <p:ext uri="{BB962C8B-B14F-4D97-AF65-F5344CB8AC3E}">
        <p14:creationId xmlns:p14="http://schemas.microsoft.com/office/powerpoint/2010/main" val="1311717755"/>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0677D-1229-BC9B-C8FE-67348FFE2527}"/>
            </a:ext>
          </a:extLst>
        </p:cNvPr>
        <p:cNvGrpSpPr/>
        <p:nvPr/>
      </p:nvGrpSpPr>
      <p:grpSpPr>
        <a:xfrm>
          <a:off x="0" y="0"/>
          <a:ext cx="0" cy="0"/>
          <a:chOff x="0" y="0"/>
          <a:chExt cx="0" cy="0"/>
        </a:xfrm>
      </p:grpSpPr>
      <p:sp>
        <p:nvSpPr>
          <p:cNvPr id="2" name="タイトル 2">
            <a:extLst>
              <a:ext uri="{FF2B5EF4-FFF2-40B4-BE49-F238E27FC236}">
                <a16:creationId xmlns:a16="http://schemas.microsoft.com/office/drawing/2014/main" id="{66400B36-2B69-BEB3-D3E7-892A34769FF8}"/>
              </a:ext>
            </a:extLst>
          </p:cNvPr>
          <p:cNvSpPr txBox="1">
            <a:spLocks/>
          </p:cNvSpPr>
          <p:nvPr/>
        </p:nvSpPr>
        <p:spPr>
          <a:xfrm>
            <a:off x="457200" y="188640"/>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dirty="0">
              <a:solidFill>
                <a:schemeClr val="tx2"/>
              </a:solidFill>
            </a:endParaRPr>
          </a:p>
        </p:txBody>
      </p:sp>
      <p:sp>
        <p:nvSpPr>
          <p:cNvPr id="4" name="テキスト ボックス 3">
            <a:extLst>
              <a:ext uri="{FF2B5EF4-FFF2-40B4-BE49-F238E27FC236}">
                <a16:creationId xmlns:a16="http://schemas.microsoft.com/office/drawing/2014/main" id="{7E92DE96-F4F6-3ADC-9170-7444967F51BB}"/>
              </a:ext>
            </a:extLst>
          </p:cNvPr>
          <p:cNvSpPr txBox="1"/>
          <p:nvPr/>
        </p:nvSpPr>
        <p:spPr>
          <a:xfrm>
            <a:off x="2286000" y="404664"/>
            <a:ext cx="4572000" cy="1200329"/>
          </a:xfrm>
          <a:prstGeom prst="rect">
            <a:avLst/>
          </a:prstGeom>
          <a:noFill/>
        </p:spPr>
        <p:txBody>
          <a:bodyPr wrap="square">
            <a:spAutoFit/>
          </a:bodyPr>
          <a:lstStyle/>
          <a:p>
            <a:r>
              <a:rPr lang="ja-JP" altLang="en-US" sz="3600" dirty="0">
                <a:solidFill>
                  <a:srgbClr val="FF0000"/>
                </a:solidFill>
              </a:rPr>
              <a:t>命が失われていく速さ 命を救うことの難しさ</a:t>
            </a:r>
          </a:p>
        </p:txBody>
      </p:sp>
      <p:sp>
        <p:nvSpPr>
          <p:cNvPr id="6" name="テキスト ボックス 5">
            <a:extLst>
              <a:ext uri="{FF2B5EF4-FFF2-40B4-BE49-F238E27FC236}">
                <a16:creationId xmlns:a16="http://schemas.microsoft.com/office/drawing/2014/main" id="{76E3F777-D966-FFC2-F5D2-E167DAA6A1ED}"/>
              </a:ext>
            </a:extLst>
          </p:cNvPr>
          <p:cNvSpPr txBox="1"/>
          <p:nvPr/>
        </p:nvSpPr>
        <p:spPr>
          <a:xfrm>
            <a:off x="539552" y="2348880"/>
            <a:ext cx="4572000" cy="1384995"/>
          </a:xfrm>
          <a:prstGeom prst="rect">
            <a:avLst/>
          </a:prstGeom>
          <a:noFill/>
        </p:spPr>
        <p:txBody>
          <a:bodyPr wrap="square">
            <a:spAutoFit/>
          </a:bodyPr>
          <a:lstStyle/>
          <a:p>
            <a:r>
              <a:rPr lang="ja-JP" altLang="en-US" sz="2800" dirty="0">
                <a:solidFill>
                  <a:srgbClr val="C00000"/>
                </a:solidFill>
              </a:rPr>
              <a:t>心肺停止から３～４分経過すると急激に 救命の可能性が下がる．</a:t>
            </a:r>
          </a:p>
        </p:txBody>
      </p:sp>
      <p:sp>
        <p:nvSpPr>
          <p:cNvPr id="8" name="テキスト ボックス 7">
            <a:extLst>
              <a:ext uri="{FF2B5EF4-FFF2-40B4-BE49-F238E27FC236}">
                <a16:creationId xmlns:a16="http://schemas.microsoft.com/office/drawing/2014/main" id="{D2C6D858-E559-88FA-2357-B273D63C604E}"/>
              </a:ext>
            </a:extLst>
          </p:cNvPr>
          <p:cNvSpPr txBox="1"/>
          <p:nvPr/>
        </p:nvSpPr>
        <p:spPr>
          <a:xfrm>
            <a:off x="561281" y="4041222"/>
            <a:ext cx="4572000" cy="1938992"/>
          </a:xfrm>
          <a:prstGeom prst="rect">
            <a:avLst/>
          </a:prstGeom>
          <a:noFill/>
        </p:spPr>
        <p:txBody>
          <a:bodyPr wrap="square">
            <a:spAutoFit/>
          </a:bodyPr>
          <a:lstStyle/>
          <a:p>
            <a:r>
              <a:rPr lang="ja-JP" altLang="en-US" sz="2400" dirty="0"/>
              <a:t>直ちに救急車を要請するとともに、 その場に居合わせた人（バイスタンダー） が出来る早く適切に対応する（一次救命 処置、</a:t>
            </a:r>
            <a:r>
              <a:rPr lang="en-US" altLang="ja-JP" sz="2400" dirty="0"/>
              <a:t>BLS</a:t>
            </a:r>
            <a:r>
              <a:rPr lang="ja-JP" altLang="en-US" sz="2400" dirty="0"/>
              <a:t>：</a:t>
            </a:r>
            <a:r>
              <a:rPr lang="en-US" altLang="ja-JP" sz="2400" dirty="0"/>
              <a:t>Basic Life Support </a:t>
            </a:r>
            <a:r>
              <a:rPr lang="ja-JP" altLang="en-US" sz="2400" dirty="0"/>
              <a:t>）ことが 重要。</a:t>
            </a:r>
          </a:p>
        </p:txBody>
      </p:sp>
      <p:pic>
        <p:nvPicPr>
          <p:cNvPr id="3" name="図 2">
            <a:extLst>
              <a:ext uri="{FF2B5EF4-FFF2-40B4-BE49-F238E27FC236}">
                <a16:creationId xmlns:a16="http://schemas.microsoft.com/office/drawing/2014/main" id="{1AB8EC9E-B302-A1E7-0AAB-FEB079C2F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364" y="2163790"/>
            <a:ext cx="3204355" cy="3816424"/>
          </a:xfrm>
          <a:prstGeom prst="rect">
            <a:avLst/>
          </a:prstGeom>
        </p:spPr>
      </p:pic>
    </p:spTree>
    <p:extLst>
      <p:ext uri="{BB962C8B-B14F-4D97-AF65-F5344CB8AC3E}">
        <p14:creationId xmlns:p14="http://schemas.microsoft.com/office/powerpoint/2010/main" val="2423720442"/>
      </p:ext>
    </p:extLst>
  </p:cSld>
  <p:clrMapOvr>
    <a:masterClrMapping/>
  </p:clrMapOvr>
  <mc:AlternateContent xmlns:mc="http://schemas.openxmlformats.org/markup-compatibility/2006" xmlns:p14="http://schemas.microsoft.com/office/powerpoint/2010/main">
    <mc:Choice Requires="p14">
      <p:transition spd="slow" p14:dur="2000" advTm="742"/>
    </mc:Choice>
    <mc:Fallback xmlns="">
      <p:transition spd="slow" advTm="742"/>
    </mc:Fallback>
  </mc:AlternateContent>
</p:sld>
</file>

<file path=ppt/theme/_rels/theme1.xml.rels><?xml version="1.0" encoding="UTF-8" standalone="yes"?><Relationships xmlns="http://schemas.openxmlformats.org/package/2006/relationships"><Relationship Id="rId1" Target="../media/image1.jpeg" Type="http://schemas.openxmlformats.org/officeDocument/2006/relationships/image"/></Relationships>
</file>

<file path=ppt/theme/theme1.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Words>4261</Words>
  <PresentationFormat>画面に合わせる (4:3)</PresentationFormat>
  <Paragraphs>293</Paragraphs>
  <Slides>124</Slides>
  <Notes>1</Notes>
  <HiddenSlides>4</HiddenSlides>
  <MMClips>1</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124</vt:i4>
      </vt:variant>
    </vt:vector>
  </HeadingPairs>
  <TitlesOfParts>
    <vt:vector size="139" baseType="lpstr">
      <vt:lpstr>-apple-system</vt:lpstr>
      <vt:lpstr>Hiragino Kaku Gothic ProN</vt:lpstr>
      <vt:lpstr>inherit</vt:lpstr>
      <vt:lpstr>ＭＳ Ｐゴシック</vt:lpstr>
      <vt:lpstr>Noto Sans Japanese</vt:lpstr>
      <vt:lpstr>Noto Sans JP</vt:lpstr>
      <vt:lpstr>メイリオ</vt:lpstr>
      <vt:lpstr>游ゴシック</vt:lpstr>
      <vt:lpstr>游明朝</vt:lpstr>
      <vt:lpstr>Arial</vt:lpstr>
      <vt:lpstr>Calibri</vt:lpstr>
      <vt:lpstr>Candara</vt:lpstr>
      <vt:lpstr>Century</vt:lpstr>
      <vt:lpstr>Symbol</vt:lpstr>
      <vt:lpstr>ウェーブ</vt:lpstr>
      <vt:lpstr>令和８年度水上安全法Ⅰ ウォーターセーフティについて ～水の活用と事故防止～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プールの衛生と水温</vt:lpstr>
      <vt:lpstr>PowerPoint プレゼンテーション</vt:lpstr>
      <vt:lpstr>水泳についてⅠ</vt:lpstr>
      <vt:lpstr>水の特性</vt:lpstr>
      <vt:lpstr>PowerPoint プレゼンテーション</vt:lpstr>
      <vt:lpstr>水難事故発生状況</vt:lpstr>
      <vt:lpstr>場所別死者・不明者数 行為別死者・不明者数</vt:lpstr>
      <vt:lpstr>PowerPoint プレゼンテーション</vt:lpstr>
      <vt:lpstr>水の事故事例</vt:lpstr>
      <vt:lpstr>飛び込み</vt:lpstr>
      <vt:lpstr>PowerPoint プレゼンテーション</vt:lpstr>
      <vt:lpstr>吸込み事故</vt:lpstr>
      <vt:lpstr>吸込み事故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「アームリング付き浮き具」は“正しい向き”で着用を！ 　誤った使い方で3歳男児が溺れた事例も　国民生活センターが注意喚起</vt:lpstr>
      <vt:lpstr>PowerPoint プレゼンテーション</vt:lpstr>
      <vt:lpstr>安全水泳</vt:lpstr>
      <vt:lpstr>事故を防ぐために(利用者編)</vt:lpstr>
      <vt:lpstr>事故を防ぐために(利用者編)</vt:lpstr>
      <vt:lpstr>プール監視について</vt:lpstr>
      <vt:lpstr>プール監視について</vt:lpstr>
      <vt:lpstr>プールの監視について</vt:lpstr>
      <vt:lpstr>プールの監視　ゾーニング</vt:lpstr>
      <vt:lpstr>プールの監視　ゾーニング</vt:lpstr>
      <vt:lpstr>プールの監視　スキャニング</vt:lpstr>
      <vt:lpstr>プールの監視　スキャニング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監視者の役割と心得</vt:lpstr>
      <vt:lpstr>PowerPoint プレゼンテーション</vt:lpstr>
      <vt:lpstr>事故を防ぐために(施設管理者編)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着衣泳の目的</vt:lpstr>
      <vt:lpstr>着衣泳の基本　Ⅰ</vt:lpstr>
      <vt:lpstr>着衣泳の基本　Ⅱ</vt:lpstr>
      <vt:lpstr>身の回りにあるものの活用Ⅰ</vt:lpstr>
      <vt:lpstr>着衣泳プログラム</vt:lpstr>
      <vt:lpstr>PowerPoint プレゼンテーション</vt:lpstr>
      <vt:lpstr>離岸流について</vt:lpstr>
      <vt:lpstr>離岸流について</vt:lpstr>
      <vt:lpstr>戻り流れについて</vt:lpstr>
      <vt:lpstr>戻り流れについて</vt:lpstr>
      <vt:lpstr>海について</vt:lpstr>
      <vt:lpstr>海について</vt:lpstr>
      <vt:lpstr>川について</vt:lpstr>
      <vt:lpstr>川について</vt:lpstr>
      <vt:lpstr>PowerPoint プレゼンテーション</vt:lpstr>
      <vt:lpstr>入水について</vt:lpstr>
      <vt:lpstr>落水について</vt:lpstr>
      <vt:lpstr>サバイバルスイミングについて</vt:lpstr>
      <vt:lpstr>サバイバルスイミングについて</vt:lpstr>
      <vt:lpstr>サバイバルスイミングについて</vt:lpstr>
      <vt:lpstr>PowerPoint プレゼンテーション</vt:lpstr>
      <vt:lpstr>ライフジャケットについて</vt:lpstr>
      <vt:lpstr>PowerPoint プレゼンテーション</vt:lpstr>
      <vt:lpstr>ライフジャケット着用生存率</vt:lpstr>
      <vt:lpstr>ライフジャケットについて</vt:lpstr>
      <vt:lpstr>救助を待つ</vt:lpstr>
      <vt:lpstr>救助を待つ</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呼吸の仕組み</vt:lpstr>
      <vt:lpstr>なぜ水分補給が必要か</vt:lpstr>
      <vt:lpstr>一日の水分摂取量の目安</vt:lpstr>
      <vt:lpstr>水分補給のタイミング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熱中症の症状</vt:lpstr>
      <vt:lpstr>熱中症の応急処置</vt:lpstr>
      <vt:lpstr>熱中症の応急処置</vt:lpstr>
      <vt:lpstr>熱中症の予防、対策</vt:lpstr>
      <vt:lpstr>PowerPoint プレゼンテーション</vt:lpstr>
      <vt:lpstr>PowerPoint プレゼンテーション</vt:lpstr>
      <vt:lpstr>最後に</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